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
  </p:notesMasterIdLst>
  <p:sldIdLst>
    <p:sldId id="256" r:id="rId2"/>
  </p:sldIdLst>
  <p:sldSz cx="12801600" cy="9601200" type="A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F2DE63D5-997A-4646-A377-4702673A728D}" styleName="淡色スタイル 2 - アクセント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103" autoAdjust="0"/>
    <p:restoredTop sz="94660"/>
  </p:normalViewPr>
  <p:slideViewPr>
    <p:cSldViewPr snapToGrid="0">
      <p:cViewPr varScale="1">
        <p:scale>
          <a:sx n="48" d="100"/>
          <a:sy n="48" d="100"/>
        </p:scale>
        <p:origin x="1362"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0907650C-216D-4BF0-8E95-0E40A72EF11C}" type="datetimeFigureOut">
              <a:rPr kumimoji="1" lang="ja-JP" altLang="en-US" smtClean="0"/>
              <a:t>2020/8/31</a:t>
            </a:fld>
            <a:endParaRPr kumimoji="1" lang="ja-JP" altLang="en-US"/>
          </a:p>
        </p:txBody>
      </p:sp>
      <p:sp>
        <p:nvSpPr>
          <p:cNvPr id="4" name="スライド イメージ プレースホルダー 3"/>
          <p:cNvSpPr>
            <a:spLocks noGrp="1" noRot="1" noChangeAspect="1"/>
          </p:cNvSpPr>
          <p:nvPr>
            <p:ph type="sldImg" idx="2"/>
          </p:nvPr>
        </p:nvSpPr>
        <p:spPr>
          <a:xfrm>
            <a:off x="1168400" y="1243013"/>
            <a:ext cx="447040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7A78BE36-24F8-4115-B7A2-A890679837E4}" type="slidenum">
              <a:rPr kumimoji="1" lang="ja-JP" altLang="en-US" smtClean="0"/>
              <a:t>‹#›</a:t>
            </a:fld>
            <a:endParaRPr kumimoji="1" lang="ja-JP" altLang="en-US"/>
          </a:p>
        </p:txBody>
      </p:sp>
    </p:spTree>
    <p:extLst>
      <p:ext uri="{BB962C8B-B14F-4D97-AF65-F5344CB8AC3E}">
        <p14:creationId xmlns:p14="http://schemas.microsoft.com/office/powerpoint/2010/main" val="3168539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7A78BE36-24F8-4115-B7A2-A890679837E4}" type="slidenum">
              <a:rPr kumimoji="1" lang="ja-JP" altLang="en-US" smtClean="0"/>
              <a:t>1</a:t>
            </a:fld>
            <a:endParaRPr kumimoji="1" lang="ja-JP" altLang="en-US"/>
          </a:p>
        </p:txBody>
      </p:sp>
    </p:spTree>
    <p:extLst>
      <p:ext uri="{BB962C8B-B14F-4D97-AF65-F5344CB8AC3E}">
        <p14:creationId xmlns:p14="http://schemas.microsoft.com/office/powerpoint/2010/main" val="4236714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960120" y="1571308"/>
            <a:ext cx="10881360" cy="3342640"/>
          </a:xfrm>
        </p:spPr>
        <p:txBody>
          <a:bodyPr anchor="b"/>
          <a:lstStyle>
            <a:lvl1pPr algn="ctr">
              <a:defRPr sz="8400"/>
            </a:lvl1pPr>
          </a:lstStyle>
          <a:p>
            <a:r>
              <a:rPr lang="ja-JP" altLang="en-US"/>
              <a:t>マスター タイトルの書式設定</a:t>
            </a:r>
            <a:endParaRPr lang="en-US" dirty="0"/>
          </a:p>
        </p:txBody>
      </p:sp>
      <p:sp>
        <p:nvSpPr>
          <p:cNvPr id="3" name="Subtitle 2"/>
          <p:cNvSpPr>
            <a:spLocks noGrp="1"/>
          </p:cNvSpPr>
          <p:nvPr>
            <p:ph type="subTitle" idx="1"/>
          </p:nvPr>
        </p:nvSpPr>
        <p:spPr>
          <a:xfrm>
            <a:off x="1600200" y="5042853"/>
            <a:ext cx="9601200" cy="2318067"/>
          </a:xfrm>
        </p:spPr>
        <p:txBody>
          <a:bodyPr/>
          <a:lstStyle>
            <a:lvl1pPr marL="0" indent="0" algn="ctr">
              <a:buNone/>
              <a:defRPr sz="3360"/>
            </a:lvl1pPr>
            <a:lvl2pPr marL="640080" indent="0" algn="ctr">
              <a:buNone/>
              <a:defRPr sz="2800"/>
            </a:lvl2pPr>
            <a:lvl3pPr marL="1280160" indent="0" algn="ctr">
              <a:buNone/>
              <a:defRPr sz="2520"/>
            </a:lvl3pPr>
            <a:lvl4pPr marL="1920240" indent="0" algn="ctr">
              <a:buNone/>
              <a:defRPr sz="2240"/>
            </a:lvl4pPr>
            <a:lvl5pPr marL="2560320" indent="0" algn="ctr">
              <a:buNone/>
              <a:defRPr sz="2240"/>
            </a:lvl5pPr>
            <a:lvl6pPr marL="3200400" indent="0" algn="ctr">
              <a:buNone/>
              <a:defRPr sz="2240"/>
            </a:lvl6pPr>
            <a:lvl7pPr marL="3840480" indent="0" algn="ctr">
              <a:buNone/>
              <a:defRPr sz="2240"/>
            </a:lvl7pPr>
            <a:lvl8pPr marL="4480560" indent="0" algn="ctr">
              <a:buNone/>
              <a:defRPr sz="2240"/>
            </a:lvl8pPr>
            <a:lvl9pPr marL="5120640" indent="0" algn="ctr">
              <a:buNone/>
              <a:defRPr sz="224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31382F5A-3347-4BFD-ACAD-FC79E64D3FE5}" type="datetimeFigureOut">
              <a:rPr kumimoji="1" lang="ja-JP" altLang="en-US" smtClean="0"/>
              <a:t>2020/8/31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919903A-D1EE-42DC-AE16-3C1C57E85801}" type="slidenum">
              <a:rPr kumimoji="1" lang="ja-JP" altLang="en-US" smtClean="0"/>
              <a:t>‹#›</a:t>
            </a:fld>
            <a:endParaRPr kumimoji="1" lang="ja-JP" altLang="en-US"/>
          </a:p>
        </p:txBody>
      </p:sp>
    </p:spTree>
    <p:extLst>
      <p:ext uri="{BB962C8B-B14F-4D97-AF65-F5344CB8AC3E}">
        <p14:creationId xmlns:p14="http://schemas.microsoft.com/office/powerpoint/2010/main" val="29155577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1382F5A-3347-4BFD-ACAD-FC79E64D3FE5}" type="datetimeFigureOut">
              <a:rPr kumimoji="1" lang="ja-JP" altLang="en-US" smtClean="0"/>
              <a:t>2020/8/31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919903A-D1EE-42DC-AE16-3C1C57E85801}" type="slidenum">
              <a:rPr kumimoji="1" lang="ja-JP" altLang="en-US" smtClean="0"/>
              <a:t>‹#›</a:t>
            </a:fld>
            <a:endParaRPr kumimoji="1" lang="ja-JP" altLang="en-US"/>
          </a:p>
        </p:txBody>
      </p:sp>
    </p:spTree>
    <p:extLst>
      <p:ext uri="{BB962C8B-B14F-4D97-AF65-F5344CB8AC3E}">
        <p14:creationId xmlns:p14="http://schemas.microsoft.com/office/powerpoint/2010/main" val="37156417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61146" y="511175"/>
            <a:ext cx="2760345" cy="8136573"/>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880111" y="511175"/>
            <a:ext cx="8121015" cy="8136573"/>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1382F5A-3347-4BFD-ACAD-FC79E64D3FE5}" type="datetimeFigureOut">
              <a:rPr kumimoji="1" lang="ja-JP" altLang="en-US" smtClean="0"/>
              <a:t>2020/8/31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919903A-D1EE-42DC-AE16-3C1C57E85801}" type="slidenum">
              <a:rPr kumimoji="1" lang="ja-JP" altLang="en-US" smtClean="0"/>
              <a:t>‹#›</a:t>
            </a:fld>
            <a:endParaRPr kumimoji="1" lang="ja-JP" altLang="en-US"/>
          </a:p>
        </p:txBody>
      </p:sp>
    </p:spTree>
    <p:extLst>
      <p:ext uri="{BB962C8B-B14F-4D97-AF65-F5344CB8AC3E}">
        <p14:creationId xmlns:p14="http://schemas.microsoft.com/office/powerpoint/2010/main" val="23126427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1382F5A-3347-4BFD-ACAD-FC79E64D3FE5}" type="datetimeFigureOut">
              <a:rPr kumimoji="1" lang="ja-JP" altLang="en-US" smtClean="0"/>
              <a:t>2020/8/31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919903A-D1EE-42DC-AE16-3C1C57E85801}" type="slidenum">
              <a:rPr kumimoji="1" lang="ja-JP" altLang="en-US" smtClean="0"/>
              <a:t>‹#›</a:t>
            </a:fld>
            <a:endParaRPr kumimoji="1" lang="ja-JP" altLang="en-US"/>
          </a:p>
        </p:txBody>
      </p:sp>
    </p:spTree>
    <p:extLst>
      <p:ext uri="{BB962C8B-B14F-4D97-AF65-F5344CB8AC3E}">
        <p14:creationId xmlns:p14="http://schemas.microsoft.com/office/powerpoint/2010/main" val="38988615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73443" y="2393635"/>
            <a:ext cx="11041380" cy="3993832"/>
          </a:xfrm>
        </p:spPr>
        <p:txBody>
          <a:bodyPr anchor="b"/>
          <a:lstStyle>
            <a:lvl1pPr>
              <a:defRPr sz="84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73443" y="6425250"/>
            <a:ext cx="11041380" cy="2100262"/>
          </a:xfrm>
        </p:spPr>
        <p:txBody>
          <a:bodyPr/>
          <a:lstStyle>
            <a:lvl1pPr marL="0" indent="0">
              <a:buNone/>
              <a:defRPr sz="3360">
                <a:solidFill>
                  <a:schemeClr val="tx1"/>
                </a:solidFill>
              </a:defRPr>
            </a:lvl1pPr>
            <a:lvl2pPr marL="640080" indent="0">
              <a:buNone/>
              <a:defRPr sz="2800">
                <a:solidFill>
                  <a:schemeClr val="tx1">
                    <a:tint val="75000"/>
                  </a:schemeClr>
                </a:solidFill>
              </a:defRPr>
            </a:lvl2pPr>
            <a:lvl3pPr marL="1280160" indent="0">
              <a:buNone/>
              <a:defRPr sz="2520">
                <a:solidFill>
                  <a:schemeClr val="tx1">
                    <a:tint val="75000"/>
                  </a:schemeClr>
                </a:solidFill>
              </a:defRPr>
            </a:lvl3pPr>
            <a:lvl4pPr marL="1920240" indent="0">
              <a:buNone/>
              <a:defRPr sz="2240">
                <a:solidFill>
                  <a:schemeClr val="tx1">
                    <a:tint val="75000"/>
                  </a:schemeClr>
                </a:solidFill>
              </a:defRPr>
            </a:lvl4pPr>
            <a:lvl5pPr marL="2560320" indent="0">
              <a:buNone/>
              <a:defRPr sz="2240">
                <a:solidFill>
                  <a:schemeClr val="tx1">
                    <a:tint val="75000"/>
                  </a:schemeClr>
                </a:solidFill>
              </a:defRPr>
            </a:lvl5pPr>
            <a:lvl6pPr marL="3200400" indent="0">
              <a:buNone/>
              <a:defRPr sz="2240">
                <a:solidFill>
                  <a:schemeClr val="tx1">
                    <a:tint val="75000"/>
                  </a:schemeClr>
                </a:solidFill>
              </a:defRPr>
            </a:lvl6pPr>
            <a:lvl7pPr marL="3840480" indent="0">
              <a:buNone/>
              <a:defRPr sz="2240">
                <a:solidFill>
                  <a:schemeClr val="tx1">
                    <a:tint val="75000"/>
                  </a:schemeClr>
                </a:solidFill>
              </a:defRPr>
            </a:lvl7pPr>
            <a:lvl8pPr marL="4480560" indent="0">
              <a:buNone/>
              <a:defRPr sz="2240">
                <a:solidFill>
                  <a:schemeClr val="tx1">
                    <a:tint val="75000"/>
                  </a:schemeClr>
                </a:solidFill>
              </a:defRPr>
            </a:lvl8pPr>
            <a:lvl9pPr marL="5120640" indent="0">
              <a:buNone/>
              <a:defRPr sz="224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31382F5A-3347-4BFD-ACAD-FC79E64D3FE5}" type="datetimeFigureOut">
              <a:rPr kumimoji="1" lang="ja-JP" altLang="en-US" smtClean="0"/>
              <a:t>2020/8/31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919903A-D1EE-42DC-AE16-3C1C57E85801}" type="slidenum">
              <a:rPr kumimoji="1" lang="ja-JP" altLang="en-US" smtClean="0"/>
              <a:t>‹#›</a:t>
            </a:fld>
            <a:endParaRPr kumimoji="1" lang="ja-JP" altLang="en-US"/>
          </a:p>
        </p:txBody>
      </p:sp>
    </p:spTree>
    <p:extLst>
      <p:ext uri="{BB962C8B-B14F-4D97-AF65-F5344CB8AC3E}">
        <p14:creationId xmlns:p14="http://schemas.microsoft.com/office/powerpoint/2010/main" val="25204139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80110" y="2555875"/>
            <a:ext cx="5440680" cy="609187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480810" y="2555875"/>
            <a:ext cx="5440680" cy="609187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31382F5A-3347-4BFD-ACAD-FC79E64D3FE5}" type="datetimeFigureOut">
              <a:rPr kumimoji="1" lang="ja-JP" altLang="en-US" smtClean="0"/>
              <a:t>2020/8/31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919903A-D1EE-42DC-AE16-3C1C57E85801}" type="slidenum">
              <a:rPr kumimoji="1" lang="ja-JP" altLang="en-US" smtClean="0"/>
              <a:t>‹#›</a:t>
            </a:fld>
            <a:endParaRPr kumimoji="1" lang="ja-JP" altLang="en-US"/>
          </a:p>
        </p:txBody>
      </p:sp>
    </p:spTree>
    <p:extLst>
      <p:ext uri="{BB962C8B-B14F-4D97-AF65-F5344CB8AC3E}">
        <p14:creationId xmlns:p14="http://schemas.microsoft.com/office/powerpoint/2010/main" val="38531153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81777" y="511177"/>
            <a:ext cx="11041380" cy="1855788"/>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81779" y="2353628"/>
            <a:ext cx="5415676"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ja-JP" altLang="en-US"/>
              <a:t>マスター テキストの書式設定</a:t>
            </a:r>
          </a:p>
        </p:txBody>
      </p:sp>
      <p:sp>
        <p:nvSpPr>
          <p:cNvPr id="4" name="Content Placeholder 3"/>
          <p:cNvSpPr>
            <a:spLocks noGrp="1"/>
          </p:cNvSpPr>
          <p:nvPr>
            <p:ph sz="half" idx="2"/>
          </p:nvPr>
        </p:nvSpPr>
        <p:spPr>
          <a:xfrm>
            <a:off x="881779" y="3507105"/>
            <a:ext cx="5415676" cy="515842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480811" y="2353628"/>
            <a:ext cx="5442347"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ja-JP" altLang="en-US"/>
              <a:t>マスター テキストの書式設定</a:t>
            </a:r>
          </a:p>
        </p:txBody>
      </p:sp>
      <p:sp>
        <p:nvSpPr>
          <p:cNvPr id="6" name="Content Placeholder 5"/>
          <p:cNvSpPr>
            <a:spLocks noGrp="1"/>
          </p:cNvSpPr>
          <p:nvPr>
            <p:ph sz="quarter" idx="4"/>
          </p:nvPr>
        </p:nvSpPr>
        <p:spPr>
          <a:xfrm>
            <a:off x="6480811" y="3507105"/>
            <a:ext cx="5442347" cy="515842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31382F5A-3347-4BFD-ACAD-FC79E64D3FE5}" type="datetimeFigureOut">
              <a:rPr kumimoji="1" lang="ja-JP" altLang="en-US" smtClean="0"/>
              <a:t>2020/8/31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919903A-D1EE-42DC-AE16-3C1C57E85801}" type="slidenum">
              <a:rPr kumimoji="1" lang="ja-JP" altLang="en-US" smtClean="0"/>
              <a:t>‹#›</a:t>
            </a:fld>
            <a:endParaRPr kumimoji="1" lang="ja-JP" altLang="en-US"/>
          </a:p>
        </p:txBody>
      </p:sp>
    </p:spTree>
    <p:extLst>
      <p:ext uri="{BB962C8B-B14F-4D97-AF65-F5344CB8AC3E}">
        <p14:creationId xmlns:p14="http://schemas.microsoft.com/office/powerpoint/2010/main" val="9492492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31382F5A-3347-4BFD-ACAD-FC79E64D3FE5}" type="datetimeFigureOut">
              <a:rPr kumimoji="1" lang="ja-JP" altLang="en-US" smtClean="0"/>
              <a:t>2020/8/31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919903A-D1EE-42DC-AE16-3C1C57E85801}" type="slidenum">
              <a:rPr kumimoji="1" lang="ja-JP" altLang="en-US" smtClean="0"/>
              <a:t>‹#›</a:t>
            </a:fld>
            <a:endParaRPr kumimoji="1" lang="ja-JP" altLang="en-US"/>
          </a:p>
        </p:txBody>
      </p:sp>
    </p:spTree>
    <p:extLst>
      <p:ext uri="{BB962C8B-B14F-4D97-AF65-F5344CB8AC3E}">
        <p14:creationId xmlns:p14="http://schemas.microsoft.com/office/powerpoint/2010/main" val="34675552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382F5A-3347-4BFD-ACAD-FC79E64D3FE5}" type="datetimeFigureOut">
              <a:rPr kumimoji="1" lang="ja-JP" altLang="en-US" smtClean="0"/>
              <a:t>2020/8/31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919903A-D1EE-42DC-AE16-3C1C57E85801}" type="slidenum">
              <a:rPr kumimoji="1" lang="ja-JP" altLang="en-US" smtClean="0"/>
              <a:t>‹#›</a:t>
            </a:fld>
            <a:endParaRPr kumimoji="1" lang="ja-JP" altLang="en-US"/>
          </a:p>
        </p:txBody>
      </p:sp>
    </p:spTree>
    <p:extLst>
      <p:ext uri="{BB962C8B-B14F-4D97-AF65-F5344CB8AC3E}">
        <p14:creationId xmlns:p14="http://schemas.microsoft.com/office/powerpoint/2010/main" val="42749262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ja-JP" altLang="en-US"/>
              <a:t>マスター タイトルの書式設定</a:t>
            </a:r>
            <a:endParaRPr lang="en-US" dirty="0"/>
          </a:p>
        </p:txBody>
      </p:sp>
      <p:sp>
        <p:nvSpPr>
          <p:cNvPr id="3" name="Content Placeholder 2"/>
          <p:cNvSpPr>
            <a:spLocks noGrp="1"/>
          </p:cNvSpPr>
          <p:nvPr>
            <p:ph idx="1"/>
          </p:nvPr>
        </p:nvSpPr>
        <p:spPr>
          <a:xfrm>
            <a:off x="5442347" y="1382397"/>
            <a:ext cx="6480810" cy="6823075"/>
          </a:xfrm>
        </p:spPr>
        <p:txBody>
          <a:bodyPr/>
          <a:lstStyle>
            <a:lvl1pPr>
              <a:defRPr sz="4480"/>
            </a:lvl1pPr>
            <a:lvl2pPr>
              <a:defRPr sz="3920"/>
            </a:lvl2pPr>
            <a:lvl3pPr>
              <a:defRPr sz="3360"/>
            </a:lvl3pPr>
            <a:lvl4pPr>
              <a:defRPr sz="2800"/>
            </a:lvl4pPr>
            <a:lvl5pPr>
              <a:defRPr sz="2800"/>
            </a:lvl5pPr>
            <a:lvl6pPr>
              <a:defRPr sz="2800"/>
            </a:lvl6pPr>
            <a:lvl7pPr>
              <a:defRPr sz="2800"/>
            </a:lvl7pPr>
            <a:lvl8pPr>
              <a:defRPr sz="2800"/>
            </a:lvl8pPr>
            <a:lvl9pPr>
              <a:defRPr sz="2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31382F5A-3347-4BFD-ACAD-FC79E64D3FE5}" type="datetimeFigureOut">
              <a:rPr kumimoji="1" lang="ja-JP" altLang="en-US" smtClean="0"/>
              <a:t>2020/8/31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919903A-D1EE-42DC-AE16-3C1C57E85801}" type="slidenum">
              <a:rPr kumimoji="1" lang="ja-JP" altLang="en-US" smtClean="0"/>
              <a:t>‹#›</a:t>
            </a:fld>
            <a:endParaRPr kumimoji="1" lang="ja-JP" altLang="en-US"/>
          </a:p>
        </p:txBody>
      </p:sp>
    </p:spTree>
    <p:extLst>
      <p:ext uri="{BB962C8B-B14F-4D97-AF65-F5344CB8AC3E}">
        <p14:creationId xmlns:p14="http://schemas.microsoft.com/office/powerpoint/2010/main" val="22751163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5442347" y="1382397"/>
            <a:ext cx="6480810" cy="6823075"/>
          </a:xfrm>
        </p:spPr>
        <p:txBody>
          <a:bodyPr anchor="t"/>
          <a:lstStyle>
            <a:lvl1pPr marL="0" indent="0">
              <a:buNone/>
              <a:defRPr sz="4480"/>
            </a:lvl1pPr>
            <a:lvl2pPr marL="640080" indent="0">
              <a:buNone/>
              <a:defRPr sz="3920"/>
            </a:lvl2pPr>
            <a:lvl3pPr marL="1280160" indent="0">
              <a:buNone/>
              <a:defRPr sz="336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r>
              <a:rPr lang="ja-JP" altLang="en-US"/>
              <a:t>図を追加</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31382F5A-3347-4BFD-ACAD-FC79E64D3FE5}" type="datetimeFigureOut">
              <a:rPr kumimoji="1" lang="ja-JP" altLang="en-US" smtClean="0"/>
              <a:t>2020/8/31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919903A-D1EE-42DC-AE16-3C1C57E85801}" type="slidenum">
              <a:rPr kumimoji="1" lang="ja-JP" altLang="en-US" smtClean="0"/>
              <a:t>‹#›</a:t>
            </a:fld>
            <a:endParaRPr kumimoji="1" lang="ja-JP" altLang="en-US"/>
          </a:p>
        </p:txBody>
      </p:sp>
    </p:spTree>
    <p:extLst>
      <p:ext uri="{BB962C8B-B14F-4D97-AF65-F5344CB8AC3E}">
        <p14:creationId xmlns:p14="http://schemas.microsoft.com/office/powerpoint/2010/main" val="289510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80110" y="511177"/>
            <a:ext cx="11041380" cy="1855788"/>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80110" y="2555875"/>
            <a:ext cx="11041380" cy="609187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80110" y="8898892"/>
            <a:ext cx="2880360" cy="511175"/>
          </a:xfrm>
          <a:prstGeom prst="rect">
            <a:avLst/>
          </a:prstGeom>
        </p:spPr>
        <p:txBody>
          <a:bodyPr vert="horz" lIns="91440" tIns="45720" rIns="91440" bIns="45720" rtlCol="0" anchor="ctr"/>
          <a:lstStyle>
            <a:lvl1pPr algn="l">
              <a:defRPr sz="1680">
                <a:solidFill>
                  <a:schemeClr val="tx1">
                    <a:tint val="75000"/>
                  </a:schemeClr>
                </a:solidFill>
              </a:defRPr>
            </a:lvl1pPr>
          </a:lstStyle>
          <a:p>
            <a:fld id="{31382F5A-3347-4BFD-ACAD-FC79E64D3FE5}" type="datetimeFigureOut">
              <a:rPr kumimoji="1" lang="ja-JP" altLang="en-US" smtClean="0"/>
              <a:t>2020/8/31</a:t>
            </a:fld>
            <a:endParaRPr kumimoji="1" lang="ja-JP" altLang="en-US"/>
          </a:p>
        </p:txBody>
      </p:sp>
      <p:sp>
        <p:nvSpPr>
          <p:cNvPr id="5" name="Footer Placeholder 4"/>
          <p:cNvSpPr>
            <a:spLocks noGrp="1"/>
          </p:cNvSpPr>
          <p:nvPr>
            <p:ph type="ftr" sz="quarter" idx="3"/>
          </p:nvPr>
        </p:nvSpPr>
        <p:spPr>
          <a:xfrm>
            <a:off x="4240530" y="8898892"/>
            <a:ext cx="4320540" cy="511175"/>
          </a:xfrm>
          <a:prstGeom prst="rect">
            <a:avLst/>
          </a:prstGeom>
        </p:spPr>
        <p:txBody>
          <a:bodyPr vert="horz" lIns="91440" tIns="45720" rIns="91440" bIns="45720" rtlCol="0" anchor="ctr"/>
          <a:lstStyle>
            <a:lvl1pPr algn="ctr">
              <a:defRPr sz="168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9041130" y="8898892"/>
            <a:ext cx="2880360" cy="511175"/>
          </a:xfrm>
          <a:prstGeom prst="rect">
            <a:avLst/>
          </a:prstGeom>
        </p:spPr>
        <p:txBody>
          <a:bodyPr vert="horz" lIns="91440" tIns="45720" rIns="91440" bIns="45720" rtlCol="0" anchor="ctr"/>
          <a:lstStyle>
            <a:lvl1pPr algn="r">
              <a:defRPr sz="1680">
                <a:solidFill>
                  <a:schemeClr val="tx1">
                    <a:tint val="75000"/>
                  </a:schemeClr>
                </a:solidFill>
              </a:defRPr>
            </a:lvl1pPr>
          </a:lstStyle>
          <a:p>
            <a:fld id="{1919903A-D1EE-42DC-AE16-3C1C57E85801}" type="slidenum">
              <a:rPr kumimoji="1" lang="ja-JP" altLang="en-US" smtClean="0"/>
              <a:t>‹#›</a:t>
            </a:fld>
            <a:endParaRPr kumimoji="1" lang="ja-JP" altLang="en-US"/>
          </a:p>
        </p:txBody>
      </p:sp>
    </p:spTree>
    <p:extLst>
      <p:ext uri="{BB962C8B-B14F-4D97-AF65-F5344CB8AC3E}">
        <p14:creationId xmlns:p14="http://schemas.microsoft.com/office/powerpoint/2010/main" val="388111791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1280160" rtl="0" eaLnBrk="1" latinLnBrk="0" hangingPunct="1">
        <a:lnSpc>
          <a:spcPct val="90000"/>
        </a:lnSpc>
        <a:spcBef>
          <a:spcPct val="0"/>
        </a:spcBef>
        <a:buNone/>
        <a:defRPr kumimoji="1" sz="6160" kern="1200">
          <a:solidFill>
            <a:schemeClr val="tx1"/>
          </a:solidFill>
          <a:latin typeface="+mj-lt"/>
          <a:ea typeface="+mj-ea"/>
          <a:cs typeface="+mj-cs"/>
        </a:defRPr>
      </a:lvl1pPr>
    </p:titleStyle>
    <p:bodyStyle>
      <a:lvl1pPr marL="320040" indent="-320040" algn="l" defTabSz="1280160" rtl="0" eaLnBrk="1" latinLnBrk="0" hangingPunct="1">
        <a:lnSpc>
          <a:spcPct val="90000"/>
        </a:lnSpc>
        <a:spcBef>
          <a:spcPts val="1400"/>
        </a:spcBef>
        <a:buFont typeface="Arial" panose="020B0604020202020204" pitchFamily="34" charset="0"/>
        <a:buChar char="•"/>
        <a:defRPr kumimoji="1" sz="3920" kern="1200">
          <a:solidFill>
            <a:schemeClr val="tx1"/>
          </a:solidFill>
          <a:latin typeface="+mn-lt"/>
          <a:ea typeface="+mn-ea"/>
          <a:cs typeface="+mn-cs"/>
        </a:defRPr>
      </a:lvl1pPr>
      <a:lvl2pPr marL="960120" indent="-320040" algn="l" defTabSz="1280160" rtl="0" eaLnBrk="1" latinLnBrk="0" hangingPunct="1">
        <a:lnSpc>
          <a:spcPct val="90000"/>
        </a:lnSpc>
        <a:spcBef>
          <a:spcPts val="700"/>
        </a:spcBef>
        <a:buFont typeface="Arial" panose="020B0604020202020204" pitchFamily="34" charset="0"/>
        <a:buChar char="•"/>
        <a:defRPr kumimoji="1" sz="3360" kern="1200">
          <a:solidFill>
            <a:schemeClr val="tx1"/>
          </a:solidFill>
          <a:latin typeface="+mn-lt"/>
          <a:ea typeface="+mn-ea"/>
          <a:cs typeface="+mn-cs"/>
        </a:defRPr>
      </a:lvl2pPr>
      <a:lvl3pPr marL="1600200" indent="-320040" algn="l" defTabSz="1280160" rtl="0" eaLnBrk="1" latinLnBrk="0" hangingPunct="1">
        <a:lnSpc>
          <a:spcPct val="90000"/>
        </a:lnSpc>
        <a:spcBef>
          <a:spcPts val="700"/>
        </a:spcBef>
        <a:buFont typeface="Arial" panose="020B0604020202020204" pitchFamily="34" charset="0"/>
        <a:buChar char="•"/>
        <a:defRPr kumimoji="1" sz="2800" kern="1200">
          <a:solidFill>
            <a:schemeClr val="tx1"/>
          </a:solidFill>
          <a:latin typeface="+mn-lt"/>
          <a:ea typeface="+mn-ea"/>
          <a:cs typeface="+mn-cs"/>
        </a:defRPr>
      </a:lvl3pPr>
      <a:lvl4pPr marL="224028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4pPr>
      <a:lvl5pPr marL="288036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5pPr>
      <a:lvl6pPr marL="352044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6pPr>
      <a:lvl7pPr marL="416052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7pPr>
      <a:lvl8pPr marL="480060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8pPr>
      <a:lvl9pPr marL="544068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9pPr>
    </p:bodyStyle>
    <p:otherStyle>
      <a:defPPr>
        <a:defRPr lang="en-US"/>
      </a:defPPr>
      <a:lvl1pPr marL="0" algn="l" defTabSz="1280160" rtl="0" eaLnBrk="1" latinLnBrk="0" hangingPunct="1">
        <a:defRPr kumimoji="1" sz="2520" kern="1200">
          <a:solidFill>
            <a:schemeClr val="tx1"/>
          </a:solidFill>
          <a:latin typeface="+mn-lt"/>
          <a:ea typeface="+mn-ea"/>
          <a:cs typeface="+mn-cs"/>
        </a:defRPr>
      </a:lvl1pPr>
      <a:lvl2pPr marL="640080" algn="l" defTabSz="1280160" rtl="0" eaLnBrk="1" latinLnBrk="0" hangingPunct="1">
        <a:defRPr kumimoji="1" sz="2520" kern="1200">
          <a:solidFill>
            <a:schemeClr val="tx1"/>
          </a:solidFill>
          <a:latin typeface="+mn-lt"/>
          <a:ea typeface="+mn-ea"/>
          <a:cs typeface="+mn-cs"/>
        </a:defRPr>
      </a:lvl2pPr>
      <a:lvl3pPr marL="1280160" algn="l" defTabSz="1280160" rtl="0" eaLnBrk="1" latinLnBrk="0" hangingPunct="1">
        <a:defRPr kumimoji="1" sz="2520" kern="1200">
          <a:solidFill>
            <a:schemeClr val="tx1"/>
          </a:solidFill>
          <a:latin typeface="+mn-lt"/>
          <a:ea typeface="+mn-ea"/>
          <a:cs typeface="+mn-cs"/>
        </a:defRPr>
      </a:lvl3pPr>
      <a:lvl4pPr marL="1920240" algn="l" defTabSz="1280160" rtl="0" eaLnBrk="1" latinLnBrk="0" hangingPunct="1">
        <a:defRPr kumimoji="1" sz="2520" kern="1200">
          <a:solidFill>
            <a:schemeClr val="tx1"/>
          </a:solidFill>
          <a:latin typeface="+mn-lt"/>
          <a:ea typeface="+mn-ea"/>
          <a:cs typeface="+mn-cs"/>
        </a:defRPr>
      </a:lvl4pPr>
      <a:lvl5pPr marL="2560320" algn="l" defTabSz="1280160" rtl="0" eaLnBrk="1" latinLnBrk="0" hangingPunct="1">
        <a:defRPr kumimoji="1" sz="2520" kern="1200">
          <a:solidFill>
            <a:schemeClr val="tx1"/>
          </a:solidFill>
          <a:latin typeface="+mn-lt"/>
          <a:ea typeface="+mn-ea"/>
          <a:cs typeface="+mn-cs"/>
        </a:defRPr>
      </a:lvl5pPr>
      <a:lvl6pPr marL="3200400" algn="l" defTabSz="1280160" rtl="0" eaLnBrk="1" latinLnBrk="0" hangingPunct="1">
        <a:defRPr kumimoji="1" sz="2520" kern="1200">
          <a:solidFill>
            <a:schemeClr val="tx1"/>
          </a:solidFill>
          <a:latin typeface="+mn-lt"/>
          <a:ea typeface="+mn-ea"/>
          <a:cs typeface="+mn-cs"/>
        </a:defRPr>
      </a:lvl6pPr>
      <a:lvl7pPr marL="3840480" algn="l" defTabSz="1280160" rtl="0" eaLnBrk="1" latinLnBrk="0" hangingPunct="1">
        <a:defRPr kumimoji="1" sz="2520" kern="1200">
          <a:solidFill>
            <a:schemeClr val="tx1"/>
          </a:solidFill>
          <a:latin typeface="+mn-lt"/>
          <a:ea typeface="+mn-ea"/>
          <a:cs typeface="+mn-cs"/>
        </a:defRPr>
      </a:lvl7pPr>
      <a:lvl8pPr marL="4480560" algn="l" defTabSz="1280160" rtl="0" eaLnBrk="1" latinLnBrk="0" hangingPunct="1">
        <a:defRPr kumimoji="1" sz="2520" kern="1200">
          <a:solidFill>
            <a:schemeClr val="tx1"/>
          </a:solidFill>
          <a:latin typeface="+mn-lt"/>
          <a:ea typeface="+mn-ea"/>
          <a:cs typeface="+mn-cs"/>
        </a:defRPr>
      </a:lvl8pPr>
      <a:lvl9pPr marL="5120640" algn="l" defTabSz="1280160" rtl="0" eaLnBrk="1" latinLnBrk="0" hangingPunct="1">
        <a:defRPr kumimoji="1" sz="25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0" y="-1"/>
            <a:ext cx="6372000" cy="180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正方形/長方形 5"/>
          <p:cNvSpPr/>
          <p:nvPr/>
        </p:nvSpPr>
        <p:spPr>
          <a:xfrm>
            <a:off x="6444114" y="-1"/>
            <a:ext cx="6372000" cy="180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タイトル 1"/>
          <p:cNvSpPr>
            <a:spLocks noGrp="1"/>
          </p:cNvSpPr>
          <p:nvPr>
            <p:ph type="ctrTitle"/>
          </p:nvPr>
        </p:nvSpPr>
        <p:spPr>
          <a:xfrm>
            <a:off x="0" y="209550"/>
            <a:ext cx="6300000" cy="342900"/>
          </a:xfrm>
        </p:spPr>
        <p:txBody>
          <a:bodyPr anchor="ctr" anchorCtr="0">
            <a:noAutofit/>
          </a:bodyPr>
          <a:lstStyle/>
          <a:p>
            <a:r>
              <a:rPr kumimoji="1" lang="ja-JP" altLang="en-US" sz="2000" b="1" spc="300" dirty="0">
                <a:latin typeface="ＭＳ Ｐゴシック" panose="020B0600070205080204" pitchFamily="50" charset="-128"/>
                <a:ea typeface="ＭＳ Ｐゴシック" panose="020B0600070205080204" pitchFamily="50" charset="-128"/>
              </a:rPr>
              <a:t>大阪</a:t>
            </a:r>
            <a:r>
              <a:rPr kumimoji="1" lang="ja-JP" altLang="en-US" sz="2000" b="1" spc="300" dirty="0" smtClean="0">
                <a:latin typeface="ＭＳ Ｐゴシック" panose="020B0600070205080204" pitchFamily="50" charset="-128"/>
                <a:ea typeface="ＭＳ Ｐゴシック" panose="020B0600070205080204" pitchFamily="50" charset="-128"/>
              </a:rPr>
              <a:t>“</a:t>
            </a:r>
            <a:r>
              <a:rPr kumimoji="1" lang="ja-JP" altLang="en-US" sz="2000" b="1" dirty="0" smtClean="0">
                <a:latin typeface="ＭＳ Ｐゴシック" panose="020B0600070205080204" pitchFamily="50" charset="-128"/>
                <a:ea typeface="ＭＳ Ｐゴシック" panose="020B0600070205080204" pitchFamily="50" charset="-128"/>
              </a:rPr>
              <a:t>みなと</a:t>
            </a:r>
            <a:r>
              <a:rPr kumimoji="1" lang="ja-JP" altLang="en-US" sz="2000" b="1" spc="300" dirty="0" smtClean="0">
                <a:latin typeface="ＭＳ Ｐゴシック" panose="020B0600070205080204" pitchFamily="50" charset="-128"/>
                <a:ea typeface="ＭＳ Ｐゴシック" panose="020B0600070205080204" pitchFamily="50" charset="-128"/>
              </a:rPr>
              <a:t>”</a:t>
            </a:r>
            <a:r>
              <a:rPr kumimoji="1" lang="ja-JP" altLang="en-US" sz="2000" b="1" spc="300" dirty="0">
                <a:latin typeface="ＭＳ Ｐゴシック" panose="020B0600070205080204" pitchFamily="50" charset="-128"/>
                <a:ea typeface="ＭＳ Ｐゴシック" panose="020B0600070205080204" pitchFamily="50" charset="-128"/>
              </a:rPr>
              <a:t>ビジョン</a:t>
            </a:r>
            <a:r>
              <a:rPr kumimoji="1" lang="ja-JP" altLang="en-US" sz="2000" b="1" dirty="0">
                <a:latin typeface="ＭＳ Ｐゴシック" panose="020B0600070205080204" pitchFamily="50" charset="-128"/>
                <a:ea typeface="ＭＳ Ｐゴシック" panose="020B0600070205080204" pitchFamily="50" charset="-128"/>
              </a:rPr>
              <a:t>（素案）　</a:t>
            </a:r>
            <a:r>
              <a:rPr kumimoji="1" lang="en-US" altLang="ja-JP" sz="2000" b="1" dirty="0">
                <a:latin typeface="ＭＳ Ｐゴシック" panose="020B0600070205080204" pitchFamily="50" charset="-128"/>
                <a:ea typeface="ＭＳ Ｐゴシック" panose="020B0600070205080204" pitchFamily="50" charset="-128"/>
              </a:rPr>
              <a:t>【</a:t>
            </a:r>
            <a:r>
              <a:rPr kumimoji="1" lang="ja-JP" altLang="en-US" sz="2000" b="1" dirty="0">
                <a:latin typeface="ＭＳ Ｐゴシック" panose="020B0600070205080204" pitchFamily="50" charset="-128"/>
                <a:ea typeface="ＭＳ Ｐゴシック" panose="020B0600070205080204" pitchFamily="50" charset="-128"/>
              </a:rPr>
              <a:t>概要版</a:t>
            </a:r>
            <a:r>
              <a:rPr kumimoji="1" lang="en-US" altLang="ja-JP" sz="2000" b="1" dirty="0">
                <a:latin typeface="ＭＳ Ｐゴシック" panose="020B0600070205080204" pitchFamily="50" charset="-128"/>
                <a:ea typeface="ＭＳ Ｐゴシック" panose="020B0600070205080204" pitchFamily="50" charset="-128"/>
              </a:rPr>
              <a:t>】</a:t>
            </a:r>
            <a:endParaRPr kumimoji="1" lang="ja-JP" altLang="en-US" sz="2000" b="1" dirty="0">
              <a:latin typeface="ＭＳ Ｐゴシック" panose="020B0600070205080204" pitchFamily="50" charset="-128"/>
              <a:ea typeface="ＭＳ Ｐゴシック" panose="020B0600070205080204" pitchFamily="50" charset="-128"/>
            </a:endParaRPr>
          </a:p>
        </p:txBody>
      </p:sp>
      <p:sp>
        <p:nvSpPr>
          <p:cNvPr id="8" name="テキスト ボックス 7"/>
          <p:cNvSpPr txBox="1"/>
          <p:nvPr/>
        </p:nvSpPr>
        <p:spPr>
          <a:xfrm>
            <a:off x="1" y="563880"/>
            <a:ext cx="6371999" cy="1708160"/>
          </a:xfrm>
          <a:prstGeom prst="rect">
            <a:avLst/>
          </a:prstGeom>
          <a:noFill/>
          <a:ln>
            <a:solidFill>
              <a:schemeClr val="accent5"/>
            </a:solidFill>
          </a:ln>
        </p:spPr>
        <p:txBody>
          <a:bodyPr wrap="square" rtlCol="0">
            <a:spAutoFit/>
          </a:bodyPr>
          <a:lstStyle/>
          <a:p>
            <a:r>
              <a:rPr lang="ja-JP" altLang="en-US" sz="1050" dirty="0">
                <a:latin typeface="Century" panose="02040604050505020304" pitchFamily="18" charset="0"/>
                <a:ea typeface="ＭＳ Ｐ明朝" panose="02020600040205080304" pitchFamily="18" charset="-128"/>
              </a:rPr>
              <a:t>　近年の日本の港湾は、中国や韓国の港湾をはじめ東アジア諸港の台頭により大きくその地位がゆらぎ、国際競争力が低下しています。とりわけ阪神港をはじめとする大阪湾諸港の地位の低下は、関西の経済・産業の成長に影響を及ぼすことが危惧されています。</a:t>
            </a:r>
          </a:p>
          <a:p>
            <a:r>
              <a:rPr lang="ja-JP" altLang="en-US" sz="1050" dirty="0">
                <a:latin typeface="Century" panose="02040604050505020304" pitchFamily="18" charset="0"/>
                <a:ea typeface="ＭＳ Ｐ明朝" panose="02020600040205080304" pitchFamily="18" charset="-128"/>
              </a:rPr>
              <a:t>　大阪・関西は、世界的な地域間競争に勝ち抜くため、西日本のゲートウェイとしての機能強化を図り、国土構造の東西二極化の一極として日本の成長を牽引していく必要があり、港湾においても、大阪湾の中で縦割りにせず、広域的な視点から港湾管理の一元化</a:t>
            </a:r>
            <a:r>
              <a:rPr lang="ja-JP" altLang="en-US" sz="1050" dirty="0" smtClean="0">
                <a:latin typeface="Century" panose="02040604050505020304" pitchFamily="18" charset="0"/>
                <a:ea typeface="ＭＳ Ｐ明朝" panose="02020600040205080304" pitchFamily="18" charset="-128"/>
              </a:rPr>
              <a:t>をめ</a:t>
            </a:r>
            <a:r>
              <a:rPr lang="ja-JP" altLang="en-US" sz="1050" dirty="0">
                <a:latin typeface="Century" panose="02040604050505020304" pitchFamily="18" charset="0"/>
                <a:ea typeface="ＭＳ Ｐ明朝" panose="02020600040205080304" pitchFamily="18" charset="-128"/>
              </a:rPr>
              <a:t>ざ</a:t>
            </a:r>
            <a:r>
              <a:rPr lang="ja-JP" altLang="en-US" sz="1050" dirty="0" smtClean="0">
                <a:latin typeface="Century" panose="02040604050505020304" pitchFamily="18" charset="0"/>
                <a:ea typeface="ＭＳ Ｐ明朝" panose="02020600040205080304" pitchFamily="18" charset="-128"/>
              </a:rPr>
              <a:t>す</a:t>
            </a:r>
            <a:r>
              <a:rPr lang="ja-JP" altLang="en-US" sz="1050" dirty="0">
                <a:latin typeface="Century" panose="02040604050505020304" pitchFamily="18" charset="0"/>
                <a:ea typeface="ＭＳ Ｐ明朝" panose="02020600040205080304" pitchFamily="18" charset="-128"/>
              </a:rPr>
              <a:t>必要があります。</a:t>
            </a:r>
          </a:p>
          <a:p>
            <a:r>
              <a:rPr lang="ja-JP" altLang="en-US" sz="1050" dirty="0">
                <a:latin typeface="Century" panose="02040604050505020304" pitchFamily="18" charset="0"/>
                <a:ea typeface="ＭＳ Ｐ明朝" panose="02020600040205080304" pitchFamily="18" charset="-128"/>
              </a:rPr>
              <a:t>　その第一ステップとして、令和２年</a:t>
            </a:r>
            <a:r>
              <a:rPr lang="en-US" altLang="ja-JP" sz="1050" dirty="0">
                <a:latin typeface="Century" panose="02040604050505020304" pitchFamily="18" charset="0"/>
                <a:ea typeface="ＭＳ Ｐ明朝" panose="02020600040205080304" pitchFamily="18" charset="-128"/>
              </a:rPr>
              <a:t>10</a:t>
            </a:r>
            <a:r>
              <a:rPr lang="ja-JP" altLang="en-US" sz="1050" dirty="0">
                <a:latin typeface="Century" panose="02040604050505020304" pitchFamily="18" charset="0"/>
                <a:ea typeface="ＭＳ Ｐ明朝" panose="02020600040205080304" pitchFamily="18" charset="-128"/>
              </a:rPr>
              <a:t>月１日に、大阪府と大阪市の港湾局を合併した「大阪港湾局」を共同設置し、大阪港と府営港湾（堺泉北港以下８港）を一元管理します。</a:t>
            </a:r>
            <a:endParaRPr lang="en-US" altLang="ja-JP" sz="1050" dirty="0">
              <a:latin typeface="Century" panose="02040604050505020304" pitchFamily="18" charset="0"/>
              <a:ea typeface="ＭＳ Ｐ明朝" panose="02020600040205080304" pitchFamily="18" charset="-128"/>
            </a:endParaRPr>
          </a:p>
          <a:p>
            <a:r>
              <a:rPr lang="ja-JP" altLang="en-US" sz="1050" dirty="0">
                <a:latin typeface="Century" panose="02040604050505020304" pitchFamily="18" charset="0"/>
                <a:ea typeface="ＭＳ Ｐ明朝" panose="02020600040205080304" pitchFamily="18" charset="-128"/>
              </a:rPr>
              <a:t>　この「大阪港湾局」が一つの組織になった際に取組む業務の方向性について、利用者をはじめ府民・市民の方にわかりやすくお示しするため、大阪</a:t>
            </a:r>
            <a:r>
              <a:rPr lang="ja-JP" altLang="en-US" sz="1050" dirty="0" smtClean="0">
                <a:latin typeface="Century" panose="02040604050505020304" pitchFamily="18" charset="0"/>
                <a:ea typeface="ＭＳ Ｐ明朝" panose="02020600040205080304" pitchFamily="18" charset="-128"/>
              </a:rPr>
              <a:t>“みなと”</a:t>
            </a:r>
            <a:r>
              <a:rPr lang="ja-JP" altLang="en-US" sz="1050" dirty="0">
                <a:latin typeface="Century" panose="02040604050505020304" pitchFamily="18" charset="0"/>
                <a:ea typeface="ＭＳ Ｐ明朝" panose="02020600040205080304" pitchFamily="18" charset="-128"/>
              </a:rPr>
              <a:t>ビジョンを作成するものです。</a:t>
            </a:r>
            <a:endParaRPr lang="en-US" altLang="ja-JP" sz="1050" dirty="0">
              <a:latin typeface="Century" panose="02040604050505020304" pitchFamily="18" charset="0"/>
              <a:ea typeface="ＭＳ Ｐ明朝" panose="02020600040205080304" pitchFamily="18" charset="-128"/>
            </a:endParaRPr>
          </a:p>
        </p:txBody>
      </p:sp>
      <p:sp>
        <p:nvSpPr>
          <p:cNvPr id="12" name="テキスト ボックス 11"/>
          <p:cNvSpPr txBox="1"/>
          <p:nvPr/>
        </p:nvSpPr>
        <p:spPr>
          <a:xfrm>
            <a:off x="-2" y="2551345"/>
            <a:ext cx="6300001" cy="577081"/>
          </a:xfrm>
          <a:prstGeom prst="rect">
            <a:avLst/>
          </a:prstGeom>
          <a:noFill/>
        </p:spPr>
        <p:txBody>
          <a:bodyPr wrap="square" rtlCol="0">
            <a:spAutoFit/>
          </a:bodyPr>
          <a:lstStyle/>
          <a:p>
            <a:r>
              <a:rPr kumimoji="1" lang="ja-JP" altLang="en-US" sz="1050" dirty="0">
                <a:latin typeface="ＭＳ Ｐ明朝" panose="02020600040205080304" pitchFamily="18" charset="-128"/>
                <a:ea typeface="ＭＳ Ｐ明朝" panose="02020600040205080304" pitchFamily="18" charset="-128"/>
              </a:rPr>
              <a:t>　大阪港湾局では、大阪港と府営港湾の強みを生かし、弱みを補完のうえ、全体で機能分担や最適配置を図り、大阪港及び府営港湾をヒト・モノ・コトがより一層交流する拠点として発展させ、安全・安心で良好な港湾環境のもと、背後圏にまで賑わいを図り、関西経済の発展の一翼を担うこと</a:t>
            </a:r>
            <a:r>
              <a:rPr kumimoji="1" lang="ja-JP" altLang="en-US" sz="1050" dirty="0" smtClean="0">
                <a:latin typeface="ＭＳ Ｐ明朝" panose="02020600040205080304" pitchFamily="18" charset="-128"/>
                <a:ea typeface="ＭＳ Ｐ明朝" panose="02020600040205080304" pitchFamily="18" charset="-128"/>
              </a:rPr>
              <a:t>をめざします</a:t>
            </a:r>
            <a:r>
              <a:rPr kumimoji="1" lang="ja-JP" altLang="en-US" sz="1050" dirty="0">
                <a:latin typeface="ＭＳ Ｐ明朝" panose="02020600040205080304" pitchFamily="18" charset="-128"/>
                <a:ea typeface="ＭＳ Ｐ明朝" panose="02020600040205080304" pitchFamily="18" charset="-128"/>
              </a:rPr>
              <a:t>。</a:t>
            </a:r>
          </a:p>
        </p:txBody>
      </p:sp>
      <p:sp>
        <p:nvSpPr>
          <p:cNvPr id="13" name="テキスト ボックス 12"/>
          <p:cNvSpPr txBox="1"/>
          <p:nvPr/>
        </p:nvSpPr>
        <p:spPr>
          <a:xfrm>
            <a:off x="0" y="3141928"/>
            <a:ext cx="6300000" cy="307777"/>
          </a:xfrm>
          <a:prstGeom prst="rect">
            <a:avLst/>
          </a:prstGeom>
          <a:noFill/>
        </p:spPr>
        <p:txBody>
          <a:bodyPr wrap="square" rtlCol="0">
            <a:spAutoFit/>
          </a:bodyPr>
          <a:lstStyle/>
          <a:p>
            <a:r>
              <a:rPr kumimoji="1" lang="ja-JP" altLang="en-US" sz="1400" b="1" dirty="0">
                <a:latin typeface="ＭＳ Ｐ明朝" panose="02020600040205080304" pitchFamily="18" charset="-128"/>
                <a:ea typeface="ＭＳ Ｐ明朝" panose="02020600040205080304" pitchFamily="18" charset="-128"/>
              </a:rPr>
              <a:t>　　　～ヒト・モノ・コトの交流拠点　</a:t>
            </a:r>
            <a:r>
              <a:rPr kumimoji="1" lang="en-US" altLang="ja-JP" sz="1400" b="1" dirty="0">
                <a:latin typeface="ＭＳ Ｐ明朝" panose="02020600040205080304" pitchFamily="18" charset="-128"/>
                <a:ea typeface="ＭＳ Ｐ明朝" panose="02020600040205080304" pitchFamily="18" charset="-128"/>
              </a:rPr>
              <a:t>『</a:t>
            </a:r>
            <a:r>
              <a:rPr kumimoji="1" lang="ja-JP" altLang="en-US" sz="1400" b="1" dirty="0">
                <a:latin typeface="ＭＳ Ｐ明朝" panose="02020600040205080304" pitchFamily="18" charset="-128"/>
                <a:ea typeface="ＭＳ Ｐ明朝" panose="02020600040205080304" pitchFamily="18" charset="-128"/>
              </a:rPr>
              <a:t>大阪</a:t>
            </a:r>
            <a:r>
              <a:rPr kumimoji="1" lang="ja-JP" altLang="en-US" sz="1400" b="1" dirty="0" smtClean="0">
                <a:latin typeface="ＭＳ Ｐ明朝" panose="02020600040205080304" pitchFamily="18" charset="-128"/>
                <a:ea typeface="ＭＳ Ｐ明朝" panose="02020600040205080304" pitchFamily="18" charset="-128"/>
              </a:rPr>
              <a:t>“みなと”</a:t>
            </a:r>
            <a:r>
              <a:rPr kumimoji="1" lang="en-US" altLang="ja-JP" sz="1400" b="1" dirty="0">
                <a:latin typeface="ＭＳ Ｐ明朝" panose="02020600040205080304" pitchFamily="18" charset="-128"/>
                <a:ea typeface="ＭＳ Ｐ明朝" panose="02020600040205080304" pitchFamily="18" charset="-128"/>
              </a:rPr>
              <a:t>』</a:t>
            </a:r>
            <a:r>
              <a:rPr kumimoji="1" lang="ja-JP" altLang="en-US" sz="1400" b="1" dirty="0">
                <a:latin typeface="ＭＳ Ｐ明朝" panose="02020600040205080304" pitchFamily="18" charset="-128"/>
                <a:ea typeface="ＭＳ Ｐ明朝" panose="02020600040205080304" pitchFamily="18" charset="-128"/>
              </a:rPr>
              <a:t>～　</a:t>
            </a:r>
            <a:endParaRPr kumimoji="1" lang="ja-JP" altLang="en-US" sz="1200" b="1" dirty="0">
              <a:latin typeface="ＭＳ Ｐ明朝" panose="02020600040205080304" pitchFamily="18" charset="-128"/>
              <a:ea typeface="ＭＳ Ｐ明朝" panose="02020600040205080304" pitchFamily="18" charset="-128"/>
            </a:endParaRPr>
          </a:p>
        </p:txBody>
      </p:sp>
      <p:sp>
        <p:nvSpPr>
          <p:cNvPr id="32" name="テキスト ボックス 31"/>
          <p:cNvSpPr txBox="1"/>
          <p:nvPr/>
        </p:nvSpPr>
        <p:spPr>
          <a:xfrm>
            <a:off x="6558162" y="4104125"/>
            <a:ext cx="2936736" cy="800219"/>
          </a:xfrm>
          <a:prstGeom prst="rect">
            <a:avLst/>
          </a:prstGeom>
          <a:noFill/>
        </p:spPr>
        <p:txBody>
          <a:bodyPr wrap="square" rtlCol="0">
            <a:spAutoFit/>
          </a:bodyPr>
          <a:lstStyle/>
          <a:p>
            <a:r>
              <a:rPr kumimoji="1" lang="ja-JP" altLang="en-US" sz="900" dirty="0" smtClean="0">
                <a:latin typeface="ＭＳ Ｐ明朝" panose="02020600040205080304" pitchFamily="18" charset="-128"/>
                <a:ea typeface="ＭＳ Ｐ明朝" panose="02020600040205080304" pitchFamily="18" charset="-128"/>
              </a:rPr>
              <a:t>■</a:t>
            </a:r>
            <a:r>
              <a:rPr kumimoji="1" lang="ja-JP" altLang="en-US" sz="900" dirty="0">
                <a:latin typeface="ＭＳ Ｐ明朝" panose="02020600040205080304" pitchFamily="18" charset="-128"/>
                <a:ea typeface="ＭＳ Ｐ明朝" panose="02020600040205080304" pitchFamily="18" charset="-128"/>
              </a:rPr>
              <a:t>「お断りゼロ」の実現</a:t>
            </a:r>
            <a:endParaRPr kumimoji="1" lang="en-US" altLang="ja-JP" sz="900" dirty="0">
              <a:latin typeface="ＭＳ Ｐ明朝" panose="02020600040205080304" pitchFamily="18" charset="-128"/>
              <a:ea typeface="ＭＳ Ｐ明朝" panose="02020600040205080304" pitchFamily="18" charset="-128"/>
            </a:endParaRPr>
          </a:p>
          <a:p>
            <a:r>
              <a:rPr kumimoji="1" lang="ja-JP" altLang="en-US" sz="900" dirty="0">
                <a:latin typeface="ＭＳ Ｐ明朝" panose="02020600040205080304" pitchFamily="18" charset="-128"/>
                <a:ea typeface="ＭＳ Ｐ明朝" panose="02020600040205080304" pitchFamily="18" charset="-128"/>
              </a:rPr>
              <a:t>■天保山岸壁の具体的取組み</a:t>
            </a:r>
            <a:endParaRPr kumimoji="1" lang="en-US" altLang="ja-JP" sz="900" dirty="0">
              <a:latin typeface="ＭＳ Ｐ明朝" panose="02020600040205080304" pitchFamily="18" charset="-128"/>
              <a:ea typeface="ＭＳ Ｐ明朝" panose="02020600040205080304" pitchFamily="18" charset="-128"/>
            </a:endParaRPr>
          </a:p>
          <a:p>
            <a:r>
              <a:rPr kumimoji="1" lang="ja-JP" altLang="en-US" sz="900" dirty="0">
                <a:latin typeface="ＭＳ Ｐ明朝" panose="02020600040205080304" pitchFamily="18" charset="-128"/>
                <a:ea typeface="ＭＳ Ｐ明朝" panose="02020600040205080304" pitchFamily="18" charset="-128"/>
              </a:rPr>
              <a:t>　・</a:t>
            </a:r>
            <a:r>
              <a:rPr kumimoji="1" lang="en-US" altLang="ja-JP" sz="900" dirty="0">
                <a:latin typeface="ＭＳ Ｐ明朝" panose="02020600040205080304" pitchFamily="18" charset="-128"/>
                <a:ea typeface="ＭＳ Ｐ明朝" panose="02020600040205080304" pitchFamily="18" charset="-128"/>
              </a:rPr>
              <a:t>22</a:t>
            </a:r>
            <a:r>
              <a:rPr kumimoji="1" lang="ja-JP" altLang="en-US" sz="900" dirty="0">
                <a:latin typeface="ＭＳ Ｐ明朝" panose="02020600040205080304" pitchFamily="18" charset="-128"/>
                <a:ea typeface="ＭＳ Ｐ明朝" panose="02020600040205080304" pitchFamily="18" charset="-128"/>
              </a:rPr>
              <a:t>万トン級対応（</a:t>
            </a:r>
            <a:r>
              <a:rPr kumimoji="1" lang="en-US" altLang="ja-JP" sz="900" dirty="0">
                <a:latin typeface="ＭＳ Ｐ明朝" panose="02020600040205080304" pitchFamily="18" charset="-128"/>
                <a:ea typeface="ＭＳ Ｐ明朝" panose="02020600040205080304" pitchFamily="18" charset="-128"/>
              </a:rPr>
              <a:t>2021</a:t>
            </a:r>
            <a:r>
              <a:rPr kumimoji="1" lang="ja-JP" altLang="en-US" sz="900" dirty="0">
                <a:latin typeface="ＭＳ Ｐ明朝" panose="02020600040205080304" pitchFamily="18" charset="-128"/>
                <a:ea typeface="ＭＳ Ｐ明朝" panose="02020600040205080304" pitchFamily="18" charset="-128"/>
              </a:rPr>
              <a:t>年度供用開始予定）</a:t>
            </a:r>
            <a:endParaRPr kumimoji="1" lang="en-US" altLang="ja-JP" sz="900" dirty="0">
              <a:latin typeface="ＭＳ Ｐ明朝" panose="02020600040205080304" pitchFamily="18" charset="-128"/>
              <a:ea typeface="ＭＳ Ｐ明朝" panose="02020600040205080304" pitchFamily="18" charset="-128"/>
            </a:endParaRPr>
          </a:p>
          <a:p>
            <a:r>
              <a:rPr kumimoji="1" lang="ja-JP" altLang="en-US" sz="900" dirty="0">
                <a:latin typeface="ＭＳ Ｐ明朝" panose="02020600040205080304" pitchFamily="18" charset="-128"/>
                <a:ea typeface="ＭＳ Ｐ明朝" panose="02020600040205080304" pitchFamily="18" charset="-128"/>
              </a:rPr>
              <a:t>　・客船ターミナル整備（</a:t>
            </a:r>
            <a:r>
              <a:rPr kumimoji="1" lang="en-US" altLang="ja-JP" sz="900" dirty="0">
                <a:latin typeface="ＭＳ Ｐ明朝" panose="02020600040205080304" pitchFamily="18" charset="-128"/>
                <a:ea typeface="ＭＳ Ｐ明朝" panose="02020600040205080304" pitchFamily="18" charset="-128"/>
              </a:rPr>
              <a:t>2023</a:t>
            </a:r>
            <a:r>
              <a:rPr kumimoji="1" lang="ja-JP" altLang="en-US" sz="900" dirty="0">
                <a:latin typeface="ＭＳ Ｐ明朝" panose="02020600040205080304" pitchFamily="18" charset="-128"/>
                <a:ea typeface="ＭＳ Ｐ明朝" panose="02020600040205080304" pitchFamily="18" charset="-128"/>
              </a:rPr>
              <a:t>年度供用開始予定）</a:t>
            </a:r>
            <a:endParaRPr kumimoji="1" lang="en-US" altLang="ja-JP" sz="900" dirty="0">
              <a:latin typeface="ＭＳ Ｐ明朝" panose="02020600040205080304" pitchFamily="18" charset="-128"/>
              <a:ea typeface="ＭＳ Ｐ明朝" panose="02020600040205080304" pitchFamily="18" charset="-128"/>
            </a:endParaRPr>
          </a:p>
          <a:p>
            <a:r>
              <a:rPr kumimoji="1" lang="ja-JP" altLang="en-US" sz="900" dirty="0">
                <a:latin typeface="ＭＳ Ｐ明朝" panose="02020600040205080304" pitchFamily="18" charset="-128"/>
                <a:ea typeface="ＭＳ Ｐ明朝" panose="02020600040205080304" pitchFamily="18" charset="-128"/>
              </a:rPr>
              <a:t>■寄港地観光メニューの充実</a:t>
            </a:r>
          </a:p>
        </p:txBody>
      </p:sp>
      <p:sp>
        <p:nvSpPr>
          <p:cNvPr id="33" name="テキスト ボックス 32"/>
          <p:cNvSpPr txBox="1"/>
          <p:nvPr/>
        </p:nvSpPr>
        <p:spPr>
          <a:xfrm>
            <a:off x="6552737" y="3668385"/>
            <a:ext cx="5639952" cy="261610"/>
          </a:xfrm>
          <a:prstGeom prst="rect">
            <a:avLst/>
          </a:prstGeom>
          <a:noFill/>
        </p:spPr>
        <p:txBody>
          <a:bodyPr wrap="square" rtlCol="0">
            <a:spAutoFit/>
          </a:bodyPr>
          <a:lstStyle/>
          <a:p>
            <a:r>
              <a:rPr kumimoji="1" lang="ja-JP" altLang="en-US" sz="1050" b="1" u="sng" dirty="0">
                <a:latin typeface="HG丸ｺﾞｼｯｸM-PRO" panose="020F0600000000000000" pitchFamily="50" charset="-128"/>
                <a:ea typeface="HG丸ｺﾞｼｯｸM-PRO" panose="020F0600000000000000" pitchFamily="50" charset="-128"/>
              </a:rPr>
              <a:t>⑵　ヒトの交流により賑わう（クルーズ・まちづくり）</a:t>
            </a:r>
          </a:p>
        </p:txBody>
      </p:sp>
      <p:sp>
        <p:nvSpPr>
          <p:cNvPr id="34" name="角丸四角形 33"/>
          <p:cNvSpPr/>
          <p:nvPr/>
        </p:nvSpPr>
        <p:spPr>
          <a:xfrm>
            <a:off x="6568349" y="3930517"/>
            <a:ext cx="2347726" cy="187280"/>
          </a:xfrm>
          <a:prstGeom prst="roundRect">
            <a:avLst>
              <a:gd name="adj" fmla="val 34314"/>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smtClean="0">
                <a:solidFill>
                  <a:schemeClr val="tx1"/>
                </a:solidFill>
                <a:latin typeface="ＭＳ Ｐゴシック" panose="020B0600070205080204" pitchFamily="50" charset="-128"/>
                <a:ea typeface="ＭＳ Ｐゴシック" panose="020B0600070205080204" pitchFamily="50" charset="-128"/>
              </a:rPr>
              <a:t>オール大阪でのクルーズ客船誘致</a:t>
            </a:r>
            <a:endParaRPr kumimoji="1" lang="ja-JP" altLang="en-US" sz="1050" dirty="0">
              <a:solidFill>
                <a:schemeClr val="tx1"/>
              </a:solidFill>
              <a:latin typeface="ＭＳ Ｐゴシック" panose="020B0600070205080204" pitchFamily="50" charset="-128"/>
              <a:ea typeface="ＭＳ Ｐゴシック" panose="020B0600070205080204" pitchFamily="50" charset="-128"/>
            </a:endParaRPr>
          </a:p>
        </p:txBody>
      </p:sp>
      <p:sp>
        <p:nvSpPr>
          <p:cNvPr id="36" name="角丸四角形 35"/>
          <p:cNvSpPr/>
          <p:nvPr/>
        </p:nvSpPr>
        <p:spPr>
          <a:xfrm>
            <a:off x="9675322" y="3879451"/>
            <a:ext cx="2193948" cy="180000"/>
          </a:xfrm>
          <a:prstGeom prst="roundRect">
            <a:avLst>
              <a:gd name="adj" fmla="val 34314"/>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050" dirty="0" smtClean="0">
                <a:solidFill>
                  <a:schemeClr val="tx1"/>
                </a:solidFill>
                <a:latin typeface="ＭＳ Ｐゴシック" panose="020B0600070205080204" pitchFamily="50" charset="-128"/>
                <a:ea typeface="ＭＳ Ｐゴシック" panose="020B0600070205080204" pitchFamily="50" charset="-128"/>
              </a:rPr>
              <a:t>海上交通による交流</a:t>
            </a:r>
            <a:r>
              <a:rPr kumimoji="1" lang="ja-JP" altLang="en-US" sz="1050" dirty="0">
                <a:solidFill>
                  <a:schemeClr val="tx1"/>
                </a:solidFill>
                <a:latin typeface="ＭＳ Ｐゴシック" panose="020B0600070205080204" pitchFamily="50" charset="-128"/>
                <a:ea typeface="ＭＳ Ｐゴシック" panose="020B0600070205080204" pitchFamily="50" charset="-128"/>
              </a:rPr>
              <a:t>機能</a:t>
            </a:r>
            <a:r>
              <a:rPr kumimoji="1" lang="ja-JP" altLang="en-US" sz="1050" dirty="0" smtClean="0">
                <a:solidFill>
                  <a:schemeClr val="tx1"/>
                </a:solidFill>
                <a:latin typeface="ＭＳ Ｐゴシック" panose="020B0600070205080204" pitchFamily="50" charset="-128"/>
                <a:ea typeface="ＭＳ Ｐゴシック" panose="020B0600070205080204" pitchFamily="50" charset="-128"/>
              </a:rPr>
              <a:t>の</a:t>
            </a:r>
            <a:r>
              <a:rPr kumimoji="1" lang="ja-JP" altLang="en-US" sz="1050" dirty="0">
                <a:solidFill>
                  <a:schemeClr val="tx1"/>
                </a:solidFill>
                <a:latin typeface="ＭＳ Ｐゴシック" panose="020B0600070205080204" pitchFamily="50" charset="-128"/>
                <a:ea typeface="ＭＳ Ｐゴシック" panose="020B0600070205080204" pitchFamily="50" charset="-128"/>
              </a:rPr>
              <a:t>充実</a:t>
            </a:r>
            <a:endParaRPr kumimoji="1" lang="ja-JP" altLang="en-US" sz="1050" b="0" i="0" u="none" strike="noStrike" kern="1200" cap="none" spc="0" normalizeH="0" baseline="0" noProof="0" dirty="0">
              <a:ln>
                <a:noFill/>
              </a:ln>
              <a:solidFill>
                <a:schemeClr val="tx1"/>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38" name="角丸四角形 37"/>
          <p:cNvSpPr/>
          <p:nvPr/>
        </p:nvSpPr>
        <p:spPr>
          <a:xfrm>
            <a:off x="9668250" y="4535914"/>
            <a:ext cx="1944000" cy="180000"/>
          </a:xfrm>
          <a:prstGeom prst="roundRect">
            <a:avLst>
              <a:gd name="adj" fmla="val 34314"/>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chemeClr val="tx1"/>
                </a:solidFill>
                <a:effectLst/>
                <a:uLnTx/>
                <a:uFillTx/>
                <a:latin typeface="ＭＳ Ｐゴシック" panose="020B0600070205080204" pitchFamily="50" charset="-128"/>
                <a:ea typeface="ＭＳ Ｐゴシック" panose="020B0600070205080204" pitchFamily="50" charset="-128"/>
                <a:cs typeface="+mn-cs"/>
              </a:rPr>
              <a:t>みなと・海岸のにぎわい創出</a:t>
            </a:r>
          </a:p>
        </p:txBody>
      </p:sp>
      <p:sp>
        <p:nvSpPr>
          <p:cNvPr id="39" name="テキスト ボックス 38"/>
          <p:cNvSpPr txBox="1"/>
          <p:nvPr/>
        </p:nvSpPr>
        <p:spPr>
          <a:xfrm>
            <a:off x="6555012" y="4958929"/>
            <a:ext cx="3499398" cy="253916"/>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050" b="1" u="sng" strike="noStrike" kern="1200" cap="none" spc="0" normalizeH="0" baseline="0" noProof="0" dirty="0">
                <a:ln>
                  <a:noFill/>
                </a:ln>
                <a:solidFill>
                  <a:prstClr val="black"/>
                </a:solidFill>
                <a:uLnTx/>
                <a:uFillTx/>
                <a:latin typeface="HG丸ｺﾞｼｯｸM-PRO" panose="020F0600000000000000" pitchFamily="50" charset="-128"/>
                <a:ea typeface="HG丸ｺﾞｼｯｸM-PRO" panose="020F0600000000000000" pitchFamily="50" charset="-128"/>
              </a:rPr>
              <a:t>⑶　安全で安心な大阪</a:t>
            </a:r>
            <a:r>
              <a:rPr kumimoji="1" lang="ja-JP" altLang="en-US" sz="1050" b="1" u="sng" strike="noStrike" kern="1200" cap="none" spc="0" normalizeH="0" baseline="0" noProof="0" dirty="0" smtClean="0">
                <a:ln>
                  <a:noFill/>
                </a:ln>
                <a:solidFill>
                  <a:prstClr val="black"/>
                </a:solidFill>
                <a:uLnTx/>
                <a:uFillTx/>
                <a:latin typeface="HG丸ｺﾞｼｯｸM-PRO" panose="020F0600000000000000" pitchFamily="50" charset="-128"/>
                <a:ea typeface="HG丸ｺﾞｼｯｸM-PRO" panose="020F0600000000000000" pitchFamily="50" charset="-128"/>
              </a:rPr>
              <a:t>“みなと</a:t>
            </a:r>
            <a:r>
              <a:rPr kumimoji="1" lang="en-US" altLang="ja-JP" sz="1050" b="1" u="sng" strike="noStrike" kern="1200" cap="none" spc="0" normalizeH="0" baseline="0" noProof="0" dirty="0" smtClean="0">
                <a:ln>
                  <a:noFill/>
                </a:ln>
                <a:solidFill>
                  <a:prstClr val="black"/>
                </a:solidFill>
                <a:uLnTx/>
                <a:uFillTx/>
                <a:latin typeface="HG丸ｺﾞｼｯｸM-PRO" panose="020F0600000000000000" pitchFamily="50" charset="-128"/>
                <a:ea typeface="HG丸ｺﾞｼｯｸM-PRO" panose="020F0600000000000000" pitchFamily="50" charset="-128"/>
              </a:rPr>
              <a:t>”</a:t>
            </a:r>
            <a:r>
              <a:rPr kumimoji="1" lang="ja-JP" altLang="en-US" sz="1050" b="1" u="sng" strike="noStrike" kern="1200" cap="none" spc="0" normalizeH="0" baseline="0" noProof="0" dirty="0">
                <a:ln>
                  <a:noFill/>
                </a:ln>
                <a:solidFill>
                  <a:prstClr val="black"/>
                </a:solidFill>
                <a:uLnTx/>
                <a:uFillTx/>
                <a:latin typeface="HG丸ｺﾞｼｯｸM-PRO" panose="020F0600000000000000" pitchFamily="50" charset="-128"/>
                <a:ea typeface="HG丸ｺﾞｼｯｸM-PRO" panose="020F0600000000000000" pitchFamily="50" charset="-128"/>
              </a:rPr>
              <a:t>（防災）</a:t>
            </a:r>
          </a:p>
        </p:txBody>
      </p:sp>
      <p:sp>
        <p:nvSpPr>
          <p:cNvPr id="40" name="テキスト ボックス 39"/>
          <p:cNvSpPr txBox="1"/>
          <p:nvPr/>
        </p:nvSpPr>
        <p:spPr>
          <a:xfrm>
            <a:off x="6567674" y="5382951"/>
            <a:ext cx="5735306" cy="507831"/>
          </a:xfrm>
          <a:prstGeom prst="rect">
            <a:avLst/>
          </a:prstGeom>
          <a:noFill/>
        </p:spPr>
        <p:txBody>
          <a:bodyPr wrap="square" rtlCol="0">
            <a:spAutoFit/>
          </a:bodyPr>
          <a:lstStyle/>
          <a:p>
            <a:pPr lvl="0">
              <a:defRPr/>
            </a:pPr>
            <a:r>
              <a:rPr kumimoji="1" lang="ja-JP" altLang="en-US" sz="900" b="0" i="0" u="none" strike="noStrike" kern="1200" cap="none" spc="0" normalizeH="0" baseline="0" noProof="0" dirty="0">
                <a:ln>
                  <a:noFill/>
                </a:ln>
                <a:effectLst/>
                <a:uLnTx/>
                <a:uFillTx/>
                <a:latin typeface="ＭＳ Ｐ明朝" panose="02020600040205080304" pitchFamily="18" charset="-128"/>
                <a:ea typeface="ＭＳ Ｐ明朝" panose="02020600040205080304" pitchFamily="18" charset="-128"/>
              </a:rPr>
              <a:t>■南海トラフ巨大地震に対する堤防等の</a:t>
            </a:r>
            <a:r>
              <a:rPr kumimoji="1" lang="ja-JP" altLang="en-US" sz="900" dirty="0">
                <a:latin typeface="ＭＳ Ｐ明朝" panose="02020600040205080304" pitchFamily="18" charset="-128"/>
                <a:ea typeface="ＭＳ Ｐ明朝" panose="02020600040205080304" pitchFamily="18" charset="-128"/>
              </a:rPr>
              <a:t>耐震・液状化</a:t>
            </a:r>
            <a:r>
              <a:rPr kumimoji="1" lang="ja-JP" altLang="en-US" sz="900" b="0" i="0" u="none" strike="noStrike" kern="1200" cap="none" spc="0" normalizeH="0" baseline="0" noProof="0" dirty="0" smtClean="0">
                <a:ln>
                  <a:noFill/>
                </a:ln>
                <a:effectLst/>
                <a:uLnTx/>
                <a:uFillTx/>
                <a:latin typeface="ＭＳ Ｐ明朝" panose="02020600040205080304" pitchFamily="18" charset="-128"/>
                <a:ea typeface="ＭＳ Ｐ明朝" panose="02020600040205080304" pitchFamily="18" charset="-128"/>
              </a:rPr>
              <a:t>対策の</a:t>
            </a:r>
            <a:r>
              <a:rPr kumimoji="1" lang="ja-JP" altLang="en-US" sz="900" b="0" i="0" u="none" strike="noStrike" kern="1200" cap="none" spc="0" normalizeH="0" baseline="0" noProof="0" dirty="0">
                <a:ln>
                  <a:noFill/>
                </a:ln>
                <a:effectLst/>
                <a:uLnTx/>
                <a:uFillTx/>
                <a:latin typeface="ＭＳ Ｐ明朝" panose="02020600040205080304" pitchFamily="18" charset="-128"/>
                <a:ea typeface="ＭＳ Ｐ明朝" panose="02020600040205080304" pitchFamily="18" charset="-128"/>
              </a:rPr>
              <a:t>実施（</a:t>
            </a:r>
            <a:r>
              <a:rPr kumimoji="1" lang="en-US" altLang="ja-JP" sz="900" b="0" i="0" u="none" strike="noStrike" kern="1200" cap="none" spc="0" normalizeH="0" baseline="0" noProof="0" dirty="0">
                <a:ln>
                  <a:noFill/>
                </a:ln>
                <a:effectLst/>
                <a:uLnTx/>
                <a:uFillTx/>
                <a:latin typeface="ＭＳ Ｐ明朝" panose="02020600040205080304" pitchFamily="18" charset="-128"/>
                <a:ea typeface="ＭＳ Ｐ明朝" panose="02020600040205080304" pitchFamily="18" charset="-128"/>
              </a:rPr>
              <a:t>2023</a:t>
            </a:r>
            <a:r>
              <a:rPr kumimoji="1" lang="ja-JP" altLang="en-US" sz="900" b="0" i="0" u="none" strike="noStrike" kern="1200" cap="none" spc="0" normalizeH="0" baseline="0" noProof="0" dirty="0">
                <a:ln>
                  <a:noFill/>
                </a:ln>
                <a:effectLst/>
                <a:uLnTx/>
                <a:uFillTx/>
                <a:latin typeface="ＭＳ Ｐ明朝" panose="02020600040205080304" pitchFamily="18" charset="-128"/>
                <a:ea typeface="ＭＳ Ｐ明朝" panose="02020600040205080304" pitchFamily="18" charset="-128"/>
              </a:rPr>
              <a:t>年度完了予定）</a:t>
            </a:r>
            <a:endParaRPr kumimoji="1" lang="en-US" altLang="ja-JP" sz="900" b="0" i="0" u="none" strike="noStrike" kern="1200" cap="none" spc="0" normalizeH="0" baseline="0" noProof="0" dirty="0">
              <a:ln>
                <a:noFill/>
              </a:ln>
              <a:effectLst/>
              <a:uLnTx/>
              <a:uFillTx/>
              <a:latin typeface="ＭＳ Ｐ明朝" panose="02020600040205080304" pitchFamily="18" charset="-128"/>
              <a:ea typeface="ＭＳ Ｐ明朝" panose="02020600040205080304" pitchFamily="18" charset="-128"/>
            </a:endParaRPr>
          </a:p>
          <a:p>
            <a:pPr lvl="0">
              <a:defRPr/>
            </a:pPr>
            <a:r>
              <a:rPr kumimoji="1" lang="ja-JP" altLang="en-US" sz="900" dirty="0">
                <a:latin typeface="ＭＳ Ｐ明朝" panose="02020600040205080304" pitchFamily="18" charset="-128"/>
                <a:ea typeface="ＭＳ Ｐ明朝" panose="02020600040205080304" pitchFamily="18" charset="-128"/>
              </a:rPr>
              <a:t>■過去最大規模の台風を想定した埋立地における浸水</a:t>
            </a:r>
            <a:r>
              <a:rPr kumimoji="1" lang="ja-JP" altLang="en-US" sz="900" dirty="0" smtClean="0">
                <a:latin typeface="ＭＳ Ｐ明朝" panose="02020600040205080304" pitchFamily="18" charset="-128"/>
                <a:ea typeface="ＭＳ Ｐ明朝" panose="02020600040205080304" pitchFamily="18" charset="-128"/>
              </a:rPr>
              <a:t>対策の</a:t>
            </a:r>
            <a:r>
              <a:rPr kumimoji="1" lang="ja-JP" altLang="en-US" sz="900" dirty="0">
                <a:latin typeface="ＭＳ Ｐ明朝" panose="02020600040205080304" pitchFamily="18" charset="-128"/>
                <a:ea typeface="ＭＳ Ｐ明朝" panose="02020600040205080304" pitchFamily="18" charset="-128"/>
              </a:rPr>
              <a:t>実施（</a:t>
            </a:r>
            <a:r>
              <a:rPr kumimoji="1" lang="en-US" altLang="ja-JP" sz="900" dirty="0">
                <a:latin typeface="ＭＳ Ｐ明朝" panose="02020600040205080304" pitchFamily="18" charset="-128"/>
                <a:ea typeface="ＭＳ Ｐ明朝" panose="02020600040205080304" pitchFamily="18" charset="-128"/>
              </a:rPr>
              <a:t>2027</a:t>
            </a:r>
            <a:r>
              <a:rPr kumimoji="1" lang="ja-JP" altLang="en-US" sz="900" dirty="0">
                <a:latin typeface="ＭＳ Ｐ明朝" panose="02020600040205080304" pitchFamily="18" charset="-128"/>
                <a:ea typeface="ＭＳ Ｐ明朝" panose="02020600040205080304" pitchFamily="18" charset="-128"/>
              </a:rPr>
              <a:t>年度完了予定</a:t>
            </a:r>
            <a:r>
              <a:rPr kumimoji="1" lang="ja-JP" altLang="en-US" sz="900" dirty="0" smtClean="0">
                <a:latin typeface="ＭＳ Ｐ明朝" panose="02020600040205080304" pitchFamily="18" charset="-128"/>
                <a:ea typeface="ＭＳ Ｐ明朝" panose="02020600040205080304" pitchFamily="18" charset="-128"/>
              </a:rPr>
              <a:t>）</a:t>
            </a:r>
            <a:endParaRPr kumimoji="1" lang="en-US" altLang="ja-JP" sz="900" dirty="0" smtClean="0">
              <a:latin typeface="ＭＳ Ｐ明朝" panose="02020600040205080304" pitchFamily="18" charset="-128"/>
              <a:ea typeface="ＭＳ Ｐ明朝" panose="02020600040205080304" pitchFamily="18" charset="-128"/>
            </a:endParaRPr>
          </a:p>
          <a:p>
            <a:pPr>
              <a:defRPr/>
            </a:pPr>
            <a:r>
              <a:rPr kumimoji="1" lang="ja-JP" altLang="en-US" sz="900" dirty="0">
                <a:solidFill>
                  <a:prstClr val="black"/>
                </a:solidFill>
                <a:latin typeface="ＭＳ Ｐ明朝" panose="02020600040205080304" pitchFamily="18" charset="-128"/>
                <a:ea typeface="ＭＳ Ｐ明朝" panose="02020600040205080304" pitchFamily="18" charset="-128"/>
              </a:rPr>
              <a:t>■高潮タイムラインの策定など沿岸市町での対策の</a:t>
            </a:r>
            <a:r>
              <a:rPr kumimoji="1" lang="ja-JP" altLang="en-US" sz="900" dirty="0" smtClean="0">
                <a:solidFill>
                  <a:prstClr val="black"/>
                </a:solidFill>
                <a:latin typeface="ＭＳ Ｐ明朝" panose="02020600040205080304" pitchFamily="18" charset="-128"/>
                <a:ea typeface="ＭＳ Ｐ明朝" panose="02020600040205080304" pitchFamily="18" charset="-128"/>
              </a:rPr>
              <a:t>推進</a:t>
            </a:r>
            <a:endParaRPr kumimoji="1" lang="ja-JP" altLang="en-US" sz="900" dirty="0">
              <a:solidFill>
                <a:prstClr val="black"/>
              </a:solidFill>
              <a:latin typeface="ＭＳ Ｐ明朝" panose="02020600040205080304" pitchFamily="18" charset="-128"/>
              <a:ea typeface="ＭＳ Ｐ明朝" panose="02020600040205080304" pitchFamily="18" charset="-128"/>
            </a:endParaRPr>
          </a:p>
        </p:txBody>
      </p:sp>
      <p:sp>
        <p:nvSpPr>
          <p:cNvPr id="41" name="角丸四角形 40"/>
          <p:cNvSpPr/>
          <p:nvPr/>
        </p:nvSpPr>
        <p:spPr>
          <a:xfrm>
            <a:off x="6588663" y="5229380"/>
            <a:ext cx="1404000" cy="198108"/>
          </a:xfrm>
          <a:prstGeom prst="roundRect">
            <a:avLst>
              <a:gd name="adj" fmla="val 34314"/>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050" dirty="0" smtClean="0">
                <a:solidFill>
                  <a:schemeClr val="tx1"/>
                </a:solidFill>
                <a:latin typeface="ＭＳ Ｐゴシック" panose="020B0600070205080204" pitchFamily="50" charset="-128"/>
                <a:ea typeface="ＭＳ Ｐゴシック" panose="020B0600070205080204" pitchFamily="50" charset="-128"/>
              </a:rPr>
              <a:t>総合的な防災対策</a:t>
            </a:r>
            <a:endParaRPr kumimoji="1" lang="ja-JP" altLang="en-US" sz="1050" b="0" i="0" u="none" strike="noStrike" kern="1200" cap="none" spc="0" normalizeH="0" baseline="0" noProof="0" dirty="0">
              <a:ln>
                <a:noFill/>
              </a:ln>
              <a:solidFill>
                <a:schemeClr val="tx1"/>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45" name="角丸四角形 44"/>
          <p:cNvSpPr/>
          <p:nvPr/>
        </p:nvSpPr>
        <p:spPr>
          <a:xfrm>
            <a:off x="6577769" y="5927126"/>
            <a:ext cx="1811101" cy="175680"/>
          </a:xfrm>
          <a:prstGeom prst="roundRect">
            <a:avLst>
              <a:gd name="adj" fmla="val 34314"/>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計画的な維持管理の推進</a:t>
            </a:r>
            <a:endParaRPr kumimoji="1" lang="ja-JP" altLang="en-US" sz="105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46" name="テキスト ボックス 45"/>
          <p:cNvSpPr txBox="1"/>
          <p:nvPr/>
        </p:nvSpPr>
        <p:spPr>
          <a:xfrm>
            <a:off x="6544046" y="6380819"/>
            <a:ext cx="5936777" cy="261610"/>
          </a:xfrm>
          <a:prstGeom prst="rect">
            <a:avLst/>
          </a:prstGeom>
          <a:noFill/>
        </p:spPr>
        <p:txBody>
          <a:bodyPr wrap="square" rtlCol="0">
            <a:spAutoFit/>
          </a:bodyPr>
          <a:lstStyle/>
          <a:p>
            <a:r>
              <a:rPr kumimoji="1" lang="ja-JP" altLang="en-US" sz="1050" b="1" u="sng" dirty="0">
                <a:latin typeface="HG丸ｺﾞｼｯｸM-PRO" panose="020F0600000000000000" pitchFamily="50" charset="-128"/>
                <a:ea typeface="HG丸ｺﾞｼｯｸM-PRO" panose="020F0600000000000000" pitchFamily="50" charset="-128"/>
              </a:rPr>
              <a:t>⑷　クリーンでグリーンな大阪</a:t>
            </a:r>
            <a:r>
              <a:rPr kumimoji="1" lang="ja-JP" altLang="en-US" sz="1050" b="1" u="sng" dirty="0" smtClean="0">
                <a:latin typeface="HG丸ｺﾞｼｯｸM-PRO" panose="020F0600000000000000" pitchFamily="50" charset="-128"/>
                <a:ea typeface="HG丸ｺﾞｼｯｸM-PRO" panose="020F0600000000000000" pitchFamily="50" charset="-128"/>
              </a:rPr>
              <a:t>“みなと</a:t>
            </a:r>
            <a:r>
              <a:rPr kumimoji="1" lang="en-US" altLang="ja-JP" sz="1050" b="1" u="sng" dirty="0" smtClean="0">
                <a:latin typeface="HG丸ｺﾞｼｯｸM-PRO" panose="020F0600000000000000" pitchFamily="50" charset="-128"/>
                <a:ea typeface="HG丸ｺﾞｼｯｸM-PRO" panose="020F0600000000000000" pitchFamily="50" charset="-128"/>
              </a:rPr>
              <a:t>”</a:t>
            </a:r>
            <a:r>
              <a:rPr kumimoji="1" lang="ja-JP" altLang="en-US" sz="1050" b="1" u="sng" dirty="0">
                <a:latin typeface="HG丸ｺﾞｼｯｸM-PRO" panose="020F0600000000000000" pitchFamily="50" charset="-128"/>
                <a:ea typeface="HG丸ｺﾞｼｯｸM-PRO" panose="020F0600000000000000" pitchFamily="50" charset="-128"/>
              </a:rPr>
              <a:t>（環境）</a:t>
            </a:r>
          </a:p>
        </p:txBody>
      </p:sp>
      <p:sp>
        <p:nvSpPr>
          <p:cNvPr id="49" name="テキスト ボックス 48"/>
          <p:cNvSpPr txBox="1"/>
          <p:nvPr/>
        </p:nvSpPr>
        <p:spPr>
          <a:xfrm>
            <a:off x="6549327" y="6820239"/>
            <a:ext cx="2945027" cy="784830"/>
          </a:xfrm>
          <a:prstGeom prst="rect">
            <a:avLst/>
          </a:prstGeom>
          <a:noFill/>
        </p:spPr>
        <p:txBody>
          <a:bodyPr wrap="square" rtlCol="0">
            <a:spAutoFit/>
          </a:bodyPr>
          <a:lstStyle/>
          <a:p>
            <a:r>
              <a:rPr kumimoji="1" lang="ja-JP" altLang="en-US" sz="900" dirty="0" smtClean="0">
                <a:latin typeface="ＭＳ Ｐ明朝" panose="02020600040205080304" pitchFamily="18" charset="-128"/>
                <a:ea typeface="ＭＳ Ｐ明朝" panose="02020600040205080304" pitchFamily="18" charset="-128"/>
              </a:rPr>
              <a:t>■</a:t>
            </a:r>
            <a:r>
              <a:rPr kumimoji="1" lang="en-US" altLang="ja-JP" sz="900" dirty="0">
                <a:latin typeface="ＭＳ Ｐ明朝" panose="02020600040205080304" pitchFamily="18" charset="-128"/>
                <a:ea typeface="ＭＳ Ｐ明朝" panose="02020600040205080304" pitchFamily="18" charset="-128"/>
              </a:rPr>
              <a:t>LNG</a:t>
            </a:r>
            <a:r>
              <a:rPr kumimoji="1" lang="ja-JP" altLang="en-US" sz="900" dirty="0">
                <a:latin typeface="ＭＳ Ｐ明朝" panose="02020600040205080304" pitchFamily="18" charset="-128"/>
                <a:ea typeface="ＭＳ Ｐ明朝" panose="02020600040205080304" pitchFamily="18" charset="-128"/>
              </a:rPr>
              <a:t>燃料船の寄港促進、環境負荷低減</a:t>
            </a:r>
            <a:endParaRPr kumimoji="1" lang="en-US" altLang="ja-JP" sz="900" dirty="0">
              <a:latin typeface="ＭＳ Ｐ明朝" panose="02020600040205080304" pitchFamily="18" charset="-128"/>
              <a:ea typeface="ＭＳ Ｐ明朝" panose="02020600040205080304" pitchFamily="18" charset="-128"/>
            </a:endParaRPr>
          </a:p>
          <a:p>
            <a:r>
              <a:rPr kumimoji="1" lang="ja-JP" altLang="en-US" sz="900" dirty="0">
                <a:latin typeface="ＭＳ Ｐ明朝" panose="02020600040205080304" pitchFamily="18" charset="-128"/>
                <a:ea typeface="ＭＳ Ｐ明朝" panose="02020600040205080304" pitchFamily="18" charset="-128"/>
              </a:rPr>
              <a:t>■国際競争力強化による荷主、港運事業者等の定着・進</a:t>
            </a:r>
            <a:endParaRPr kumimoji="1" lang="en-US" altLang="ja-JP" sz="900" dirty="0">
              <a:latin typeface="ＭＳ Ｐ明朝" panose="02020600040205080304" pitchFamily="18" charset="-128"/>
              <a:ea typeface="ＭＳ Ｐ明朝" panose="02020600040205080304" pitchFamily="18" charset="-128"/>
            </a:endParaRPr>
          </a:p>
          <a:p>
            <a:r>
              <a:rPr kumimoji="1" lang="ja-JP" altLang="en-US" sz="900" dirty="0">
                <a:latin typeface="ＭＳ Ｐ明朝" panose="02020600040205080304" pitchFamily="18" charset="-128"/>
                <a:ea typeface="ＭＳ Ｐ明朝" panose="02020600040205080304" pitchFamily="18" charset="-128"/>
              </a:rPr>
              <a:t>   出環境の</a:t>
            </a:r>
            <a:r>
              <a:rPr kumimoji="1" lang="ja-JP" altLang="en-US" sz="900" dirty="0" smtClean="0">
                <a:latin typeface="ＭＳ Ｐ明朝" panose="02020600040205080304" pitchFamily="18" charset="-128"/>
                <a:ea typeface="ＭＳ Ｐ明朝" panose="02020600040205080304" pitchFamily="18" charset="-128"/>
              </a:rPr>
              <a:t>向上</a:t>
            </a:r>
            <a:endParaRPr kumimoji="1" lang="en-US" altLang="ja-JP" sz="900" dirty="0" smtClean="0">
              <a:latin typeface="ＭＳ Ｐ明朝" panose="02020600040205080304" pitchFamily="18" charset="-128"/>
              <a:ea typeface="ＭＳ Ｐ明朝" panose="02020600040205080304" pitchFamily="18" charset="-128"/>
            </a:endParaRPr>
          </a:p>
          <a:p>
            <a:r>
              <a:rPr kumimoji="1" lang="ja-JP" altLang="en-US" sz="900" dirty="0" smtClean="0">
                <a:latin typeface="ＭＳ Ｐ明朝" panose="02020600040205080304" pitchFamily="18" charset="-128"/>
                <a:ea typeface="ＭＳ Ｐ明朝" panose="02020600040205080304" pitchFamily="18" charset="-128"/>
              </a:rPr>
              <a:t>■海洋・港湾環境プログラム（グリーンアウォード）に基づく</a:t>
            </a:r>
            <a:endParaRPr kumimoji="1" lang="en-US" altLang="ja-JP" sz="900" dirty="0" smtClean="0">
              <a:latin typeface="ＭＳ Ｐ明朝" panose="02020600040205080304" pitchFamily="18" charset="-128"/>
              <a:ea typeface="ＭＳ Ｐ明朝" panose="02020600040205080304" pitchFamily="18" charset="-128"/>
            </a:endParaRPr>
          </a:p>
          <a:p>
            <a:r>
              <a:rPr kumimoji="1" lang="ja-JP" altLang="en-US" sz="900" dirty="0">
                <a:latin typeface="ＭＳ Ｐ明朝" panose="02020600040205080304" pitchFamily="18" charset="-128"/>
                <a:ea typeface="ＭＳ Ｐ明朝" panose="02020600040205080304" pitchFamily="18" charset="-128"/>
              </a:rPr>
              <a:t>　 </a:t>
            </a:r>
            <a:r>
              <a:rPr kumimoji="1" lang="ja-JP" altLang="en-US" sz="900" dirty="0" smtClean="0">
                <a:latin typeface="ＭＳ Ｐ明朝" panose="02020600040205080304" pitchFamily="18" charset="-128"/>
                <a:ea typeface="ＭＳ Ｐ明朝" panose="02020600040205080304" pitchFamily="18" charset="-128"/>
              </a:rPr>
              <a:t>認証船舶の利用促進</a:t>
            </a:r>
            <a:endParaRPr kumimoji="1" lang="ja-JP" altLang="en-US" sz="900" dirty="0">
              <a:latin typeface="ＭＳ Ｐ明朝" panose="02020600040205080304" pitchFamily="18" charset="-128"/>
              <a:ea typeface="ＭＳ Ｐ明朝" panose="02020600040205080304" pitchFamily="18" charset="-128"/>
            </a:endParaRPr>
          </a:p>
        </p:txBody>
      </p:sp>
      <p:sp>
        <p:nvSpPr>
          <p:cNvPr id="50" name="角丸四角形 49"/>
          <p:cNvSpPr/>
          <p:nvPr/>
        </p:nvSpPr>
        <p:spPr>
          <a:xfrm>
            <a:off x="6596081" y="6659766"/>
            <a:ext cx="1656000" cy="180000"/>
          </a:xfrm>
          <a:prstGeom prst="roundRect">
            <a:avLst>
              <a:gd name="adj" fmla="val 34314"/>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smtClean="0">
                <a:solidFill>
                  <a:schemeClr val="tx1"/>
                </a:solidFill>
                <a:latin typeface="ＭＳ Ｐゴシック" panose="020B0600070205080204" pitchFamily="50" charset="-128"/>
                <a:ea typeface="ＭＳ Ｐゴシック" panose="020B0600070205080204" pitchFamily="50" charset="-128"/>
              </a:rPr>
              <a:t>海洋環境保護の取組み</a:t>
            </a:r>
            <a:endParaRPr kumimoji="1" lang="ja-JP" altLang="en-US" sz="1050" dirty="0">
              <a:solidFill>
                <a:schemeClr val="tx1"/>
              </a:solidFill>
              <a:latin typeface="ＭＳ Ｐゴシック" panose="020B0600070205080204" pitchFamily="50" charset="-128"/>
              <a:ea typeface="ＭＳ Ｐゴシック" panose="020B0600070205080204" pitchFamily="50" charset="-128"/>
            </a:endParaRPr>
          </a:p>
        </p:txBody>
      </p:sp>
      <p:sp>
        <p:nvSpPr>
          <p:cNvPr id="55" name="角丸四角形 54"/>
          <p:cNvSpPr/>
          <p:nvPr/>
        </p:nvSpPr>
        <p:spPr>
          <a:xfrm>
            <a:off x="9696575" y="6661720"/>
            <a:ext cx="2232000" cy="178954"/>
          </a:xfrm>
          <a:prstGeom prst="roundRect">
            <a:avLst>
              <a:gd name="adj" fmla="val 34314"/>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050" noProof="0" dirty="0" smtClean="0">
                <a:solidFill>
                  <a:prstClr val="black"/>
                </a:solidFill>
                <a:latin typeface="ＭＳ Ｐゴシック" panose="020B0600070205080204" pitchFamily="50" charset="-128"/>
                <a:ea typeface="ＭＳ Ｐゴシック" panose="020B0600070205080204" pitchFamily="50" charset="-128"/>
              </a:rPr>
              <a:t>美しく親しみやすい大阪湾の再生</a:t>
            </a:r>
            <a:endParaRPr kumimoji="1" lang="ja-JP" altLang="en-US" sz="105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57" name="テキスト ボックス 56"/>
          <p:cNvSpPr txBox="1"/>
          <p:nvPr/>
        </p:nvSpPr>
        <p:spPr>
          <a:xfrm>
            <a:off x="6548567" y="7700806"/>
            <a:ext cx="5643448" cy="258702"/>
          </a:xfrm>
          <a:prstGeom prst="rect">
            <a:avLst/>
          </a:prstGeom>
          <a:noFill/>
        </p:spPr>
        <p:txBody>
          <a:bodyPr wrap="square" rtlCol="0">
            <a:spAutoFit/>
          </a:bodyPr>
          <a:lstStyle/>
          <a:p>
            <a:r>
              <a:rPr kumimoji="1" lang="ja-JP" altLang="en-US" sz="1050" b="1" u="sng" dirty="0">
                <a:latin typeface="HG丸ｺﾞｼｯｸM-PRO" panose="020F0600000000000000" pitchFamily="50" charset="-128"/>
                <a:ea typeface="HG丸ｺﾞｼｯｸM-PRO" panose="020F0600000000000000" pitchFamily="50" charset="-128"/>
              </a:rPr>
              <a:t>⑸　一元化によるコトの効率化（システム）</a:t>
            </a:r>
          </a:p>
        </p:txBody>
      </p:sp>
      <p:sp>
        <p:nvSpPr>
          <p:cNvPr id="59" name="角丸四角形 58"/>
          <p:cNvSpPr/>
          <p:nvPr/>
        </p:nvSpPr>
        <p:spPr>
          <a:xfrm>
            <a:off x="6590696" y="7981199"/>
            <a:ext cx="1584000" cy="180000"/>
          </a:xfrm>
          <a:prstGeom prst="roundRect">
            <a:avLst>
              <a:gd name="adj" fmla="val 34314"/>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solidFill>
                  <a:schemeClr val="tx1"/>
                </a:solidFill>
                <a:latin typeface="ＭＳ Ｐゴシック" panose="020B0600070205080204" pitchFamily="50" charset="-128"/>
                <a:ea typeface="ＭＳ Ｐゴシック" panose="020B0600070205080204" pitchFamily="50" charset="-128"/>
              </a:rPr>
              <a:t>利用者サービスの向上</a:t>
            </a:r>
          </a:p>
        </p:txBody>
      </p:sp>
      <p:sp>
        <p:nvSpPr>
          <p:cNvPr id="60" name="テキスト ボックス 59"/>
          <p:cNvSpPr txBox="1"/>
          <p:nvPr/>
        </p:nvSpPr>
        <p:spPr>
          <a:xfrm>
            <a:off x="9630438" y="8142159"/>
            <a:ext cx="3120007" cy="507831"/>
          </a:xfrm>
          <a:prstGeom prst="rect">
            <a:avLst/>
          </a:prstGeom>
          <a:noFill/>
        </p:spPr>
        <p:txBody>
          <a:bodyPr wrap="square" rtlCol="0">
            <a:spAutoFit/>
          </a:bodyPr>
          <a:lstStyle/>
          <a:p>
            <a:r>
              <a:rPr kumimoji="1" lang="ja-JP" altLang="en-US" sz="900" dirty="0">
                <a:latin typeface="ＭＳ Ｐ明朝" panose="02020600040205080304" pitchFamily="18" charset="-128"/>
                <a:ea typeface="ＭＳ Ｐ明朝" panose="02020600040205080304" pitchFamily="18" charset="-128"/>
              </a:rPr>
              <a:t>■府市一体となった危機管理体制の確立</a:t>
            </a:r>
          </a:p>
          <a:p>
            <a:r>
              <a:rPr kumimoji="1" lang="ja-JP" altLang="en-US" sz="900" dirty="0">
                <a:latin typeface="ＭＳ Ｐ明朝" panose="02020600040205080304" pitchFamily="18" charset="-128"/>
                <a:ea typeface="ＭＳ Ｐ明朝" panose="02020600040205080304" pitchFamily="18" charset="-128"/>
              </a:rPr>
              <a:t>■被災時における復旧に関する活動計画の策定</a:t>
            </a:r>
          </a:p>
          <a:p>
            <a:r>
              <a:rPr kumimoji="1" lang="ja-JP" altLang="en-US" sz="900" dirty="0">
                <a:latin typeface="ＭＳ Ｐ明朝" panose="02020600040205080304" pitchFamily="18" charset="-128"/>
                <a:ea typeface="ＭＳ Ｐ明朝" panose="02020600040205080304" pitchFamily="18" charset="-128"/>
              </a:rPr>
              <a:t>■早期復旧が困難な場合に岸壁等施設利用の相互補完</a:t>
            </a:r>
          </a:p>
        </p:txBody>
      </p:sp>
      <p:sp>
        <p:nvSpPr>
          <p:cNvPr id="63" name="テキスト ボックス 62"/>
          <p:cNvSpPr txBox="1"/>
          <p:nvPr/>
        </p:nvSpPr>
        <p:spPr>
          <a:xfrm>
            <a:off x="6548170" y="8806011"/>
            <a:ext cx="2883956" cy="230832"/>
          </a:xfrm>
          <a:prstGeom prst="rect">
            <a:avLst/>
          </a:prstGeom>
          <a:noFill/>
        </p:spPr>
        <p:txBody>
          <a:bodyPr wrap="square" rtlCol="0">
            <a:spAutoFit/>
          </a:bodyPr>
          <a:lstStyle/>
          <a:p>
            <a:r>
              <a:rPr kumimoji="1" lang="ja-JP" altLang="en-US" sz="900" dirty="0">
                <a:latin typeface="ＭＳ Ｐ明朝" panose="02020600040205080304" pitchFamily="18" charset="-128"/>
                <a:ea typeface="ＭＳ Ｐ明朝" panose="02020600040205080304" pitchFamily="18" charset="-128"/>
              </a:rPr>
              <a:t>■物流対策に</a:t>
            </a:r>
            <a:r>
              <a:rPr kumimoji="1" lang="ja-JP" altLang="en-US" sz="900" dirty="0" smtClean="0">
                <a:latin typeface="ＭＳ Ｐ明朝" panose="02020600040205080304" pitchFamily="18" charset="-128"/>
                <a:ea typeface="ＭＳ Ｐ明朝" panose="02020600040205080304" pitchFamily="18" charset="-128"/>
              </a:rPr>
              <a:t>取り組む体制の</a:t>
            </a:r>
            <a:r>
              <a:rPr kumimoji="1" lang="ja-JP" altLang="en-US" sz="900" dirty="0">
                <a:latin typeface="ＭＳ Ｐ明朝" panose="02020600040205080304" pitchFamily="18" charset="-128"/>
                <a:ea typeface="ＭＳ Ｐ明朝" panose="02020600040205080304" pitchFamily="18" charset="-128"/>
              </a:rPr>
              <a:t>検討</a:t>
            </a:r>
          </a:p>
        </p:txBody>
      </p:sp>
      <p:sp>
        <p:nvSpPr>
          <p:cNvPr id="64" name="テキスト ボックス 63"/>
          <p:cNvSpPr txBox="1"/>
          <p:nvPr/>
        </p:nvSpPr>
        <p:spPr>
          <a:xfrm>
            <a:off x="6502231" y="9304709"/>
            <a:ext cx="6293029" cy="253916"/>
          </a:xfrm>
          <a:prstGeom prst="rect">
            <a:avLst/>
          </a:prstGeom>
          <a:noFill/>
          <a:ln>
            <a:solidFill>
              <a:schemeClr val="accent5"/>
            </a:solidFill>
          </a:ln>
        </p:spPr>
        <p:txBody>
          <a:bodyPr wrap="square" rtlCol="0">
            <a:spAutoFit/>
          </a:bodyPr>
          <a:lstStyle/>
          <a:p>
            <a:r>
              <a:rPr kumimoji="1" lang="ja-JP" altLang="en-US" sz="1050" dirty="0">
                <a:latin typeface="ＭＳ Ｐ明朝" panose="02020600040205080304" pitchFamily="18" charset="-128"/>
                <a:ea typeface="ＭＳ Ｐ明朝" panose="02020600040205080304" pitchFamily="18" charset="-128"/>
              </a:rPr>
              <a:t>　</a:t>
            </a:r>
            <a:r>
              <a:rPr kumimoji="1" lang="ja-JP" altLang="en-US" sz="1050" b="1" dirty="0">
                <a:latin typeface="ＭＳ Ｐ明朝" panose="02020600040205080304" pitchFamily="18" charset="-128"/>
                <a:ea typeface="ＭＳ Ｐ明朝" panose="02020600040205080304" pitchFamily="18" charset="-128"/>
              </a:rPr>
              <a:t>２０２０年８月： 素案のとりまとめ         ９～１０月： </a:t>
            </a:r>
            <a:r>
              <a:rPr kumimoji="1" lang="ja-JP" altLang="en-US" sz="1050" b="1" dirty="0" smtClean="0">
                <a:latin typeface="ＭＳ Ｐ明朝" panose="02020600040205080304" pitchFamily="18" charset="-128"/>
                <a:ea typeface="ＭＳ Ｐ明朝" panose="02020600040205080304" pitchFamily="18" charset="-128"/>
              </a:rPr>
              <a:t>関係先への意見聴取        </a:t>
            </a:r>
            <a:r>
              <a:rPr kumimoji="1" lang="ja-JP" altLang="en-US" sz="1050" b="1" dirty="0">
                <a:latin typeface="ＭＳ Ｐ明朝" panose="02020600040205080304" pitchFamily="18" charset="-128"/>
                <a:ea typeface="ＭＳ Ｐ明朝" panose="02020600040205080304" pitchFamily="18" charset="-128"/>
              </a:rPr>
              <a:t>１１月： とりまとめ・公表</a:t>
            </a:r>
            <a:endParaRPr kumimoji="1" lang="en-US" altLang="ja-JP" sz="1050" b="1" dirty="0">
              <a:latin typeface="ＭＳ Ｐ明朝" panose="02020600040205080304" pitchFamily="18" charset="-128"/>
              <a:ea typeface="ＭＳ Ｐ明朝" panose="02020600040205080304" pitchFamily="18" charset="-128"/>
            </a:endParaRPr>
          </a:p>
        </p:txBody>
      </p:sp>
      <p:sp>
        <p:nvSpPr>
          <p:cNvPr id="65" name="角丸四角形 64"/>
          <p:cNvSpPr/>
          <p:nvPr/>
        </p:nvSpPr>
        <p:spPr>
          <a:xfrm>
            <a:off x="6480737" y="3649373"/>
            <a:ext cx="6315195" cy="1259511"/>
          </a:xfrm>
          <a:prstGeom prst="roundRect">
            <a:avLst>
              <a:gd name="adj" fmla="val 5032"/>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6" name="角丸四角形 65"/>
          <p:cNvSpPr/>
          <p:nvPr/>
        </p:nvSpPr>
        <p:spPr>
          <a:xfrm>
            <a:off x="6486896" y="4962939"/>
            <a:ext cx="6308362" cy="1359510"/>
          </a:xfrm>
          <a:prstGeom prst="roundRect">
            <a:avLst>
              <a:gd name="adj" fmla="val 5586"/>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7" name="角丸四角形 66"/>
          <p:cNvSpPr/>
          <p:nvPr/>
        </p:nvSpPr>
        <p:spPr>
          <a:xfrm>
            <a:off x="6495407" y="6376504"/>
            <a:ext cx="6299740" cy="1216314"/>
          </a:xfrm>
          <a:prstGeom prst="roundRect">
            <a:avLst>
              <a:gd name="adj" fmla="val 358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8" name="角丸四角形 67"/>
          <p:cNvSpPr/>
          <p:nvPr/>
        </p:nvSpPr>
        <p:spPr>
          <a:xfrm>
            <a:off x="6502231" y="7666249"/>
            <a:ext cx="6293027" cy="1392844"/>
          </a:xfrm>
          <a:prstGeom prst="roundRect">
            <a:avLst>
              <a:gd name="adj" fmla="val 5043"/>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9" name="テキスト ボックス 78"/>
          <p:cNvSpPr txBox="1"/>
          <p:nvPr/>
        </p:nvSpPr>
        <p:spPr>
          <a:xfrm>
            <a:off x="6556780" y="6082010"/>
            <a:ext cx="5484246" cy="230832"/>
          </a:xfrm>
          <a:prstGeom prst="rect">
            <a:avLst/>
          </a:prstGeom>
          <a:noFill/>
        </p:spPr>
        <p:txBody>
          <a:bodyPr wrap="square" rtlCol="0">
            <a:spAutoFit/>
          </a:bodyPr>
          <a:lstStyle/>
          <a:p>
            <a:r>
              <a:rPr kumimoji="1" lang="ja-JP" altLang="en-US" sz="900" dirty="0">
                <a:latin typeface="ＭＳ 明朝" panose="02020609040205080304" pitchFamily="17" charset="-128"/>
                <a:ea typeface="ＭＳ 明朝" panose="02020609040205080304" pitchFamily="17" charset="-128"/>
              </a:rPr>
              <a:t>■</a:t>
            </a:r>
            <a:r>
              <a:rPr kumimoji="1" lang="ja-JP" altLang="en-US" sz="900" dirty="0" smtClean="0">
                <a:latin typeface="ＭＳ 明朝" panose="02020609040205080304" pitchFamily="17" charset="-128"/>
                <a:ea typeface="ＭＳ 明朝" panose="02020609040205080304" pitchFamily="17" charset="-128"/>
              </a:rPr>
              <a:t>技術や情報</a:t>
            </a:r>
            <a:r>
              <a:rPr kumimoji="1" lang="ja-JP" altLang="en-US" sz="900" dirty="0">
                <a:latin typeface="ＭＳ 明朝" panose="02020609040205080304" pitchFamily="17" charset="-128"/>
                <a:ea typeface="ＭＳ 明朝" panose="02020609040205080304" pitchFamily="17" charset="-128"/>
              </a:rPr>
              <a:t>の</a:t>
            </a:r>
            <a:r>
              <a:rPr kumimoji="1" lang="ja-JP" altLang="en-US" sz="900" dirty="0" smtClean="0">
                <a:latin typeface="ＭＳ 明朝" panose="02020609040205080304" pitchFamily="17" charset="-128"/>
                <a:ea typeface="ＭＳ 明朝" panose="02020609040205080304" pitchFamily="17" charset="-128"/>
              </a:rPr>
              <a:t>共有、機能や安全性の把握による「</a:t>
            </a:r>
            <a:r>
              <a:rPr kumimoji="1" lang="ja-JP" altLang="en-US" sz="900" dirty="0">
                <a:latin typeface="ＭＳ 明朝" panose="02020609040205080304" pitchFamily="17" charset="-128"/>
                <a:ea typeface="ＭＳ 明朝" panose="02020609040205080304" pitchFamily="17" charset="-128"/>
              </a:rPr>
              <a:t>予防保全型</a:t>
            </a:r>
            <a:r>
              <a:rPr kumimoji="1" lang="ja-JP" altLang="en-US" sz="900" dirty="0" smtClean="0">
                <a:latin typeface="ＭＳ 明朝" panose="02020609040205080304" pitchFamily="17" charset="-128"/>
                <a:ea typeface="ＭＳ 明朝" panose="02020609040205080304" pitchFamily="17" charset="-128"/>
              </a:rPr>
              <a:t>」の維持管理の実施</a:t>
            </a:r>
            <a:endParaRPr kumimoji="1" lang="ja-JP" altLang="en-US" sz="900" dirty="0">
              <a:latin typeface="ＭＳ 明朝" panose="02020609040205080304" pitchFamily="17" charset="-128"/>
              <a:ea typeface="ＭＳ 明朝" panose="02020609040205080304" pitchFamily="17" charset="-128"/>
            </a:endParaRPr>
          </a:p>
        </p:txBody>
      </p:sp>
      <p:sp>
        <p:nvSpPr>
          <p:cNvPr id="115" name="テキスト ボックス 114"/>
          <p:cNvSpPr txBox="1"/>
          <p:nvPr/>
        </p:nvSpPr>
        <p:spPr>
          <a:xfrm>
            <a:off x="6553571" y="432291"/>
            <a:ext cx="6233323" cy="261610"/>
          </a:xfrm>
          <a:prstGeom prst="rect">
            <a:avLst/>
          </a:prstGeom>
          <a:noFill/>
        </p:spPr>
        <p:txBody>
          <a:bodyPr wrap="square" rtlCol="0">
            <a:spAutoFit/>
          </a:bodyPr>
          <a:lstStyle/>
          <a:p>
            <a:r>
              <a:rPr kumimoji="1" lang="ja-JP" altLang="en-US" sz="1050" b="1" u="sng" dirty="0">
                <a:latin typeface="HG丸ｺﾞｼｯｸM-PRO" panose="020F0600000000000000" pitchFamily="50" charset="-128"/>
                <a:ea typeface="HG丸ｺﾞｼｯｸM-PRO" panose="020F0600000000000000" pitchFamily="50" charset="-128"/>
              </a:rPr>
              <a:t>⑴　モノの交流を増やす（港湾物流）</a:t>
            </a:r>
          </a:p>
        </p:txBody>
      </p:sp>
      <p:sp>
        <p:nvSpPr>
          <p:cNvPr id="116" name="角丸四角形 115"/>
          <p:cNvSpPr/>
          <p:nvPr/>
        </p:nvSpPr>
        <p:spPr>
          <a:xfrm>
            <a:off x="6563381" y="688843"/>
            <a:ext cx="2160000" cy="180000"/>
          </a:xfrm>
          <a:prstGeom prst="roundRect">
            <a:avLst>
              <a:gd name="adj" fmla="val 25675"/>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r>
              <a:rPr kumimoji="1" lang="ja-JP" altLang="en-US" sz="1050" dirty="0" smtClean="0">
                <a:solidFill>
                  <a:schemeClr val="tx1"/>
                </a:solidFill>
                <a:latin typeface="ＭＳ Ｐゴシック" panose="020B0600070205080204" pitchFamily="50" charset="-128"/>
                <a:ea typeface="ＭＳ Ｐゴシック" panose="020B0600070205080204" pitchFamily="50" charset="-128"/>
              </a:rPr>
              <a:t>国際コンテナ戦略</a:t>
            </a:r>
            <a:r>
              <a:rPr kumimoji="1" lang="ja-JP" altLang="en-US" sz="1050" dirty="0">
                <a:solidFill>
                  <a:schemeClr val="tx1"/>
                </a:solidFill>
                <a:latin typeface="ＭＳ Ｐゴシック" panose="020B0600070205080204" pitchFamily="50" charset="-128"/>
                <a:ea typeface="ＭＳ Ｐゴシック" panose="020B0600070205080204" pitchFamily="50" charset="-128"/>
              </a:rPr>
              <a:t>港湾</a:t>
            </a:r>
            <a:r>
              <a:rPr kumimoji="1" lang="ja-JP" altLang="en-US" sz="1050" dirty="0" smtClean="0">
                <a:solidFill>
                  <a:schemeClr val="tx1"/>
                </a:solidFill>
                <a:latin typeface="ＭＳ Ｐゴシック" panose="020B0600070205080204" pitchFamily="50" charset="-128"/>
                <a:ea typeface="ＭＳ Ｐゴシック" panose="020B0600070205080204" pitchFamily="50" charset="-128"/>
              </a:rPr>
              <a:t>の取組み</a:t>
            </a:r>
            <a:endParaRPr kumimoji="1" lang="ja-JP" altLang="en-US" sz="1050" dirty="0">
              <a:solidFill>
                <a:schemeClr val="tx1"/>
              </a:solidFill>
              <a:latin typeface="ＭＳ Ｐゴシック" panose="020B0600070205080204" pitchFamily="50" charset="-128"/>
              <a:ea typeface="ＭＳ Ｐゴシック" panose="020B0600070205080204" pitchFamily="50" charset="-128"/>
            </a:endParaRPr>
          </a:p>
        </p:txBody>
      </p:sp>
      <p:sp>
        <p:nvSpPr>
          <p:cNvPr id="117" name="テキスト ボックス 116"/>
          <p:cNvSpPr txBox="1"/>
          <p:nvPr/>
        </p:nvSpPr>
        <p:spPr>
          <a:xfrm>
            <a:off x="6550682" y="874214"/>
            <a:ext cx="3160570" cy="507831"/>
          </a:xfrm>
          <a:prstGeom prst="rect">
            <a:avLst/>
          </a:prstGeom>
          <a:noFill/>
        </p:spPr>
        <p:txBody>
          <a:bodyPr wrap="square" rtlCol="0">
            <a:spAutoFit/>
          </a:bodyPr>
          <a:lstStyle/>
          <a:p>
            <a:r>
              <a:rPr kumimoji="1" lang="ja-JP" altLang="en-US" sz="900" dirty="0" smtClean="0">
                <a:latin typeface="ＭＳ Ｐ明朝" panose="02020600040205080304" pitchFamily="18" charset="-128"/>
                <a:ea typeface="ＭＳ Ｐ明朝" panose="02020600040205080304" pitchFamily="18" charset="-128"/>
              </a:rPr>
              <a:t>■</a:t>
            </a:r>
            <a:r>
              <a:rPr kumimoji="1" lang="ja-JP" altLang="en-US" sz="900" dirty="0">
                <a:latin typeface="ＭＳ Ｐ明朝" panose="02020600040205080304" pitchFamily="18" charset="-128"/>
                <a:ea typeface="ＭＳ Ｐ明朝" panose="02020600040205080304" pitchFamily="18" charset="-128"/>
              </a:rPr>
              <a:t>貨物を集める「集貨」</a:t>
            </a:r>
            <a:endParaRPr kumimoji="1" lang="en-US" altLang="ja-JP" sz="900" dirty="0">
              <a:latin typeface="ＭＳ Ｐ明朝" panose="02020600040205080304" pitchFamily="18" charset="-128"/>
              <a:ea typeface="ＭＳ Ｐ明朝" panose="02020600040205080304" pitchFamily="18" charset="-128"/>
            </a:endParaRPr>
          </a:p>
          <a:p>
            <a:r>
              <a:rPr kumimoji="1" lang="ja-JP" altLang="en-US" sz="900" dirty="0">
                <a:latin typeface="ＭＳ Ｐ明朝" panose="02020600040205080304" pitchFamily="18" charset="-128"/>
                <a:ea typeface="ＭＳ Ｐ明朝" panose="02020600040205080304" pitchFamily="18" charset="-128"/>
              </a:rPr>
              <a:t>■新たな貨物を産み出す「創貨」</a:t>
            </a:r>
            <a:endParaRPr kumimoji="1" lang="en-US" altLang="ja-JP" sz="900" dirty="0">
              <a:latin typeface="ＭＳ Ｐ明朝" panose="02020600040205080304" pitchFamily="18" charset="-128"/>
              <a:ea typeface="ＭＳ Ｐ明朝" panose="02020600040205080304" pitchFamily="18" charset="-128"/>
            </a:endParaRPr>
          </a:p>
          <a:p>
            <a:r>
              <a:rPr kumimoji="1" lang="ja-JP" altLang="en-US" sz="900" dirty="0">
                <a:latin typeface="ＭＳ Ｐ明朝" panose="02020600040205080304" pitchFamily="18" charset="-128"/>
                <a:ea typeface="ＭＳ Ｐ明朝" panose="02020600040205080304" pitchFamily="18" charset="-128"/>
              </a:rPr>
              <a:t>■港湾施設の機能強化など「競争力強化」</a:t>
            </a:r>
          </a:p>
        </p:txBody>
      </p:sp>
      <p:sp>
        <p:nvSpPr>
          <p:cNvPr id="118" name="テキスト ボックス 117"/>
          <p:cNvSpPr txBox="1"/>
          <p:nvPr/>
        </p:nvSpPr>
        <p:spPr>
          <a:xfrm>
            <a:off x="6535036" y="1682493"/>
            <a:ext cx="3047023" cy="661720"/>
          </a:xfrm>
          <a:prstGeom prst="rect">
            <a:avLst/>
          </a:prstGeom>
          <a:noFill/>
        </p:spPr>
        <p:txBody>
          <a:bodyPr wrap="square" rtlCol="0">
            <a:spAutoFit/>
          </a:bodyPr>
          <a:lstStyle/>
          <a:p>
            <a:r>
              <a:rPr kumimoji="1" lang="en-US" altLang="ja-JP" sz="1000" b="1" dirty="0" smtClean="0">
                <a:latin typeface="HG丸ｺﾞｼｯｸM-PRO" panose="020F0600000000000000" pitchFamily="50" charset="-128"/>
                <a:ea typeface="HG丸ｺﾞｼｯｸM-PRO" panose="020F0600000000000000" pitchFamily="50" charset="-128"/>
              </a:rPr>
              <a:t>【</a:t>
            </a:r>
            <a:r>
              <a:rPr kumimoji="1" lang="ja-JP" altLang="en-US" sz="1000" b="1" dirty="0" smtClean="0">
                <a:latin typeface="HG丸ｺﾞｼｯｸM-PRO" panose="020F0600000000000000" pitchFamily="50" charset="-128"/>
                <a:ea typeface="HG丸ｺﾞｼｯｸM-PRO" panose="020F0600000000000000" pitchFamily="50" charset="-128"/>
              </a:rPr>
              <a:t>大阪港の港湾施設の機能強化</a:t>
            </a:r>
            <a:r>
              <a:rPr kumimoji="1" lang="en-US" altLang="ja-JP" sz="1000" b="1" dirty="0" smtClean="0">
                <a:latin typeface="HG丸ｺﾞｼｯｸM-PRO" panose="020F0600000000000000" pitchFamily="50" charset="-128"/>
                <a:ea typeface="HG丸ｺﾞｼｯｸM-PRO" panose="020F0600000000000000" pitchFamily="50" charset="-128"/>
              </a:rPr>
              <a:t>】</a:t>
            </a:r>
            <a:endParaRPr kumimoji="1" lang="en-US" altLang="ja-JP" sz="1000" b="1" dirty="0">
              <a:latin typeface="HG丸ｺﾞｼｯｸM-PRO" panose="020F0600000000000000" pitchFamily="50" charset="-128"/>
              <a:ea typeface="HG丸ｺﾞｼｯｸM-PRO" panose="020F0600000000000000" pitchFamily="50" charset="-128"/>
            </a:endParaRPr>
          </a:p>
          <a:p>
            <a:r>
              <a:rPr kumimoji="1" lang="ja-JP" altLang="en-US" sz="900" dirty="0">
                <a:latin typeface="ＭＳ Ｐ明朝" panose="02020600040205080304" pitchFamily="18" charset="-128"/>
                <a:ea typeface="ＭＳ Ｐ明朝" panose="02020600040205080304" pitchFamily="18" charset="-128"/>
              </a:rPr>
              <a:t>■大阪港主航路</a:t>
            </a:r>
            <a:r>
              <a:rPr kumimoji="1" lang="ja-JP" altLang="en-US" sz="900" dirty="0" smtClean="0">
                <a:latin typeface="ＭＳ Ｐ明朝" panose="02020600040205080304" pitchFamily="18" charset="-128"/>
                <a:ea typeface="ＭＳ Ｐ明朝" panose="02020600040205080304" pitchFamily="18" charset="-128"/>
              </a:rPr>
              <a:t>の増深</a:t>
            </a:r>
            <a:r>
              <a:rPr kumimoji="1" lang="ja-JP" altLang="en-US" sz="900" dirty="0">
                <a:latin typeface="ＭＳ Ｐ明朝" panose="02020600040205080304" pitchFamily="18" charset="-128"/>
                <a:ea typeface="ＭＳ Ｐ明朝" panose="02020600040205080304" pitchFamily="18" charset="-128"/>
              </a:rPr>
              <a:t>・</a:t>
            </a:r>
            <a:r>
              <a:rPr kumimoji="1" lang="ja-JP" altLang="en-US" sz="900" dirty="0" smtClean="0">
                <a:latin typeface="ＭＳ Ｐ明朝" panose="02020600040205080304" pitchFamily="18" charset="-128"/>
                <a:ea typeface="ＭＳ Ｐ明朝" panose="02020600040205080304" pitchFamily="18" charset="-128"/>
              </a:rPr>
              <a:t>拡幅</a:t>
            </a:r>
            <a:endParaRPr kumimoji="1" lang="en-US" altLang="ja-JP" sz="900" strike="dblStrike" dirty="0">
              <a:latin typeface="ＭＳ Ｐ明朝" panose="02020600040205080304" pitchFamily="18" charset="-128"/>
              <a:ea typeface="ＭＳ Ｐ明朝" panose="02020600040205080304" pitchFamily="18" charset="-128"/>
            </a:endParaRPr>
          </a:p>
          <a:p>
            <a:r>
              <a:rPr kumimoji="1" lang="ja-JP" altLang="en-US" sz="900" dirty="0">
                <a:latin typeface="ＭＳ Ｐ明朝" panose="02020600040205080304" pitchFamily="18" charset="-128"/>
                <a:ea typeface="ＭＳ Ｐ明朝" panose="02020600040205080304" pitchFamily="18" charset="-128"/>
              </a:rPr>
              <a:t>■高規格コンテナターミナル整備推進（夢洲）</a:t>
            </a:r>
            <a:endParaRPr kumimoji="1" lang="en-US" altLang="ja-JP" sz="900" dirty="0">
              <a:latin typeface="ＭＳ Ｐ明朝" panose="02020600040205080304" pitchFamily="18" charset="-128"/>
              <a:ea typeface="ＭＳ Ｐ明朝" panose="02020600040205080304" pitchFamily="18" charset="-128"/>
            </a:endParaRPr>
          </a:p>
          <a:p>
            <a:r>
              <a:rPr kumimoji="1" lang="ja-JP" altLang="en-US" sz="900" dirty="0">
                <a:latin typeface="ＭＳ Ｐ明朝" panose="02020600040205080304" pitchFamily="18" charset="-128"/>
                <a:ea typeface="ＭＳ Ｐ明朝" panose="02020600040205080304" pitchFamily="18" charset="-128"/>
              </a:rPr>
              <a:t>■道路、</a:t>
            </a:r>
            <a:r>
              <a:rPr kumimoji="1" lang="ja-JP" altLang="en-US" sz="900" dirty="0" smtClean="0">
                <a:latin typeface="ＭＳ Ｐ明朝" panose="02020600040205080304" pitchFamily="18" charset="-128"/>
                <a:ea typeface="ＭＳ Ｐ明朝" panose="02020600040205080304" pitchFamily="18" charset="-128"/>
              </a:rPr>
              <a:t>橋梁の拡幅、</a:t>
            </a:r>
            <a:r>
              <a:rPr kumimoji="1" lang="ja-JP" altLang="en-US" sz="900" dirty="0">
                <a:latin typeface="ＭＳ Ｐ明朝" panose="02020600040205080304" pitchFamily="18" charset="-128"/>
                <a:ea typeface="ＭＳ Ｐ明朝" panose="02020600040205080304" pitchFamily="18" charset="-128"/>
              </a:rPr>
              <a:t>鉄道及びコンテナ車整理場等の</a:t>
            </a:r>
            <a:r>
              <a:rPr kumimoji="1" lang="ja-JP" altLang="en-US" sz="900" dirty="0" smtClean="0">
                <a:latin typeface="ＭＳ Ｐ明朝" panose="02020600040205080304" pitchFamily="18" charset="-128"/>
                <a:ea typeface="ＭＳ Ｐ明朝" panose="02020600040205080304" pitchFamily="18" charset="-128"/>
              </a:rPr>
              <a:t>整備</a:t>
            </a:r>
            <a:endParaRPr kumimoji="1" lang="en-US" altLang="ja-JP" sz="1000" b="1" dirty="0">
              <a:latin typeface="HG丸ｺﾞｼｯｸM-PRO" panose="020F0600000000000000" pitchFamily="50" charset="-128"/>
              <a:ea typeface="HG丸ｺﾞｼｯｸM-PRO" panose="020F0600000000000000" pitchFamily="50" charset="-128"/>
            </a:endParaRPr>
          </a:p>
        </p:txBody>
      </p:sp>
      <p:sp>
        <p:nvSpPr>
          <p:cNvPr id="119" name="角丸四角形 118"/>
          <p:cNvSpPr/>
          <p:nvPr/>
        </p:nvSpPr>
        <p:spPr>
          <a:xfrm>
            <a:off x="6560558" y="1422292"/>
            <a:ext cx="2278642" cy="186343"/>
          </a:xfrm>
          <a:prstGeom prst="roundRect">
            <a:avLst>
              <a:gd name="adj" fmla="val 34314"/>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36000" bIns="36000" rtlCol="0" anchor="ctr"/>
          <a:lstStyle/>
          <a:p>
            <a:pPr algn="ctr"/>
            <a:r>
              <a:rPr kumimoji="1" lang="ja-JP" altLang="en-US" sz="1050" dirty="0" smtClean="0">
                <a:solidFill>
                  <a:schemeClr val="tx1"/>
                </a:solidFill>
                <a:latin typeface="ＭＳ Ｐゴシック" panose="020B0600070205080204" pitchFamily="50" charset="-128"/>
                <a:ea typeface="ＭＳ Ｐゴシック" panose="020B0600070205080204" pitchFamily="50" charset="-128"/>
              </a:rPr>
              <a:t>物流</a:t>
            </a:r>
            <a:r>
              <a:rPr kumimoji="1" lang="ja-JP" altLang="en-US" sz="1050" dirty="0">
                <a:solidFill>
                  <a:schemeClr val="tx1"/>
                </a:solidFill>
                <a:latin typeface="ＭＳ Ｐゴシック" panose="020B0600070205080204" pitchFamily="50" charset="-128"/>
                <a:ea typeface="ＭＳ Ｐゴシック" panose="020B0600070205080204" pitchFamily="50" charset="-128"/>
              </a:rPr>
              <a:t>拠点としての更なる機能強化</a:t>
            </a:r>
          </a:p>
        </p:txBody>
      </p:sp>
      <p:sp>
        <p:nvSpPr>
          <p:cNvPr id="121" name="テキスト ボックス 120"/>
          <p:cNvSpPr txBox="1"/>
          <p:nvPr/>
        </p:nvSpPr>
        <p:spPr>
          <a:xfrm>
            <a:off x="9658216" y="2599240"/>
            <a:ext cx="3088850" cy="530915"/>
          </a:xfrm>
          <a:prstGeom prst="rect">
            <a:avLst/>
          </a:prstGeom>
          <a:noFill/>
        </p:spPr>
        <p:txBody>
          <a:bodyPr wrap="square" rtlCol="0">
            <a:spAutoFit/>
          </a:bodyPr>
          <a:lstStyle/>
          <a:p>
            <a:pPr lvl="0">
              <a:defRPr/>
            </a:pPr>
            <a:r>
              <a:rPr kumimoji="1" lang="en-US" altLang="ja-JP" sz="1000" b="1" dirty="0">
                <a:latin typeface="HG丸ｺﾞｼｯｸM-PRO" panose="020F0600000000000000" pitchFamily="50" charset="-128"/>
                <a:ea typeface="HG丸ｺﾞｼｯｸM-PRO" panose="020F0600000000000000" pitchFamily="50" charset="-128"/>
              </a:rPr>
              <a:t>【</a:t>
            </a:r>
            <a:r>
              <a:rPr kumimoji="1" lang="ja-JP" altLang="en-US" sz="1000" b="1" dirty="0">
                <a:latin typeface="HG丸ｺﾞｼｯｸM-PRO" panose="020F0600000000000000" pitchFamily="50" charset="-128"/>
                <a:ea typeface="HG丸ｺﾞｼｯｸM-PRO" panose="020F0600000000000000" pitchFamily="50" charset="-128"/>
              </a:rPr>
              <a:t>中古車輸出拠点の</a:t>
            </a:r>
            <a:r>
              <a:rPr kumimoji="1" lang="ja-JP" altLang="en-US" sz="1000" b="1" dirty="0" smtClean="0">
                <a:latin typeface="HG丸ｺﾞｼｯｸM-PRO" panose="020F0600000000000000" pitchFamily="50" charset="-128"/>
                <a:ea typeface="HG丸ｺﾞｼｯｸM-PRO" panose="020F0600000000000000" pitchFamily="50" charset="-128"/>
              </a:rPr>
              <a:t>機能</a:t>
            </a:r>
            <a:r>
              <a:rPr kumimoji="1" lang="ja-JP" altLang="en-US" sz="1000" b="1" dirty="0">
                <a:latin typeface="HG丸ｺﾞｼｯｸM-PRO" panose="020F0600000000000000" pitchFamily="50" charset="-128"/>
                <a:ea typeface="HG丸ｺﾞｼｯｸM-PRO" panose="020F0600000000000000" pitchFamily="50" charset="-128"/>
              </a:rPr>
              <a:t>強化</a:t>
            </a:r>
            <a:r>
              <a:rPr kumimoji="1" lang="en-US" altLang="ja-JP" sz="1000" b="1" dirty="0" smtClean="0">
                <a:latin typeface="HG丸ｺﾞｼｯｸM-PRO" panose="020F0600000000000000" pitchFamily="50" charset="-128"/>
                <a:ea typeface="HG丸ｺﾞｼｯｸM-PRO" panose="020F0600000000000000" pitchFamily="50" charset="-128"/>
              </a:rPr>
              <a:t>】</a:t>
            </a:r>
            <a:endParaRPr kumimoji="1" lang="en-US" altLang="ja-JP" sz="1050" b="1" dirty="0">
              <a:latin typeface="HG丸ｺﾞｼｯｸM-PRO" panose="020F0600000000000000" pitchFamily="50" charset="-128"/>
              <a:ea typeface="HG丸ｺﾞｼｯｸM-PRO" panose="020F0600000000000000" pitchFamily="50" charset="-128"/>
            </a:endParaRPr>
          </a:p>
          <a:p>
            <a:pPr lvl="0">
              <a:defRPr/>
            </a:pPr>
            <a:r>
              <a:rPr kumimoji="1" lang="ja-JP" altLang="en-US" sz="900" dirty="0">
                <a:latin typeface="ＭＳ Ｐ明朝" panose="02020600040205080304" pitchFamily="18" charset="-128"/>
                <a:ea typeface="ＭＳ Ｐ明朝" panose="02020600040205080304" pitchFamily="18" charset="-128"/>
              </a:rPr>
              <a:t>■</a:t>
            </a:r>
            <a:r>
              <a:rPr kumimoji="1" lang="ja-JP" altLang="en-US" sz="900" dirty="0">
                <a:solidFill>
                  <a:prstClr val="black"/>
                </a:solidFill>
                <a:latin typeface="ＭＳ Ｐ明朝" panose="02020600040205080304" pitchFamily="18" charset="-128"/>
                <a:ea typeface="ＭＳ Ｐ明朝" panose="02020600040205080304" pitchFamily="18" charset="-128"/>
              </a:rPr>
              <a:t>堺泉北港への中古自動車の集貨促進</a:t>
            </a:r>
            <a:endParaRPr kumimoji="1" lang="en-US" altLang="ja-JP" sz="900" dirty="0">
              <a:solidFill>
                <a:prstClr val="black"/>
              </a:solidFill>
              <a:latin typeface="ＭＳ Ｐ明朝" panose="02020600040205080304" pitchFamily="18" charset="-128"/>
              <a:ea typeface="ＭＳ Ｐ明朝" panose="02020600040205080304" pitchFamily="18" charset="-128"/>
            </a:endParaRPr>
          </a:p>
          <a:p>
            <a:pPr lvl="0">
              <a:defRPr/>
            </a:pPr>
            <a:r>
              <a:rPr kumimoji="1" lang="ja-JP" altLang="en-US" sz="900" dirty="0" smtClean="0">
                <a:solidFill>
                  <a:prstClr val="black"/>
                </a:solidFill>
                <a:latin typeface="ＭＳ Ｐ明朝" panose="02020600040205080304" pitchFamily="18" charset="-128"/>
                <a:ea typeface="ＭＳ Ｐ明朝" panose="02020600040205080304" pitchFamily="18" charset="-128"/>
              </a:rPr>
              <a:t>■</a:t>
            </a:r>
            <a:r>
              <a:rPr kumimoji="1" lang="ja-JP" altLang="en-US" sz="900" dirty="0" smtClean="0">
                <a:latin typeface="ＭＳ Ｐ明朝" panose="02020600040205080304" pitchFamily="18" charset="-128"/>
                <a:ea typeface="ＭＳ Ｐ明朝" panose="02020600040205080304" pitchFamily="18" charset="-128"/>
              </a:rPr>
              <a:t>夕凪</a:t>
            </a:r>
            <a:r>
              <a:rPr kumimoji="1" lang="en-US" altLang="ja-JP" sz="900" dirty="0" smtClean="0">
                <a:latin typeface="ＭＳ Ｐ明朝" panose="02020600040205080304" pitchFamily="18" charset="-128"/>
                <a:ea typeface="ＭＳ Ｐ明朝" panose="02020600040205080304" pitchFamily="18" charset="-128"/>
              </a:rPr>
              <a:t>2</a:t>
            </a:r>
            <a:r>
              <a:rPr kumimoji="1" lang="ja-JP" altLang="en-US" sz="900" dirty="0" smtClean="0">
                <a:latin typeface="ＭＳ Ｐ明朝" panose="02020600040205080304" pitchFamily="18" charset="-128"/>
                <a:ea typeface="ＭＳ Ｐ明朝" panose="02020600040205080304" pitchFamily="18" charset="-128"/>
              </a:rPr>
              <a:t>号</a:t>
            </a:r>
            <a:r>
              <a:rPr kumimoji="1" lang="ja-JP" altLang="en-US" sz="900" dirty="0" smtClean="0">
                <a:solidFill>
                  <a:prstClr val="black"/>
                </a:solidFill>
                <a:latin typeface="ＭＳ Ｐ明朝" panose="02020600040205080304" pitchFamily="18" charset="-128"/>
                <a:ea typeface="ＭＳ Ｐ明朝" panose="02020600040205080304" pitchFamily="18" charset="-128"/>
              </a:rPr>
              <a:t>岸壁</a:t>
            </a:r>
            <a:r>
              <a:rPr kumimoji="1" lang="ja-JP" altLang="en-US" sz="900" dirty="0">
                <a:solidFill>
                  <a:prstClr val="black"/>
                </a:solidFill>
                <a:latin typeface="ＭＳ Ｐ明朝" panose="02020600040205080304" pitchFamily="18" charset="-128"/>
                <a:ea typeface="ＭＳ Ｐ明朝" panose="02020600040205080304" pitchFamily="18" charset="-128"/>
              </a:rPr>
              <a:t>の</a:t>
            </a:r>
            <a:r>
              <a:rPr kumimoji="1" lang="ja-JP" altLang="en-US" sz="900" dirty="0" smtClean="0">
                <a:solidFill>
                  <a:prstClr val="black"/>
                </a:solidFill>
                <a:latin typeface="ＭＳ Ｐ明朝" panose="02020600040205080304" pitchFamily="18" charset="-128"/>
                <a:ea typeface="ＭＳ Ｐ明朝" panose="02020600040205080304" pitchFamily="18" charset="-128"/>
              </a:rPr>
              <a:t>整備</a:t>
            </a:r>
            <a:endParaRPr kumimoji="1" lang="en-US" altLang="ja-JP" sz="900" dirty="0">
              <a:solidFill>
                <a:prstClr val="black"/>
              </a:solidFill>
              <a:latin typeface="ＭＳ Ｐ明朝" panose="02020600040205080304" pitchFamily="18" charset="-128"/>
              <a:ea typeface="ＭＳ Ｐ明朝" panose="02020600040205080304" pitchFamily="18" charset="-128"/>
            </a:endParaRPr>
          </a:p>
        </p:txBody>
      </p:sp>
      <p:sp>
        <p:nvSpPr>
          <p:cNvPr id="123" name="テキスト ボックス 122">
            <a:extLst>
              <a:ext uri="{FF2B5EF4-FFF2-40B4-BE49-F238E27FC236}">
                <a16:creationId xmlns:a16="http://schemas.microsoft.com/office/drawing/2014/main" id="{E7355260-EAAC-4E5D-9599-9A078897A506}"/>
              </a:ext>
            </a:extLst>
          </p:cNvPr>
          <p:cNvSpPr txBox="1"/>
          <p:nvPr/>
        </p:nvSpPr>
        <p:spPr>
          <a:xfrm>
            <a:off x="9645277" y="1685025"/>
            <a:ext cx="3146121" cy="938719"/>
          </a:xfrm>
          <a:prstGeom prst="rect">
            <a:avLst/>
          </a:prstGeom>
          <a:noFill/>
        </p:spPr>
        <p:txBody>
          <a:bodyPr wrap="square" rtlCol="0">
            <a:spAutoFit/>
          </a:bodyPr>
          <a:lstStyle/>
          <a:p>
            <a:r>
              <a:rPr kumimoji="1" lang="en-US" altLang="ja-JP" sz="1000" b="1" dirty="0" smtClean="0">
                <a:latin typeface="HG丸ｺﾞｼｯｸM-PRO" panose="020F0600000000000000" pitchFamily="50" charset="-128"/>
                <a:ea typeface="HG丸ｺﾞｼｯｸM-PRO" panose="020F0600000000000000" pitchFamily="50" charset="-128"/>
              </a:rPr>
              <a:t>【</a:t>
            </a:r>
            <a:r>
              <a:rPr kumimoji="1" lang="ja-JP" altLang="en-US" sz="1000" b="1" dirty="0">
                <a:latin typeface="HG丸ｺﾞｼｯｸM-PRO" panose="020F0600000000000000" pitchFamily="50" charset="-128"/>
                <a:ea typeface="HG丸ｺﾞｼｯｸM-PRO" panose="020F0600000000000000" pitchFamily="50" charset="-128"/>
              </a:rPr>
              <a:t>戦略的</a:t>
            </a:r>
            <a:r>
              <a:rPr kumimoji="1" lang="ja-JP" altLang="en-US" sz="1000" b="1" dirty="0" smtClean="0">
                <a:latin typeface="HG丸ｺﾞｼｯｸM-PRO" panose="020F0600000000000000" pitchFamily="50" charset="-128"/>
                <a:ea typeface="HG丸ｺﾞｼｯｸM-PRO" panose="020F0600000000000000" pitchFamily="50" charset="-128"/>
              </a:rPr>
              <a:t>なポートセールスの展開</a:t>
            </a:r>
            <a:r>
              <a:rPr kumimoji="1" lang="en-US" altLang="ja-JP" sz="1000" b="1" dirty="0" smtClean="0">
                <a:latin typeface="HG丸ｺﾞｼｯｸM-PRO" panose="020F0600000000000000" pitchFamily="50" charset="-128"/>
                <a:ea typeface="HG丸ｺﾞｼｯｸM-PRO" panose="020F0600000000000000" pitchFamily="50" charset="-128"/>
              </a:rPr>
              <a:t>】</a:t>
            </a:r>
            <a:endParaRPr kumimoji="1" lang="ja-JP" altLang="en-US" sz="1000" b="1" dirty="0">
              <a:latin typeface="HG丸ｺﾞｼｯｸM-PRO" panose="020F0600000000000000" pitchFamily="50" charset="-128"/>
              <a:ea typeface="HG丸ｺﾞｼｯｸM-PRO" panose="020F0600000000000000" pitchFamily="50" charset="-128"/>
            </a:endParaRPr>
          </a:p>
          <a:p>
            <a:r>
              <a:rPr kumimoji="1" lang="ja-JP" altLang="en-US" sz="900" dirty="0">
                <a:latin typeface="ＭＳ Ｐ明朝" panose="02020600040205080304" pitchFamily="18" charset="-128"/>
                <a:ea typeface="ＭＳ Ｐ明朝" panose="02020600040205080304" pitchFamily="18" charset="-128"/>
              </a:rPr>
              <a:t>■</a:t>
            </a:r>
            <a:r>
              <a:rPr kumimoji="1" lang="ja-JP" altLang="en-US" sz="900" dirty="0">
                <a:latin typeface="ＭＳ Ｐゴシック" panose="020B0600070205080204" pitchFamily="50" charset="-128"/>
                <a:ea typeface="ＭＳ Ｐ明朝" panose="02020600040205080304" pitchFamily="18" charset="-128"/>
              </a:rPr>
              <a:t>奈良・三重方面等における共同集貨活動</a:t>
            </a:r>
            <a:endParaRPr kumimoji="1" lang="en-US" altLang="ja-JP" sz="900" dirty="0">
              <a:latin typeface="ＭＳ Ｐゴシック" panose="020B0600070205080204" pitchFamily="50" charset="-128"/>
              <a:ea typeface="ＭＳ Ｐ明朝" panose="02020600040205080304" pitchFamily="18" charset="-128"/>
            </a:endParaRPr>
          </a:p>
          <a:p>
            <a:pPr>
              <a:spcAft>
                <a:spcPts val="0"/>
              </a:spcAft>
            </a:pPr>
            <a:r>
              <a:rPr kumimoji="1" lang="ja-JP" altLang="en-US" sz="900" dirty="0" smtClean="0">
                <a:latin typeface="ＭＳ Ｐゴシック" panose="020B0600070205080204" pitchFamily="50" charset="-128"/>
                <a:ea typeface="ＭＳ Ｐ明朝" panose="02020600040205080304" pitchFamily="18" charset="-128"/>
              </a:rPr>
              <a:t>■</a:t>
            </a:r>
            <a:r>
              <a:rPr kumimoji="1" lang="ja-JP" altLang="en-US" sz="900" dirty="0">
                <a:latin typeface="ＭＳ Ｐゴシック" panose="020B0600070205080204" pitchFamily="50" charset="-128"/>
                <a:ea typeface="ＭＳ Ｐ明朝" panose="02020600040205080304" pitchFamily="18" charset="-128"/>
              </a:rPr>
              <a:t>府市の</a:t>
            </a:r>
            <a:r>
              <a:rPr kumimoji="1" lang="ja-JP" altLang="en-US" sz="900" dirty="0" smtClean="0">
                <a:latin typeface="ＭＳ Ｐゴシック" panose="020B0600070205080204" pitchFamily="50" charset="-128"/>
                <a:ea typeface="ＭＳ Ｐ明朝" panose="02020600040205080304" pitchFamily="18" charset="-128"/>
              </a:rPr>
              <a:t>顧客情報の</a:t>
            </a:r>
            <a:r>
              <a:rPr kumimoji="1" lang="ja-JP" altLang="en-US" sz="900" dirty="0">
                <a:latin typeface="ＭＳ Ｐゴシック" panose="020B0600070205080204" pitchFamily="50" charset="-128"/>
                <a:ea typeface="ＭＳ Ｐ明朝" panose="02020600040205080304" pitchFamily="18" charset="-128"/>
              </a:rPr>
              <a:t>共有</a:t>
            </a:r>
            <a:r>
              <a:rPr kumimoji="1" lang="ja-JP" altLang="en-US" sz="900" dirty="0" smtClean="0">
                <a:latin typeface="ＭＳ Ｐゴシック" panose="020B0600070205080204" pitchFamily="50" charset="-128"/>
                <a:ea typeface="ＭＳ Ｐ明朝" panose="02020600040205080304" pitchFamily="18" charset="-128"/>
              </a:rPr>
              <a:t>・共同集貨活動での需要把握</a:t>
            </a:r>
            <a:endParaRPr kumimoji="1" lang="en-US" altLang="ja-JP" sz="900" dirty="0" smtClean="0">
              <a:latin typeface="ＭＳ Ｐゴシック" panose="020B0600070205080204" pitchFamily="50" charset="-128"/>
              <a:ea typeface="ＭＳ Ｐ明朝" panose="02020600040205080304" pitchFamily="18" charset="-128"/>
            </a:endParaRPr>
          </a:p>
          <a:p>
            <a:r>
              <a:rPr kumimoji="1" lang="ja-JP" altLang="en-US" sz="900" dirty="0">
                <a:latin typeface="ＭＳ Ｐゴシック" panose="020B0600070205080204" pitchFamily="50" charset="-128"/>
                <a:ea typeface="ＭＳ Ｐ明朝" panose="02020600040205080304" pitchFamily="18" charset="-128"/>
              </a:rPr>
              <a:t>■大阪港、府営港湾の両港利用に対するインセンティブ策</a:t>
            </a:r>
            <a:r>
              <a:rPr kumimoji="1" lang="ja-JP" altLang="en-US" sz="900" dirty="0" smtClean="0">
                <a:latin typeface="ＭＳ Ｐゴシック" panose="020B0600070205080204" pitchFamily="50" charset="-128"/>
                <a:ea typeface="ＭＳ Ｐ明朝" panose="02020600040205080304" pitchFamily="18" charset="-128"/>
              </a:rPr>
              <a:t>等</a:t>
            </a:r>
            <a:endParaRPr kumimoji="1" lang="en-US" altLang="ja-JP" sz="900" dirty="0" smtClean="0">
              <a:latin typeface="ＭＳ Ｐゴシック" panose="020B0600070205080204" pitchFamily="50" charset="-128"/>
              <a:ea typeface="ＭＳ Ｐ明朝" panose="02020600040205080304" pitchFamily="18" charset="-128"/>
            </a:endParaRPr>
          </a:p>
          <a:p>
            <a:r>
              <a:rPr kumimoji="1" lang="ja-JP" altLang="en-US" sz="900" dirty="0">
                <a:latin typeface="ＭＳ Ｐゴシック" panose="020B0600070205080204" pitchFamily="50" charset="-128"/>
                <a:ea typeface="ＭＳ Ｐ明朝" panose="02020600040205080304" pitchFamily="18" charset="-128"/>
              </a:rPr>
              <a:t>　 </a:t>
            </a:r>
            <a:r>
              <a:rPr kumimoji="1" lang="ja-JP" altLang="en-US" sz="900" dirty="0" smtClean="0">
                <a:latin typeface="ＭＳ Ｐゴシック" panose="020B0600070205080204" pitchFamily="50" charset="-128"/>
                <a:ea typeface="ＭＳ Ｐ明朝" panose="02020600040205080304" pitchFamily="18" charset="-128"/>
              </a:rPr>
              <a:t>の</a:t>
            </a:r>
            <a:r>
              <a:rPr kumimoji="1" lang="ja-JP" altLang="en-US" sz="900" dirty="0">
                <a:latin typeface="ＭＳ Ｐゴシック" panose="020B0600070205080204" pitchFamily="50" charset="-128"/>
                <a:ea typeface="ＭＳ Ｐ明朝" panose="02020600040205080304" pitchFamily="18" charset="-128"/>
              </a:rPr>
              <a:t>検討も行いながら、各港の強みを活かした戦略的な集貨</a:t>
            </a:r>
            <a:r>
              <a:rPr kumimoji="1" lang="ja-JP" altLang="en-US" sz="900" dirty="0" smtClean="0">
                <a:latin typeface="ＭＳ Ｐゴシック" panose="020B0600070205080204" pitchFamily="50" charset="-128"/>
                <a:ea typeface="ＭＳ Ｐ明朝" panose="02020600040205080304" pitchFamily="18" charset="-128"/>
              </a:rPr>
              <a:t>・</a:t>
            </a:r>
            <a:endParaRPr kumimoji="1" lang="en-US" altLang="ja-JP" sz="900" dirty="0" smtClean="0">
              <a:latin typeface="ＭＳ Ｐゴシック" panose="020B0600070205080204" pitchFamily="50" charset="-128"/>
              <a:ea typeface="ＭＳ Ｐ明朝" panose="02020600040205080304" pitchFamily="18" charset="-128"/>
            </a:endParaRPr>
          </a:p>
          <a:p>
            <a:r>
              <a:rPr kumimoji="1" lang="ja-JP" altLang="en-US" sz="900" dirty="0">
                <a:latin typeface="ＭＳ Ｐゴシック" panose="020B0600070205080204" pitchFamily="50" charset="-128"/>
                <a:ea typeface="ＭＳ Ｐ明朝" panose="02020600040205080304" pitchFamily="18" charset="-128"/>
              </a:rPr>
              <a:t>　</a:t>
            </a:r>
            <a:r>
              <a:rPr kumimoji="1" lang="ja-JP" altLang="en-US" sz="900" dirty="0" smtClean="0">
                <a:latin typeface="ＭＳ Ｐゴシック" panose="020B0600070205080204" pitchFamily="50" charset="-128"/>
                <a:ea typeface="ＭＳ Ｐ明朝" panose="02020600040205080304" pitchFamily="18" charset="-128"/>
              </a:rPr>
              <a:t> 創</a:t>
            </a:r>
            <a:r>
              <a:rPr kumimoji="1" lang="ja-JP" altLang="en-US" sz="900" dirty="0">
                <a:latin typeface="ＭＳ Ｐゴシック" panose="020B0600070205080204" pitchFamily="50" charset="-128"/>
                <a:ea typeface="ＭＳ Ｐ明朝" panose="02020600040205080304" pitchFamily="18" charset="-128"/>
              </a:rPr>
              <a:t>貨策の</a:t>
            </a:r>
            <a:r>
              <a:rPr kumimoji="1" lang="ja-JP" altLang="en-US" sz="900" dirty="0" smtClean="0">
                <a:latin typeface="ＭＳ Ｐゴシック" panose="020B0600070205080204" pitchFamily="50" charset="-128"/>
                <a:ea typeface="ＭＳ Ｐ明朝" panose="02020600040205080304" pitchFamily="18" charset="-128"/>
              </a:rPr>
              <a:t>推進</a:t>
            </a:r>
            <a:endParaRPr kumimoji="1" lang="ja-JP" altLang="en-US" sz="900" dirty="0">
              <a:latin typeface="ＭＳ Ｐゴシック" panose="020B0600070205080204" pitchFamily="50" charset="-128"/>
              <a:ea typeface="ＭＳ Ｐ明朝" panose="02020600040205080304" pitchFamily="18" charset="-128"/>
            </a:endParaRPr>
          </a:p>
        </p:txBody>
      </p:sp>
      <p:sp>
        <p:nvSpPr>
          <p:cNvPr id="125" name="テキスト ボックス 124"/>
          <p:cNvSpPr txBox="1"/>
          <p:nvPr/>
        </p:nvSpPr>
        <p:spPr>
          <a:xfrm>
            <a:off x="6538087" y="2854604"/>
            <a:ext cx="3173165" cy="661720"/>
          </a:xfrm>
          <a:prstGeom prst="rect">
            <a:avLst/>
          </a:prstGeom>
          <a:noFill/>
        </p:spPr>
        <p:txBody>
          <a:bodyPr wrap="square" rtlCol="0">
            <a:spAutoFit/>
          </a:bodyPr>
          <a:lstStyle/>
          <a:p>
            <a:pPr lvl="0">
              <a:defRPr/>
            </a:pPr>
            <a:r>
              <a:rPr kumimoji="1" lang="en-US" altLang="ja-JP" sz="1000" b="1" dirty="0" smtClean="0">
                <a:latin typeface="HG丸ｺﾞｼｯｸM-PRO" panose="020F0600000000000000" pitchFamily="50" charset="-128"/>
                <a:ea typeface="HG丸ｺﾞｼｯｸM-PRO" panose="020F0600000000000000" pitchFamily="50" charset="-128"/>
              </a:rPr>
              <a:t>【</a:t>
            </a:r>
            <a:r>
              <a:rPr kumimoji="1" lang="ja-JP" altLang="en-US" sz="1000" b="1" dirty="0" smtClean="0">
                <a:latin typeface="HG丸ｺﾞｼｯｸM-PRO" panose="020F0600000000000000" pitchFamily="50" charset="-128"/>
                <a:ea typeface="HG丸ｺﾞｼｯｸM-PRO" panose="020F0600000000000000" pitchFamily="50" charset="-128"/>
              </a:rPr>
              <a:t>コンテナ</a:t>
            </a:r>
            <a:r>
              <a:rPr kumimoji="1" lang="ja-JP" altLang="en-US" sz="1000" b="1" dirty="0">
                <a:latin typeface="HG丸ｺﾞｼｯｸM-PRO" panose="020F0600000000000000" pitchFamily="50" charset="-128"/>
                <a:ea typeface="HG丸ｺﾞｼｯｸM-PRO" panose="020F0600000000000000" pitchFamily="50" charset="-128"/>
              </a:rPr>
              <a:t>ターミナル</a:t>
            </a:r>
            <a:r>
              <a:rPr kumimoji="1" lang="ja-JP" altLang="en-US" sz="1000" b="1" dirty="0" smtClean="0">
                <a:latin typeface="HG丸ｺﾞｼｯｸM-PRO" panose="020F0600000000000000" pitchFamily="50" charset="-128"/>
                <a:ea typeface="HG丸ｺﾞｼｯｸM-PRO" panose="020F0600000000000000" pitchFamily="50" charset="-128"/>
              </a:rPr>
              <a:t>の効率化・生産性向上</a:t>
            </a:r>
            <a:r>
              <a:rPr kumimoji="1" lang="en-US" altLang="ja-JP" sz="1000" b="1" dirty="0" smtClean="0">
                <a:latin typeface="HG丸ｺﾞｼｯｸM-PRO" panose="020F0600000000000000" pitchFamily="50" charset="-128"/>
                <a:ea typeface="HG丸ｺﾞｼｯｸM-PRO" panose="020F0600000000000000" pitchFamily="50" charset="-128"/>
              </a:rPr>
              <a:t>】</a:t>
            </a:r>
            <a:endParaRPr kumimoji="1" lang="en-US" altLang="ja-JP" sz="1000" b="1" dirty="0">
              <a:latin typeface="HG丸ｺﾞｼｯｸM-PRO" panose="020F0600000000000000" pitchFamily="50" charset="-128"/>
              <a:ea typeface="HG丸ｺﾞｼｯｸM-PRO" panose="020F0600000000000000" pitchFamily="50" charset="-128"/>
            </a:endParaRPr>
          </a:p>
          <a:p>
            <a:pPr lvl="0">
              <a:defRPr/>
            </a:pPr>
            <a:r>
              <a:rPr kumimoji="1" lang="ja-JP" altLang="en-US" sz="900" dirty="0">
                <a:latin typeface="ＭＳ Ｐ明朝" panose="02020600040205080304" pitchFamily="18" charset="-128"/>
                <a:ea typeface="ＭＳ Ｐ明朝" panose="02020600040205080304" pitchFamily="18" charset="-128"/>
              </a:rPr>
              <a:t>■</a:t>
            </a:r>
            <a:r>
              <a:rPr kumimoji="1" lang="en-US" altLang="ja-JP" sz="900" dirty="0">
                <a:latin typeface="ＭＳ Ｐ明朝" panose="02020600040205080304" pitchFamily="18" charset="-128"/>
                <a:ea typeface="ＭＳ Ｐ明朝" panose="02020600040205080304" pitchFamily="18" charset="-128"/>
              </a:rPr>
              <a:t> CONPAS</a:t>
            </a:r>
            <a:r>
              <a:rPr kumimoji="1" lang="ja-JP" altLang="en-US" sz="900" dirty="0">
                <a:latin typeface="ＭＳ Ｐ明朝" panose="02020600040205080304" pitchFamily="18" charset="-128"/>
                <a:ea typeface="ＭＳ Ｐ明朝" panose="02020600040205080304" pitchFamily="18" charset="-128"/>
              </a:rPr>
              <a:t>（新・港湾情報システム）の導入</a:t>
            </a:r>
            <a:endParaRPr kumimoji="1" lang="en-US" altLang="ja-JP" sz="900" dirty="0">
              <a:latin typeface="ＭＳ Ｐ明朝" panose="02020600040205080304" pitchFamily="18" charset="-128"/>
              <a:ea typeface="ＭＳ Ｐ明朝" panose="02020600040205080304" pitchFamily="18" charset="-128"/>
            </a:endParaRPr>
          </a:p>
          <a:p>
            <a:pPr lvl="0">
              <a:defRPr/>
            </a:pPr>
            <a:r>
              <a:rPr kumimoji="1" lang="ja-JP" altLang="en-US" sz="900" dirty="0">
                <a:latin typeface="ＭＳ Ｐ明朝" panose="02020600040205080304" pitchFamily="18" charset="-128"/>
                <a:ea typeface="ＭＳ Ｐ明朝" panose="02020600040205080304" pitchFamily="18" charset="-128"/>
              </a:rPr>
              <a:t>■</a:t>
            </a:r>
            <a:r>
              <a:rPr kumimoji="1" lang="en-US" altLang="ja-JP" sz="900" dirty="0">
                <a:latin typeface="ＭＳ Ｐ明朝" panose="02020600040205080304" pitchFamily="18" charset="-128"/>
                <a:ea typeface="ＭＳ Ｐ明朝" panose="02020600040205080304" pitchFamily="18" charset="-128"/>
              </a:rPr>
              <a:t> AI</a:t>
            </a:r>
            <a:r>
              <a:rPr kumimoji="1" lang="ja-JP" altLang="en-US" sz="900" dirty="0">
                <a:latin typeface="ＭＳ Ｐ明朝" panose="02020600040205080304" pitchFamily="18" charset="-128"/>
                <a:ea typeface="ＭＳ Ｐ明朝" panose="02020600040205080304" pitchFamily="18" charset="-128"/>
              </a:rPr>
              <a:t>等を活用したターミナルの効率化・最適化</a:t>
            </a:r>
            <a:endParaRPr kumimoji="1" lang="en-US" altLang="ja-JP" sz="900" dirty="0">
              <a:latin typeface="ＭＳ Ｐ明朝" panose="02020600040205080304" pitchFamily="18" charset="-128"/>
              <a:ea typeface="ＭＳ Ｐ明朝" panose="02020600040205080304" pitchFamily="18" charset="-128"/>
            </a:endParaRPr>
          </a:p>
          <a:p>
            <a:pPr lvl="0">
              <a:defRPr/>
            </a:pPr>
            <a:r>
              <a:rPr kumimoji="1" lang="ja-JP" altLang="en-US" sz="900" dirty="0" smtClean="0">
                <a:latin typeface="ＭＳ Ｐ明朝" panose="02020600040205080304" pitchFamily="18" charset="-128"/>
                <a:ea typeface="ＭＳ Ｐ明朝" panose="02020600040205080304" pitchFamily="18" charset="-128"/>
              </a:rPr>
              <a:t>■ </a:t>
            </a:r>
            <a:r>
              <a:rPr kumimoji="1" lang="ja-JP" altLang="en-US" sz="900" dirty="0">
                <a:latin typeface="ＭＳ Ｐ明朝" panose="02020600040205080304" pitchFamily="18" charset="-128"/>
                <a:ea typeface="ＭＳ Ｐ明朝" panose="02020600040205080304" pitchFamily="18" charset="-128"/>
              </a:rPr>
              <a:t>コンテナラウンドユース（空コンテナ輸送を削減する仕組み）</a:t>
            </a:r>
            <a:endParaRPr kumimoji="1" lang="en-US" altLang="ja-JP" sz="900" b="0" i="0" u="none" strike="noStrike" kern="1200" cap="none" spc="0" normalizeH="0" baseline="0" noProof="0" dirty="0">
              <a:ln>
                <a:noFill/>
              </a:ln>
              <a:effectLst/>
              <a:uLnTx/>
              <a:uFillTx/>
              <a:latin typeface="ＭＳ Ｐ明朝" panose="02020600040205080304" pitchFamily="18" charset="-128"/>
              <a:ea typeface="ＭＳ Ｐ明朝" panose="02020600040205080304" pitchFamily="18" charset="-128"/>
            </a:endParaRPr>
          </a:p>
        </p:txBody>
      </p:sp>
      <p:sp>
        <p:nvSpPr>
          <p:cNvPr id="128" name="角丸四角形 127"/>
          <p:cNvSpPr/>
          <p:nvPr/>
        </p:nvSpPr>
        <p:spPr>
          <a:xfrm>
            <a:off x="6468243" y="427209"/>
            <a:ext cx="6327014" cy="3162997"/>
          </a:xfrm>
          <a:prstGeom prst="roundRect">
            <a:avLst>
              <a:gd name="adj" fmla="val 2265"/>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9" name="テキスト ボックス 128"/>
          <p:cNvSpPr txBox="1"/>
          <p:nvPr/>
        </p:nvSpPr>
        <p:spPr>
          <a:xfrm>
            <a:off x="6486896" y="125855"/>
            <a:ext cx="2100441" cy="338554"/>
          </a:xfrm>
          <a:prstGeom prst="rect">
            <a:avLst/>
          </a:prstGeom>
          <a:noFill/>
        </p:spPr>
        <p:txBody>
          <a:bodyPr wrap="square" rtlCol="0">
            <a:spAutoFit/>
          </a:bodyPr>
          <a:lstStyle/>
          <a:p>
            <a:r>
              <a:rPr kumimoji="1" lang="ja-JP" altLang="en-US" sz="1600" b="1" dirty="0">
                <a:latin typeface="ＭＳ Ｐゴシック" panose="020B0600070205080204" pitchFamily="50" charset="-128"/>
                <a:ea typeface="ＭＳ Ｐゴシック" panose="020B0600070205080204" pitchFamily="50" charset="-128"/>
              </a:rPr>
              <a:t>２　具体的な取組み</a:t>
            </a:r>
          </a:p>
        </p:txBody>
      </p:sp>
      <p:sp>
        <p:nvSpPr>
          <p:cNvPr id="130" name="テキスト ボックス 129"/>
          <p:cNvSpPr txBox="1"/>
          <p:nvPr/>
        </p:nvSpPr>
        <p:spPr>
          <a:xfrm>
            <a:off x="0" y="2289980"/>
            <a:ext cx="1830920" cy="338554"/>
          </a:xfrm>
          <a:prstGeom prst="rect">
            <a:avLst/>
          </a:prstGeom>
          <a:noFill/>
        </p:spPr>
        <p:txBody>
          <a:bodyPr wrap="square" rtlCol="0">
            <a:spAutoFit/>
          </a:bodyPr>
          <a:lstStyle/>
          <a:p>
            <a:r>
              <a:rPr kumimoji="1" lang="ja-JP" altLang="en-US" sz="1600" b="1" dirty="0">
                <a:latin typeface="ＭＳ Ｐゴシック" panose="020B0600070205080204" pitchFamily="50" charset="-128"/>
                <a:ea typeface="ＭＳ Ｐゴシック" panose="020B0600070205080204" pitchFamily="50" charset="-128"/>
              </a:rPr>
              <a:t>１　コンセプト</a:t>
            </a:r>
          </a:p>
        </p:txBody>
      </p:sp>
      <p:sp>
        <p:nvSpPr>
          <p:cNvPr id="2" name="正方形/長方形 1">
            <a:extLst>
              <a:ext uri="{FF2B5EF4-FFF2-40B4-BE49-F238E27FC236}">
                <a16:creationId xmlns:a16="http://schemas.microsoft.com/office/drawing/2014/main" id="{15C4DA2F-720C-431F-B0C5-D600E38271B2}"/>
              </a:ext>
            </a:extLst>
          </p:cNvPr>
          <p:cNvSpPr/>
          <p:nvPr/>
        </p:nvSpPr>
        <p:spPr>
          <a:xfrm>
            <a:off x="6502231" y="9019741"/>
            <a:ext cx="2993396" cy="338554"/>
          </a:xfrm>
          <a:prstGeom prst="rect">
            <a:avLst/>
          </a:prstGeom>
        </p:spPr>
        <p:txBody>
          <a:bodyPr wrap="square">
            <a:spAutoFit/>
          </a:bodyPr>
          <a:lstStyle/>
          <a:p>
            <a:r>
              <a:rPr kumimoji="1" lang="ja-JP" altLang="en-US" sz="1600" b="1" dirty="0">
                <a:latin typeface="ＭＳ Ｐゴシック" panose="020B0600070205080204" pitchFamily="50" charset="-128"/>
                <a:ea typeface="ＭＳ Ｐゴシック" panose="020B0600070205080204" pitchFamily="50" charset="-128"/>
              </a:rPr>
              <a:t>３　今後のスケジュール（予定）</a:t>
            </a:r>
          </a:p>
        </p:txBody>
      </p:sp>
      <p:sp>
        <p:nvSpPr>
          <p:cNvPr id="19" name="二等辺三角形 18"/>
          <p:cNvSpPr/>
          <p:nvPr/>
        </p:nvSpPr>
        <p:spPr>
          <a:xfrm rot="5400000">
            <a:off x="9127514" y="1011489"/>
            <a:ext cx="440770" cy="90869"/>
          </a:xfrm>
          <a:prstGeom prst="triangle">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角丸四角形 22"/>
          <p:cNvSpPr/>
          <p:nvPr/>
        </p:nvSpPr>
        <p:spPr>
          <a:xfrm>
            <a:off x="9567280" y="736072"/>
            <a:ext cx="1941328" cy="637783"/>
          </a:xfrm>
          <a:prstGeom prst="roundRect">
            <a:avLst/>
          </a:prstGeom>
          <a:solidFill>
            <a:schemeClr val="accent2">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b="1" u="sng" dirty="0">
                <a:solidFill>
                  <a:schemeClr val="tx1"/>
                </a:solidFill>
                <a:latin typeface="HG丸ｺﾞｼｯｸM-PRO" panose="020F0600000000000000" pitchFamily="50" charset="-128"/>
                <a:ea typeface="HG丸ｺﾞｼｯｸM-PRO" panose="020F0600000000000000" pitchFamily="50" charset="-128"/>
              </a:rPr>
              <a:t>目標</a:t>
            </a:r>
            <a:endParaRPr kumimoji="1" lang="en-US" altLang="ja-JP" sz="900" b="1" u="sng" dirty="0">
              <a:solidFill>
                <a:schemeClr val="tx1"/>
              </a:solidFill>
              <a:latin typeface="HG丸ｺﾞｼｯｸM-PRO" panose="020F0600000000000000" pitchFamily="50" charset="-128"/>
              <a:ea typeface="HG丸ｺﾞｼｯｸM-PRO" panose="020F0600000000000000" pitchFamily="50" charset="-128"/>
            </a:endParaRPr>
          </a:p>
          <a:p>
            <a:pPr algn="ctr"/>
            <a:endParaRPr kumimoji="1" lang="ja-JP" altLang="en-US" sz="200" b="1" u="sng" dirty="0">
              <a:solidFill>
                <a:schemeClr val="tx1"/>
              </a:solidFill>
              <a:latin typeface="HG丸ｺﾞｼｯｸM-PRO" panose="020F0600000000000000" pitchFamily="50" charset="-128"/>
              <a:ea typeface="HG丸ｺﾞｼｯｸM-PRO" panose="020F0600000000000000" pitchFamily="50" charset="-128"/>
            </a:endParaRPr>
          </a:p>
          <a:p>
            <a:pPr algn="ctr"/>
            <a:r>
              <a:rPr kumimoji="1" lang="en-US" altLang="ja-JP" sz="700" dirty="0">
                <a:solidFill>
                  <a:schemeClr val="tx1"/>
                </a:solidFill>
                <a:latin typeface="HG丸ｺﾞｼｯｸM-PRO" panose="020F0600000000000000" pitchFamily="50" charset="-128"/>
                <a:ea typeface="HG丸ｺﾞｼｯｸM-PRO" panose="020F0600000000000000" pitchFamily="50" charset="-128"/>
              </a:rPr>
              <a:t>2020</a:t>
            </a:r>
            <a:r>
              <a:rPr kumimoji="1" lang="ja-JP" altLang="en-US" sz="700" dirty="0">
                <a:solidFill>
                  <a:schemeClr val="tx1"/>
                </a:solidFill>
                <a:latin typeface="HG丸ｺﾞｼｯｸM-PRO" panose="020F0600000000000000" pitchFamily="50" charset="-128"/>
                <a:ea typeface="HG丸ｺﾞｼｯｸM-PRO" panose="020F0600000000000000" pitchFamily="50" charset="-128"/>
              </a:rPr>
              <a:t>年代後半</a:t>
            </a:r>
          </a:p>
          <a:p>
            <a:pPr algn="ctr"/>
            <a:r>
              <a:rPr kumimoji="1" lang="ja-JP" altLang="en-US" sz="700" dirty="0">
                <a:solidFill>
                  <a:schemeClr val="tx1"/>
                </a:solidFill>
                <a:latin typeface="HG丸ｺﾞｼｯｸM-PRO" panose="020F0600000000000000" pitchFamily="50" charset="-128"/>
                <a:ea typeface="HG丸ｺﾞｼｯｸM-PRO" panose="020F0600000000000000" pitchFamily="50" charset="-128"/>
              </a:rPr>
              <a:t>外貿コンテナ取扱量（</a:t>
            </a:r>
            <a:r>
              <a:rPr kumimoji="1" lang="ja-JP" altLang="en-US" sz="700" dirty="0" smtClean="0">
                <a:solidFill>
                  <a:schemeClr val="tx1"/>
                </a:solidFill>
                <a:latin typeface="HG丸ｺﾞｼｯｸM-PRO" panose="020F0600000000000000" pitchFamily="50" charset="-128"/>
                <a:ea typeface="HG丸ｺﾞｼｯｸM-PRO" panose="020F0600000000000000" pitchFamily="50" charset="-128"/>
              </a:rPr>
              <a:t>大阪“みなと”）</a:t>
            </a:r>
            <a:endParaRPr kumimoji="1" lang="ja-JP" altLang="en-US" sz="700" dirty="0">
              <a:solidFill>
                <a:schemeClr val="tx1"/>
              </a:solidFill>
              <a:latin typeface="HG丸ｺﾞｼｯｸM-PRO" panose="020F0600000000000000" pitchFamily="50" charset="-128"/>
              <a:ea typeface="HG丸ｺﾞｼｯｸM-PRO" panose="020F0600000000000000" pitchFamily="50" charset="-128"/>
            </a:endParaRPr>
          </a:p>
          <a:p>
            <a:pPr algn="ctr"/>
            <a:r>
              <a:rPr kumimoji="1" lang="en-US" altLang="ja-JP" sz="800" b="1" dirty="0" smtClean="0">
                <a:solidFill>
                  <a:schemeClr val="tx1"/>
                </a:solidFill>
                <a:latin typeface="HG丸ｺﾞｼｯｸM-PRO" panose="020F0600000000000000" pitchFamily="50" charset="-128"/>
                <a:ea typeface="HG丸ｺﾞｼｯｸM-PRO" panose="020F0600000000000000" pitchFamily="50" charset="-128"/>
              </a:rPr>
              <a:t>4,050</a:t>
            </a:r>
            <a:r>
              <a:rPr kumimoji="1" lang="ja-JP" altLang="en-US" sz="800" b="1" dirty="0">
                <a:solidFill>
                  <a:schemeClr val="tx1"/>
                </a:solidFill>
                <a:latin typeface="HG丸ｺﾞｼｯｸM-PRO" panose="020F0600000000000000" pitchFamily="50" charset="-128"/>
                <a:ea typeface="HG丸ｺﾞｼｯｸM-PRO" panose="020F0600000000000000" pitchFamily="50" charset="-128"/>
              </a:rPr>
              <a:t>万</a:t>
            </a:r>
            <a:r>
              <a:rPr kumimoji="1" lang="ja-JP" altLang="en-US" sz="800" b="1" dirty="0" smtClean="0">
                <a:solidFill>
                  <a:schemeClr val="tx1"/>
                </a:solidFill>
                <a:latin typeface="HG丸ｺﾞｼｯｸM-PRO" panose="020F0600000000000000" pitchFamily="50" charset="-128"/>
                <a:ea typeface="HG丸ｺﾞｼｯｸM-PRO" panose="020F0600000000000000" pitchFamily="50" charset="-128"/>
              </a:rPr>
              <a:t>トン</a:t>
            </a:r>
            <a:r>
              <a:rPr kumimoji="1" lang="en-US" altLang="ja-JP" sz="800" b="1" dirty="0" smtClean="0">
                <a:solidFill>
                  <a:schemeClr val="tx1"/>
                </a:solidFill>
                <a:latin typeface="HG丸ｺﾞｼｯｸM-PRO" panose="020F0600000000000000" pitchFamily="50" charset="-128"/>
                <a:ea typeface="HG丸ｺﾞｼｯｸM-PRO" panose="020F0600000000000000" pitchFamily="50" charset="-128"/>
              </a:rPr>
              <a:t>(</a:t>
            </a:r>
            <a:r>
              <a:rPr kumimoji="1" lang="en-US" altLang="ja-JP" sz="800" b="1" dirty="0">
                <a:solidFill>
                  <a:schemeClr val="tx1"/>
                </a:solidFill>
                <a:latin typeface="HG丸ｺﾞｼｯｸM-PRO" panose="020F0600000000000000" pitchFamily="50" charset="-128"/>
                <a:ea typeface="HG丸ｺﾞｼｯｸM-PRO" panose="020F0600000000000000" pitchFamily="50" charset="-128"/>
              </a:rPr>
              <a:t>277</a:t>
            </a:r>
            <a:r>
              <a:rPr kumimoji="1" lang="ja-JP" altLang="en-US" sz="800" b="1" dirty="0">
                <a:solidFill>
                  <a:schemeClr val="tx1"/>
                </a:solidFill>
                <a:latin typeface="HG丸ｺﾞｼｯｸM-PRO" panose="020F0600000000000000" pitchFamily="50" charset="-128"/>
                <a:ea typeface="HG丸ｺﾞｼｯｸM-PRO" panose="020F0600000000000000" pitchFamily="50" charset="-128"/>
              </a:rPr>
              <a:t>万</a:t>
            </a:r>
            <a:r>
              <a:rPr kumimoji="1" lang="en-US" altLang="ja-JP" sz="800" b="1" dirty="0">
                <a:solidFill>
                  <a:schemeClr val="tx1"/>
                </a:solidFill>
                <a:latin typeface="HG丸ｺﾞｼｯｸM-PRO" panose="020F0600000000000000" pitchFamily="50" charset="-128"/>
                <a:ea typeface="HG丸ｺﾞｼｯｸM-PRO" panose="020F0600000000000000" pitchFamily="50" charset="-128"/>
              </a:rPr>
              <a:t>TEU)</a:t>
            </a:r>
            <a:endParaRPr kumimoji="1" lang="en-US" altLang="ja-JP" sz="2000" b="1" dirty="0">
              <a:solidFill>
                <a:schemeClr val="tx1"/>
              </a:solidFill>
              <a:latin typeface="HG丸ｺﾞｼｯｸM-PRO" panose="020F0600000000000000" pitchFamily="50" charset="-128"/>
              <a:ea typeface="HG丸ｺﾞｼｯｸM-PRO" panose="020F0600000000000000" pitchFamily="50" charset="-128"/>
            </a:endParaRPr>
          </a:p>
        </p:txBody>
      </p:sp>
      <p:grpSp>
        <p:nvGrpSpPr>
          <p:cNvPr id="10" name="グループ化 9"/>
          <p:cNvGrpSpPr/>
          <p:nvPr/>
        </p:nvGrpSpPr>
        <p:grpSpPr>
          <a:xfrm>
            <a:off x="140595" y="3475836"/>
            <a:ext cx="6159404" cy="1725530"/>
            <a:chOff x="140595" y="3475836"/>
            <a:chExt cx="6159404" cy="1725530"/>
          </a:xfrm>
        </p:grpSpPr>
        <p:grpSp>
          <p:nvGrpSpPr>
            <p:cNvPr id="11" name="グループ化 10"/>
            <p:cNvGrpSpPr/>
            <p:nvPr/>
          </p:nvGrpSpPr>
          <p:grpSpPr>
            <a:xfrm>
              <a:off x="140595" y="3475836"/>
              <a:ext cx="6159404" cy="1725530"/>
              <a:chOff x="163240" y="3342708"/>
              <a:chExt cx="6159404" cy="1725530"/>
            </a:xfrm>
          </p:grpSpPr>
          <p:sp>
            <p:nvSpPr>
              <p:cNvPr id="15" name="楕円 14"/>
              <p:cNvSpPr/>
              <p:nvPr/>
            </p:nvSpPr>
            <p:spPr>
              <a:xfrm>
                <a:off x="1554005" y="3799799"/>
                <a:ext cx="1496821" cy="753698"/>
              </a:xfrm>
              <a:prstGeom prst="ellipse">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2" name="角丸四角形 81"/>
              <p:cNvSpPr/>
              <p:nvPr/>
            </p:nvSpPr>
            <p:spPr>
              <a:xfrm>
                <a:off x="246122" y="4746293"/>
                <a:ext cx="3970016" cy="266993"/>
              </a:xfrm>
              <a:prstGeom prst="roundRect">
                <a:avLst>
                  <a:gd name="adj" fmla="val 45314"/>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solidFill>
                      <a:schemeClr val="tx1"/>
                    </a:solidFill>
                    <a:latin typeface="HG丸ｺﾞｼｯｸM-PRO" panose="020F0600000000000000" pitchFamily="50" charset="-128"/>
                    <a:ea typeface="HG丸ｺﾞｼｯｸM-PRO" panose="020F0600000000000000" pitchFamily="50" charset="-128"/>
                  </a:rPr>
                  <a:t>防災</a:t>
                </a:r>
                <a:r>
                  <a:rPr kumimoji="1" lang="en-US" altLang="ja-JP" sz="800" dirty="0">
                    <a:solidFill>
                      <a:schemeClr val="tx1"/>
                    </a:solidFill>
                    <a:latin typeface="HG丸ｺﾞｼｯｸM-PRO" panose="020F0600000000000000" pitchFamily="50" charset="-128"/>
                    <a:ea typeface="HG丸ｺﾞｼｯｸM-PRO" panose="020F0600000000000000" pitchFamily="50" charset="-128"/>
                  </a:rPr>
                  <a:t>【</a:t>
                </a:r>
                <a:r>
                  <a:rPr kumimoji="1" lang="ja-JP" altLang="en-US" sz="800" dirty="0">
                    <a:solidFill>
                      <a:schemeClr val="tx1"/>
                    </a:solidFill>
                    <a:latin typeface="HG丸ｺﾞｼｯｸM-PRO" panose="020F0600000000000000" pitchFamily="50" charset="-128"/>
                    <a:ea typeface="HG丸ｺﾞｼｯｸM-PRO" panose="020F0600000000000000" pitchFamily="50" charset="-128"/>
                  </a:rPr>
                  <a:t>安全・安心</a:t>
                </a:r>
                <a:r>
                  <a:rPr kumimoji="1" lang="en-US" altLang="ja-JP" sz="800" dirty="0">
                    <a:solidFill>
                      <a:schemeClr val="tx1"/>
                    </a:solidFill>
                    <a:latin typeface="HG丸ｺﾞｼｯｸM-PRO" panose="020F0600000000000000" pitchFamily="50" charset="-128"/>
                    <a:ea typeface="HG丸ｺﾞｼｯｸM-PRO" panose="020F0600000000000000" pitchFamily="50" charset="-128"/>
                  </a:rPr>
                  <a:t>】</a:t>
                </a:r>
                <a:r>
                  <a:rPr kumimoji="1" lang="ja-JP" altLang="en-US" sz="1000" dirty="0">
                    <a:solidFill>
                      <a:schemeClr val="tx1"/>
                    </a:solidFill>
                    <a:latin typeface="HG丸ｺﾞｼｯｸM-PRO" panose="020F0600000000000000" pitchFamily="50" charset="-128"/>
                    <a:ea typeface="HG丸ｺﾞｼｯｸM-PRO" panose="020F0600000000000000" pitchFamily="50" charset="-128"/>
                  </a:rPr>
                  <a:t>・環境</a:t>
                </a:r>
                <a:r>
                  <a:rPr kumimoji="1" lang="en-US" altLang="ja-JP" sz="800" dirty="0">
                    <a:solidFill>
                      <a:schemeClr val="tx1"/>
                    </a:solidFill>
                    <a:latin typeface="HG丸ｺﾞｼｯｸM-PRO" panose="020F0600000000000000" pitchFamily="50" charset="-128"/>
                    <a:ea typeface="HG丸ｺﾞｼｯｸM-PRO" panose="020F0600000000000000" pitchFamily="50" charset="-128"/>
                  </a:rPr>
                  <a:t>【</a:t>
                </a:r>
                <a:r>
                  <a:rPr kumimoji="1" lang="ja-JP" altLang="en-US" sz="800" dirty="0">
                    <a:solidFill>
                      <a:schemeClr val="tx1"/>
                    </a:solidFill>
                    <a:latin typeface="HG丸ｺﾞｼｯｸM-PRO" panose="020F0600000000000000" pitchFamily="50" charset="-128"/>
                    <a:ea typeface="HG丸ｺﾞｼｯｸM-PRO" panose="020F0600000000000000" pitchFamily="50" charset="-128"/>
                  </a:rPr>
                  <a:t>良好な港湾環境</a:t>
                </a:r>
                <a:r>
                  <a:rPr kumimoji="1" lang="en-US" altLang="ja-JP" sz="800" dirty="0">
                    <a:solidFill>
                      <a:schemeClr val="tx1"/>
                    </a:solidFill>
                    <a:latin typeface="HG丸ｺﾞｼｯｸM-PRO" panose="020F0600000000000000" pitchFamily="50" charset="-128"/>
                    <a:ea typeface="HG丸ｺﾞｼｯｸM-PRO" panose="020F0600000000000000" pitchFamily="50" charset="-128"/>
                  </a:rPr>
                  <a:t>】</a:t>
                </a:r>
                <a:endParaRPr kumimoji="1" lang="ja-JP" altLang="en-US" sz="800" dirty="0">
                  <a:solidFill>
                    <a:schemeClr val="tx1"/>
                  </a:solidFill>
                  <a:latin typeface="HG丸ｺﾞｼｯｸM-PRO" panose="020F0600000000000000" pitchFamily="50" charset="-128"/>
                  <a:ea typeface="HG丸ｺﾞｼｯｸM-PRO" panose="020F0600000000000000" pitchFamily="50" charset="-128"/>
                </a:endParaRPr>
              </a:p>
            </p:txBody>
          </p:sp>
          <p:sp>
            <p:nvSpPr>
              <p:cNvPr id="4" name="二等辺三角形 3"/>
              <p:cNvSpPr/>
              <p:nvPr/>
            </p:nvSpPr>
            <p:spPr>
              <a:xfrm rot="5400000">
                <a:off x="3757697" y="4002123"/>
                <a:ext cx="1466985" cy="314631"/>
              </a:xfrm>
              <a:prstGeom prst="triangle">
                <a:avLst>
                  <a:gd name="adj" fmla="val 49584"/>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9" name="テキスト ボックス 8"/>
              <p:cNvSpPr txBox="1"/>
              <p:nvPr/>
            </p:nvSpPr>
            <p:spPr>
              <a:xfrm>
                <a:off x="4815491" y="3667143"/>
                <a:ext cx="1507153" cy="929045"/>
              </a:xfrm>
              <a:prstGeom prst="roundRect">
                <a:avLst>
                  <a:gd name="adj" fmla="val 26982"/>
                </a:avLst>
              </a:prstGeom>
              <a:gradFill flip="none" rotWithShape="1">
                <a:gsLst>
                  <a:gs pos="0">
                    <a:schemeClr val="accent4">
                      <a:lumMod val="5000"/>
                      <a:lumOff val="95000"/>
                    </a:schemeClr>
                  </a:gs>
                  <a:gs pos="74000">
                    <a:schemeClr val="accent4">
                      <a:lumMod val="45000"/>
                      <a:lumOff val="55000"/>
                    </a:schemeClr>
                  </a:gs>
                  <a:gs pos="83000">
                    <a:schemeClr val="accent4">
                      <a:lumMod val="45000"/>
                      <a:lumOff val="55000"/>
                    </a:schemeClr>
                  </a:gs>
                  <a:gs pos="100000">
                    <a:schemeClr val="accent4">
                      <a:lumMod val="30000"/>
                      <a:lumOff val="70000"/>
                    </a:schemeClr>
                  </a:gs>
                </a:gsLst>
                <a:lin ang="5400000" scaled="1"/>
                <a:tileRect/>
              </a:gradFill>
              <a:ln>
                <a:solidFill>
                  <a:schemeClr val="tx1"/>
                </a:solidFill>
              </a:ln>
            </p:spPr>
            <p:txBody>
              <a:bodyPr wrap="square" rtlCol="0">
                <a:spAutoFit/>
              </a:bodyPr>
              <a:lstStyle/>
              <a:p>
                <a:pPr algn="ctr">
                  <a:lnSpc>
                    <a:spcPts val="1800"/>
                  </a:lnSpc>
                </a:pPr>
                <a:r>
                  <a:rPr kumimoji="1" lang="ja-JP" altLang="en-US" sz="1100" dirty="0">
                    <a:latin typeface="HG丸ｺﾞｼｯｸM-PRO" panose="020F0600000000000000" pitchFamily="50" charset="-128"/>
                    <a:ea typeface="HG丸ｺﾞｼｯｸM-PRO" panose="020F0600000000000000" pitchFamily="50" charset="-128"/>
                  </a:rPr>
                  <a:t> 大 阪 ・ 関 西 の</a:t>
                </a:r>
                <a:endParaRPr kumimoji="1" lang="en-US" altLang="ja-JP" sz="1100" dirty="0">
                  <a:latin typeface="HG丸ｺﾞｼｯｸM-PRO" panose="020F0600000000000000" pitchFamily="50" charset="-128"/>
                  <a:ea typeface="HG丸ｺﾞｼｯｸM-PRO" panose="020F0600000000000000" pitchFamily="50" charset="-128"/>
                </a:endParaRPr>
              </a:p>
              <a:p>
                <a:pPr algn="ctr">
                  <a:lnSpc>
                    <a:spcPts val="1800"/>
                  </a:lnSpc>
                </a:pPr>
                <a:r>
                  <a:rPr kumimoji="1" lang="ja-JP" altLang="en-US" sz="1100" dirty="0">
                    <a:latin typeface="HG丸ｺﾞｼｯｸM-PRO" panose="020F0600000000000000" pitchFamily="50" charset="-128"/>
                    <a:ea typeface="HG丸ｺﾞｼｯｸM-PRO" panose="020F0600000000000000" pitchFamily="50" charset="-128"/>
                  </a:rPr>
                  <a:t>経 済・産 業 活 動</a:t>
                </a:r>
                <a:endParaRPr kumimoji="1" lang="en-US" altLang="ja-JP" sz="1100" dirty="0">
                  <a:latin typeface="HG丸ｺﾞｼｯｸM-PRO" panose="020F0600000000000000" pitchFamily="50" charset="-128"/>
                  <a:ea typeface="HG丸ｺﾞｼｯｸM-PRO" panose="020F0600000000000000" pitchFamily="50" charset="-128"/>
                </a:endParaRPr>
              </a:p>
              <a:p>
                <a:pPr algn="ctr">
                  <a:lnSpc>
                    <a:spcPts val="1800"/>
                  </a:lnSpc>
                </a:pPr>
                <a:r>
                  <a:rPr kumimoji="1" lang="ja-JP" altLang="en-US" sz="1100" dirty="0">
                    <a:latin typeface="HG丸ｺﾞｼｯｸM-PRO" panose="020F0600000000000000" pitchFamily="50" charset="-128"/>
                    <a:ea typeface="HG丸ｺﾞｼｯｸM-PRO" panose="020F0600000000000000" pitchFamily="50" charset="-128"/>
                  </a:rPr>
                  <a:t>の 発 展</a:t>
                </a:r>
              </a:p>
            </p:txBody>
          </p:sp>
          <p:sp>
            <p:nvSpPr>
              <p:cNvPr id="84" name="角丸四角形 83"/>
              <p:cNvSpPr/>
              <p:nvPr/>
            </p:nvSpPr>
            <p:spPr>
              <a:xfrm>
                <a:off x="305834" y="4172168"/>
                <a:ext cx="1567172" cy="468000"/>
              </a:xfrm>
              <a:prstGeom prst="roundRect">
                <a:avLst>
                  <a:gd name="adj" fmla="val 50000"/>
                </a:avLst>
              </a:prstGeom>
              <a:gradFill flip="none" rotWithShape="1">
                <a:gsLst>
                  <a:gs pos="0">
                    <a:schemeClr val="accent3">
                      <a:lumMod val="0"/>
                      <a:lumOff val="100000"/>
                    </a:schemeClr>
                  </a:gs>
                  <a:gs pos="35000">
                    <a:schemeClr val="accent3">
                      <a:lumMod val="0"/>
                      <a:lumOff val="100000"/>
                    </a:schemeClr>
                  </a:gs>
                  <a:gs pos="100000">
                    <a:schemeClr val="accent3">
                      <a:lumMod val="100000"/>
                    </a:schemeClr>
                  </a:gs>
                </a:gsLst>
                <a:path path="circle">
                  <a:fillToRect l="50000" t="-80000" r="50000" b="180000"/>
                </a:path>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solidFill>
                      <a:schemeClr val="tx1"/>
                    </a:solidFill>
                    <a:latin typeface="HG丸ｺﾞｼｯｸM-PRO" panose="020F0600000000000000" pitchFamily="50" charset="-128"/>
                    <a:ea typeface="HG丸ｺﾞｼｯｸM-PRO" panose="020F0600000000000000" pitchFamily="50" charset="-128"/>
                  </a:rPr>
                  <a:t>ヒ　ト　</a:t>
                </a:r>
                <a:r>
                  <a:rPr kumimoji="1" lang="ja-JP" altLang="en-US" sz="800" dirty="0">
                    <a:solidFill>
                      <a:schemeClr val="tx1"/>
                    </a:solidFill>
                    <a:latin typeface="HG丸ｺﾞｼｯｸM-PRO" panose="020F0600000000000000" pitchFamily="50" charset="-128"/>
                    <a:ea typeface="HG丸ｺﾞｼｯｸM-PRO" panose="020F0600000000000000" pitchFamily="50" charset="-128"/>
                  </a:rPr>
                  <a:t>の交流</a:t>
                </a:r>
                <a:endParaRPr kumimoji="1" lang="en-US" altLang="ja-JP" sz="800" dirty="0">
                  <a:solidFill>
                    <a:schemeClr val="tx1"/>
                  </a:solidFill>
                  <a:latin typeface="HG丸ｺﾞｼｯｸM-PRO" panose="020F0600000000000000" pitchFamily="50" charset="-128"/>
                  <a:ea typeface="HG丸ｺﾞｼｯｸM-PRO" panose="020F0600000000000000" pitchFamily="50" charset="-128"/>
                </a:endParaRPr>
              </a:p>
              <a:p>
                <a:pPr algn="ctr"/>
                <a:r>
                  <a:rPr kumimoji="1" lang="en-US" altLang="ja-JP" sz="800" dirty="0">
                    <a:solidFill>
                      <a:schemeClr val="tx1"/>
                    </a:solidFill>
                    <a:latin typeface="HG丸ｺﾞｼｯｸM-PRO" panose="020F0600000000000000" pitchFamily="50" charset="-128"/>
                    <a:ea typeface="HG丸ｺﾞｼｯｸM-PRO" panose="020F0600000000000000" pitchFamily="50" charset="-128"/>
                  </a:rPr>
                  <a:t>【</a:t>
                </a:r>
                <a:r>
                  <a:rPr kumimoji="1" lang="ja-JP" altLang="en-US" sz="800" dirty="0">
                    <a:solidFill>
                      <a:schemeClr val="tx1"/>
                    </a:solidFill>
                    <a:latin typeface="HG丸ｺﾞｼｯｸM-PRO" panose="020F0600000000000000" pitchFamily="50" charset="-128"/>
                    <a:ea typeface="HG丸ｺﾞｼｯｸM-PRO" panose="020F0600000000000000" pitchFamily="50" charset="-128"/>
                  </a:rPr>
                  <a:t>クルーズ・まちづくり</a:t>
                </a:r>
                <a:r>
                  <a:rPr kumimoji="1" lang="en-US" altLang="ja-JP" sz="800" dirty="0">
                    <a:solidFill>
                      <a:schemeClr val="tx1"/>
                    </a:solidFill>
                    <a:latin typeface="HG丸ｺﾞｼｯｸM-PRO" panose="020F0600000000000000" pitchFamily="50" charset="-128"/>
                    <a:ea typeface="HG丸ｺﾞｼｯｸM-PRO" panose="020F0600000000000000" pitchFamily="50" charset="-128"/>
                  </a:rPr>
                  <a:t>】</a:t>
                </a:r>
              </a:p>
              <a:p>
                <a:pPr algn="ctr"/>
                <a:r>
                  <a:rPr kumimoji="1" lang="ja-JP" altLang="en-US" sz="800" dirty="0">
                    <a:solidFill>
                      <a:schemeClr val="tx1"/>
                    </a:solidFill>
                    <a:latin typeface="HG丸ｺﾞｼｯｸM-PRO" panose="020F0600000000000000" pitchFamily="50" charset="-128"/>
                    <a:ea typeface="HG丸ｺﾞｼｯｸM-PRO" panose="020F0600000000000000" pitchFamily="50" charset="-128"/>
                  </a:rPr>
                  <a:t>（「お断りゼロ」など）</a:t>
                </a:r>
                <a:endParaRPr kumimoji="1" lang="en-US" altLang="ja-JP" sz="800" dirty="0">
                  <a:solidFill>
                    <a:schemeClr val="tx1"/>
                  </a:solidFill>
                  <a:latin typeface="HG丸ｺﾞｼｯｸM-PRO" panose="020F0600000000000000" pitchFamily="50" charset="-128"/>
                  <a:ea typeface="HG丸ｺﾞｼｯｸM-PRO" panose="020F0600000000000000" pitchFamily="50" charset="-128"/>
                </a:endParaRPr>
              </a:p>
            </p:txBody>
          </p:sp>
          <p:sp>
            <p:nvSpPr>
              <p:cNvPr id="3" name="角丸四角形 2"/>
              <p:cNvSpPr/>
              <p:nvPr/>
            </p:nvSpPr>
            <p:spPr>
              <a:xfrm>
                <a:off x="1473681" y="3425436"/>
                <a:ext cx="1620000" cy="468000"/>
              </a:xfrm>
              <a:prstGeom prst="roundRect">
                <a:avLst>
                  <a:gd name="adj" fmla="val 50000"/>
                </a:avLst>
              </a:prstGeom>
              <a:gradFill flip="none" rotWithShape="1">
                <a:gsLst>
                  <a:gs pos="0">
                    <a:schemeClr val="accent3">
                      <a:lumMod val="0"/>
                      <a:lumOff val="100000"/>
                    </a:schemeClr>
                  </a:gs>
                  <a:gs pos="35000">
                    <a:schemeClr val="accent3">
                      <a:lumMod val="0"/>
                      <a:lumOff val="100000"/>
                    </a:schemeClr>
                  </a:gs>
                  <a:gs pos="100000">
                    <a:schemeClr val="accent3">
                      <a:lumMod val="100000"/>
                    </a:schemeClr>
                  </a:gs>
                </a:gsLst>
                <a:path path="circle">
                  <a:fillToRect l="50000" t="-80000" r="50000" b="180000"/>
                </a:path>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solidFill>
                      <a:schemeClr val="tx1"/>
                    </a:solidFill>
                    <a:latin typeface="HG丸ｺﾞｼｯｸM-PRO" panose="020F0600000000000000" pitchFamily="50" charset="-128"/>
                    <a:ea typeface="HG丸ｺﾞｼｯｸM-PRO" panose="020F0600000000000000" pitchFamily="50" charset="-128"/>
                  </a:rPr>
                  <a:t>モ　ノ　</a:t>
                </a:r>
                <a:r>
                  <a:rPr kumimoji="1" lang="ja-JP" altLang="en-US" sz="800" dirty="0">
                    <a:solidFill>
                      <a:schemeClr val="tx1"/>
                    </a:solidFill>
                    <a:latin typeface="HG丸ｺﾞｼｯｸM-PRO" panose="020F0600000000000000" pitchFamily="50" charset="-128"/>
                    <a:ea typeface="HG丸ｺﾞｼｯｸM-PRO" panose="020F0600000000000000" pitchFamily="50" charset="-128"/>
                  </a:rPr>
                  <a:t>の交流</a:t>
                </a:r>
                <a:endParaRPr kumimoji="1" lang="en-US" altLang="ja-JP" sz="800" dirty="0">
                  <a:solidFill>
                    <a:schemeClr val="tx1"/>
                  </a:solidFill>
                  <a:latin typeface="HG丸ｺﾞｼｯｸM-PRO" panose="020F0600000000000000" pitchFamily="50" charset="-128"/>
                  <a:ea typeface="HG丸ｺﾞｼｯｸM-PRO" panose="020F0600000000000000" pitchFamily="50" charset="-128"/>
                </a:endParaRPr>
              </a:p>
              <a:p>
                <a:pPr algn="ctr"/>
                <a:r>
                  <a:rPr kumimoji="1" lang="en-US" altLang="ja-JP" sz="800" dirty="0">
                    <a:solidFill>
                      <a:schemeClr val="tx1"/>
                    </a:solidFill>
                    <a:latin typeface="HG丸ｺﾞｼｯｸM-PRO" panose="020F0600000000000000" pitchFamily="50" charset="-128"/>
                    <a:ea typeface="HG丸ｺﾞｼｯｸM-PRO" panose="020F0600000000000000" pitchFamily="50" charset="-128"/>
                  </a:rPr>
                  <a:t>【</a:t>
                </a:r>
                <a:r>
                  <a:rPr kumimoji="1" lang="ja-JP" altLang="en-US" sz="800" dirty="0">
                    <a:solidFill>
                      <a:schemeClr val="tx1"/>
                    </a:solidFill>
                    <a:latin typeface="HG丸ｺﾞｼｯｸM-PRO" panose="020F0600000000000000" pitchFamily="50" charset="-128"/>
                    <a:ea typeface="HG丸ｺﾞｼｯｸM-PRO" panose="020F0600000000000000" pitchFamily="50" charset="-128"/>
                  </a:rPr>
                  <a:t>港湾物流</a:t>
                </a:r>
                <a:r>
                  <a:rPr kumimoji="1" lang="en-US" altLang="ja-JP" sz="800" dirty="0">
                    <a:solidFill>
                      <a:schemeClr val="tx1"/>
                    </a:solidFill>
                    <a:latin typeface="HG丸ｺﾞｼｯｸM-PRO" panose="020F0600000000000000" pitchFamily="50" charset="-128"/>
                    <a:ea typeface="HG丸ｺﾞｼｯｸM-PRO" panose="020F0600000000000000" pitchFamily="50" charset="-128"/>
                  </a:rPr>
                  <a:t>】</a:t>
                </a:r>
              </a:p>
              <a:p>
                <a:pPr algn="ctr"/>
                <a:r>
                  <a:rPr kumimoji="1" lang="ja-JP" altLang="en-US" sz="800" dirty="0">
                    <a:solidFill>
                      <a:schemeClr val="tx1"/>
                    </a:solidFill>
                    <a:latin typeface="HG丸ｺﾞｼｯｸM-PRO" panose="020F0600000000000000" pitchFamily="50" charset="-128"/>
                    <a:ea typeface="HG丸ｺﾞｼｯｸM-PRO" panose="020F0600000000000000" pitchFamily="50" charset="-128"/>
                  </a:rPr>
                  <a:t>（コンテナ・中古車など）</a:t>
                </a:r>
              </a:p>
            </p:txBody>
          </p:sp>
          <p:sp>
            <p:nvSpPr>
              <p:cNvPr id="85" name="角丸四角形 84"/>
              <p:cNvSpPr/>
              <p:nvPr/>
            </p:nvSpPr>
            <p:spPr>
              <a:xfrm>
                <a:off x="2745492" y="4171974"/>
                <a:ext cx="1432806" cy="468000"/>
              </a:xfrm>
              <a:prstGeom prst="roundRect">
                <a:avLst>
                  <a:gd name="adj" fmla="val 50000"/>
                </a:avLst>
              </a:prstGeom>
              <a:gradFill flip="none" rotWithShape="1">
                <a:gsLst>
                  <a:gs pos="0">
                    <a:schemeClr val="accent3">
                      <a:lumMod val="0"/>
                      <a:lumOff val="100000"/>
                    </a:schemeClr>
                  </a:gs>
                  <a:gs pos="35000">
                    <a:schemeClr val="accent3">
                      <a:lumMod val="0"/>
                      <a:lumOff val="100000"/>
                    </a:schemeClr>
                  </a:gs>
                  <a:gs pos="100000">
                    <a:schemeClr val="accent3">
                      <a:lumMod val="100000"/>
                    </a:schemeClr>
                  </a:gs>
                </a:gsLst>
                <a:path path="circle">
                  <a:fillToRect l="50000" t="-80000" r="50000" b="180000"/>
                </a:path>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solidFill>
                      <a:schemeClr val="tx1"/>
                    </a:solidFill>
                    <a:latin typeface="HG丸ｺﾞｼｯｸM-PRO" panose="020F0600000000000000" pitchFamily="50" charset="-128"/>
                    <a:ea typeface="HG丸ｺﾞｼｯｸM-PRO" panose="020F0600000000000000" pitchFamily="50" charset="-128"/>
                  </a:rPr>
                  <a:t>コ　ト　</a:t>
                </a:r>
                <a:r>
                  <a:rPr kumimoji="1" lang="ja-JP" altLang="en-US" sz="800" dirty="0">
                    <a:solidFill>
                      <a:schemeClr val="tx1"/>
                    </a:solidFill>
                    <a:latin typeface="HG丸ｺﾞｼｯｸM-PRO" panose="020F0600000000000000" pitchFamily="50" charset="-128"/>
                    <a:ea typeface="HG丸ｺﾞｼｯｸM-PRO" panose="020F0600000000000000" pitchFamily="50" charset="-128"/>
                  </a:rPr>
                  <a:t>の交流</a:t>
                </a:r>
                <a:endParaRPr kumimoji="1" lang="en-US" altLang="ja-JP" sz="1000" dirty="0">
                  <a:solidFill>
                    <a:schemeClr val="tx1"/>
                  </a:solidFill>
                  <a:latin typeface="HG丸ｺﾞｼｯｸM-PRO" panose="020F0600000000000000" pitchFamily="50" charset="-128"/>
                  <a:ea typeface="HG丸ｺﾞｼｯｸM-PRO" panose="020F0600000000000000" pitchFamily="50" charset="-128"/>
                </a:endParaRPr>
              </a:p>
              <a:p>
                <a:pPr algn="ctr"/>
                <a:r>
                  <a:rPr kumimoji="1" lang="en-US" altLang="ja-JP" sz="800" dirty="0">
                    <a:solidFill>
                      <a:schemeClr val="tx1"/>
                    </a:solidFill>
                    <a:latin typeface="HG丸ｺﾞｼｯｸM-PRO" panose="020F0600000000000000" pitchFamily="50" charset="-128"/>
                    <a:ea typeface="HG丸ｺﾞｼｯｸM-PRO" panose="020F0600000000000000" pitchFamily="50" charset="-128"/>
                  </a:rPr>
                  <a:t>【</a:t>
                </a:r>
                <a:r>
                  <a:rPr kumimoji="1" lang="ja-JP" altLang="en-US" sz="800" dirty="0">
                    <a:solidFill>
                      <a:schemeClr val="tx1"/>
                    </a:solidFill>
                    <a:latin typeface="HG丸ｺﾞｼｯｸM-PRO" panose="020F0600000000000000" pitchFamily="50" charset="-128"/>
                    <a:ea typeface="HG丸ｺﾞｼｯｸM-PRO" panose="020F0600000000000000" pitchFamily="50" charset="-128"/>
                  </a:rPr>
                  <a:t>システム</a:t>
                </a:r>
                <a:r>
                  <a:rPr kumimoji="1" lang="en-US" altLang="ja-JP" sz="800" dirty="0">
                    <a:solidFill>
                      <a:schemeClr val="tx1"/>
                    </a:solidFill>
                    <a:latin typeface="HG丸ｺﾞｼｯｸM-PRO" panose="020F0600000000000000" pitchFamily="50" charset="-128"/>
                    <a:ea typeface="HG丸ｺﾞｼｯｸM-PRO" panose="020F0600000000000000" pitchFamily="50" charset="-128"/>
                  </a:rPr>
                  <a:t>】</a:t>
                </a:r>
              </a:p>
              <a:p>
                <a:pPr algn="ctr"/>
                <a:r>
                  <a:rPr kumimoji="1" lang="ja-JP" altLang="en-US" sz="800" dirty="0">
                    <a:solidFill>
                      <a:schemeClr val="tx1"/>
                    </a:solidFill>
                    <a:latin typeface="HG丸ｺﾞｼｯｸM-PRO" panose="020F0600000000000000" pitchFamily="50" charset="-128"/>
                    <a:ea typeface="HG丸ｺﾞｼｯｸM-PRO" panose="020F0600000000000000" pitchFamily="50" charset="-128"/>
                  </a:rPr>
                  <a:t>（組織統合・効率化）</a:t>
                </a:r>
                <a:endParaRPr kumimoji="1" lang="en-US" altLang="ja-JP" sz="800" dirty="0">
                  <a:solidFill>
                    <a:schemeClr val="tx1"/>
                  </a:solidFill>
                  <a:latin typeface="HG丸ｺﾞｼｯｸM-PRO" panose="020F0600000000000000" pitchFamily="50" charset="-128"/>
                  <a:ea typeface="HG丸ｺﾞｼｯｸM-PRO" panose="020F0600000000000000" pitchFamily="50" charset="-128"/>
                </a:endParaRPr>
              </a:p>
            </p:txBody>
          </p:sp>
          <p:sp>
            <p:nvSpPr>
              <p:cNvPr id="99" name="角丸四角形 98"/>
              <p:cNvSpPr/>
              <p:nvPr/>
            </p:nvSpPr>
            <p:spPr>
              <a:xfrm>
                <a:off x="163240" y="3342708"/>
                <a:ext cx="4116357" cy="1725530"/>
              </a:xfrm>
              <a:prstGeom prst="roundRect">
                <a:avLst>
                  <a:gd name="adj" fmla="val 5509"/>
                </a:avLst>
              </a:prstGeom>
              <a:no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8" name="楕円 17"/>
            <p:cNvSpPr/>
            <p:nvPr/>
          </p:nvSpPr>
          <p:spPr>
            <a:xfrm>
              <a:off x="1767024" y="4035484"/>
              <a:ext cx="1025491" cy="496206"/>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t>相乗効果</a:t>
              </a:r>
            </a:p>
          </p:txBody>
        </p:sp>
      </p:grpSp>
      <p:sp>
        <p:nvSpPr>
          <p:cNvPr id="20" name="角丸四角形 19"/>
          <p:cNvSpPr/>
          <p:nvPr/>
        </p:nvSpPr>
        <p:spPr>
          <a:xfrm>
            <a:off x="140595" y="5252539"/>
            <a:ext cx="3023559" cy="4196262"/>
          </a:xfrm>
          <a:prstGeom prst="roundRect">
            <a:avLst>
              <a:gd name="adj" fmla="val 4473"/>
            </a:avLst>
          </a:prstGeom>
          <a:gradFill flip="none" rotWithShape="1">
            <a:gsLst>
              <a:gs pos="30000">
                <a:schemeClr val="accent2">
                  <a:lumMod val="5000"/>
                  <a:lumOff val="95000"/>
                </a:schemeClr>
              </a:gs>
              <a:gs pos="100000">
                <a:schemeClr val="accent2">
                  <a:lumMod val="45000"/>
                  <a:lumOff val="55000"/>
                </a:schemeClr>
              </a:gs>
              <a:gs pos="100000">
                <a:schemeClr val="accent2">
                  <a:lumMod val="45000"/>
                  <a:lumOff val="55000"/>
                </a:schemeClr>
              </a:gs>
              <a:gs pos="100000">
                <a:schemeClr val="accent2">
                  <a:lumMod val="30000"/>
                  <a:lumOff val="70000"/>
                </a:schemeClr>
              </a:gs>
            </a:gsLst>
            <a:lin ang="13500000" scaled="1"/>
            <a:tileRect/>
          </a:gradFill>
          <a:ln w="6350">
            <a:solidFill>
              <a:schemeClr val="tx1"/>
            </a:solidFill>
            <a:prstDash val="lgDashDotDot"/>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150000"/>
              </a:lnSpc>
            </a:pPr>
            <a:r>
              <a:rPr kumimoji="1" lang="ja-JP" altLang="en-US" sz="1200" b="1" dirty="0">
                <a:solidFill>
                  <a:schemeClr val="tx1"/>
                </a:solidFill>
                <a:latin typeface="HG丸ｺﾞｼｯｸM-PRO" panose="020F0600000000000000" pitchFamily="50" charset="-128"/>
                <a:ea typeface="HG丸ｺﾞｼｯｸM-PRO" panose="020F0600000000000000" pitchFamily="50" charset="-128"/>
              </a:rPr>
              <a:t>≪大阪港湾局が進める主な取組み≫</a:t>
            </a:r>
          </a:p>
          <a:p>
            <a:pPr>
              <a:lnSpc>
                <a:spcPct val="150000"/>
              </a:lnSpc>
            </a:pPr>
            <a:endParaRPr kumimoji="1" lang="en-US" altLang="ja-JP" sz="600" b="1" dirty="0">
              <a:solidFill>
                <a:schemeClr val="tx1"/>
              </a:solidFill>
              <a:latin typeface="HG丸ｺﾞｼｯｸM-PRO" panose="020F0600000000000000" pitchFamily="50" charset="-128"/>
              <a:ea typeface="HG丸ｺﾞｼｯｸM-PRO" panose="020F0600000000000000" pitchFamily="50" charset="-128"/>
            </a:endParaRPr>
          </a:p>
          <a:p>
            <a:pPr marL="171450" indent="-171450">
              <a:buFont typeface="Wingdings" panose="05000000000000000000" pitchFamily="2" charset="2"/>
              <a:buChar char="Ø"/>
            </a:pPr>
            <a:r>
              <a:rPr kumimoji="1" lang="ja-JP" altLang="en-US" sz="1200" dirty="0">
                <a:solidFill>
                  <a:schemeClr val="tx1"/>
                </a:solidFill>
                <a:latin typeface="HG丸ｺﾞｼｯｸM-PRO" panose="020F0600000000000000" pitchFamily="50" charset="-128"/>
                <a:ea typeface="HG丸ｺﾞｼｯｸM-PRO" panose="020F0600000000000000" pitchFamily="50" charset="-128"/>
              </a:rPr>
              <a:t>大阪港と府営港湾での各港の特性</a:t>
            </a:r>
            <a:r>
              <a:rPr kumimoji="1" lang="ja-JP" altLang="en-US" sz="1200" dirty="0" smtClean="0">
                <a:solidFill>
                  <a:schemeClr val="tx1"/>
                </a:solidFill>
                <a:latin typeface="HG丸ｺﾞｼｯｸM-PRO" panose="020F0600000000000000" pitchFamily="50" charset="-128"/>
                <a:ea typeface="HG丸ｺﾞｼｯｸM-PRO" panose="020F0600000000000000" pitchFamily="50" charset="-128"/>
              </a:rPr>
              <a:t>を</a:t>
            </a:r>
            <a:endParaRPr kumimoji="1" lang="en-US" altLang="ja-JP" sz="1200" dirty="0" smtClean="0">
              <a:solidFill>
                <a:schemeClr val="tx1"/>
              </a:solidFill>
              <a:latin typeface="HG丸ｺﾞｼｯｸM-PRO" panose="020F0600000000000000" pitchFamily="50" charset="-128"/>
              <a:ea typeface="HG丸ｺﾞｼｯｸM-PRO" panose="020F0600000000000000" pitchFamily="50" charset="-128"/>
            </a:endParaRPr>
          </a:p>
          <a:p>
            <a:r>
              <a:rPr kumimoji="1" lang="ja-JP" altLang="en-US" sz="1200" dirty="0">
                <a:solidFill>
                  <a:schemeClr val="tx1"/>
                </a:solidFill>
                <a:latin typeface="HG丸ｺﾞｼｯｸM-PRO" panose="020F0600000000000000" pitchFamily="50" charset="-128"/>
                <a:ea typeface="HG丸ｺﾞｼｯｸM-PRO" panose="020F0600000000000000" pitchFamily="50" charset="-128"/>
              </a:rPr>
              <a:t>　</a:t>
            </a:r>
            <a:r>
              <a:rPr kumimoji="1" lang="ja-JP" altLang="en-US" sz="1200" dirty="0" smtClean="0">
                <a:solidFill>
                  <a:schemeClr val="tx1"/>
                </a:solidFill>
                <a:latin typeface="HG丸ｺﾞｼｯｸM-PRO" panose="020F0600000000000000" pitchFamily="50" charset="-128"/>
                <a:ea typeface="HG丸ｺﾞｼｯｸM-PRO" panose="020F0600000000000000" pitchFamily="50" charset="-128"/>
              </a:rPr>
              <a:t>活かした</a:t>
            </a:r>
            <a:r>
              <a:rPr kumimoji="1" lang="ja-JP" altLang="en-US" sz="1200" dirty="0">
                <a:solidFill>
                  <a:schemeClr val="tx1"/>
                </a:solidFill>
                <a:latin typeface="HG丸ｺﾞｼｯｸM-PRO" panose="020F0600000000000000" pitchFamily="50" charset="-128"/>
                <a:ea typeface="HG丸ｺﾞｼｯｸM-PRO" panose="020F0600000000000000" pitchFamily="50" charset="-128"/>
              </a:rPr>
              <a:t>集貨・創貨の推進</a:t>
            </a:r>
            <a:endParaRPr kumimoji="1" lang="en-US" altLang="ja-JP" sz="1200" dirty="0">
              <a:solidFill>
                <a:schemeClr val="tx1"/>
              </a:solidFill>
              <a:latin typeface="HG丸ｺﾞｼｯｸM-PRO" panose="020F0600000000000000" pitchFamily="50" charset="-128"/>
              <a:ea typeface="HG丸ｺﾞｼｯｸM-PRO" panose="020F0600000000000000" pitchFamily="50" charset="-128"/>
            </a:endParaRPr>
          </a:p>
          <a:p>
            <a:endParaRPr kumimoji="1" lang="ja-JP" altLang="en-US" sz="1200" dirty="0">
              <a:solidFill>
                <a:schemeClr val="tx1"/>
              </a:solidFill>
              <a:latin typeface="HG丸ｺﾞｼｯｸM-PRO" panose="020F0600000000000000" pitchFamily="50" charset="-128"/>
              <a:ea typeface="HG丸ｺﾞｼｯｸM-PRO" panose="020F0600000000000000" pitchFamily="50" charset="-128"/>
            </a:endParaRPr>
          </a:p>
          <a:p>
            <a:pPr marL="171450" indent="-171450">
              <a:buFont typeface="Wingdings" panose="05000000000000000000" pitchFamily="2" charset="2"/>
              <a:buChar char="Ø"/>
            </a:pPr>
            <a:r>
              <a:rPr kumimoji="1" lang="ja-JP" altLang="en-US" sz="1200" dirty="0">
                <a:solidFill>
                  <a:schemeClr val="tx1"/>
                </a:solidFill>
                <a:latin typeface="HG丸ｺﾞｼｯｸM-PRO" panose="020F0600000000000000" pitchFamily="50" charset="-128"/>
                <a:ea typeface="HG丸ｺﾞｼｯｸM-PRO" panose="020F0600000000000000" pitchFamily="50" charset="-128"/>
              </a:rPr>
              <a:t>府市共同セミナー等</a:t>
            </a:r>
            <a:r>
              <a:rPr kumimoji="1" lang="ja-JP" altLang="en-US" sz="1200" dirty="0" smtClean="0">
                <a:solidFill>
                  <a:schemeClr val="tx1"/>
                </a:solidFill>
                <a:latin typeface="HG丸ｺﾞｼｯｸM-PRO" panose="020F0600000000000000" pitchFamily="50" charset="-128"/>
                <a:ea typeface="HG丸ｺﾞｼｯｸM-PRO" panose="020F0600000000000000" pitchFamily="50" charset="-128"/>
              </a:rPr>
              <a:t>ポートセールス</a:t>
            </a:r>
            <a:endParaRPr kumimoji="1" lang="en-US" altLang="ja-JP" sz="1200" dirty="0" smtClean="0">
              <a:solidFill>
                <a:schemeClr val="tx1"/>
              </a:solidFill>
              <a:latin typeface="HG丸ｺﾞｼｯｸM-PRO" panose="020F0600000000000000" pitchFamily="50" charset="-128"/>
              <a:ea typeface="HG丸ｺﾞｼｯｸM-PRO" panose="020F0600000000000000" pitchFamily="50" charset="-128"/>
            </a:endParaRPr>
          </a:p>
          <a:p>
            <a:r>
              <a:rPr kumimoji="1" lang="ja-JP" altLang="en-US" sz="1200" dirty="0">
                <a:solidFill>
                  <a:schemeClr val="tx1"/>
                </a:solidFill>
                <a:latin typeface="HG丸ｺﾞｼｯｸM-PRO" panose="020F0600000000000000" pitchFamily="50" charset="-128"/>
                <a:ea typeface="HG丸ｺﾞｼｯｸM-PRO" panose="020F0600000000000000" pitchFamily="50" charset="-128"/>
              </a:rPr>
              <a:t>　</a:t>
            </a:r>
            <a:r>
              <a:rPr kumimoji="1" lang="ja-JP" altLang="en-US" sz="1200" dirty="0" smtClean="0">
                <a:solidFill>
                  <a:schemeClr val="tx1"/>
                </a:solidFill>
                <a:latin typeface="HG丸ｺﾞｼｯｸM-PRO" panose="020F0600000000000000" pitchFamily="50" charset="-128"/>
                <a:ea typeface="HG丸ｺﾞｼｯｸM-PRO" panose="020F0600000000000000" pitchFamily="50" charset="-128"/>
              </a:rPr>
              <a:t>の充実</a:t>
            </a:r>
            <a:r>
              <a:rPr kumimoji="1" lang="ja-JP" altLang="en-US" sz="1200" dirty="0">
                <a:solidFill>
                  <a:schemeClr val="tx1"/>
                </a:solidFill>
                <a:latin typeface="HG丸ｺﾞｼｯｸM-PRO" panose="020F0600000000000000" pitchFamily="50" charset="-128"/>
                <a:ea typeface="HG丸ｺﾞｼｯｸM-PRO" panose="020F0600000000000000" pitchFamily="50" charset="-128"/>
              </a:rPr>
              <a:t>強化</a:t>
            </a:r>
            <a:endParaRPr kumimoji="1" lang="en-US" altLang="ja-JP" sz="1200" dirty="0">
              <a:solidFill>
                <a:schemeClr val="tx1"/>
              </a:solidFill>
              <a:latin typeface="HG丸ｺﾞｼｯｸM-PRO" panose="020F0600000000000000" pitchFamily="50" charset="-128"/>
              <a:ea typeface="HG丸ｺﾞｼｯｸM-PRO" panose="020F0600000000000000" pitchFamily="50" charset="-128"/>
            </a:endParaRPr>
          </a:p>
          <a:p>
            <a:endParaRPr kumimoji="1" lang="ja-JP" altLang="en-US" sz="1200" dirty="0">
              <a:solidFill>
                <a:schemeClr val="tx1"/>
              </a:solidFill>
              <a:latin typeface="HG丸ｺﾞｼｯｸM-PRO" panose="020F0600000000000000" pitchFamily="50" charset="-128"/>
              <a:ea typeface="HG丸ｺﾞｼｯｸM-PRO" panose="020F0600000000000000" pitchFamily="50" charset="-128"/>
            </a:endParaRPr>
          </a:p>
          <a:p>
            <a:pPr marL="171450" indent="-171450">
              <a:buFont typeface="Wingdings" panose="05000000000000000000" pitchFamily="2" charset="2"/>
              <a:buChar char="Ø"/>
            </a:pPr>
            <a:r>
              <a:rPr kumimoji="1" lang="ja-JP" altLang="en-US" sz="1200" dirty="0">
                <a:solidFill>
                  <a:schemeClr val="tx1"/>
                </a:solidFill>
                <a:latin typeface="HG丸ｺﾞｼｯｸM-PRO" panose="020F0600000000000000" pitchFamily="50" charset="-128"/>
                <a:ea typeface="HG丸ｺﾞｼｯｸM-PRO" panose="020F0600000000000000" pitchFamily="50" charset="-128"/>
              </a:rPr>
              <a:t>大阪港と府営港湾で更なる</a:t>
            </a:r>
            <a:r>
              <a:rPr kumimoji="1" lang="ja-JP" altLang="en-US" sz="1200" dirty="0" smtClean="0">
                <a:solidFill>
                  <a:schemeClr val="tx1"/>
                </a:solidFill>
                <a:latin typeface="HG丸ｺﾞｼｯｸM-PRO" panose="020F0600000000000000" pitchFamily="50" charset="-128"/>
                <a:ea typeface="HG丸ｺﾞｼｯｸM-PRO" panose="020F0600000000000000" pitchFamily="50" charset="-128"/>
              </a:rPr>
              <a:t>クルーズ</a:t>
            </a:r>
            <a:endParaRPr kumimoji="1" lang="en-US" altLang="ja-JP" sz="1200" dirty="0" smtClean="0">
              <a:solidFill>
                <a:schemeClr val="tx1"/>
              </a:solidFill>
              <a:latin typeface="HG丸ｺﾞｼｯｸM-PRO" panose="020F0600000000000000" pitchFamily="50" charset="-128"/>
              <a:ea typeface="HG丸ｺﾞｼｯｸM-PRO" panose="020F0600000000000000" pitchFamily="50" charset="-128"/>
            </a:endParaRPr>
          </a:p>
          <a:p>
            <a:r>
              <a:rPr kumimoji="1" lang="ja-JP" altLang="en-US" sz="1200" dirty="0" smtClean="0">
                <a:solidFill>
                  <a:schemeClr val="tx1"/>
                </a:solidFill>
                <a:latin typeface="HG丸ｺﾞｼｯｸM-PRO" panose="020F0600000000000000" pitchFamily="50" charset="-128"/>
                <a:ea typeface="HG丸ｺﾞｼｯｸM-PRO" panose="020F0600000000000000" pitchFamily="50" charset="-128"/>
              </a:rPr>
              <a:t>　船の誘致（お断りゼロ）の実現</a:t>
            </a:r>
            <a:endParaRPr kumimoji="1" lang="en-US" altLang="ja-JP" sz="1200" dirty="0" smtClean="0">
              <a:solidFill>
                <a:schemeClr val="tx1"/>
              </a:solidFill>
              <a:latin typeface="HG丸ｺﾞｼｯｸM-PRO" panose="020F0600000000000000" pitchFamily="50" charset="-128"/>
              <a:ea typeface="HG丸ｺﾞｼｯｸM-PRO" panose="020F0600000000000000" pitchFamily="50" charset="-128"/>
            </a:endParaRPr>
          </a:p>
          <a:p>
            <a:endParaRPr kumimoji="1" lang="ja-JP" altLang="en-US" sz="1200" dirty="0">
              <a:solidFill>
                <a:schemeClr val="tx1"/>
              </a:solidFill>
              <a:latin typeface="HG丸ｺﾞｼｯｸM-PRO" panose="020F0600000000000000" pitchFamily="50" charset="-128"/>
              <a:ea typeface="HG丸ｺﾞｼｯｸM-PRO" panose="020F0600000000000000" pitchFamily="50" charset="-128"/>
            </a:endParaRPr>
          </a:p>
          <a:p>
            <a:pPr marL="171450" indent="-171450">
              <a:buFont typeface="Wingdings" panose="05000000000000000000" pitchFamily="2" charset="2"/>
              <a:buChar char="Ø"/>
            </a:pPr>
            <a:r>
              <a:rPr kumimoji="1" lang="ja-JP" altLang="en-US" sz="1200" dirty="0">
                <a:solidFill>
                  <a:schemeClr val="tx1"/>
                </a:solidFill>
                <a:latin typeface="HG丸ｺﾞｼｯｸM-PRO" panose="020F0600000000000000" pitchFamily="50" charset="-128"/>
                <a:ea typeface="HG丸ｺﾞｼｯｸM-PRO" panose="020F0600000000000000" pitchFamily="50" charset="-128"/>
              </a:rPr>
              <a:t>環境にやさしい港づくり</a:t>
            </a:r>
            <a:endParaRPr kumimoji="1" lang="en-US" altLang="ja-JP" sz="1200" dirty="0">
              <a:solidFill>
                <a:schemeClr val="tx1"/>
              </a:solidFill>
              <a:latin typeface="HG丸ｺﾞｼｯｸM-PRO" panose="020F0600000000000000" pitchFamily="50" charset="-128"/>
              <a:ea typeface="HG丸ｺﾞｼｯｸM-PRO" panose="020F0600000000000000" pitchFamily="50" charset="-128"/>
            </a:endParaRPr>
          </a:p>
          <a:p>
            <a:pPr marL="171450" indent="-171450">
              <a:buFont typeface="Wingdings" panose="05000000000000000000" pitchFamily="2" charset="2"/>
              <a:buChar char="Ø"/>
            </a:pPr>
            <a:endParaRPr kumimoji="1" lang="ja-JP" altLang="en-US" sz="1200" dirty="0">
              <a:solidFill>
                <a:schemeClr val="tx1"/>
              </a:solidFill>
              <a:latin typeface="HG丸ｺﾞｼｯｸM-PRO" panose="020F0600000000000000" pitchFamily="50" charset="-128"/>
              <a:ea typeface="HG丸ｺﾞｼｯｸM-PRO" panose="020F0600000000000000" pitchFamily="50" charset="-128"/>
            </a:endParaRPr>
          </a:p>
          <a:p>
            <a:pPr marL="171450" indent="-171450">
              <a:buFont typeface="Wingdings" panose="05000000000000000000" pitchFamily="2" charset="2"/>
              <a:buChar char="Ø"/>
            </a:pPr>
            <a:r>
              <a:rPr kumimoji="1" lang="ja-JP" altLang="en-US" sz="1200" dirty="0">
                <a:solidFill>
                  <a:schemeClr val="tx1"/>
                </a:solidFill>
                <a:latin typeface="HG丸ｺﾞｼｯｸM-PRO" panose="020F0600000000000000" pitchFamily="50" charset="-128"/>
                <a:ea typeface="HG丸ｺﾞｼｯｸM-PRO" panose="020F0600000000000000" pitchFamily="50" charset="-128"/>
              </a:rPr>
              <a:t>夢洲を中心とした海上交通の更</a:t>
            </a:r>
            <a:r>
              <a:rPr kumimoji="1" lang="ja-JP" altLang="en-US" sz="1200" dirty="0" smtClean="0">
                <a:solidFill>
                  <a:schemeClr val="tx1"/>
                </a:solidFill>
                <a:latin typeface="HG丸ｺﾞｼｯｸM-PRO" panose="020F0600000000000000" pitchFamily="50" charset="-128"/>
                <a:ea typeface="HG丸ｺﾞｼｯｸM-PRO" panose="020F0600000000000000" pitchFamily="50" charset="-128"/>
              </a:rPr>
              <a:t>なる</a:t>
            </a:r>
            <a:endParaRPr kumimoji="1" lang="en-US" altLang="ja-JP" sz="1200" dirty="0" smtClean="0">
              <a:solidFill>
                <a:schemeClr val="tx1"/>
              </a:solidFill>
              <a:latin typeface="HG丸ｺﾞｼｯｸM-PRO" panose="020F0600000000000000" pitchFamily="50" charset="-128"/>
              <a:ea typeface="HG丸ｺﾞｼｯｸM-PRO" panose="020F0600000000000000" pitchFamily="50" charset="-128"/>
            </a:endParaRPr>
          </a:p>
          <a:p>
            <a:r>
              <a:rPr kumimoji="1" lang="ja-JP" altLang="en-US" sz="1200" dirty="0">
                <a:solidFill>
                  <a:schemeClr val="tx1"/>
                </a:solidFill>
                <a:latin typeface="HG丸ｺﾞｼｯｸM-PRO" panose="020F0600000000000000" pitchFamily="50" charset="-128"/>
                <a:ea typeface="HG丸ｺﾞｼｯｸM-PRO" panose="020F0600000000000000" pitchFamily="50" charset="-128"/>
              </a:rPr>
              <a:t>　</a:t>
            </a:r>
            <a:r>
              <a:rPr kumimoji="1" lang="ja-JP" altLang="en-US" sz="1200" dirty="0" smtClean="0">
                <a:solidFill>
                  <a:schemeClr val="tx1"/>
                </a:solidFill>
                <a:latin typeface="HG丸ｺﾞｼｯｸM-PRO" panose="020F0600000000000000" pitchFamily="50" charset="-128"/>
                <a:ea typeface="HG丸ｺﾞｼｯｸM-PRO" panose="020F0600000000000000" pitchFamily="50" charset="-128"/>
              </a:rPr>
              <a:t>充実</a:t>
            </a:r>
            <a:endParaRPr kumimoji="1" lang="en-US" altLang="ja-JP" sz="1200" dirty="0">
              <a:solidFill>
                <a:schemeClr val="tx1"/>
              </a:solidFill>
              <a:latin typeface="HG丸ｺﾞｼｯｸM-PRO" panose="020F0600000000000000" pitchFamily="50" charset="-128"/>
              <a:ea typeface="HG丸ｺﾞｼｯｸM-PRO" panose="020F0600000000000000" pitchFamily="50" charset="-128"/>
            </a:endParaRPr>
          </a:p>
          <a:p>
            <a:pPr marL="171450" indent="-171450">
              <a:buFont typeface="Wingdings" panose="05000000000000000000" pitchFamily="2" charset="2"/>
              <a:buChar char="Ø"/>
            </a:pPr>
            <a:endParaRPr kumimoji="1" lang="ja-JP" altLang="en-US" sz="1200" dirty="0">
              <a:solidFill>
                <a:schemeClr val="tx1"/>
              </a:solidFill>
              <a:latin typeface="HG丸ｺﾞｼｯｸM-PRO" panose="020F0600000000000000" pitchFamily="50" charset="-128"/>
              <a:ea typeface="HG丸ｺﾞｼｯｸM-PRO" panose="020F0600000000000000" pitchFamily="50" charset="-128"/>
            </a:endParaRPr>
          </a:p>
          <a:p>
            <a:pPr marL="171450" indent="-171450">
              <a:buFont typeface="Wingdings" panose="05000000000000000000" pitchFamily="2" charset="2"/>
              <a:buChar char="Ø"/>
            </a:pPr>
            <a:r>
              <a:rPr kumimoji="1" lang="ja-JP" altLang="en-US" sz="1200" dirty="0">
                <a:solidFill>
                  <a:schemeClr val="tx1"/>
                </a:solidFill>
                <a:latin typeface="HG丸ｺﾞｼｯｸM-PRO" panose="020F0600000000000000" pitchFamily="50" charset="-128"/>
                <a:ea typeface="HG丸ｺﾞｼｯｸM-PRO" panose="020F0600000000000000" pitchFamily="50" charset="-128"/>
              </a:rPr>
              <a:t>港湾利用者の許認可申請窓口の</a:t>
            </a:r>
            <a:r>
              <a:rPr kumimoji="1" lang="ja-JP" altLang="en-US" sz="1200" dirty="0" smtClean="0">
                <a:solidFill>
                  <a:schemeClr val="tx1"/>
                </a:solidFill>
                <a:latin typeface="HG丸ｺﾞｼｯｸM-PRO" panose="020F0600000000000000" pitchFamily="50" charset="-128"/>
                <a:ea typeface="HG丸ｺﾞｼｯｸM-PRO" panose="020F0600000000000000" pitchFamily="50" charset="-128"/>
              </a:rPr>
              <a:t>共通</a:t>
            </a:r>
            <a:endParaRPr kumimoji="1" lang="en-US" altLang="ja-JP" sz="1200" dirty="0" smtClean="0">
              <a:solidFill>
                <a:schemeClr val="tx1"/>
              </a:solidFill>
              <a:latin typeface="HG丸ｺﾞｼｯｸM-PRO" panose="020F0600000000000000" pitchFamily="50" charset="-128"/>
              <a:ea typeface="HG丸ｺﾞｼｯｸM-PRO" panose="020F0600000000000000" pitchFamily="50" charset="-128"/>
            </a:endParaRPr>
          </a:p>
          <a:p>
            <a:r>
              <a:rPr kumimoji="1" lang="ja-JP" altLang="en-US" sz="1200" dirty="0">
                <a:solidFill>
                  <a:schemeClr val="tx1"/>
                </a:solidFill>
                <a:latin typeface="HG丸ｺﾞｼｯｸM-PRO" panose="020F0600000000000000" pitchFamily="50" charset="-128"/>
                <a:ea typeface="HG丸ｺﾞｼｯｸM-PRO" panose="020F0600000000000000" pitchFamily="50" charset="-128"/>
              </a:rPr>
              <a:t>　</a:t>
            </a:r>
            <a:r>
              <a:rPr kumimoji="1" lang="ja-JP" altLang="en-US" sz="1200" dirty="0" smtClean="0">
                <a:solidFill>
                  <a:schemeClr val="tx1"/>
                </a:solidFill>
                <a:latin typeface="HG丸ｺﾞｼｯｸM-PRO" panose="020F0600000000000000" pitchFamily="50" charset="-128"/>
                <a:ea typeface="HG丸ｺﾞｼｯｸM-PRO" panose="020F0600000000000000" pitchFamily="50" charset="-128"/>
              </a:rPr>
              <a:t>化など</a:t>
            </a:r>
            <a:r>
              <a:rPr kumimoji="1" lang="ja-JP" altLang="en-US" sz="1200" dirty="0">
                <a:solidFill>
                  <a:schemeClr val="tx1"/>
                </a:solidFill>
                <a:latin typeface="HG丸ｺﾞｼｯｸM-PRO" panose="020F0600000000000000" pitchFamily="50" charset="-128"/>
                <a:ea typeface="HG丸ｺﾞｼｯｸM-PRO" panose="020F0600000000000000" pitchFamily="50" charset="-128"/>
              </a:rPr>
              <a:t>、利用者サービスの向上</a:t>
            </a:r>
            <a:endParaRPr kumimoji="1" lang="en-US" altLang="ja-JP" sz="1200" dirty="0">
              <a:solidFill>
                <a:schemeClr val="tx1"/>
              </a:solidFill>
              <a:latin typeface="HG丸ｺﾞｼｯｸM-PRO" panose="020F0600000000000000" pitchFamily="50" charset="-128"/>
              <a:ea typeface="HG丸ｺﾞｼｯｸM-PRO" panose="020F0600000000000000" pitchFamily="50" charset="-128"/>
            </a:endParaRPr>
          </a:p>
          <a:p>
            <a:endParaRPr kumimoji="1" lang="ja-JP" altLang="en-US" sz="1200" dirty="0">
              <a:solidFill>
                <a:schemeClr val="tx1"/>
              </a:solidFill>
              <a:latin typeface="HG丸ｺﾞｼｯｸM-PRO" panose="020F0600000000000000" pitchFamily="50" charset="-128"/>
              <a:ea typeface="HG丸ｺﾞｼｯｸM-PRO" panose="020F0600000000000000" pitchFamily="50" charset="-128"/>
            </a:endParaRPr>
          </a:p>
          <a:p>
            <a:pPr marL="171450" indent="-171450">
              <a:buFont typeface="Wingdings" panose="05000000000000000000" pitchFamily="2" charset="2"/>
              <a:buChar char="Ø"/>
            </a:pPr>
            <a:r>
              <a:rPr kumimoji="1" lang="ja-JP" altLang="en-US" sz="1200" dirty="0">
                <a:solidFill>
                  <a:schemeClr val="tx1"/>
                </a:solidFill>
                <a:latin typeface="HG丸ｺﾞｼｯｸM-PRO" panose="020F0600000000000000" pitchFamily="50" charset="-128"/>
                <a:ea typeface="HG丸ｺﾞｼｯｸM-PRO" panose="020F0600000000000000" pitchFamily="50" charset="-128"/>
              </a:rPr>
              <a:t>被災時におけるオール大阪での</a:t>
            </a:r>
            <a:r>
              <a:rPr kumimoji="1" lang="ja-JP" altLang="en-US" sz="1200" dirty="0" smtClean="0">
                <a:solidFill>
                  <a:schemeClr val="tx1"/>
                </a:solidFill>
                <a:latin typeface="HG丸ｺﾞｼｯｸM-PRO" panose="020F0600000000000000" pitchFamily="50" charset="-128"/>
                <a:ea typeface="HG丸ｺﾞｼｯｸM-PRO" panose="020F0600000000000000" pitchFamily="50" charset="-128"/>
              </a:rPr>
              <a:t>復旧</a:t>
            </a:r>
            <a:endParaRPr kumimoji="1" lang="en-US" altLang="ja-JP" sz="1200" dirty="0" smtClean="0">
              <a:solidFill>
                <a:schemeClr val="tx1"/>
              </a:solidFill>
              <a:latin typeface="HG丸ｺﾞｼｯｸM-PRO" panose="020F0600000000000000" pitchFamily="50" charset="-128"/>
              <a:ea typeface="HG丸ｺﾞｼｯｸM-PRO" panose="020F0600000000000000" pitchFamily="50" charset="-128"/>
            </a:endParaRPr>
          </a:p>
          <a:p>
            <a:r>
              <a:rPr kumimoji="1" lang="ja-JP" altLang="en-US" sz="1200" dirty="0" smtClean="0">
                <a:solidFill>
                  <a:schemeClr val="tx1"/>
                </a:solidFill>
                <a:latin typeface="HG丸ｺﾞｼｯｸM-PRO" panose="020F0600000000000000" pitchFamily="50" charset="-128"/>
                <a:ea typeface="HG丸ｺﾞｼｯｸM-PRO" panose="020F0600000000000000" pitchFamily="50" charset="-128"/>
              </a:rPr>
              <a:t>　対応など</a:t>
            </a:r>
            <a:r>
              <a:rPr kumimoji="1" lang="ja-JP" altLang="en-US" sz="1200" dirty="0">
                <a:solidFill>
                  <a:schemeClr val="tx1"/>
                </a:solidFill>
                <a:latin typeface="HG丸ｺﾞｼｯｸM-PRO" panose="020F0600000000000000" pitchFamily="50" charset="-128"/>
                <a:ea typeface="HG丸ｺﾞｼｯｸM-PRO" panose="020F0600000000000000" pitchFamily="50" charset="-128"/>
              </a:rPr>
              <a:t>、防災機能の強化</a:t>
            </a:r>
            <a:endParaRPr kumimoji="1" lang="en-US" altLang="ja-JP" sz="1200" dirty="0">
              <a:solidFill>
                <a:schemeClr val="tx1"/>
              </a:solidFill>
              <a:latin typeface="HG丸ｺﾞｼｯｸM-PRO" panose="020F0600000000000000" pitchFamily="50" charset="-128"/>
              <a:ea typeface="HG丸ｺﾞｼｯｸM-PRO" panose="020F0600000000000000" pitchFamily="50" charset="-128"/>
            </a:endParaRPr>
          </a:p>
          <a:p>
            <a:r>
              <a:rPr kumimoji="1" lang="ja-JP" altLang="en-US" sz="1200" dirty="0">
                <a:solidFill>
                  <a:schemeClr val="tx1"/>
                </a:solidFill>
                <a:latin typeface="HG丸ｺﾞｼｯｸM-PRO" panose="020F0600000000000000" pitchFamily="50" charset="-128"/>
                <a:ea typeface="HG丸ｺﾞｼｯｸM-PRO" panose="020F0600000000000000" pitchFamily="50" charset="-128"/>
              </a:rPr>
              <a:t>　　　　　　　　　　　　　　　　など</a:t>
            </a:r>
            <a:endParaRPr kumimoji="1" lang="ja-JP" altLang="en-US" sz="1200" dirty="0">
              <a:solidFill>
                <a:schemeClr val="tx1"/>
              </a:solidFill>
            </a:endParaRPr>
          </a:p>
        </p:txBody>
      </p:sp>
      <p:sp>
        <p:nvSpPr>
          <p:cNvPr id="83" name="テキスト ボックス 82"/>
          <p:cNvSpPr txBox="1"/>
          <p:nvPr/>
        </p:nvSpPr>
        <p:spPr>
          <a:xfrm>
            <a:off x="3861026" y="5319840"/>
            <a:ext cx="1874262" cy="261610"/>
          </a:xfrm>
          <a:prstGeom prst="rect">
            <a:avLst/>
          </a:prstGeom>
          <a:noFill/>
          <a:ln>
            <a:noFill/>
          </a:ln>
        </p:spPr>
        <p:txBody>
          <a:bodyPr wrap="square" rtlCol="0">
            <a:spAutoFit/>
          </a:bodyPr>
          <a:lstStyle/>
          <a:p>
            <a:pPr algn="ctr"/>
            <a:r>
              <a:rPr kumimoji="1" lang="ja-JP" altLang="en-US" sz="1100" dirty="0">
                <a:latin typeface="HG丸ｺﾞｼｯｸM-PRO" panose="020F0600000000000000" pitchFamily="50" charset="-128"/>
                <a:ea typeface="HG丸ｺﾞｼｯｸM-PRO" panose="020F0600000000000000" pitchFamily="50" charset="-128"/>
              </a:rPr>
              <a:t>大阪港湾局の</a:t>
            </a:r>
            <a:r>
              <a:rPr kumimoji="1" lang="ja-JP" altLang="en-US" sz="1100" dirty="0" smtClean="0">
                <a:latin typeface="HG丸ｺﾞｼｯｸM-PRO" panose="020F0600000000000000" pitchFamily="50" charset="-128"/>
                <a:ea typeface="HG丸ｺﾞｼｯｸM-PRO" panose="020F0600000000000000" pitchFamily="50" charset="-128"/>
              </a:rPr>
              <a:t>所管区域</a:t>
            </a:r>
            <a:endParaRPr kumimoji="1" lang="en-US" altLang="ja-JP" sz="1100" dirty="0">
              <a:latin typeface="HG丸ｺﾞｼｯｸM-PRO" panose="020F0600000000000000" pitchFamily="50" charset="-128"/>
              <a:ea typeface="HG丸ｺﾞｼｯｸM-PRO" panose="020F0600000000000000" pitchFamily="50" charset="-128"/>
            </a:endParaRPr>
          </a:p>
        </p:txBody>
      </p:sp>
      <p:sp>
        <p:nvSpPr>
          <p:cNvPr id="178" name="角丸四角形 177"/>
          <p:cNvSpPr/>
          <p:nvPr/>
        </p:nvSpPr>
        <p:spPr>
          <a:xfrm>
            <a:off x="6591517" y="8647385"/>
            <a:ext cx="1332000" cy="180000"/>
          </a:xfrm>
          <a:prstGeom prst="roundRect">
            <a:avLst>
              <a:gd name="adj" fmla="val 34314"/>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solidFill>
                  <a:schemeClr val="tx1"/>
                </a:solidFill>
                <a:latin typeface="ＭＳ Ｐゴシック" panose="020B0600070205080204" pitchFamily="50" charset="-128"/>
                <a:ea typeface="ＭＳ Ｐゴシック" panose="020B0600070205080204" pitchFamily="50" charset="-128"/>
              </a:rPr>
              <a:t>物流機能の強化</a:t>
            </a:r>
          </a:p>
        </p:txBody>
      </p:sp>
      <p:sp>
        <p:nvSpPr>
          <p:cNvPr id="182" name="テキスト ボックス 181">
            <a:extLst>
              <a:ext uri="{FF2B5EF4-FFF2-40B4-BE49-F238E27FC236}">
                <a16:creationId xmlns:a16="http://schemas.microsoft.com/office/drawing/2014/main" id="{E7355260-EAAC-4E5D-9599-9A078897A506}"/>
              </a:ext>
            </a:extLst>
          </p:cNvPr>
          <p:cNvSpPr txBox="1"/>
          <p:nvPr/>
        </p:nvSpPr>
        <p:spPr>
          <a:xfrm>
            <a:off x="6536167" y="2308992"/>
            <a:ext cx="3006011" cy="523220"/>
          </a:xfrm>
          <a:prstGeom prst="rect">
            <a:avLst/>
          </a:prstGeom>
          <a:noFill/>
        </p:spPr>
        <p:txBody>
          <a:bodyPr wrap="square" rtlCol="0">
            <a:spAutoFit/>
          </a:bodyPr>
          <a:lstStyle/>
          <a:p>
            <a:r>
              <a:rPr kumimoji="1" lang="en-US" altLang="ja-JP" sz="1000" b="1" dirty="0" smtClean="0">
                <a:latin typeface="HG丸ｺﾞｼｯｸM-PRO" panose="020F0600000000000000" pitchFamily="50" charset="-128"/>
                <a:ea typeface="HG丸ｺﾞｼｯｸM-PRO" panose="020F0600000000000000" pitchFamily="50" charset="-128"/>
              </a:rPr>
              <a:t>【</a:t>
            </a:r>
            <a:r>
              <a:rPr kumimoji="1" lang="ja-JP" altLang="en-US" sz="1000" b="1" dirty="0" smtClean="0">
                <a:latin typeface="HG丸ｺﾞｼｯｸM-PRO" panose="020F0600000000000000" pitchFamily="50" charset="-128"/>
                <a:ea typeface="HG丸ｺﾞｼｯｸM-PRO" panose="020F0600000000000000" pitchFamily="50" charset="-128"/>
              </a:rPr>
              <a:t>堺泉北港の内航</a:t>
            </a:r>
            <a:r>
              <a:rPr kumimoji="1" lang="en-US" altLang="ja-JP" sz="1000" b="1" dirty="0" smtClean="0">
                <a:latin typeface="HG丸ｺﾞｼｯｸM-PRO" panose="020F0600000000000000" pitchFamily="50" charset="-128"/>
                <a:ea typeface="HG丸ｺﾞｼｯｸM-PRO" panose="020F0600000000000000" pitchFamily="50" charset="-128"/>
              </a:rPr>
              <a:t>RORO</a:t>
            </a:r>
            <a:r>
              <a:rPr kumimoji="1" lang="ja-JP" altLang="en-US" sz="1000" b="1" dirty="0" smtClean="0">
                <a:latin typeface="HG丸ｺﾞｼｯｸM-PRO" panose="020F0600000000000000" pitchFamily="50" charset="-128"/>
                <a:ea typeface="HG丸ｺﾞｼｯｸM-PRO" panose="020F0600000000000000" pitchFamily="50" charset="-128"/>
              </a:rPr>
              <a:t>等の機能強化</a:t>
            </a:r>
            <a:r>
              <a:rPr kumimoji="1" lang="en-US" altLang="ja-JP" sz="1000" b="1" dirty="0" smtClean="0">
                <a:latin typeface="HG丸ｺﾞｼｯｸM-PRO" panose="020F0600000000000000" pitchFamily="50" charset="-128"/>
                <a:ea typeface="HG丸ｺﾞｼｯｸM-PRO" panose="020F0600000000000000" pitchFamily="50" charset="-128"/>
              </a:rPr>
              <a:t>】</a:t>
            </a:r>
            <a:endParaRPr kumimoji="1" lang="ja-JP" altLang="en-US" sz="1000" b="1" dirty="0">
              <a:latin typeface="HG丸ｺﾞｼｯｸM-PRO" panose="020F0600000000000000" pitchFamily="50" charset="-128"/>
              <a:ea typeface="HG丸ｺﾞｼｯｸM-PRO" panose="020F0600000000000000" pitchFamily="50" charset="-128"/>
            </a:endParaRPr>
          </a:p>
          <a:p>
            <a:r>
              <a:rPr kumimoji="1" lang="ja-JP" altLang="en-US" sz="900" dirty="0">
                <a:latin typeface="ＭＳ Ｐ明朝" panose="02020600040205080304" pitchFamily="18" charset="-128"/>
                <a:ea typeface="ＭＳ Ｐ明朝" panose="02020600040205080304" pitchFamily="18" charset="-128"/>
              </a:rPr>
              <a:t>■堺泉北港の埠頭再編（ターミナル整備、ヤード拡充</a:t>
            </a:r>
          </a:p>
          <a:p>
            <a:r>
              <a:rPr kumimoji="1" lang="ja-JP" altLang="en-US" sz="900" dirty="0">
                <a:latin typeface="ＭＳ Ｐ明朝" panose="02020600040205080304" pitchFamily="18" charset="-128"/>
                <a:ea typeface="ＭＳ Ｐ明朝" panose="02020600040205080304" pitchFamily="18" charset="-128"/>
              </a:rPr>
              <a:t>   等）に</a:t>
            </a:r>
            <a:r>
              <a:rPr kumimoji="1" lang="ja-JP" altLang="en-US" sz="900" dirty="0" smtClean="0">
                <a:latin typeface="ＭＳ Ｐ明朝" panose="02020600040205080304" pitchFamily="18" charset="-128"/>
                <a:ea typeface="ＭＳ Ｐ明朝" panose="02020600040205080304" pitchFamily="18" charset="-128"/>
              </a:rPr>
              <a:t>よる内航</a:t>
            </a:r>
            <a:r>
              <a:rPr kumimoji="1" lang="ja-JP" altLang="en-US" sz="900" dirty="0">
                <a:latin typeface="ＭＳ Ｐ明朝" panose="02020600040205080304" pitchFamily="18" charset="-128"/>
                <a:ea typeface="ＭＳ Ｐ明朝" panose="02020600040205080304" pitchFamily="18" charset="-128"/>
              </a:rPr>
              <a:t>ＲＯＲＯ等の機能</a:t>
            </a:r>
            <a:r>
              <a:rPr kumimoji="1" lang="ja-JP" altLang="en-US" sz="900" dirty="0" smtClean="0">
                <a:latin typeface="ＭＳ Ｐ明朝" panose="02020600040205080304" pitchFamily="18" charset="-128"/>
                <a:ea typeface="ＭＳ Ｐ明朝" panose="02020600040205080304" pitchFamily="18" charset="-128"/>
              </a:rPr>
              <a:t>強化（</a:t>
            </a:r>
            <a:r>
              <a:rPr kumimoji="1" lang="ja-JP" altLang="en-US" sz="900" dirty="0">
                <a:latin typeface="ＭＳ Ｐ明朝" panose="02020600040205080304" pitchFamily="18" charset="-128"/>
                <a:ea typeface="ＭＳ Ｐ明朝" panose="02020600040205080304" pitchFamily="18" charset="-128"/>
              </a:rPr>
              <a:t>助松・汐見沖埠頭</a:t>
            </a:r>
            <a:r>
              <a:rPr kumimoji="1" lang="ja-JP" altLang="en-US" sz="900" dirty="0" smtClean="0">
                <a:latin typeface="ＭＳ Ｐ明朝" panose="02020600040205080304" pitchFamily="18" charset="-128"/>
                <a:ea typeface="ＭＳ Ｐ明朝" panose="02020600040205080304" pitchFamily="18" charset="-128"/>
              </a:rPr>
              <a:t>）</a:t>
            </a:r>
            <a:endParaRPr kumimoji="1" lang="ja-JP" altLang="en-US" sz="900" dirty="0">
              <a:latin typeface="ＭＳ Ｐ明朝" panose="02020600040205080304" pitchFamily="18" charset="-128"/>
              <a:ea typeface="ＭＳ Ｐ明朝" panose="02020600040205080304" pitchFamily="18" charset="-128"/>
            </a:endParaRPr>
          </a:p>
        </p:txBody>
      </p:sp>
      <p:sp>
        <p:nvSpPr>
          <p:cNvPr id="202" name="テキスト ボックス 201"/>
          <p:cNvSpPr txBox="1"/>
          <p:nvPr/>
        </p:nvSpPr>
        <p:spPr>
          <a:xfrm>
            <a:off x="9645277" y="4682691"/>
            <a:ext cx="3142414" cy="2308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smtClean="0">
                <a:ln>
                  <a:noFill/>
                </a:ln>
                <a:effectLst/>
                <a:uLnTx/>
                <a:uFillTx/>
                <a:latin typeface="ＭＳ Ｐ明朝" panose="02020600040205080304" pitchFamily="18" charset="-128"/>
                <a:ea typeface="ＭＳ Ｐ明朝" panose="02020600040205080304" pitchFamily="18" charset="-128"/>
                <a:cs typeface="+mn-cs"/>
              </a:rPr>
              <a:t>■</a:t>
            </a:r>
            <a:r>
              <a:rPr kumimoji="1" lang="ja-JP" altLang="en-US" sz="900" b="0" i="0" u="none" strike="noStrike" kern="1200" cap="none" spc="0" normalizeH="0" baseline="0" noProof="0" dirty="0">
                <a:ln>
                  <a:noFill/>
                </a:ln>
                <a:effectLst/>
                <a:uLnTx/>
                <a:uFillTx/>
                <a:latin typeface="ＭＳ Ｐ明朝" panose="02020600040205080304" pitchFamily="18" charset="-128"/>
                <a:ea typeface="ＭＳ Ｐ明朝" panose="02020600040205080304" pitchFamily="18" charset="-128"/>
                <a:cs typeface="+mn-cs"/>
              </a:rPr>
              <a:t>沿岸</a:t>
            </a:r>
            <a:r>
              <a:rPr kumimoji="1" lang="ja-JP" altLang="en-US" sz="900" b="0" i="0" u="none" strike="noStrike" kern="1200" cap="none" spc="0" normalizeH="0" baseline="0" noProof="0" dirty="0" smtClean="0">
                <a:ln>
                  <a:noFill/>
                </a:ln>
                <a:effectLst/>
                <a:uLnTx/>
                <a:uFillTx/>
                <a:latin typeface="ＭＳ Ｐ明朝" panose="02020600040205080304" pitchFamily="18" charset="-128"/>
                <a:ea typeface="ＭＳ Ｐ明朝" panose="02020600040205080304" pitchFamily="18" charset="-128"/>
                <a:cs typeface="+mn-cs"/>
              </a:rPr>
              <a:t>市町のまちづくりと併せた、賑わい</a:t>
            </a:r>
            <a:r>
              <a:rPr kumimoji="1" lang="ja-JP" altLang="en-US" sz="900" b="0" i="0" u="none" strike="noStrike" kern="1200" cap="none" spc="0" normalizeH="0" baseline="0" noProof="0" dirty="0">
                <a:ln>
                  <a:noFill/>
                </a:ln>
                <a:effectLst/>
                <a:uLnTx/>
                <a:uFillTx/>
                <a:latin typeface="ＭＳ Ｐ明朝" panose="02020600040205080304" pitchFamily="18" charset="-128"/>
                <a:ea typeface="ＭＳ Ｐ明朝" panose="02020600040205080304" pitchFamily="18" charset="-128"/>
                <a:cs typeface="+mn-cs"/>
              </a:rPr>
              <a:t>・</a:t>
            </a:r>
            <a:r>
              <a:rPr kumimoji="1" lang="ja-JP" altLang="en-US" sz="900" b="0" i="0" u="none" strike="noStrike" kern="1200" cap="none" spc="0" normalizeH="0" baseline="0" noProof="0" dirty="0" smtClean="0">
                <a:ln>
                  <a:noFill/>
                </a:ln>
                <a:effectLst/>
                <a:uLnTx/>
                <a:uFillTx/>
                <a:latin typeface="ＭＳ Ｐ明朝" panose="02020600040205080304" pitchFamily="18" charset="-128"/>
                <a:ea typeface="ＭＳ Ｐ明朝" panose="02020600040205080304" pitchFamily="18" charset="-128"/>
                <a:cs typeface="+mn-cs"/>
              </a:rPr>
              <a:t>憩いの創出に協力</a:t>
            </a:r>
            <a:endParaRPr kumimoji="1" lang="en-US" altLang="ja-JP" sz="900" b="0" i="0" u="none" strike="noStrike" kern="1200" cap="none" spc="0" normalizeH="0" baseline="0" noProof="0" dirty="0">
              <a:ln>
                <a:noFill/>
              </a:ln>
              <a:effectLst/>
              <a:uLnTx/>
              <a:uFillTx/>
              <a:latin typeface="ＭＳ Ｐ明朝" panose="02020600040205080304" pitchFamily="18" charset="-128"/>
              <a:ea typeface="ＭＳ Ｐ明朝" panose="02020600040205080304" pitchFamily="18" charset="-128"/>
              <a:cs typeface="+mn-cs"/>
            </a:endParaRPr>
          </a:p>
        </p:txBody>
      </p:sp>
      <p:sp>
        <p:nvSpPr>
          <p:cNvPr id="196" name="テキスト ボックス 195"/>
          <p:cNvSpPr txBox="1"/>
          <p:nvPr/>
        </p:nvSpPr>
        <p:spPr>
          <a:xfrm>
            <a:off x="9715471" y="6846336"/>
            <a:ext cx="2942660" cy="507831"/>
          </a:xfrm>
          <a:prstGeom prst="rect">
            <a:avLst/>
          </a:prstGeom>
          <a:noFill/>
        </p:spPr>
        <p:txBody>
          <a:bodyPr wrap="square" rtlCol="0">
            <a:spAutoFit/>
          </a:bodyPr>
          <a:lstStyle/>
          <a:p>
            <a:pPr lvl="0">
              <a:defRPr/>
            </a:pPr>
            <a:r>
              <a:rPr kumimoji="1" lang="ja-JP" altLang="en-US" sz="900" dirty="0" smtClean="0">
                <a:latin typeface="ＭＳ Ｐ明朝" panose="02020600040205080304" pitchFamily="18" charset="-128"/>
                <a:ea typeface="ＭＳ Ｐ明朝" panose="02020600040205080304" pitchFamily="18" charset="-128"/>
              </a:rPr>
              <a:t>■親水空間や水辺空間</a:t>
            </a:r>
            <a:r>
              <a:rPr kumimoji="1" lang="ja-JP" altLang="en-US" sz="900" dirty="0">
                <a:latin typeface="ＭＳ Ｐ明朝" panose="02020600040205080304" pitchFamily="18" charset="-128"/>
                <a:ea typeface="ＭＳ Ｐ明朝" panose="02020600040205080304" pitchFamily="18" charset="-128"/>
              </a:rPr>
              <a:t>の整備・</a:t>
            </a:r>
            <a:r>
              <a:rPr kumimoji="1" lang="ja-JP" altLang="en-US" sz="900" dirty="0" smtClean="0">
                <a:latin typeface="ＭＳ Ｐ明朝" panose="02020600040205080304" pitchFamily="18" charset="-128"/>
                <a:ea typeface="ＭＳ Ｐ明朝" panose="02020600040205080304" pitchFamily="18" charset="-128"/>
              </a:rPr>
              <a:t>保全の推進</a:t>
            </a:r>
            <a:endParaRPr kumimoji="1" lang="en-US" altLang="ja-JP" sz="900" dirty="0">
              <a:latin typeface="ＭＳ Ｐ明朝" panose="02020600040205080304" pitchFamily="18" charset="-128"/>
              <a:ea typeface="ＭＳ Ｐ明朝" panose="02020600040205080304" pitchFamily="18" charset="-128"/>
            </a:endParaRPr>
          </a:p>
          <a:p>
            <a:pPr lvl="0">
              <a:defRPr/>
            </a:pPr>
            <a:r>
              <a:rPr kumimoji="1" lang="ja-JP" altLang="en-US" sz="900" dirty="0">
                <a:latin typeface="ＭＳ Ｐ明朝" panose="02020600040205080304" pitchFamily="18" charset="-128"/>
                <a:ea typeface="ＭＳ Ｐ明朝" panose="02020600040205080304" pitchFamily="18" charset="-128"/>
              </a:rPr>
              <a:t>■地域住民などが参画した美しい港湾・</a:t>
            </a:r>
            <a:r>
              <a:rPr kumimoji="1" lang="ja-JP" altLang="en-US" sz="900" dirty="0" smtClean="0">
                <a:latin typeface="ＭＳ Ｐ明朝" panose="02020600040205080304" pitchFamily="18" charset="-128"/>
                <a:ea typeface="ＭＳ Ｐ明朝" panose="02020600040205080304" pitchFamily="18" charset="-128"/>
              </a:rPr>
              <a:t>海岸づくり</a:t>
            </a:r>
            <a:endParaRPr kumimoji="1" lang="en-US" altLang="ja-JP" sz="900" dirty="0" smtClean="0">
              <a:latin typeface="ＭＳ Ｐ明朝" panose="02020600040205080304" pitchFamily="18" charset="-128"/>
              <a:ea typeface="ＭＳ Ｐ明朝" panose="02020600040205080304" pitchFamily="18" charset="-128"/>
            </a:endParaRPr>
          </a:p>
          <a:p>
            <a:pPr lvl="0">
              <a:defRPr/>
            </a:pPr>
            <a:r>
              <a:rPr kumimoji="1" lang="ja-JP" altLang="en-US" sz="900" dirty="0">
                <a:latin typeface="ＭＳ Ｐ明朝" panose="02020600040205080304" pitchFamily="18" charset="-128"/>
                <a:ea typeface="ＭＳ Ｐ明朝" panose="02020600040205080304" pitchFamily="18" charset="-128"/>
              </a:rPr>
              <a:t>　</a:t>
            </a:r>
            <a:r>
              <a:rPr kumimoji="1" lang="ja-JP" altLang="en-US" sz="900" dirty="0" smtClean="0">
                <a:latin typeface="ＭＳ Ｐ明朝" panose="02020600040205080304" pitchFamily="18" charset="-128"/>
                <a:ea typeface="ＭＳ Ｐ明朝" panose="02020600040205080304" pitchFamily="18" charset="-128"/>
              </a:rPr>
              <a:t> の推進</a:t>
            </a:r>
            <a:endParaRPr kumimoji="1" lang="en-US" altLang="ja-JP" sz="900" dirty="0" smtClean="0">
              <a:latin typeface="ＭＳ Ｐ明朝" panose="02020600040205080304" pitchFamily="18" charset="-128"/>
              <a:ea typeface="ＭＳ Ｐ明朝" panose="02020600040205080304" pitchFamily="18" charset="-128"/>
            </a:endParaRPr>
          </a:p>
        </p:txBody>
      </p:sp>
      <p:sp>
        <p:nvSpPr>
          <p:cNvPr id="205" name="テキスト ボックス 204"/>
          <p:cNvSpPr txBox="1"/>
          <p:nvPr/>
        </p:nvSpPr>
        <p:spPr>
          <a:xfrm>
            <a:off x="9651718" y="4049573"/>
            <a:ext cx="313968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smtClean="0">
                <a:ln>
                  <a:noFill/>
                </a:ln>
                <a:effectLst/>
                <a:uLnTx/>
                <a:uFillTx/>
                <a:latin typeface="ＭＳ Ｐ明朝" panose="02020600040205080304" pitchFamily="18" charset="-128"/>
                <a:ea typeface="ＭＳ Ｐ明朝" panose="02020600040205080304" pitchFamily="18" charset="-128"/>
                <a:cs typeface="+mn-cs"/>
              </a:rPr>
              <a:t>■</a:t>
            </a:r>
            <a:r>
              <a:rPr kumimoji="1" lang="ja-JP" altLang="en-US" sz="900" dirty="0" smtClean="0">
                <a:latin typeface="ＭＳ Ｐ明朝" panose="02020600040205080304" pitchFamily="18" charset="-128"/>
                <a:ea typeface="ＭＳ Ｐ明朝" panose="02020600040205080304" pitchFamily="18" charset="-128"/>
              </a:rPr>
              <a:t>国際観光</a:t>
            </a:r>
            <a:r>
              <a:rPr kumimoji="1" lang="ja-JP" altLang="en-US" sz="900" dirty="0">
                <a:latin typeface="ＭＳ Ｐ明朝" panose="02020600040205080304" pitchFamily="18" charset="-128"/>
                <a:ea typeface="ＭＳ Ｐ明朝" panose="02020600040205080304" pitchFamily="18" charset="-128"/>
              </a:rPr>
              <a:t>拠点</a:t>
            </a:r>
            <a:r>
              <a:rPr kumimoji="1" lang="ja-JP" altLang="en-US" sz="900" dirty="0" smtClean="0">
                <a:latin typeface="ＭＳ Ｐ明朝" panose="02020600040205080304" pitchFamily="18" charset="-128"/>
                <a:ea typeface="ＭＳ Ｐ明朝" panose="02020600040205080304" pitchFamily="18" charset="-128"/>
              </a:rPr>
              <a:t>の</a:t>
            </a:r>
            <a:r>
              <a:rPr kumimoji="1" lang="ja-JP" altLang="en-US" sz="900" dirty="0">
                <a:latin typeface="ＭＳ Ｐ明朝" panose="02020600040205080304" pitchFamily="18" charset="-128"/>
                <a:ea typeface="ＭＳ Ｐ明朝" panose="02020600040205080304" pitchFamily="18" charset="-128"/>
              </a:rPr>
              <a:t>形成</a:t>
            </a:r>
            <a:r>
              <a:rPr kumimoji="1" lang="ja-JP" altLang="en-US" sz="900" dirty="0" smtClean="0">
                <a:latin typeface="ＭＳ Ｐ明朝" panose="02020600040205080304" pitchFamily="18" charset="-128"/>
                <a:ea typeface="ＭＳ Ｐ明朝" panose="02020600040205080304" pitchFamily="18" charset="-128"/>
              </a:rPr>
              <a:t>を</a:t>
            </a:r>
            <a:r>
              <a:rPr kumimoji="1" lang="ja-JP" altLang="en-US" sz="900" dirty="0">
                <a:latin typeface="ＭＳ Ｐ明朝" panose="02020600040205080304" pitchFamily="18" charset="-128"/>
                <a:ea typeface="ＭＳ Ｐ明朝" panose="02020600040205080304" pitchFamily="18" charset="-128"/>
              </a:rPr>
              <a:t>めざ</a:t>
            </a:r>
            <a:r>
              <a:rPr kumimoji="1" lang="ja-JP" altLang="en-US" sz="900" dirty="0" smtClean="0">
                <a:latin typeface="ＭＳ Ｐ明朝" panose="02020600040205080304" pitchFamily="18" charset="-128"/>
                <a:ea typeface="ＭＳ Ｐ明朝" panose="02020600040205080304" pitchFamily="18" charset="-128"/>
              </a:rPr>
              <a:t>す</a:t>
            </a:r>
            <a:r>
              <a:rPr kumimoji="1" lang="ja-JP" altLang="en-US" sz="900" b="0" i="0" u="none" strike="noStrike" kern="1200" cap="none" spc="0" normalizeH="0" baseline="0" noProof="0" dirty="0" smtClean="0">
                <a:ln>
                  <a:noFill/>
                </a:ln>
                <a:effectLst/>
                <a:uLnTx/>
                <a:uFillTx/>
                <a:latin typeface="ＭＳ Ｐ明朝" panose="02020600040205080304" pitchFamily="18" charset="-128"/>
                <a:ea typeface="ＭＳ Ｐ明朝" panose="02020600040205080304" pitchFamily="18" charset="-128"/>
                <a:cs typeface="+mn-cs"/>
              </a:rPr>
              <a:t>夢洲と、</a:t>
            </a:r>
            <a:r>
              <a:rPr kumimoji="1" lang="ja-JP" altLang="en-US" sz="900" dirty="0" smtClean="0">
                <a:latin typeface="ＭＳ Ｐ明朝" panose="02020600040205080304" pitchFamily="18" charset="-128"/>
                <a:ea typeface="ＭＳ Ｐ明朝" panose="02020600040205080304" pitchFamily="18" charset="-128"/>
              </a:rPr>
              <a:t>関西国際</a:t>
            </a:r>
            <a:r>
              <a:rPr kumimoji="1" lang="ja-JP" altLang="en-US" sz="900" dirty="0">
                <a:latin typeface="ＭＳ Ｐ明朝" panose="02020600040205080304" pitchFamily="18" charset="-128"/>
                <a:ea typeface="ＭＳ Ｐ明朝" panose="02020600040205080304" pitchFamily="18" charset="-128"/>
              </a:rPr>
              <a:t>空港</a:t>
            </a:r>
            <a:r>
              <a:rPr kumimoji="1" lang="ja-JP" altLang="en-US" sz="900" b="0" i="0" u="none" strike="noStrike" kern="1200" cap="none" spc="0" normalizeH="0" baseline="0" noProof="0" dirty="0" smtClean="0">
                <a:ln>
                  <a:noFill/>
                </a:ln>
                <a:effectLst/>
                <a:uLnTx/>
                <a:uFillTx/>
                <a:latin typeface="ＭＳ Ｐ明朝" panose="02020600040205080304" pitchFamily="18" charset="-128"/>
                <a:ea typeface="ＭＳ Ｐ明朝" panose="02020600040205080304" pitchFamily="18" charset="-128"/>
                <a:cs typeface="+mn-cs"/>
              </a:rPr>
              <a:t>等を</a:t>
            </a:r>
            <a:endParaRPr kumimoji="1" lang="en-US" altLang="ja-JP" sz="900" b="0" i="0" u="none" strike="noStrike" kern="1200" cap="none" spc="0" normalizeH="0" baseline="0" noProof="0" dirty="0" smtClean="0">
              <a:ln>
                <a:noFill/>
              </a:ln>
              <a:effectLst/>
              <a:uLnTx/>
              <a:uFillTx/>
              <a:latin typeface="ＭＳ Ｐ明朝" panose="02020600040205080304" pitchFamily="18" charset="-128"/>
              <a:ea typeface="ＭＳ Ｐ明朝" panose="02020600040205080304" pitchFamily="18"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900" noProof="0" dirty="0" smtClean="0">
                <a:latin typeface="ＭＳ Ｐ明朝" panose="02020600040205080304" pitchFamily="18" charset="-128"/>
                <a:ea typeface="ＭＳ Ｐ明朝" panose="02020600040205080304" pitchFamily="18" charset="-128"/>
              </a:rPr>
              <a:t>   </a:t>
            </a:r>
            <a:r>
              <a:rPr kumimoji="1" lang="ja-JP" altLang="en-US" sz="900" b="0" i="0" u="none" strike="noStrike" kern="1200" cap="none" spc="0" normalizeH="0" baseline="0" noProof="0" dirty="0" smtClean="0">
                <a:ln>
                  <a:noFill/>
                </a:ln>
                <a:effectLst/>
                <a:uLnTx/>
                <a:uFillTx/>
                <a:latin typeface="ＭＳ Ｐ明朝" panose="02020600040205080304" pitchFamily="18" charset="-128"/>
                <a:ea typeface="ＭＳ Ｐ明朝" panose="02020600040205080304" pitchFamily="18" charset="-128"/>
                <a:cs typeface="+mn-cs"/>
              </a:rPr>
              <a:t>つなぐ海上交通ネットワークの形成</a:t>
            </a:r>
            <a:endParaRPr kumimoji="1" lang="en-US" altLang="ja-JP" sz="900" b="0" i="0" u="none" strike="noStrike" kern="1200" cap="none" spc="0" normalizeH="0" baseline="0" noProof="0" dirty="0">
              <a:ln>
                <a:noFill/>
              </a:ln>
              <a:effectLst/>
              <a:uLnTx/>
              <a:uFillTx/>
              <a:latin typeface="ＭＳ Ｐ明朝" panose="02020600040205080304" pitchFamily="18" charset="-128"/>
              <a:ea typeface="ＭＳ Ｐ明朝" panose="02020600040205080304" pitchFamily="18" charset="-128"/>
              <a:cs typeface="+mn-cs"/>
            </a:endParaRPr>
          </a:p>
        </p:txBody>
      </p:sp>
      <p:sp>
        <p:nvSpPr>
          <p:cNvPr id="183" name="テキスト ボックス 182"/>
          <p:cNvSpPr txBox="1"/>
          <p:nvPr/>
        </p:nvSpPr>
        <p:spPr>
          <a:xfrm>
            <a:off x="6561263" y="8136645"/>
            <a:ext cx="2931359" cy="507831"/>
          </a:xfrm>
          <a:prstGeom prst="rect">
            <a:avLst/>
          </a:prstGeom>
          <a:noFill/>
        </p:spPr>
        <p:txBody>
          <a:bodyPr wrap="square" rtlCol="0">
            <a:spAutoFit/>
          </a:bodyPr>
          <a:lstStyle/>
          <a:p>
            <a:pPr>
              <a:defRPr/>
            </a:pPr>
            <a:r>
              <a:rPr kumimoji="1" lang="ja-JP" altLang="en-US" sz="900" b="0" i="0" u="none" strike="noStrike" kern="1200" cap="none" spc="0" normalizeH="0" baseline="0" noProof="0" dirty="0" smtClean="0">
                <a:ln>
                  <a:noFill/>
                </a:ln>
                <a:solidFill>
                  <a:prstClr val="black"/>
                </a:solidFill>
                <a:effectLst/>
                <a:uLnTx/>
                <a:uFillTx/>
                <a:latin typeface="ＭＳ Ｐ明朝" panose="02020600040205080304" pitchFamily="18" charset="-128"/>
                <a:ea typeface="ＭＳ Ｐ明朝" panose="02020600040205080304" pitchFamily="18" charset="-128"/>
                <a:cs typeface="+mn-cs"/>
              </a:rPr>
              <a:t>■</a:t>
            </a:r>
            <a:r>
              <a:rPr kumimoji="1" lang="ja-JP" altLang="en-US" sz="900" b="0" i="0" u="none" strike="noStrike" kern="1200" cap="none" spc="0" normalizeH="0" baseline="0" noProof="0" dirty="0" smtClean="0">
                <a:ln>
                  <a:noFill/>
                </a:ln>
                <a:effectLst/>
                <a:uLnTx/>
                <a:uFillTx/>
                <a:latin typeface="ＭＳ Ｐ明朝" panose="02020600040205080304" pitchFamily="18" charset="-128"/>
                <a:ea typeface="ＭＳ Ｐ明朝" panose="02020600040205080304" pitchFamily="18" charset="-128"/>
                <a:cs typeface="+mn-cs"/>
              </a:rPr>
              <a:t>継続更新申請の受付窓口の拡大</a:t>
            </a:r>
            <a:endParaRPr kumimoji="1" lang="en-US" altLang="ja-JP" sz="900" b="0" i="0" u="none" strike="noStrike" kern="1200" cap="none" spc="0" normalizeH="0" baseline="0" noProof="0" dirty="0" smtClean="0">
              <a:ln>
                <a:noFill/>
              </a:ln>
              <a:effectLst/>
              <a:uLnTx/>
              <a:uFillTx/>
              <a:latin typeface="ＭＳ Ｐ明朝" panose="02020600040205080304" pitchFamily="18" charset="-128"/>
              <a:ea typeface="ＭＳ Ｐ明朝" panose="02020600040205080304" pitchFamily="18"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smtClean="0">
                <a:ln>
                  <a:noFill/>
                </a:ln>
                <a:solidFill>
                  <a:prstClr val="black"/>
                </a:solidFill>
                <a:effectLst/>
                <a:uLnTx/>
                <a:uFillTx/>
                <a:latin typeface="ＭＳ Ｐ明朝" panose="02020600040205080304" pitchFamily="18" charset="-128"/>
                <a:ea typeface="ＭＳ Ｐ明朝" panose="02020600040205080304" pitchFamily="18" charset="-128"/>
                <a:cs typeface="+mn-cs"/>
              </a:rPr>
              <a:t>■上屋、荷さばき地の空き状況など府市港湾全体の情報</a:t>
            </a:r>
            <a:endParaRPr kumimoji="1" lang="en-US" altLang="ja-JP" sz="900" b="0" i="0" u="none" strike="noStrike" kern="1200" cap="none" spc="0" normalizeH="0" baseline="0" noProof="0" dirty="0" smtClean="0">
              <a:ln>
                <a:noFill/>
              </a:ln>
              <a:solidFill>
                <a:prstClr val="black"/>
              </a:solidFill>
              <a:effectLst/>
              <a:uLnTx/>
              <a:uFillTx/>
              <a:latin typeface="ＭＳ Ｐ明朝" panose="02020600040205080304" pitchFamily="18" charset="-128"/>
              <a:ea typeface="ＭＳ Ｐ明朝" panose="02020600040205080304" pitchFamily="18"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900" dirty="0">
                <a:solidFill>
                  <a:prstClr val="black"/>
                </a:solidFill>
                <a:latin typeface="ＭＳ Ｐ明朝" panose="02020600040205080304" pitchFamily="18" charset="-128"/>
                <a:ea typeface="ＭＳ Ｐ明朝" panose="02020600040205080304" pitchFamily="18" charset="-128"/>
              </a:rPr>
              <a:t>　</a:t>
            </a:r>
            <a:r>
              <a:rPr kumimoji="1" lang="ja-JP" altLang="en-US" sz="900" dirty="0" smtClean="0">
                <a:solidFill>
                  <a:prstClr val="black"/>
                </a:solidFill>
                <a:latin typeface="ＭＳ Ｐ明朝" panose="02020600040205080304" pitchFamily="18" charset="-128"/>
                <a:ea typeface="ＭＳ Ｐ明朝" panose="02020600040205080304" pitchFamily="18" charset="-128"/>
              </a:rPr>
              <a:t> </a:t>
            </a:r>
            <a:r>
              <a:rPr kumimoji="1" lang="ja-JP" altLang="en-US" sz="900" b="0" i="0" u="none" strike="noStrike" kern="1200" cap="none" spc="0" normalizeH="0" baseline="0" noProof="0" dirty="0" smtClean="0">
                <a:ln>
                  <a:noFill/>
                </a:ln>
                <a:solidFill>
                  <a:prstClr val="black"/>
                </a:solidFill>
                <a:effectLst/>
                <a:uLnTx/>
                <a:uFillTx/>
                <a:latin typeface="ＭＳ Ｐ明朝" panose="02020600040205080304" pitchFamily="18" charset="-128"/>
                <a:ea typeface="ＭＳ Ｐ明朝" panose="02020600040205080304" pitchFamily="18" charset="-128"/>
                <a:cs typeface="+mn-cs"/>
              </a:rPr>
              <a:t>提供</a:t>
            </a:r>
            <a:endParaRPr kumimoji="1" lang="en-US" altLang="ja-JP" sz="900" b="0" i="0" u="none" strike="noStrike" kern="1200" cap="none" spc="0" normalizeH="0" baseline="0" noProof="0" dirty="0">
              <a:ln>
                <a:noFill/>
              </a:ln>
              <a:solidFill>
                <a:prstClr val="black"/>
              </a:solidFill>
              <a:effectLst/>
              <a:uLnTx/>
              <a:uFillTx/>
              <a:latin typeface="ＭＳ Ｐ明朝" panose="02020600040205080304" pitchFamily="18" charset="-128"/>
              <a:ea typeface="ＭＳ Ｐ明朝" panose="02020600040205080304" pitchFamily="18" charset="-128"/>
              <a:cs typeface="+mn-cs"/>
            </a:endParaRPr>
          </a:p>
        </p:txBody>
      </p:sp>
      <p:sp>
        <p:nvSpPr>
          <p:cNvPr id="204" name="テキスト ボックス 203"/>
          <p:cNvSpPr txBox="1"/>
          <p:nvPr/>
        </p:nvSpPr>
        <p:spPr>
          <a:xfrm>
            <a:off x="9637802" y="3103539"/>
            <a:ext cx="3330756" cy="384721"/>
          </a:xfrm>
          <a:prstGeom prst="rect">
            <a:avLst/>
          </a:prstGeom>
          <a:noFill/>
        </p:spPr>
        <p:txBody>
          <a:bodyPr wrap="square" rtlCol="0">
            <a:spAutoFit/>
          </a:bodyPr>
          <a:lstStyle/>
          <a:p>
            <a:pPr>
              <a:defRPr/>
            </a:pPr>
            <a:r>
              <a:rPr kumimoji="1" lang="en-US" altLang="ja-JP" sz="1000" b="1" noProof="0" dirty="0">
                <a:latin typeface="HG丸ｺﾞｼｯｸM-PRO" panose="020F0600000000000000" pitchFamily="50" charset="-128"/>
                <a:ea typeface="HG丸ｺﾞｼｯｸM-PRO" panose="020F0600000000000000" pitchFamily="50" charset="-128"/>
              </a:rPr>
              <a:t>【</a:t>
            </a:r>
            <a:r>
              <a:rPr kumimoji="1" lang="ja-JP" altLang="en-US" sz="1000" b="1" dirty="0">
                <a:latin typeface="HG丸ｺﾞｼｯｸM-PRO" panose="020F0600000000000000" pitchFamily="50" charset="-128"/>
                <a:ea typeface="HG丸ｺﾞｼｯｸM-PRO" panose="020F0600000000000000" pitchFamily="50" charset="-128"/>
              </a:rPr>
              <a:t>大阪湾のエネルギー拠点としての機能</a:t>
            </a:r>
            <a:r>
              <a:rPr kumimoji="1" lang="ja-JP" altLang="en-US" sz="1000" b="1" dirty="0" smtClean="0">
                <a:latin typeface="HG丸ｺﾞｼｯｸM-PRO" panose="020F0600000000000000" pitchFamily="50" charset="-128"/>
                <a:ea typeface="HG丸ｺﾞｼｯｸM-PRO" panose="020F0600000000000000" pitchFamily="50" charset="-128"/>
              </a:rPr>
              <a:t>維持・</a:t>
            </a:r>
            <a:r>
              <a:rPr kumimoji="1" lang="ja-JP" altLang="en-US" sz="1000" b="1" dirty="0">
                <a:latin typeface="HG丸ｺﾞｼｯｸM-PRO" panose="020F0600000000000000" pitchFamily="50" charset="-128"/>
                <a:ea typeface="HG丸ｺﾞｼｯｸM-PRO" panose="020F0600000000000000" pitchFamily="50" charset="-128"/>
              </a:rPr>
              <a:t>強化</a:t>
            </a:r>
            <a:r>
              <a:rPr kumimoji="1" lang="en-US" altLang="ja-JP" sz="1000" b="1" noProof="0" dirty="0" smtClean="0">
                <a:latin typeface="HG丸ｺﾞｼｯｸM-PRO" panose="020F0600000000000000" pitchFamily="50" charset="-128"/>
                <a:ea typeface="HG丸ｺﾞｼｯｸM-PRO" panose="020F0600000000000000" pitchFamily="50" charset="-128"/>
              </a:rPr>
              <a:t>】</a:t>
            </a:r>
          </a:p>
          <a:p>
            <a:pPr lvl="0">
              <a:defRPr/>
            </a:pPr>
            <a:r>
              <a:rPr kumimoji="1" lang="ja-JP" altLang="en-US" sz="900" dirty="0" smtClean="0">
                <a:latin typeface="ＭＳ Ｐ明朝" panose="02020600040205080304" pitchFamily="18" charset="-128"/>
                <a:ea typeface="ＭＳ Ｐ明朝" panose="02020600040205080304" pitchFamily="18" charset="-128"/>
              </a:rPr>
              <a:t>■原油や</a:t>
            </a:r>
            <a:r>
              <a:rPr kumimoji="1" lang="en-US" altLang="ja-JP" sz="900" dirty="0" smtClean="0">
                <a:latin typeface="ＭＳ Ｐ明朝" panose="02020600040205080304" pitchFamily="18" charset="-128"/>
                <a:ea typeface="ＭＳ Ｐ明朝" panose="02020600040205080304" pitchFamily="18" charset="-128"/>
              </a:rPr>
              <a:t>LNG</a:t>
            </a:r>
            <a:r>
              <a:rPr kumimoji="1" lang="ja-JP" altLang="en-US" sz="900" dirty="0" smtClean="0">
                <a:latin typeface="ＭＳ Ｐ明朝" panose="02020600040205080304" pitchFamily="18" charset="-128"/>
                <a:ea typeface="ＭＳ Ｐ明朝" panose="02020600040205080304" pitchFamily="18" charset="-128"/>
              </a:rPr>
              <a:t>などの安定供給するための機能維持・拡大</a:t>
            </a:r>
            <a:endParaRPr kumimoji="1" lang="en-US" altLang="ja-JP" sz="900" dirty="0">
              <a:latin typeface="ＭＳ Ｐ明朝" panose="02020600040205080304" pitchFamily="18" charset="-128"/>
              <a:ea typeface="ＭＳ Ｐ明朝" panose="02020600040205080304" pitchFamily="18" charset="-128"/>
            </a:endParaRPr>
          </a:p>
        </p:txBody>
      </p:sp>
      <p:pic>
        <p:nvPicPr>
          <p:cNvPr id="30" name="図 2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453152" y="5542740"/>
            <a:ext cx="3194658" cy="3426104"/>
          </a:xfrm>
          <a:prstGeom prst="rect">
            <a:avLst/>
          </a:prstGeom>
        </p:spPr>
      </p:pic>
      <p:sp>
        <p:nvSpPr>
          <p:cNvPr id="124" name="角丸四角形 123"/>
          <p:cNvSpPr/>
          <p:nvPr/>
        </p:nvSpPr>
        <p:spPr>
          <a:xfrm>
            <a:off x="9668250" y="7958077"/>
            <a:ext cx="2340000" cy="180000"/>
          </a:xfrm>
          <a:prstGeom prst="roundRect">
            <a:avLst>
              <a:gd name="adj" fmla="val 34314"/>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solidFill>
                  <a:schemeClr val="tx1"/>
                </a:solidFill>
                <a:latin typeface="ＭＳ Ｐゴシック" panose="020B0600070205080204" pitchFamily="50" charset="-128"/>
                <a:ea typeface="ＭＳ Ｐゴシック" panose="020B0600070205080204" pitchFamily="50" charset="-128"/>
              </a:rPr>
              <a:t>防災機能の強化（ＢＣＰを改善・改良</a:t>
            </a:r>
            <a:r>
              <a:rPr kumimoji="1" lang="ja-JP" altLang="en-US" sz="1050" dirty="0" smtClean="0">
                <a:solidFill>
                  <a:schemeClr val="tx1"/>
                </a:solidFill>
                <a:latin typeface="ＭＳ Ｐゴシック" panose="020B0600070205080204" pitchFamily="50" charset="-128"/>
                <a:ea typeface="ＭＳ Ｐゴシック" panose="020B0600070205080204" pitchFamily="50" charset="-128"/>
              </a:rPr>
              <a:t>）</a:t>
            </a:r>
            <a:endParaRPr kumimoji="1" lang="ja-JP" altLang="en-US" sz="1050" dirty="0">
              <a:solidFill>
                <a:schemeClr val="tx1"/>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3681195935"/>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2216</TotalTime>
  <Words>1345</Words>
  <Application>Microsoft Office PowerPoint</Application>
  <PresentationFormat>A3 297x420 mm</PresentationFormat>
  <Paragraphs>123</Paragraphs>
  <Slides>1</Slides>
  <Notes>1</Notes>
  <HiddenSlides>0</HiddenSlides>
  <MMClips>0</MMClips>
  <ScaleCrop>false</ScaleCrop>
  <HeadingPairs>
    <vt:vector size="6" baseType="variant">
      <vt:variant>
        <vt:lpstr>使用されているフォント</vt:lpstr>
      </vt:variant>
      <vt:variant>
        <vt:i4>11</vt:i4>
      </vt:variant>
      <vt:variant>
        <vt:lpstr>テーマ</vt:lpstr>
      </vt:variant>
      <vt:variant>
        <vt:i4>1</vt:i4>
      </vt:variant>
      <vt:variant>
        <vt:lpstr>スライド タイトル</vt:lpstr>
      </vt:variant>
      <vt:variant>
        <vt:i4>1</vt:i4>
      </vt:variant>
    </vt:vector>
  </HeadingPairs>
  <TitlesOfParts>
    <vt:vector size="13" baseType="lpstr">
      <vt:lpstr>HG丸ｺﾞｼｯｸM-PRO</vt:lpstr>
      <vt:lpstr>ＭＳ Ｐゴシック</vt:lpstr>
      <vt:lpstr>ＭＳ Ｐ明朝</vt:lpstr>
      <vt:lpstr>ＭＳ 明朝</vt:lpstr>
      <vt:lpstr>游ゴシック</vt:lpstr>
      <vt:lpstr>游ゴシック Light</vt:lpstr>
      <vt:lpstr>Arial</vt:lpstr>
      <vt:lpstr>Calibri</vt:lpstr>
      <vt:lpstr>Calibri Light</vt:lpstr>
      <vt:lpstr>Century</vt:lpstr>
      <vt:lpstr>Wingdings</vt:lpstr>
      <vt:lpstr>Office テーマ</vt:lpstr>
      <vt:lpstr>大阪“みなと”ビジョン（素案）　【概要版】</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中岸　佑二</dc:creator>
  <cp:lastModifiedBy>北尾　栄治</cp:lastModifiedBy>
  <cp:revision>234</cp:revision>
  <cp:lastPrinted>2020-08-05T06:04:31Z</cp:lastPrinted>
  <dcterms:created xsi:type="dcterms:W3CDTF">2020-05-14T00:34:40Z</dcterms:created>
  <dcterms:modified xsi:type="dcterms:W3CDTF">2020-08-31T08:06:55Z</dcterms:modified>
</cp:coreProperties>
</file>