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0" autoAdjust="0"/>
    <p:restoredTop sz="99638" autoAdjust="0"/>
  </p:normalViewPr>
  <p:slideViewPr>
    <p:cSldViewPr>
      <p:cViewPr>
        <p:scale>
          <a:sx n="75" d="100"/>
          <a:sy n="75" d="100"/>
        </p:scale>
        <p:origin x="-426" y="145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984E8-3855-41EB-AABD-1349A18638C2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22D6-F9D3-408E-AE63-E7AB5B5D5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2016/5/23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テキスト ボックス 109"/>
          <p:cNvSpPr txBox="1"/>
          <p:nvPr/>
        </p:nvSpPr>
        <p:spPr>
          <a:xfrm>
            <a:off x="96416" y="8340765"/>
            <a:ext cx="12618097" cy="97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445920" y="3948637"/>
            <a:ext cx="2368800" cy="41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900264" y="3948637"/>
            <a:ext cx="2367336" cy="41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330381" y="3948637"/>
            <a:ext cx="2367336" cy="41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004210" y="3948637"/>
            <a:ext cx="2373238" cy="41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1975" y="3948637"/>
            <a:ext cx="2369326" cy="417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192088"/>
            <a:ext cx="12801600" cy="504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89" tIns="46795" rIns="89989" bIns="46795" anchor="ctr">
            <a:no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altLang="en-US" sz="2000" b="1" spc="-29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「大阪における今後の住宅まちづくり政策のあり方について」 ＜答申の要旨＞</a:t>
            </a:r>
            <a:endParaRPr lang="ja-JP" altLang="ja-JP" sz="2000" b="1" spc="-29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662502" y="885345"/>
            <a:ext cx="12038556" cy="4680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spc="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都市の活力の源は「人」</a:t>
            </a:r>
            <a:endParaRPr lang="en-US" altLang="ja-JP" sz="2000" b="1" kern="100" spc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6490344" y="2208312"/>
            <a:ext cx="0" cy="217375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リーフォーム 65"/>
          <p:cNvSpPr/>
          <p:nvPr/>
        </p:nvSpPr>
        <p:spPr>
          <a:xfrm>
            <a:off x="4168522" y="2418185"/>
            <a:ext cx="4840703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 68"/>
          <p:cNvSpPr/>
          <p:nvPr/>
        </p:nvSpPr>
        <p:spPr>
          <a:xfrm>
            <a:off x="1803054" y="3288432"/>
            <a:ext cx="4420293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 73"/>
          <p:cNvSpPr/>
          <p:nvPr/>
        </p:nvSpPr>
        <p:spPr>
          <a:xfrm>
            <a:off x="6818084" y="3288432"/>
            <a:ext cx="4597942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5" name="直線コネクタ 74"/>
          <p:cNvCxnSpPr/>
          <p:nvPr/>
        </p:nvCxnSpPr>
        <p:spPr>
          <a:xfrm flipH="1">
            <a:off x="4168521" y="3005118"/>
            <a:ext cx="0" cy="589754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9021891" y="3047284"/>
            <a:ext cx="0" cy="4536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562501" y="345202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国内外から多様な人々を惹きつける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3004210" y="345202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spc="-2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1100" b="1" spc="-28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5445919" y="345202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1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1100" b="1" spc="-56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やさしく快適</a:t>
            </a:r>
            <a:r>
              <a:rPr lang="ja-JP" altLang="en-US" sz="11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にくらすことができる住まいと都市</a:t>
            </a:r>
            <a:endParaRPr lang="en-US" altLang="ja-JP" sz="1100" b="1" spc="-56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7890710" y="345202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10339237" y="345202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0400" tIns="45714" rIns="5040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804045" y="2615154"/>
            <a:ext cx="4334400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68" name="角丸四角形 67"/>
          <p:cNvSpPr/>
          <p:nvPr/>
        </p:nvSpPr>
        <p:spPr>
          <a:xfrm>
            <a:off x="1864778" y="2618007"/>
            <a:ext cx="4334400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125" name="下カーブ矢印 124"/>
          <p:cNvSpPr/>
          <p:nvPr/>
        </p:nvSpPr>
        <p:spPr>
          <a:xfrm>
            <a:off x="6138418" y="2547641"/>
            <a:ext cx="782589" cy="290557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2" name="Rectangle 2"/>
          <p:cNvSpPr>
            <a:spLocks noChangeArrowheads="1"/>
          </p:cNvSpPr>
          <p:nvPr/>
        </p:nvSpPr>
        <p:spPr bwMode="auto">
          <a:xfrm>
            <a:off x="86700" y="2365302"/>
            <a:ext cx="366239" cy="815339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政策展開の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68152" y="5034014"/>
            <a:ext cx="2419200" cy="2880000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と魅力ある都市空間の創造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で魅力的な住まいを選択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en-US" altLang="ja-JP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の魅力を活かした移住・定住促進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83096" y="5251673"/>
            <a:ext cx="221760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・グランドデザインに基づく魅力ある都市空間の創造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歴史的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・文化的資源、自然環境などを活かした美しい景観づくり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83096" y="6329076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魅力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ある賃貸住宅市場の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9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・中古住宅流通・リフォーム市場の活性化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83096" y="7049116"/>
            <a:ext cx="2217600" cy="3303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50400" tIns="50400" rIns="50400" bIns="50400" rtlCol="0" anchor="ctr" anchorCtr="0">
            <a:noAutofit/>
          </a:bodyPr>
          <a:lstStyle/>
          <a:p>
            <a:pPr marL="85725" indent="-85725">
              <a:lnSpc>
                <a:spcPts val="1260"/>
              </a:lnSpc>
              <a:spcBef>
                <a:spcPts val="280"/>
              </a:spcBef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大阪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に住まう魅力の情報発信、移住・定住促進等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986188" y="5027166"/>
            <a:ext cx="2419200" cy="287337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機能を備えた都市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3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105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もが活き活きとくらすことが</a:t>
            </a:r>
            <a:r>
              <a:rPr lang="ja-JP" altLang="en-US" sz="105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5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5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8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100" spc="-56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1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8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ある住宅市場の形成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073448" y="5237912"/>
            <a:ext cx="2268000" cy="6074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・地域特性を活かした魅力あるまちづくりの推進</a:t>
            </a:r>
            <a:endParaRPr lang="en-US" altLang="ja-JP" sz="90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・空家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等を活用したリノベーションまちづくりの推進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4460" indent="-124460">
              <a:lnSpc>
                <a:spcPts val="1100"/>
              </a:lnSpc>
            </a:pP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資産の組替えによるまちづくりの推進</a:t>
            </a:r>
            <a:endParaRPr lang="en-US" altLang="ja-JP" sz="9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3073448" y="6283252"/>
            <a:ext cx="226800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100"/>
              </a:lnSpc>
            </a:pPr>
            <a:r>
              <a:rPr lang="ja-JP" altLang="en-US" sz="9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こども、若年世代、子育て世代、高齢者、</a:t>
            </a:r>
            <a: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8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障がい</a:t>
            </a: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者、外国人など誰もが活き活きと</a:t>
            </a:r>
            <a: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くらすことができる環境</a:t>
            </a:r>
            <a:r>
              <a:rPr lang="ja-JP" altLang="en-US" sz="9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づくり</a:t>
            </a:r>
            <a:endParaRPr lang="en-US" altLang="ja-JP" sz="900" spc="-28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</a:pP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多世代</a:t>
            </a: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がつながり、交流する仕組みづくり</a:t>
            </a:r>
            <a:endParaRPr lang="en-US" altLang="ja-JP" sz="9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073448" y="7113486"/>
            <a:ext cx="2268000" cy="86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・分譲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マンションの適切な維持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管理、良質なｽﾄｯｸ形成の誘導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住情報の提供や住教育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推進等、学ぶ機会の充実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・大工・技能者など住宅関連産業を担う人材の育成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884754" y="5048035"/>
            <a:ext cx="2419200" cy="2801151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3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に強い都市の形成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1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大規模災害発生時に備えた体制の整備</a:t>
            </a:r>
            <a:endParaRPr lang="en-US" altLang="ja-JP" sz="1100" spc="-1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endParaRPr lang="en-US" altLang="ja-JP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endParaRPr lang="en-US" altLang="ja-JP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  <a:spcBef>
                <a:spcPts val="6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○住まいとまちづくりにおける様々な安全性への対応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7983602" y="5251673"/>
            <a:ext cx="2217600" cy="795991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密集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市街地の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整備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広域緊急交通路沿道建築物の耐震化の促進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・地震、土砂災害、浸水被害など災害に強い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都市づくり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8900" indent="-88900">
              <a:lnSpc>
                <a:spcPts val="10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・地域の生活環境に深刻な影響を及ぼしている空家等の除却等促進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978320" y="6283642"/>
            <a:ext cx="2217600" cy="34099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民間住宅・建築物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公共住宅・建築物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7981788" y="7583596"/>
            <a:ext cx="2217600" cy="50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犯罪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に強い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住まいづくりの推進及び地域コミュニティの強化</a:t>
            </a:r>
          </a:p>
          <a:p>
            <a:pPr marL="120015" indent="-12001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・住宅・建築物における安全性の確保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0337354" y="5045925"/>
            <a:ext cx="2306576" cy="27952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○住み慣れた地域で安心してくらすことができる都市の形成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3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○住宅ストック全体を活用した府民の居住の安定確保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4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等における差別の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解消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な住宅関連産業の育成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0422717" y="6229487"/>
            <a:ext cx="2217600" cy="61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賃貸住宅における安心確保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賃貸住宅ストックの有効活用と地域主権の推進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住まいのバリアフリー化の推進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10423563" y="5453013"/>
            <a:ext cx="22176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スマートエイジング・シティの形成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・福祉のまちづくりの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10411408" y="7553172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に関する相談体制の充実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建設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産業の振興に向けた環境整備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95" name="Rectangle 2"/>
          <p:cNvSpPr>
            <a:spLocks noChangeArrowheads="1"/>
          </p:cNvSpPr>
          <p:nvPr/>
        </p:nvSpPr>
        <p:spPr bwMode="auto">
          <a:xfrm>
            <a:off x="92940" y="5010150"/>
            <a:ext cx="359998" cy="3126447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54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の方向性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533400" y="4181847"/>
            <a:ext cx="12201525" cy="720000"/>
          </a:xfrm>
          <a:prstGeom prst="roundRect">
            <a:avLst>
              <a:gd name="adj" fmla="val 660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40"/>
              </a:lnSpc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円/楕円 70"/>
          <p:cNvSpPr/>
          <p:nvPr/>
        </p:nvSpPr>
        <p:spPr>
          <a:xfrm rot="5400000">
            <a:off x="2314160" y="2753189"/>
            <a:ext cx="396000" cy="37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957387" y="4427931"/>
            <a:ext cx="3729600" cy="496114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円/楕円 75"/>
          <p:cNvSpPr/>
          <p:nvPr/>
        </p:nvSpPr>
        <p:spPr>
          <a:xfrm rot="5400000">
            <a:off x="6419032" y="2753188"/>
            <a:ext cx="396000" cy="37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4752232" y="4488074"/>
            <a:ext cx="3729600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民間が主体的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主導的に取組むことができる環境を整備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円/楕円 78"/>
          <p:cNvSpPr/>
          <p:nvPr/>
        </p:nvSpPr>
        <p:spPr>
          <a:xfrm rot="5400000">
            <a:off x="10519478" y="2753188"/>
            <a:ext cx="396000" cy="37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8899478" y="4488073"/>
            <a:ext cx="3636000" cy="274231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大阪がもつ多様なストック・ポテンシャルを活用した取組みを展開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856089" y="4152528"/>
            <a:ext cx="11593383" cy="28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indent="-124460" algn="ctr">
              <a:lnSpc>
                <a:spcPts val="2100"/>
              </a:lnSpc>
            </a:pPr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好循環を生み出すための３つの視点の重視により、様々な施策</a:t>
            </a:r>
            <a:r>
              <a:rPr lang="ja-JP" altLang="en-US" sz="13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が相互に</a:t>
            </a:r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作用</a:t>
            </a:r>
            <a:endParaRPr lang="en-US" altLang="ja-JP" sz="13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下カーブ矢印 126"/>
          <p:cNvSpPr/>
          <p:nvPr/>
        </p:nvSpPr>
        <p:spPr>
          <a:xfrm flipH="1" flipV="1">
            <a:off x="6102265" y="2926181"/>
            <a:ext cx="782589" cy="290557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3" name="正方形/長方形 132"/>
          <p:cNvSpPr>
            <a:spLocks/>
          </p:cNvSpPr>
          <p:nvPr/>
        </p:nvSpPr>
        <p:spPr>
          <a:xfrm>
            <a:off x="2296344" y="1778298"/>
            <a:ext cx="8388000" cy="452942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b="1" kern="100" dirty="0">
                <a:solidFill>
                  <a:srgbClr val="000000"/>
                </a:solidFill>
                <a:ea typeface="Meiryo UI"/>
                <a:cs typeface="Times New Roman"/>
              </a:rPr>
              <a:t>住まうなら大阪！　～多様な人々が住まい、訪れる居住魅力</a:t>
            </a:r>
            <a:r>
              <a:rPr lang="ja-JP" altLang="en-US" sz="18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あふれる都市の創造～</a:t>
            </a:r>
            <a:endParaRPr lang="ja-JP" altLang="en-US" sz="1800" kern="100" dirty="0">
              <a:ea typeface="ＭＳ 明朝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441258" y="5038054"/>
            <a:ext cx="2419200" cy="2697387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快適性の高い都市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12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1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にやさしく快適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・建築物の普及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12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調和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したライフスタイルの普及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ja-JP" altLang="en-US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5546806" y="5251026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みどりのネットワークの形成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エネルギーの地産地消の促進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5543980" y="6047664"/>
            <a:ext cx="2217600" cy="43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・建築物の省エネルギー化等の推進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地域産材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等木材利用の促進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556446" y="6839077"/>
            <a:ext cx="22176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快適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で利便性が高く、魅力あるくらし方の情報発信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17" name="Rectangle 2"/>
          <p:cNvSpPr>
            <a:spLocks noChangeArrowheads="1"/>
          </p:cNvSpPr>
          <p:nvPr/>
        </p:nvSpPr>
        <p:spPr bwMode="auto">
          <a:xfrm>
            <a:off x="96416" y="8212410"/>
            <a:ext cx="3659704" cy="25671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　重点的に取組むべき施策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21" name="Rectangle 2"/>
          <p:cNvSpPr>
            <a:spLocks noChangeArrowheads="1"/>
          </p:cNvSpPr>
          <p:nvPr/>
        </p:nvSpPr>
        <p:spPr bwMode="auto">
          <a:xfrm>
            <a:off x="86700" y="840160"/>
            <a:ext cx="366239" cy="57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基本的な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考え方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968752" y="2766190"/>
            <a:ext cx="1074086" cy="216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208288" y="8503758"/>
            <a:ext cx="1800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円/楕円 123"/>
          <p:cNvSpPr/>
          <p:nvPr/>
        </p:nvSpPr>
        <p:spPr>
          <a:xfrm>
            <a:off x="1792464" y="8503758"/>
            <a:ext cx="1800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3375573" y="8503758"/>
            <a:ext cx="1548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4654091" y="8503758"/>
            <a:ext cx="1908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円/楕円 136"/>
          <p:cNvSpPr/>
          <p:nvPr/>
        </p:nvSpPr>
        <p:spPr>
          <a:xfrm>
            <a:off x="6343481" y="8503758"/>
            <a:ext cx="1800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315348" y="8665758"/>
            <a:ext cx="165600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ポテンシャルと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ストックを活かした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魅力ある都市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空間の形成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4817160" y="8606480"/>
            <a:ext cx="1581862" cy="5865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公的賃貸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住宅ストックを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子育てしやすい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まちづくりの推進</a:t>
            </a:r>
            <a:endParaRPr lang="en-US" altLang="ja-JP" sz="9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1848219" y="8611758"/>
            <a:ext cx="1620000" cy="576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に住まう魅力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よる若年・子育て世代の移住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定住の促進</a:t>
            </a:r>
            <a:endParaRPr lang="en-US" altLang="ja-JP" sz="10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6384368" y="8714730"/>
            <a:ext cx="1660985" cy="3700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省エネ化の推進による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大阪の住まいの魅力向上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484808" y="8714177"/>
            <a:ext cx="1404000" cy="3711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空家の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による居住魅力の向上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Rectangle 2"/>
          <p:cNvSpPr>
            <a:spLocks noChangeArrowheads="1"/>
          </p:cNvSpPr>
          <p:nvPr/>
        </p:nvSpPr>
        <p:spPr bwMode="auto">
          <a:xfrm>
            <a:off x="92938" y="1538982"/>
            <a:ext cx="360000" cy="73152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3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目標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0411408" y="7115672"/>
            <a:ext cx="2217600" cy="21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・府民や民間事業者の意識の啓発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4668437" y="1454298"/>
            <a:ext cx="3881341" cy="252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20"/>
              </a:lnSpc>
              <a:spcBef>
                <a:spcPts val="600"/>
              </a:spcBef>
            </a:pPr>
            <a:r>
              <a:rPr lang="en-US" altLang="ja-JP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700" b="1" kern="1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ならではの魅力を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活かす</a:t>
            </a:r>
            <a:r>
              <a:rPr lang="en-US" altLang="ja-JP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700" b="1" kern="100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8144" y="4188616"/>
            <a:ext cx="468000" cy="756000"/>
            <a:chOff x="64096" y="3538203"/>
            <a:chExt cx="468000" cy="756000"/>
          </a:xfrm>
        </p:grpSpPr>
        <p:sp>
          <p:nvSpPr>
            <p:cNvPr id="2" name="円/楕円 1"/>
            <p:cNvSpPr/>
            <p:nvPr/>
          </p:nvSpPr>
          <p:spPr>
            <a:xfrm>
              <a:off x="64096" y="3538203"/>
              <a:ext cx="468000" cy="756000"/>
            </a:xfrm>
            <a:prstGeom prst="ellipse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Rectangle 2"/>
            <p:cNvSpPr>
              <a:spLocks noChangeArrowheads="1"/>
            </p:cNvSpPr>
            <p:nvPr/>
          </p:nvSpPr>
          <p:spPr bwMode="auto">
            <a:xfrm>
              <a:off x="89577" y="3587947"/>
              <a:ext cx="366239" cy="688457"/>
            </a:xfrm>
            <a:prstGeom prst="rect">
              <a:avLst/>
            </a:prstGeom>
            <a:noFill/>
            <a:ln w="9525">
              <a:noFill/>
              <a:prstDash val="solid"/>
              <a:miter lim="800000"/>
              <a:headEnd/>
              <a:tailEnd/>
            </a:ln>
            <a:extLst/>
          </p:spPr>
          <p:txBody>
            <a:bodyPr vert="eaVert" wrap="square" lIns="0" tIns="0" rIns="0" bIns="0" anchor="ctr" anchorCtr="0">
              <a:noAutofit/>
            </a:bodyPr>
            <a:lstStyle>
              <a:lvl1pPr algn="l" eaLnBrk="0" hangingPunct="0">
                <a:spcBef>
                  <a:spcPts val="800"/>
                </a:spcBef>
                <a:defRPr sz="32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1pPr>
              <a:lvl2pPr algn="l" eaLnBrk="0" hangingPunct="0">
                <a:spcBef>
                  <a:spcPts val="700"/>
                </a:spcBef>
                <a:defRPr sz="28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2pPr>
              <a:lvl3pPr algn="l" eaLnBrk="0" hangingPunct="0">
                <a:spcBef>
                  <a:spcPts val="600"/>
                </a:spcBef>
                <a:defRPr sz="24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3pPr>
              <a:lvl4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4pPr>
              <a:lvl5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施策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展開の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視点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86700" y="3346046"/>
            <a:ext cx="366239" cy="75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施策の柱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8" name="円/楕円 137"/>
          <p:cNvSpPr/>
          <p:nvPr/>
        </p:nvSpPr>
        <p:spPr>
          <a:xfrm>
            <a:off x="7985152" y="8503758"/>
            <a:ext cx="1800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8015543" y="8632383"/>
            <a:ext cx="1728000" cy="53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14" rIns="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密集市街地における</a:t>
            </a:r>
            <a:endParaRPr lang="en-US" altLang="ja-JP" sz="1000" b="1" spc="-3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魅力あるまちづくりの推進</a:t>
            </a:r>
            <a:endParaRPr lang="ja-JP" altLang="en-US" sz="1000" b="1" spc="-3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円/楕円 139"/>
          <p:cNvSpPr/>
          <p:nvPr/>
        </p:nvSpPr>
        <p:spPr>
          <a:xfrm>
            <a:off x="9714895" y="8503758"/>
            <a:ext cx="1584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円/楕円 140"/>
          <p:cNvSpPr/>
          <p:nvPr/>
        </p:nvSpPr>
        <p:spPr>
          <a:xfrm>
            <a:off x="11153504" y="8503758"/>
            <a:ext cx="154800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11153504" y="8690938"/>
            <a:ext cx="1584000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あんしん住まいの充実による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居住魅力の向上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47360" y="4488074"/>
            <a:ext cx="3729600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様々な分野・主体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との連携した取組みを展開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9713168" y="8690938"/>
            <a:ext cx="1512000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地域特性に応じた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総合的な施策展開による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耐震化の促進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7981788" y="6863516"/>
            <a:ext cx="2217600" cy="3603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8900" indent="-88900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・建築物・宅地の被災状況の迅速な把握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en-US" altLang="ja-JP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被災者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の住まいの早期確保　等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4096" y="9372015"/>
            <a:ext cx="10116000" cy="216000"/>
          </a:xfrm>
          <a:prstGeom prst="rect">
            <a:avLst/>
          </a:prstGeom>
          <a:noFill/>
          <a:ln w="6350">
            <a:noFill/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なお、施策の進捗については、施策の柱ごとに府民に分かりやすい目標を設定し、進行管理に取組んでいくこと。（例：みどりが多い、治安が良い、住み続けたいと思う府民の割合など）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67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9525">
          <a:solidFill>
            <a:schemeClr val="tx2"/>
          </a:solidFill>
          <a:prstDash val="solid"/>
        </a:ln>
      </a:spPr>
      <a:bodyPr wrap="square" lIns="50400" tIns="100800" rIns="50400" bIns="50400" rtlCol="0" anchor="t" anchorCtr="0">
        <a:noAutofit/>
      </a:bodyPr>
      <a:lstStyle>
        <a:defPPr>
          <a:lnSpc>
            <a:spcPts val="1400"/>
          </a:lnSpc>
          <a:spcBef>
            <a:spcPts val="280"/>
          </a:spcBef>
          <a:defRPr sz="1100" spc="-29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93A4DFA-67A0-4C84-877C-3F9A504E2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7EB106-C07E-43D2-818D-9B1CFDAD4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B5C26A-9BC2-4F3E-89D1-1A3CEF1A424F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6689e31-b03d-4afa-a735-a1f8d7beadb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4854</TotalTime>
  <Words>809</Words>
  <Application>Microsoft Office PowerPoint</Application>
  <PresentationFormat>A3 297x420 mm</PresentationFormat>
  <Paragraphs>132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岩田　賢治</cp:lastModifiedBy>
  <cp:revision>296</cp:revision>
  <cp:lastPrinted>2016-05-23T04:09:41Z</cp:lastPrinted>
  <dcterms:created xsi:type="dcterms:W3CDTF">2015-11-01T03:56:02Z</dcterms:created>
  <dcterms:modified xsi:type="dcterms:W3CDTF">2016-05-23T04:17:01Z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