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369" r:id="rId5"/>
    <p:sldId id="370" r:id="rId6"/>
    <p:sldId id="373" r:id="rId7"/>
    <p:sldId id="371" r:id="rId8"/>
    <p:sldId id="365" r:id="rId9"/>
    <p:sldId id="372" r:id="rId10"/>
    <p:sldId id="367" r:id="rId11"/>
  </p:sldIdLst>
  <p:sldSz cx="15122525" cy="10693400"/>
  <p:notesSz cx="9939338" cy="14368463"/>
  <p:defaultTextStyle>
    <a:defPPr>
      <a:defRPr lang="ja-JP"/>
    </a:defPPr>
    <a:lvl1pPr marL="0" algn="l" defTabSz="1474933" rtl="0" eaLnBrk="1" latinLnBrk="0" hangingPunct="1">
      <a:defRPr kumimoji="1" sz="2900" kern="1200">
        <a:solidFill>
          <a:schemeClr val="tx1"/>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62" autoAdjust="0"/>
    <p:restoredTop sz="96763" autoAdjust="0"/>
  </p:normalViewPr>
  <p:slideViewPr>
    <p:cSldViewPr>
      <p:cViewPr varScale="1">
        <p:scale>
          <a:sx n="41" d="100"/>
          <a:sy n="41" d="100"/>
        </p:scale>
        <p:origin x="-1266" y="-102"/>
      </p:cViewPr>
      <p:guideLst>
        <p:guide orient="horz" pos="3368"/>
        <p:guide pos="476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nagaem\Desktop\&#65325;&#65328;&#36914;&#25431;\&#21315;&#37324;&#20154;&#21475;&#25512;&#31227;&#65288;&#12464;&#12521;&#12501;&#65289;.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'H26'!$A$35</c:f>
              <c:strCache>
                <c:ptCount val="1"/>
                <c:pt idx="0">
                  <c:v>千里NT人口</c:v>
                </c:pt>
              </c:strCache>
            </c:strRef>
          </c:tx>
          <c:invertIfNegative val="0"/>
          <c:cat>
            <c:strRef>
              <c:f>'H26'!$B$34:$N$34</c:f>
              <c:strCache>
                <c:ptCount val="13"/>
                <c:pt idx="0">
                  <c:v>H15</c:v>
                </c:pt>
                <c:pt idx="1">
                  <c:v>H16</c:v>
                </c:pt>
                <c:pt idx="2">
                  <c:v>H17</c:v>
                </c:pt>
                <c:pt idx="3">
                  <c:v>H18</c:v>
                </c:pt>
                <c:pt idx="4">
                  <c:v>H19</c:v>
                </c:pt>
                <c:pt idx="5">
                  <c:v>H20</c:v>
                </c:pt>
                <c:pt idx="6">
                  <c:v>H21</c:v>
                </c:pt>
                <c:pt idx="7">
                  <c:v>H22</c:v>
                </c:pt>
                <c:pt idx="8">
                  <c:v>H23</c:v>
                </c:pt>
                <c:pt idx="9">
                  <c:v>H24</c:v>
                </c:pt>
                <c:pt idx="10">
                  <c:v>H25</c:v>
                </c:pt>
                <c:pt idx="11">
                  <c:v>H26</c:v>
                </c:pt>
                <c:pt idx="12">
                  <c:v>H27</c:v>
                </c:pt>
              </c:strCache>
            </c:strRef>
          </c:cat>
          <c:val>
            <c:numRef>
              <c:f>'H26'!$B$35:$N$35</c:f>
              <c:numCache>
                <c:formatCode>General</c:formatCode>
                <c:ptCount val="13"/>
                <c:pt idx="0">
                  <c:v>92519</c:v>
                </c:pt>
                <c:pt idx="1">
                  <c:v>90848</c:v>
                </c:pt>
                <c:pt idx="2">
                  <c:v>89923</c:v>
                </c:pt>
                <c:pt idx="3">
                  <c:v>89685</c:v>
                </c:pt>
                <c:pt idx="4">
                  <c:v>89212</c:v>
                </c:pt>
                <c:pt idx="5">
                  <c:v>90002</c:v>
                </c:pt>
                <c:pt idx="6">
                  <c:v>89486</c:v>
                </c:pt>
                <c:pt idx="7">
                  <c:v>89337</c:v>
                </c:pt>
                <c:pt idx="8">
                  <c:v>90226</c:v>
                </c:pt>
                <c:pt idx="9">
                  <c:v>93972</c:v>
                </c:pt>
                <c:pt idx="10">
                  <c:v>95883</c:v>
                </c:pt>
                <c:pt idx="11">
                  <c:v>95888</c:v>
                </c:pt>
                <c:pt idx="12">
                  <c:v>98282</c:v>
                </c:pt>
              </c:numCache>
            </c:numRef>
          </c:val>
        </c:ser>
        <c:dLbls>
          <c:showLegendKey val="0"/>
          <c:showVal val="0"/>
          <c:showCatName val="0"/>
          <c:showSerName val="0"/>
          <c:showPercent val="0"/>
          <c:showBubbleSize val="0"/>
        </c:dLbls>
        <c:gapWidth val="150"/>
        <c:axId val="135393280"/>
        <c:axId val="62897472"/>
      </c:barChart>
      <c:lineChart>
        <c:grouping val="standard"/>
        <c:varyColors val="0"/>
        <c:ser>
          <c:idx val="1"/>
          <c:order val="1"/>
          <c:tx>
            <c:strRef>
              <c:f>'H26'!$A$36</c:f>
              <c:strCache>
                <c:ptCount val="1"/>
                <c:pt idx="0">
                  <c:v>高齢化率</c:v>
                </c:pt>
              </c:strCache>
            </c:strRef>
          </c:tx>
          <c:spPr>
            <a:ln>
              <a:solidFill>
                <a:srgbClr val="FF0000"/>
              </a:solidFill>
            </a:ln>
          </c:spPr>
          <c:marker>
            <c:symbol val="square"/>
            <c:size val="5"/>
            <c:spPr>
              <a:solidFill>
                <a:srgbClr val="FF0000"/>
              </a:solidFill>
            </c:spPr>
          </c:marker>
          <c:cat>
            <c:strRef>
              <c:f>'H26'!$B$34:$N$34</c:f>
              <c:strCache>
                <c:ptCount val="13"/>
                <c:pt idx="0">
                  <c:v>H15</c:v>
                </c:pt>
                <c:pt idx="1">
                  <c:v>H16</c:v>
                </c:pt>
                <c:pt idx="2">
                  <c:v>H17</c:v>
                </c:pt>
                <c:pt idx="3">
                  <c:v>H18</c:v>
                </c:pt>
                <c:pt idx="4">
                  <c:v>H19</c:v>
                </c:pt>
                <c:pt idx="5">
                  <c:v>H20</c:v>
                </c:pt>
                <c:pt idx="6">
                  <c:v>H21</c:v>
                </c:pt>
                <c:pt idx="7">
                  <c:v>H22</c:v>
                </c:pt>
                <c:pt idx="8">
                  <c:v>H23</c:v>
                </c:pt>
                <c:pt idx="9">
                  <c:v>H24</c:v>
                </c:pt>
                <c:pt idx="10">
                  <c:v>H25</c:v>
                </c:pt>
                <c:pt idx="11">
                  <c:v>H26</c:v>
                </c:pt>
                <c:pt idx="12">
                  <c:v>H27</c:v>
                </c:pt>
              </c:strCache>
            </c:strRef>
          </c:cat>
          <c:val>
            <c:numRef>
              <c:f>'H26'!$B$36:$N$36</c:f>
              <c:numCache>
                <c:formatCode>0.0_ </c:formatCode>
                <c:ptCount val="13"/>
                <c:pt idx="0">
                  <c:v>23.8</c:v>
                </c:pt>
                <c:pt idx="1">
                  <c:v>24.9</c:v>
                </c:pt>
                <c:pt idx="2">
                  <c:v>26.1</c:v>
                </c:pt>
                <c:pt idx="3">
                  <c:v>27.5</c:v>
                </c:pt>
                <c:pt idx="4">
                  <c:v>28.7</c:v>
                </c:pt>
                <c:pt idx="5">
                  <c:v>29.2</c:v>
                </c:pt>
                <c:pt idx="6">
                  <c:v>29.9</c:v>
                </c:pt>
                <c:pt idx="7">
                  <c:v>30.2</c:v>
                </c:pt>
                <c:pt idx="8">
                  <c:v>30</c:v>
                </c:pt>
                <c:pt idx="9">
                  <c:v>29.7</c:v>
                </c:pt>
                <c:pt idx="10">
                  <c:v>29.9</c:v>
                </c:pt>
                <c:pt idx="11">
                  <c:v>30.4</c:v>
                </c:pt>
                <c:pt idx="12">
                  <c:v>30.1</c:v>
                </c:pt>
              </c:numCache>
            </c:numRef>
          </c:val>
          <c:smooth val="0"/>
        </c:ser>
        <c:dLbls>
          <c:showLegendKey val="0"/>
          <c:showVal val="0"/>
          <c:showCatName val="0"/>
          <c:showSerName val="0"/>
          <c:showPercent val="0"/>
          <c:showBubbleSize val="0"/>
        </c:dLbls>
        <c:marker val="1"/>
        <c:smooth val="0"/>
        <c:axId val="135393792"/>
        <c:axId val="133734400"/>
      </c:lineChart>
      <c:catAx>
        <c:axId val="135393280"/>
        <c:scaling>
          <c:orientation val="minMax"/>
        </c:scaling>
        <c:delete val="0"/>
        <c:axPos val="b"/>
        <c:numFmt formatCode="General" sourceLinked="1"/>
        <c:majorTickMark val="out"/>
        <c:minorTickMark val="none"/>
        <c:tickLblPos val="nextTo"/>
        <c:crossAx val="62897472"/>
        <c:crosses val="autoZero"/>
        <c:auto val="1"/>
        <c:lblAlgn val="ctr"/>
        <c:lblOffset val="100"/>
        <c:noMultiLvlLbl val="0"/>
      </c:catAx>
      <c:valAx>
        <c:axId val="62897472"/>
        <c:scaling>
          <c:orientation val="minMax"/>
          <c:min val="84000"/>
        </c:scaling>
        <c:delete val="0"/>
        <c:axPos val="l"/>
        <c:majorGridlines/>
        <c:numFmt formatCode="General" sourceLinked="1"/>
        <c:majorTickMark val="out"/>
        <c:minorTickMark val="none"/>
        <c:tickLblPos val="nextTo"/>
        <c:crossAx val="135393280"/>
        <c:crosses val="autoZero"/>
        <c:crossBetween val="between"/>
      </c:valAx>
      <c:catAx>
        <c:axId val="135393792"/>
        <c:scaling>
          <c:orientation val="minMax"/>
        </c:scaling>
        <c:delete val="1"/>
        <c:axPos val="b"/>
        <c:majorTickMark val="out"/>
        <c:minorTickMark val="none"/>
        <c:tickLblPos val="nextTo"/>
        <c:crossAx val="133734400"/>
        <c:crosses val="autoZero"/>
        <c:auto val="1"/>
        <c:lblAlgn val="ctr"/>
        <c:lblOffset val="100"/>
        <c:noMultiLvlLbl val="0"/>
      </c:catAx>
      <c:valAx>
        <c:axId val="133734400"/>
        <c:scaling>
          <c:orientation val="minMax"/>
          <c:min val="10"/>
        </c:scaling>
        <c:delete val="0"/>
        <c:axPos val="r"/>
        <c:numFmt formatCode="0.0_ " sourceLinked="1"/>
        <c:majorTickMark val="out"/>
        <c:minorTickMark val="none"/>
        <c:tickLblPos val="nextTo"/>
        <c:crossAx val="135393792"/>
        <c:crosses val="max"/>
        <c:crossBetween val="between"/>
      </c:valAx>
    </c:plotArea>
    <c:legend>
      <c:legendPos val="r"/>
      <c:layout/>
      <c:overlay val="0"/>
    </c:legend>
    <c:plotVisOnly val="1"/>
    <c:dispBlanksAs val="gap"/>
    <c:showDLblsOverMax val="0"/>
  </c:chart>
  <c:spPr>
    <a:solidFill>
      <a:schemeClr val="bg1"/>
    </a:solidFill>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4306737" cy="718309"/>
          </a:xfrm>
          <a:prstGeom prst="rect">
            <a:avLst/>
          </a:prstGeom>
        </p:spPr>
        <p:txBody>
          <a:bodyPr vert="horz" lIns="132700" tIns="66350" rIns="132700" bIns="66350"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9" y="0"/>
            <a:ext cx="4306737" cy="718309"/>
          </a:xfrm>
          <a:prstGeom prst="rect">
            <a:avLst/>
          </a:prstGeom>
        </p:spPr>
        <p:txBody>
          <a:bodyPr vert="horz" lIns="132700" tIns="66350" rIns="132700" bIns="66350" rtlCol="0"/>
          <a:lstStyle>
            <a:lvl1pPr algn="r">
              <a:defRPr sz="1700"/>
            </a:lvl1pPr>
          </a:lstStyle>
          <a:p>
            <a:fld id="{485394BA-47FE-44C3-B0BC-BF9107A377DF}" type="datetimeFigureOut">
              <a:rPr kumimoji="1" lang="ja-JP" altLang="en-US" smtClean="0"/>
              <a:t>2017/3/24</a:t>
            </a:fld>
            <a:endParaRPr kumimoji="1" lang="ja-JP" altLang="en-US"/>
          </a:p>
        </p:txBody>
      </p:sp>
      <p:sp>
        <p:nvSpPr>
          <p:cNvPr id="4" name="スライド イメージ プレースホルダー 3"/>
          <p:cNvSpPr>
            <a:spLocks noGrp="1" noRot="1" noChangeAspect="1"/>
          </p:cNvSpPr>
          <p:nvPr>
            <p:ph type="sldImg" idx="2"/>
          </p:nvPr>
        </p:nvSpPr>
        <p:spPr>
          <a:xfrm>
            <a:off x="1160463" y="1077913"/>
            <a:ext cx="7618412" cy="5386387"/>
          </a:xfrm>
          <a:prstGeom prst="rect">
            <a:avLst/>
          </a:prstGeom>
          <a:noFill/>
          <a:ln w="12700">
            <a:solidFill>
              <a:prstClr val="black"/>
            </a:solidFill>
          </a:ln>
        </p:spPr>
        <p:txBody>
          <a:bodyPr vert="horz" lIns="132700" tIns="66350" rIns="132700" bIns="66350" rtlCol="0" anchor="ctr"/>
          <a:lstStyle/>
          <a:p>
            <a:endParaRPr lang="ja-JP" altLang="en-US"/>
          </a:p>
        </p:txBody>
      </p:sp>
      <p:sp>
        <p:nvSpPr>
          <p:cNvPr id="5" name="ノート プレースホルダー 4"/>
          <p:cNvSpPr>
            <a:spLocks noGrp="1"/>
          </p:cNvSpPr>
          <p:nvPr>
            <p:ph type="body" sz="quarter" idx="3"/>
          </p:nvPr>
        </p:nvSpPr>
        <p:spPr>
          <a:xfrm>
            <a:off x="994403" y="6825077"/>
            <a:ext cx="7950543" cy="6464776"/>
          </a:xfrm>
          <a:prstGeom prst="rect">
            <a:avLst/>
          </a:prstGeom>
        </p:spPr>
        <p:txBody>
          <a:bodyPr vert="horz" lIns="132700" tIns="66350" rIns="132700" bIns="6635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13647860"/>
            <a:ext cx="4306737" cy="718308"/>
          </a:xfrm>
          <a:prstGeom prst="rect">
            <a:avLst/>
          </a:prstGeom>
        </p:spPr>
        <p:txBody>
          <a:bodyPr vert="horz" lIns="132700" tIns="66350" rIns="132700" bIns="66350"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9" y="13647860"/>
            <a:ext cx="4306737" cy="718308"/>
          </a:xfrm>
          <a:prstGeom prst="rect">
            <a:avLst/>
          </a:prstGeom>
        </p:spPr>
        <p:txBody>
          <a:bodyPr vert="horz" lIns="132700" tIns="66350" rIns="132700" bIns="66350" rtlCol="0" anchor="b"/>
          <a:lstStyle>
            <a:lvl1pPr algn="r">
              <a:defRPr sz="1700"/>
            </a:lvl1pPr>
          </a:lstStyle>
          <a:p>
            <a:fld id="{DB386519-46F3-475F-B838-117A44731A1B}" type="slidenum">
              <a:rPr kumimoji="1" lang="ja-JP" altLang="en-US" smtClean="0"/>
              <a:t>‹#›</a:t>
            </a:fld>
            <a:endParaRPr kumimoji="1" lang="ja-JP" altLang="en-US"/>
          </a:p>
        </p:txBody>
      </p:sp>
    </p:spTree>
    <p:extLst>
      <p:ext uri="{BB962C8B-B14F-4D97-AF65-F5344CB8AC3E}">
        <p14:creationId xmlns:p14="http://schemas.microsoft.com/office/powerpoint/2010/main" val="3989796934"/>
      </p:ext>
    </p:extLst>
  </p:cSld>
  <p:clrMap bg1="lt1" tx1="dk1" bg2="lt2" tx2="dk2" accent1="accent1" accent2="accent2" accent3="accent3" accent4="accent4" accent5="accent5" accent6="accent6" hlink="hlink" folHlink="folHlink"/>
  <p:notesStyle>
    <a:lvl1pPr marL="0" algn="l" defTabSz="1475110" rtl="0" eaLnBrk="1" latinLnBrk="0" hangingPunct="1">
      <a:defRPr kumimoji="1" sz="1900" kern="1200">
        <a:solidFill>
          <a:schemeClr val="tx1"/>
        </a:solidFill>
        <a:latin typeface="+mn-lt"/>
        <a:ea typeface="+mn-ea"/>
        <a:cs typeface="+mn-cs"/>
      </a:defRPr>
    </a:lvl1pPr>
    <a:lvl2pPr marL="737555" algn="l" defTabSz="1475110" rtl="0" eaLnBrk="1" latinLnBrk="0" hangingPunct="1">
      <a:defRPr kumimoji="1" sz="1900" kern="1200">
        <a:solidFill>
          <a:schemeClr val="tx1"/>
        </a:solidFill>
        <a:latin typeface="+mn-lt"/>
        <a:ea typeface="+mn-ea"/>
        <a:cs typeface="+mn-cs"/>
      </a:defRPr>
    </a:lvl2pPr>
    <a:lvl3pPr marL="1475110" algn="l" defTabSz="1475110" rtl="0" eaLnBrk="1" latinLnBrk="0" hangingPunct="1">
      <a:defRPr kumimoji="1" sz="1900" kern="1200">
        <a:solidFill>
          <a:schemeClr val="tx1"/>
        </a:solidFill>
        <a:latin typeface="+mn-lt"/>
        <a:ea typeface="+mn-ea"/>
        <a:cs typeface="+mn-cs"/>
      </a:defRPr>
    </a:lvl3pPr>
    <a:lvl4pPr marL="2212665" algn="l" defTabSz="1475110" rtl="0" eaLnBrk="1" latinLnBrk="0" hangingPunct="1">
      <a:defRPr kumimoji="1" sz="1900" kern="1200">
        <a:solidFill>
          <a:schemeClr val="tx1"/>
        </a:solidFill>
        <a:latin typeface="+mn-lt"/>
        <a:ea typeface="+mn-ea"/>
        <a:cs typeface="+mn-cs"/>
      </a:defRPr>
    </a:lvl4pPr>
    <a:lvl5pPr marL="2950220" algn="l" defTabSz="1475110" rtl="0" eaLnBrk="1" latinLnBrk="0" hangingPunct="1">
      <a:defRPr kumimoji="1" sz="1900" kern="1200">
        <a:solidFill>
          <a:schemeClr val="tx1"/>
        </a:solidFill>
        <a:latin typeface="+mn-lt"/>
        <a:ea typeface="+mn-ea"/>
        <a:cs typeface="+mn-cs"/>
      </a:defRPr>
    </a:lvl5pPr>
    <a:lvl6pPr marL="3687775" algn="l" defTabSz="1475110" rtl="0" eaLnBrk="1" latinLnBrk="0" hangingPunct="1">
      <a:defRPr kumimoji="1" sz="1900" kern="1200">
        <a:solidFill>
          <a:schemeClr val="tx1"/>
        </a:solidFill>
        <a:latin typeface="+mn-lt"/>
        <a:ea typeface="+mn-ea"/>
        <a:cs typeface="+mn-cs"/>
      </a:defRPr>
    </a:lvl6pPr>
    <a:lvl7pPr marL="4425330" algn="l" defTabSz="1475110" rtl="0" eaLnBrk="1" latinLnBrk="0" hangingPunct="1">
      <a:defRPr kumimoji="1" sz="1900" kern="1200">
        <a:solidFill>
          <a:schemeClr val="tx1"/>
        </a:solidFill>
        <a:latin typeface="+mn-lt"/>
        <a:ea typeface="+mn-ea"/>
        <a:cs typeface="+mn-cs"/>
      </a:defRPr>
    </a:lvl7pPr>
    <a:lvl8pPr marL="5162885" algn="l" defTabSz="1475110" rtl="0" eaLnBrk="1" latinLnBrk="0" hangingPunct="1">
      <a:defRPr kumimoji="1" sz="1900" kern="1200">
        <a:solidFill>
          <a:schemeClr val="tx1"/>
        </a:solidFill>
        <a:latin typeface="+mn-lt"/>
        <a:ea typeface="+mn-ea"/>
        <a:cs typeface="+mn-cs"/>
      </a:defRPr>
    </a:lvl8pPr>
    <a:lvl9pPr marL="5900440" algn="l" defTabSz="1475110" rtl="0" eaLnBrk="1" latinLnBrk="0" hangingPunct="1">
      <a:defRPr kumimoji="1"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92"/>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37466" indent="0" algn="ctr">
              <a:buNone/>
              <a:defRPr>
                <a:solidFill>
                  <a:schemeClr val="tx1">
                    <a:tint val="75000"/>
                  </a:schemeClr>
                </a:solidFill>
              </a:defRPr>
            </a:lvl2pPr>
            <a:lvl3pPr marL="1474933" indent="0" algn="ctr">
              <a:buNone/>
              <a:defRPr>
                <a:solidFill>
                  <a:schemeClr val="tx1">
                    <a:tint val="75000"/>
                  </a:schemeClr>
                </a:solidFill>
              </a:defRPr>
            </a:lvl3pPr>
            <a:lvl4pPr marL="2212399" indent="0" algn="ctr">
              <a:buNone/>
              <a:defRPr>
                <a:solidFill>
                  <a:schemeClr val="tx1">
                    <a:tint val="75000"/>
                  </a:schemeClr>
                </a:solidFill>
              </a:defRPr>
            </a:lvl4pPr>
            <a:lvl5pPr marL="2949867" indent="0" algn="ctr">
              <a:buNone/>
              <a:defRPr>
                <a:solidFill>
                  <a:schemeClr val="tx1">
                    <a:tint val="75000"/>
                  </a:schemeClr>
                </a:solidFill>
              </a:defRPr>
            </a:lvl5pPr>
            <a:lvl6pPr marL="3687333" indent="0" algn="ctr">
              <a:buNone/>
              <a:defRPr>
                <a:solidFill>
                  <a:schemeClr val="tx1">
                    <a:tint val="75000"/>
                  </a:schemeClr>
                </a:solidFill>
              </a:defRPr>
            </a:lvl6pPr>
            <a:lvl7pPr marL="4424799" indent="0" algn="ctr">
              <a:buNone/>
              <a:defRPr>
                <a:solidFill>
                  <a:schemeClr val="tx1">
                    <a:tint val="75000"/>
                  </a:schemeClr>
                </a:solidFill>
              </a:defRPr>
            </a:lvl7pPr>
            <a:lvl8pPr marL="5162266" indent="0" algn="ctr">
              <a:buNone/>
              <a:defRPr>
                <a:solidFill>
                  <a:schemeClr val="tx1">
                    <a:tint val="75000"/>
                  </a:schemeClr>
                </a:solidFill>
              </a:defRPr>
            </a:lvl8pPr>
            <a:lvl9pPr marL="589973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2017/3/24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8012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2017/3/24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58774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9"/>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6" y="428239"/>
            <a:ext cx="9955662"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2017/3/24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8665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2017/3/24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41060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871507"/>
            <a:ext cx="12854146" cy="212382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32325"/>
            <a:ext cx="12854146" cy="2339180"/>
          </a:xfrm>
        </p:spPr>
        <p:txBody>
          <a:bodyPr anchor="b"/>
          <a:lstStyle>
            <a:lvl1pPr marL="0" indent="0">
              <a:buNone/>
              <a:defRPr sz="3200">
                <a:solidFill>
                  <a:schemeClr val="tx1">
                    <a:tint val="75000"/>
                  </a:schemeClr>
                </a:solidFill>
              </a:defRPr>
            </a:lvl1pPr>
            <a:lvl2pPr marL="737466" indent="0">
              <a:buNone/>
              <a:defRPr sz="2900">
                <a:solidFill>
                  <a:schemeClr val="tx1">
                    <a:tint val="75000"/>
                  </a:schemeClr>
                </a:solidFill>
              </a:defRPr>
            </a:lvl2pPr>
            <a:lvl3pPr marL="1474933" indent="0">
              <a:buNone/>
              <a:defRPr sz="2600">
                <a:solidFill>
                  <a:schemeClr val="tx1">
                    <a:tint val="75000"/>
                  </a:schemeClr>
                </a:solidFill>
              </a:defRPr>
            </a:lvl3pPr>
            <a:lvl4pPr marL="2212399" indent="0">
              <a:buNone/>
              <a:defRPr sz="2300">
                <a:solidFill>
                  <a:schemeClr val="tx1">
                    <a:tint val="75000"/>
                  </a:schemeClr>
                </a:solidFill>
              </a:defRPr>
            </a:lvl4pPr>
            <a:lvl5pPr marL="2949867" indent="0">
              <a:buNone/>
              <a:defRPr sz="2300">
                <a:solidFill>
                  <a:schemeClr val="tx1">
                    <a:tint val="75000"/>
                  </a:schemeClr>
                </a:solidFill>
              </a:defRPr>
            </a:lvl5pPr>
            <a:lvl6pPr marL="3687333" indent="0">
              <a:buNone/>
              <a:defRPr sz="2300">
                <a:solidFill>
                  <a:schemeClr val="tx1">
                    <a:tint val="75000"/>
                  </a:schemeClr>
                </a:solidFill>
              </a:defRPr>
            </a:lvl6pPr>
            <a:lvl7pPr marL="4424799" indent="0">
              <a:buNone/>
              <a:defRPr sz="2300">
                <a:solidFill>
                  <a:schemeClr val="tx1">
                    <a:tint val="75000"/>
                  </a:schemeClr>
                </a:solidFill>
              </a:defRPr>
            </a:lvl7pPr>
            <a:lvl8pPr marL="5162266" indent="0">
              <a:buNone/>
              <a:defRPr sz="2300">
                <a:solidFill>
                  <a:schemeClr val="tx1">
                    <a:tint val="75000"/>
                  </a:schemeClr>
                </a:solidFill>
              </a:defRPr>
            </a:lvl8pPr>
            <a:lvl9pPr marL="5899732"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2017/3/24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4597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8" y="2495132"/>
            <a:ext cx="6679115" cy="7057150"/>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7" y="2495132"/>
            <a:ext cx="6679115" cy="7057150"/>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2017/3/24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98167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393639"/>
            <a:ext cx="6681741" cy="997555"/>
          </a:xfrm>
        </p:spPr>
        <p:txBody>
          <a:bodyPr anchor="b"/>
          <a:lstStyle>
            <a:lvl1pPr marL="0" indent="0">
              <a:buNone/>
              <a:defRPr sz="3900" b="1"/>
            </a:lvl1pPr>
            <a:lvl2pPr marL="737466" indent="0">
              <a:buNone/>
              <a:defRPr sz="3200" b="1"/>
            </a:lvl2pPr>
            <a:lvl3pPr marL="1474933" indent="0">
              <a:buNone/>
              <a:defRPr sz="2900" b="1"/>
            </a:lvl3pPr>
            <a:lvl4pPr marL="2212399" indent="0">
              <a:buNone/>
              <a:defRPr sz="2600" b="1"/>
            </a:lvl4pPr>
            <a:lvl5pPr marL="2949867" indent="0">
              <a:buNone/>
              <a:defRPr sz="2600" b="1"/>
            </a:lvl5pPr>
            <a:lvl6pPr marL="3687333" indent="0">
              <a:buNone/>
              <a:defRPr sz="2600" b="1"/>
            </a:lvl6pPr>
            <a:lvl7pPr marL="4424799" indent="0">
              <a:buNone/>
              <a:defRPr sz="2600" b="1"/>
            </a:lvl7pPr>
            <a:lvl8pPr marL="5162266" indent="0">
              <a:buNone/>
              <a:defRPr sz="2600" b="1"/>
            </a:lvl8pPr>
            <a:lvl9pPr marL="5899732"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6" y="3391194"/>
            <a:ext cx="6681741" cy="6161082"/>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5" y="2393639"/>
            <a:ext cx="6684366" cy="997555"/>
          </a:xfrm>
        </p:spPr>
        <p:txBody>
          <a:bodyPr anchor="b"/>
          <a:lstStyle>
            <a:lvl1pPr marL="0" indent="0">
              <a:buNone/>
              <a:defRPr sz="3900" b="1"/>
            </a:lvl1pPr>
            <a:lvl2pPr marL="737466" indent="0">
              <a:buNone/>
              <a:defRPr sz="3200" b="1"/>
            </a:lvl2pPr>
            <a:lvl3pPr marL="1474933" indent="0">
              <a:buNone/>
              <a:defRPr sz="2900" b="1"/>
            </a:lvl3pPr>
            <a:lvl4pPr marL="2212399" indent="0">
              <a:buNone/>
              <a:defRPr sz="2600" b="1"/>
            </a:lvl4pPr>
            <a:lvl5pPr marL="2949867" indent="0">
              <a:buNone/>
              <a:defRPr sz="2600" b="1"/>
            </a:lvl5pPr>
            <a:lvl6pPr marL="3687333" indent="0">
              <a:buNone/>
              <a:defRPr sz="2600" b="1"/>
            </a:lvl6pPr>
            <a:lvl7pPr marL="4424799" indent="0">
              <a:buNone/>
              <a:defRPr sz="2600" b="1"/>
            </a:lvl7pPr>
            <a:lvl8pPr marL="5162266" indent="0">
              <a:buNone/>
              <a:defRPr sz="2600" b="1"/>
            </a:lvl8pPr>
            <a:lvl9pPr marL="5899732"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5" y="3391194"/>
            <a:ext cx="6684366" cy="6161082"/>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10C2DA-F3EB-48DD-B289-19C30F2D23C7}" type="datetimeFigureOut">
              <a:rPr kumimoji="1" lang="ja-JP" altLang="en-US" smtClean="0"/>
              <a:t>2017/3/24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49172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10C2DA-F3EB-48DD-B289-19C30F2D23C7}" type="datetimeFigureOut">
              <a:rPr kumimoji="1" lang="ja-JP" altLang="en-US" smtClean="0"/>
              <a:t>2017/3/24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49766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10C2DA-F3EB-48DD-B289-19C30F2D23C7}" type="datetimeFigureOut">
              <a:rPr kumimoji="1" lang="ja-JP" altLang="en-US" smtClean="0"/>
              <a:t>2017/3/24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0343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2" y="425756"/>
            <a:ext cx="4975207" cy="1811937"/>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25763"/>
            <a:ext cx="8453912" cy="9126521"/>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2" y="2237699"/>
            <a:ext cx="4975207" cy="7314583"/>
          </a:xfrm>
        </p:spPr>
        <p:txBody>
          <a:bodyPr/>
          <a:lstStyle>
            <a:lvl1pPr marL="0" indent="0">
              <a:buNone/>
              <a:defRPr sz="2300"/>
            </a:lvl1pPr>
            <a:lvl2pPr marL="737466" indent="0">
              <a:buNone/>
              <a:defRPr sz="1900"/>
            </a:lvl2pPr>
            <a:lvl3pPr marL="1474933" indent="0">
              <a:buNone/>
              <a:defRPr sz="1600"/>
            </a:lvl3pPr>
            <a:lvl4pPr marL="2212399" indent="0">
              <a:buNone/>
              <a:defRPr sz="1500"/>
            </a:lvl4pPr>
            <a:lvl5pPr marL="2949867" indent="0">
              <a:buNone/>
              <a:defRPr sz="1500"/>
            </a:lvl5pPr>
            <a:lvl6pPr marL="3687333" indent="0">
              <a:buNone/>
              <a:defRPr sz="1500"/>
            </a:lvl6pPr>
            <a:lvl7pPr marL="4424799" indent="0">
              <a:buNone/>
              <a:defRPr sz="1500"/>
            </a:lvl7pPr>
            <a:lvl8pPr marL="5162266" indent="0">
              <a:buNone/>
              <a:defRPr sz="1500"/>
            </a:lvl8pPr>
            <a:lvl9pPr marL="589973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2017/3/24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86898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4" y="7485380"/>
            <a:ext cx="9073515" cy="88369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4" y="955475"/>
            <a:ext cx="9073515" cy="6416040"/>
          </a:xfrm>
        </p:spPr>
        <p:txBody>
          <a:bodyPr/>
          <a:lstStyle>
            <a:lvl1pPr marL="0" indent="0">
              <a:buNone/>
              <a:defRPr sz="5200"/>
            </a:lvl1pPr>
            <a:lvl2pPr marL="737466" indent="0">
              <a:buNone/>
              <a:defRPr sz="4500"/>
            </a:lvl2pPr>
            <a:lvl3pPr marL="1474933" indent="0">
              <a:buNone/>
              <a:defRPr sz="3900"/>
            </a:lvl3pPr>
            <a:lvl4pPr marL="2212399" indent="0">
              <a:buNone/>
              <a:defRPr sz="3200"/>
            </a:lvl4pPr>
            <a:lvl5pPr marL="2949867" indent="0">
              <a:buNone/>
              <a:defRPr sz="3200"/>
            </a:lvl5pPr>
            <a:lvl6pPr marL="3687333" indent="0">
              <a:buNone/>
              <a:defRPr sz="3200"/>
            </a:lvl6pPr>
            <a:lvl7pPr marL="4424799" indent="0">
              <a:buNone/>
              <a:defRPr sz="3200"/>
            </a:lvl7pPr>
            <a:lvl8pPr marL="5162266" indent="0">
              <a:buNone/>
              <a:defRPr sz="3200"/>
            </a:lvl8pPr>
            <a:lvl9pPr marL="589973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4" y="8369071"/>
            <a:ext cx="9073515" cy="1254989"/>
          </a:xfrm>
        </p:spPr>
        <p:txBody>
          <a:bodyPr/>
          <a:lstStyle>
            <a:lvl1pPr marL="0" indent="0">
              <a:buNone/>
              <a:defRPr sz="2300"/>
            </a:lvl1pPr>
            <a:lvl2pPr marL="737466" indent="0">
              <a:buNone/>
              <a:defRPr sz="1900"/>
            </a:lvl2pPr>
            <a:lvl3pPr marL="1474933" indent="0">
              <a:buNone/>
              <a:defRPr sz="1600"/>
            </a:lvl3pPr>
            <a:lvl4pPr marL="2212399" indent="0">
              <a:buNone/>
              <a:defRPr sz="1500"/>
            </a:lvl4pPr>
            <a:lvl5pPr marL="2949867" indent="0">
              <a:buNone/>
              <a:defRPr sz="1500"/>
            </a:lvl5pPr>
            <a:lvl6pPr marL="3687333" indent="0">
              <a:buNone/>
              <a:defRPr sz="1500"/>
            </a:lvl6pPr>
            <a:lvl7pPr marL="4424799" indent="0">
              <a:buNone/>
              <a:defRPr sz="1500"/>
            </a:lvl7pPr>
            <a:lvl8pPr marL="5162266" indent="0">
              <a:buNone/>
              <a:defRPr sz="1500"/>
            </a:lvl8pPr>
            <a:lvl9pPr marL="589973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2017/3/24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8327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9" y="428232"/>
            <a:ext cx="13610273" cy="1782233"/>
          </a:xfrm>
          <a:prstGeom prst="rect">
            <a:avLst/>
          </a:prstGeom>
        </p:spPr>
        <p:txBody>
          <a:bodyPr vert="horz" lIns="147493" tIns="73747" rIns="147493" bIns="73747"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9" y="2495132"/>
            <a:ext cx="13610273" cy="7057150"/>
          </a:xfrm>
          <a:prstGeom prst="rect">
            <a:avLst/>
          </a:prstGeom>
        </p:spPr>
        <p:txBody>
          <a:bodyPr vert="horz" lIns="147493" tIns="73747" rIns="147493" bIns="73747"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4"/>
            <a:ext cx="3528589" cy="569325"/>
          </a:xfrm>
          <a:prstGeom prst="rect">
            <a:avLst/>
          </a:prstGeom>
        </p:spPr>
        <p:txBody>
          <a:bodyPr vert="horz" lIns="147493" tIns="73747" rIns="147493" bIns="73747" rtlCol="0" anchor="ctr"/>
          <a:lstStyle>
            <a:lvl1pPr algn="l">
              <a:defRPr sz="1900">
                <a:solidFill>
                  <a:schemeClr val="tx1">
                    <a:tint val="75000"/>
                  </a:schemeClr>
                </a:solidFill>
              </a:defRPr>
            </a:lvl1pPr>
          </a:lstStyle>
          <a:p>
            <a:fld id="{7910C2DA-F3EB-48DD-B289-19C30F2D23C7}" type="datetimeFigureOut">
              <a:rPr kumimoji="1" lang="ja-JP" altLang="en-US" smtClean="0"/>
              <a:t>2017/3/24</a:t>
            </a:fld>
            <a:endParaRPr kumimoji="1" lang="ja-JP" altLang="en-US"/>
          </a:p>
        </p:txBody>
      </p:sp>
      <p:sp>
        <p:nvSpPr>
          <p:cNvPr id="5" name="フッター プレースホルダー 4"/>
          <p:cNvSpPr>
            <a:spLocks noGrp="1"/>
          </p:cNvSpPr>
          <p:nvPr>
            <p:ph type="ftr" sz="quarter" idx="3"/>
          </p:nvPr>
        </p:nvSpPr>
        <p:spPr>
          <a:xfrm>
            <a:off x="5166863" y="9911204"/>
            <a:ext cx="4788800" cy="569325"/>
          </a:xfrm>
          <a:prstGeom prst="rect">
            <a:avLst/>
          </a:prstGeom>
        </p:spPr>
        <p:txBody>
          <a:bodyPr vert="horz" lIns="147493" tIns="73747" rIns="147493" bIns="73747"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3" y="9911204"/>
            <a:ext cx="3528589" cy="569325"/>
          </a:xfrm>
          <a:prstGeom prst="rect">
            <a:avLst/>
          </a:prstGeom>
        </p:spPr>
        <p:txBody>
          <a:bodyPr vert="horz" lIns="147493" tIns="73747" rIns="147493" bIns="73747" rtlCol="0" anchor="ctr"/>
          <a:lstStyle>
            <a:lvl1pPr algn="r">
              <a:defRPr sz="1900">
                <a:solidFill>
                  <a:schemeClr val="tx1">
                    <a:tint val="75000"/>
                  </a:schemeClr>
                </a:solidFill>
              </a:defRPr>
            </a:lvl1p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101286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933" rtl="0" eaLnBrk="1" latinLnBrk="0" hangingPunct="1">
        <a:spcBef>
          <a:spcPct val="0"/>
        </a:spcBef>
        <a:buNone/>
        <a:defRPr kumimoji="1" sz="7100" kern="1200">
          <a:solidFill>
            <a:schemeClr val="tx1"/>
          </a:solidFill>
          <a:latin typeface="+mj-lt"/>
          <a:ea typeface="+mj-ea"/>
          <a:cs typeface="+mj-cs"/>
        </a:defRPr>
      </a:lvl1pPr>
    </p:titleStyle>
    <p:bodyStyle>
      <a:lvl1pPr marL="553100" indent="-553100" algn="l" defTabSz="1474933"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383" indent="-460917" algn="l" defTabSz="1474933"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667" indent="-368734" algn="l" defTabSz="1474933"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133"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599"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066"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3532"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000"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8466"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4933" rtl="0" eaLnBrk="1" latinLnBrk="0" hangingPunct="1">
        <a:defRPr kumimoji="1" sz="2900" kern="1200">
          <a:solidFill>
            <a:schemeClr val="tx1"/>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49589" y="4867976"/>
            <a:ext cx="11982109" cy="617535"/>
          </a:xfrm>
          <a:prstGeom prst="rect">
            <a:avLst/>
          </a:prstGeom>
          <a:noFill/>
        </p:spPr>
        <p:txBody>
          <a:bodyPr wrap="square" lIns="147493" tIns="73747" rIns="147493" bIns="73747" rtlCol="0" anchor="ctr" anchorCtr="0">
            <a:noAutofit/>
          </a:bodyPr>
          <a:lstStyle/>
          <a:p>
            <a:pPr algn="ctr"/>
            <a:r>
              <a:rPr lang="ja-JP" altLang="en-US" sz="4500" b="1" dirty="0">
                <a:latin typeface="HGPｺﾞｼｯｸM" panose="020B0600000000000000" pitchFamily="50" charset="-128"/>
                <a:ea typeface="HGPｺﾞｼｯｸM" panose="020B0600000000000000" pitchFamily="50" charset="-128"/>
              </a:rPr>
              <a:t>施策の</a:t>
            </a:r>
            <a:r>
              <a:rPr lang="ja-JP" altLang="en-US" sz="4500" b="1" dirty="0" smtClean="0">
                <a:latin typeface="HGPｺﾞｼｯｸM" panose="020B0600000000000000" pitchFamily="50" charset="-128"/>
                <a:ea typeface="HGPｺﾞｼｯｸM" panose="020B0600000000000000" pitchFamily="50" charset="-128"/>
              </a:rPr>
              <a:t>進捗状況</a:t>
            </a:r>
            <a:endParaRPr lang="en-US" altLang="ja-JP" sz="4500" b="1" dirty="0">
              <a:latin typeface="HGPｺﾞｼｯｸM" panose="020B0600000000000000" pitchFamily="50" charset="-128"/>
              <a:ea typeface="HGPｺﾞｼｯｸM" panose="020B0600000000000000" pitchFamily="50" charset="-128"/>
            </a:endParaRPr>
          </a:p>
          <a:p>
            <a:pPr algn="ctr"/>
            <a:r>
              <a:rPr lang="ja-JP" altLang="en-US" sz="4500" b="1" dirty="0">
                <a:latin typeface="HGPｺﾞｼｯｸM" panose="020B0600000000000000" pitchFamily="50" charset="-128"/>
                <a:ea typeface="HGPｺﾞｼｯｸM" panose="020B0600000000000000" pitchFamily="50" charset="-128"/>
              </a:rPr>
              <a:t>（市街地タイプ別）</a:t>
            </a:r>
            <a:endParaRPr lang="ja-JP" altLang="ja-JP" sz="4500" b="1" dirty="0">
              <a:latin typeface="HGPｺﾞｼｯｸM" panose="020B0600000000000000" pitchFamily="50" charset="-128"/>
              <a:ea typeface="HGPｺﾞｼｯｸM" panose="020B0600000000000000" pitchFamily="50" charset="-128"/>
            </a:endParaRPr>
          </a:p>
        </p:txBody>
      </p:sp>
      <p:sp>
        <p:nvSpPr>
          <p:cNvPr id="4" name="テキスト ボックス 3"/>
          <p:cNvSpPr txBox="1"/>
          <p:nvPr/>
        </p:nvSpPr>
        <p:spPr>
          <a:xfrm>
            <a:off x="11729351" y="518772"/>
            <a:ext cx="2867278" cy="673600"/>
          </a:xfrm>
          <a:prstGeom prst="rect">
            <a:avLst/>
          </a:prstGeom>
          <a:noFill/>
          <a:ln>
            <a:solidFill>
              <a:schemeClr val="tx1"/>
            </a:solidFill>
          </a:ln>
        </p:spPr>
        <p:txBody>
          <a:bodyPr wrap="square" lIns="147493" tIns="73747" rIns="147493" bIns="73747" rtlCol="0" anchor="ctr" anchorCtr="0">
            <a:noAutofit/>
          </a:bodyPr>
          <a:lstStyle/>
          <a:p>
            <a:pPr algn="dist"/>
            <a:r>
              <a:rPr lang="ja-JP" altLang="en-US" sz="2400" dirty="0" smtClean="0">
                <a:latin typeface="+mn-ea"/>
                <a:cs typeface="Meiryo UI" panose="020B0604030504040204" pitchFamily="50" charset="-128"/>
              </a:rPr>
              <a:t>（参考２）</a:t>
            </a:r>
            <a:endParaRPr lang="ja-JP" altLang="en-US" sz="2400" dirty="0">
              <a:latin typeface="+mn-ea"/>
              <a:cs typeface="Meiryo UI" panose="020B0604030504040204" pitchFamily="50" charset="-128"/>
            </a:endParaRPr>
          </a:p>
        </p:txBody>
      </p:sp>
    </p:spTree>
    <p:extLst>
      <p:ext uri="{BB962C8B-B14F-4D97-AF65-F5344CB8AC3E}">
        <p14:creationId xmlns:p14="http://schemas.microsoft.com/office/powerpoint/2010/main" val="2541362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608124"/>
            <a:ext cx="14881408" cy="10027220"/>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１．計画的市街地（ニュータウン）</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67323750"/>
              </p:ext>
            </p:extLst>
          </p:nvPr>
        </p:nvGraphicFramePr>
        <p:xfrm>
          <a:off x="260177" y="738188"/>
          <a:ext cx="14748123" cy="3272196"/>
        </p:xfrm>
        <a:graphic>
          <a:graphicData uri="http://schemas.openxmlformats.org/drawingml/2006/table">
            <a:tbl>
              <a:tblPr firstRow="1" bandRow="1">
                <a:tableStyleId>{5C22544A-7EE6-4342-B048-85BDC9FD1C3A}</a:tableStyleId>
              </a:tblPr>
              <a:tblGrid>
                <a:gridCol w="4947890"/>
                <a:gridCol w="4736718"/>
                <a:gridCol w="5063515"/>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r>
                        <a:rPr kumimoji="1" lang="en-US" altLang="ja-JP" sz="1400" kern="1200" dirty="0" smtClean="0">
                          <a:solidFill>
                            <a:schemeClr val="tx1"/>
                          </a:solidFill>
                          <a:effectLst/>
                          <a:latin typeface="+mj-ea"/>
                          <a:ea typeface="+mj-ea"/>
                          <a:cs typeface="+mn-cs"/>
                        </a:rPr>
                        <a:t>【</a:t>
                      </a:r>
                      <a:r>
                        <a:rPr kumimoji="1" lang="ja-JP" altLang="en-US" sz="1400" kern="1200" dirty="0" smtClean="0">
                          <a:solidFill>
                            <a:schemeClr val="tx1"/>
                          </a:solidFill>
                          <a:effectLst/>
                          <a:latin typeface="+mj-ea"/>
                          <a:ea typeface="+mj-ea"/>
                          <a:cs typeface="+mn-cs"/>
                        </a:rPr>
                        <a:t>課題</a:t>
                      </a:r>
                      <a:r>
                        <a:rPr kumimoji="1" lang="en-US" altLang="ja-JP" sz="1400" kern="1200" dirty="0" smtClean="0">
                          <a:solidFill>
                            <a:schemeClr val="tx1"/>
                          </a:solidFill>
                          <a:effectLst/>
                          <a:latin typeface="+mj-ea"/>
                          <a:ea typeface="+mj-ea"/>
                          <a:cs typeface="+mn-cs"/>
                        </a:rPr>
                        <a:t>】</a:t>
                      </a:r>
                    </a:p>
                    <a:p>
                      <a:pPr lvl="0"/>
                      <a:r>
                        <a:rPr kumimoji="1" lang="ja-JP" altLang="en-US" sz="1400" kern="1200" dirty="0" smtClean="0">
                          <a:solidFill>
                            <a:schemeClr val="tx1"/>
                          </a:solidFill>
                          <a:effectLst/>
                          <a:latin typeface="+mj-ea"/>
                          <a:ea typeface="+mj-ea"/>
                          <a:cs typeface="+mn-cs"/>
                        </a:rPr>
                        <a:t>施設</a:t>
                      </a:r>
                      <a:r>
                        <a:rPr kumimoji="1" lang="ja-JP" altLang="ja-JP" sz="1400" kern="1200" dirty="0" smtClean="0">
                          <a:solidFill>
                            <a:schemeClr val="tx1"/>
                          </a:solidFill>
                          <a:effectLst/>
                          <a:latin typeface="+mj-ea"/>
                          <a:ea typeface="+mj-ea"/>
                          <a:cs typeface="+mn-cs"/>
                        </a:rPr>
                        <a:t>の老朽化、住民の高齢化、住宅とまちのバリアフリー化</a:t>
                      </a:r>
                    </a:p>
                    <a:p>
                      <a:pPr lvl="0"/>
                      <a:r>
                        <a:rPr kumimoji="1" lang="ja-JP" altLang="ja-JP" sz="1400" kern="1200" dirty="0" smtClean="0">
                          <a:solidFill>
                            <a:schemeClr val="tx1"/>
                          </a:solidFill>
                          <a:effectLst/>
                          <a:latin typeface="+mj-ea"/>
                          <a:ea typeface="+mj-ea"/>
                          <a:cs typeface="+mn-cs"/>
                        </a:rPr>
                        <a:t>地区センター・近隣センターにおける核店舗の撤退などによる商業機能の低下　等</a:t>
                      </a:r>
                    </a:p>
                    <a:p>
                      <a:endParaRPr kumimoji="1" lang="en-US" altLang="ja-JP" sz="1400" kern="1200" dirty="0" smtClean="0">
                        <a:solidFill>
                          <a:schemeClr val="tx1"/>
                        </a:solidFill>
                        <a:effectLst/>
                        <a:latin typeface="+mj-ea"/>
                        <a:ea typeface="+mj-ea"/>
                        <a:cs typeface="+mn-cs"/>
                      </a:endParaRPr>
                    </a:p>
                    <a:p>
                      <a:r>
                        <a:rPr kumimoji="1" lang="en-US" altLang="ja-JP" sz="1400" kern="1200" dirty="0" smtClean="0">
                          <a:solidFill>
                            <a:schemeClr val="tx1"/>
                          </a:solidFill>
                          <a:effectLst/>
                          <a:latin typeface="+mj-ea"/>
                          <a:ea typeface="+mj-ea"/>
                          <a:cs typeface="+mn-cs"/>
                        </a:rPr>
                        <a:t>【</a:t>
                      </a:r>
                      <a:r>
                        <a:rPr kumimoji="1" lang="ja-JP" altLang="en-US" sz="1400" kern="1200" dirty="0" smtClean="0">
                          <a:solidFill>
                            <a:schemeClr val="tx1"/>
                          </a:solidFill>
                          <a:effectLst/>
                          <a:latin typeface="+mj-ea"/>
                          <a:ea typeface="+mj-ea"/>
                          <a:cs typeface="+mn-cs"/>
                        </a:rPr>
                        <a:t>目標</a:t>
                      </a:r>
                      <a:r>
                        <a:rPr kumimoji="1" lang="en-US" altLang="ja-JP" sz="1400" kern="1200" dirty="0" smtClean="0">
                          <a:solidFill>
                            <a:schemeClr val="tx1"/>
                          </a:solidFill>
                          <a:effectLst/>
                          <a:latin typeface="+mj-ea"/>
                          <a:ea typeface="+mj-ea"/>
                          <a:cs typeface="+mn-cs"/>
                        </a:rPr>
                        <a:t>】</a:t>
                      </a:r>
                    </a:p>
                    <a:p>
                      <a:r>
                        <a:rPr kumimoji="1" lang="ja-JP" altLang="en-US" sz="1400" kern="1200" dirty="0" smtClean="0">
                          <a:solidFill>
                            <a:schemeClr val="tx1"/>
                          </a:solidFill>
                          <a:effectLst/>
                          <a:latin typeface="+mj-ea"/>
                          <a:ea typeface="+mj-ea"/>
                          <a:cs typeface="+mn-cs"/>
                        </a:rPr>
                        <a:t>　</a:t>
                      </a:r>
                      <a:r>
                        <a:rPr kumimoji="1" lang="ja-JP" altLang="ja-JP" sz="1400" kern="1200" dirty="0" smtClean="0">
                          <a:solidFill>
                            <a:schemeClr val="tx1"/>
                          </a:solidFill>
                          <a:effectLst/>
                          <a:latin typeface="+mj-ea"/>
                          <a:ea typeface="+mj-ea"/>
                          <a:cs typeface="+mn-cs"/>
                        </a:rPr>
                        <a:t>少子高齢化、人口減少社会においても、豊かな自然を享受しながら、高齢者や子育て世帯など多様な世帯が住み慣れた地域で良好な地域コミュニティに支えられ住み続けられるまち、日常的な買い物や通院が可能で、趣味や生きがいを見つけられ、働くことができる誰もが住みやすいまちを目指す。</a:t>
                      </a: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□公的賃貸住宅等の公的資産の地域や民間への貸し出し等、地域ニーズにあった活用推進</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□駅前などの高齢者向け住宅等への高齢者の住み替え促進、住み替えた後の住宅への子育て世帯等の入居促進</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□文化・学術研究機能や自然環境を活かした多様な人々が交流する魅力あるまちづくり</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□エリアマネジメント組織の設置に向け、泉北ニュータウンでの取組みの検討、情報発信</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□新たなニュータウンにおける、魅力的な郊外居住像を先導する新たな住まい方の提案や発信</a:t>
                      </a:r>
                    </a:p>
                    <a:p>
                      <a:pPr marL="92075" indent="-92075" algn="l">
                        <a:lnSpc>
                          <a:spcPct val="100000"/>
                        </a:lnSpc>
                        <a:spcBef>
                          <a:spcPts val="0"/>
                        </a:spcBef>
                      </a:pPr>
                      <a:endParaRPr kumimoji="1" lang="en-US" altLang="ja-JP" sz="1400" kern="1200" baseline="0" dirty="0" smtClean="0">
                        <a:solidFill>
                          <a:schemeClr val="tx1"/>
                        </a:solidFill>
                        <a:effectLst/>
                        <a:latin typeface="+mj-ea"/>
                        <a:ea typeface="+mj-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○千里ニュータウンにおいて、引き続き取組みを推進。</a:t>
                      </a:r>
                      <a:endParaRPr kumimoji="1" lang="en-US" altLang="ja-JP" sz="1400" kern="1200" baseline="0" dirty="0" smtClean="0">
                        <a:solidFill>
                          <a:schemeClr val="tx1"/>
                        </a:solidFill>
                        <a:effectLst/>
                        <a:latin typeface="+mj-ea"/>
                        <a:ea typeface="+mj-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　泉北ニュータウンにおいて、</a:t>
                      </a:r>
                      <a:r>
                        <a:rPr kumimoji="1" lang="ja-JP" altLang="en-US" sz="1400" kern="1200" baseline="0" dirty="0" smtClean="0">
                          <a:solidFill>
                            <a:schemeClr val="tx1"/>
                          </a:solidFill>
                          <a:effectLst/>
                          <a:latin typeface="+mj-ea"/>
                          <a:ea typeface="+mn-ea"/>
                          <a:cs typeface="+mn-cs"/>
                        </a:rPr>
                        <a:t>地域ニーズにあった資産の活用を記載した</a:t>
                      </a:r>
                      <a:r>
                        <a:rPr kumimoji="1" lang="ja-JP" altLang="en-US" sz="1400" kern="1200" baseline="0" dirty="0" smtClean="0">
                          <a:solidFill>
                            <a:schemeClr val="tx1"/>
                          </a:solidFill>
                          <a:effectLst/>
                          <a:latin typeface="+mj-ea"/>
                          <a:ea typeface="+mj-ea"/>
                          <a:cs typeface="+mn-cs"/>
                        </a:rPr>
                        <a:t>公的賃貸住宅再生計画を策定。</a:t>
                      </a:r>
                      <a:endParaRPr kumimoji="1" lang="en-US" altLang="ja-JP" sz="1400" kern="1200" baseline="0" dirty="0" smtClean="0">
                        <a:solidFill>
                          <a:schemeClr val="tx1"/>
                        </a:solidFill>
                        <a:effectLst/>
                        <a:latin typeface="+mj-ea"/>
                        <a:ea typeface="+mj-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○千里ニュータウンにおいて、</a:t>
                      </a:r>
                      <a:r>
                        <a:rPr kumimoji="1" lang="ja-JP" altLang="en-US" sz="1400" strike="noStrike" kern="1200" baseline="0" dirty="0" smtClean="0">
                          <a:solidFill>
                            <a:schemeClr val="tx1"/>
                          </a:solidFill>
                          <a:effectLst/>
                          <a:latin typeface="+mj-ea"/>
                          <a:ea typeface="+mj-ea"/>
                          <a:cs typeface="+mn-cs"/>
                        </a:rPr>
                        <a:t>高齢者</a:t>
                      </a:r>
                      <a:r>
                        <a:rPr kumimoji="1" lang="ja-JP" altLang="en-US" sz="1400" kern="1200" baseline="0" dirty="0" smtClean="0">
                          <a:solidFill>
                            <a:schemeClr val="tx1"/>
                          </a:solidFill>
                          <a:effectLst/>
                          <a:latin typeface="+mj-ea"/>
                          <a:ea typeface="+mj-ea"/>
                          <a:cs typeface="+mn-cs"/>
                        </a:rPr>
                        <a:t>住み替え支援の相談会やセミナー等を実施。</a:t>
                      </a:r>
                      <a:endParaRPr kumimoji="1" lang="en-US" altLang="ja-JP" sz="1400" kern="1200" baseline="0" dirty="0" smtClean="0">
                        <a:solidFill>
                          <a:schemeClr val="tx1"/>
                        </a:solidFill>
                        <a:effectLst/>
                        <a:latin typeface="+mj-ea"/>
                        <a:ea typeface="+mj-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○千里ニュータウンにおいて文化・学術研究機能を、彩都・箕面森町においては、自然環境を活かした</a:t>
                      </a:r>
                      <a:r>
                        <a:rPr kumimoji="1" lang="ja-JP" altLang="en-US" sz="1400" kern="1200" baseline="0" dirty="0" smtClean="0">
                          <a:solidFill>
                            <a:schemeClr val="tx1"/>
                          </a:solidFill>
                          <a:effectLst/>
                          <a:latin typeface="+mj-ea"/>
                          <a:ea typeface="+mn-ea"/>
                          <a:cs typeface="+mn-cs"/>
                        </a:rPr>
                        <a:t>まちづくりを推進。</a:t>
                      </a:r>
                      <a:endParaRPr kumimoji="1" lang="en-US" altLang="ja-JP" sz="1400" kern="1200" baseline="0" dirty="0" smtClean="0">
                        <a:solidFill>
                          <a:schemeClr val="tx1"/>
                        </a:solidFill>
                        <a:effectLst/>
                        <a:latin typeface="+mj-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n-ea"/>
                          <a:cs typeface="+mn-cs"/>
                        </a:rPr>
                        <a:t>○泉北ニュータウンにおいて、「泉ヶ丘駅前地域エリアマネジメント組織構築計画」を策定。</a:t>
                      </a:r>
                      <a:endParaRPr kumimoji="1" lang="en-US" altLang="ja-JP" sz="1400" kern="1200" baseline="0" dirty="0" smtClean="0">
                        <a:solidFill>
                          <a:schemeClr val="tx1"/>
                        </a:solidFill>
                        <a:effectLst/>
                        <a:latin typeface="+mj-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n-ea"/>
                          <a:cs typeface="+mn-cs"/>
                        </a:rPr>
                        <a:t>○阪南スカイタウンにおいては</a:t>
                      </a:r>
                      <a:r>
                        <a:rPr kumimoji="1" lang="ja-JP" altLang="en-US" sz="1400" u="none" kern="1200" baseline="0" dirty="0" smtClean="0">
                          <a:solidFill>
                            <a:schemeClr val="tx1"/>
                          </a:solidFill>
                          <a:effectLst/>
                          <a:latin typeface="+mj-ea"/>
                          <a:ea typeface="+mn-ea"/>
                          <a:cs typeface="+mn-cs"/>
                        </a:rPr>
                        <a:t>、「住む」「憩う」」「働く」の</a:t>
                      </a:r>
                      <a:r>
                        <a:rPr kumimoji="1" lang="ja-JP" altLang="en-US" sz="1400" kern="1200" baseline="0" dirty="0" smtClean="0">
                          <a:solidFill>
                            <a:schemeClr val="tx1"/>
                          </a:solidFill>
                          <a:effectLst/>
                          <a:latin typeface="+mj-ea"/>
                          <a:ea typeface="+mn-ea"/>
                          <a:cs typeface="+mn-cs"/>
                        </a:rPr>
                        <a:t>３つの機能をあわせもった特色ある複合機能都市を、箕面森町においては、３共生（他世代共生、地域共生、環境共生）をテーマとしたまちづくりを推進。</a:t>
                      </a:r>
                      <a:endParaRPr kumimoji="1" lang="en-US" altLang="ja-JP" sz="1400" kern="1200" baseline="0" dirty="0" smtClean="0">
                        <a:solidFill>
                          <a:schemeClr val="tx1"/>
                        </a:solidFill>
                        <a:effectLst/>
                        <a:latin typeface="+mj-ea"/>
                        <a:ea typeface="+mj-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3" name="角丸四角形 2"/>
          <p:cNvSpPr/>
          <p:nvPr/>
        </p:nvSpPr>
        <p:spPr>
          <a:xfrm>
            <a:off x="288454" y="4194573"/>
            <a:ext cx="4752528" cy="6340078"/>
          </a:xfrm>
          <a:prstGeom prst="roundRect">
            <a:avLst>
              <a:gd name="adj" fmla="val 5520"/>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pPr marL="173038" indent="-173038"/>
            <a:r>
              <a:rPr lang="ja-JP" altLang="en-US" sz="1300" dirty="0" smtClean="0">
                <a:solidFill>
                  <a:schemeClr val="tx1"/>
                </a:solidFill>
              </a:rPr>
              <a:t>　</a:t>
            </a:r>
            <a:r>
              <a:rPr lang="ja-JP" altLang="ja-JP" sz="1300" dirty="0" smtClean="0">
                <a:solidFill>
                  <a:schemeClr val="tx1"/>
                </a:solidFill>
              </a:rPr>
              <a:t>面積</a:t>
            </a:r>
            <a:r>
              <a:rPr lang="ja-JP" altLang="en-US" sz="1300" dirty="0">
                <a:solidFill>
                  <a:schemeClr val="tx1"/>
                </a:solidFill>
              </a:rPr>
              <a:t>　</a:t>
            </a:r>
            <a:r>
              <a:rPr lang="ja-JP" altLang="en-US" sz="1300" dirty="0" smtClean="0">
                <a:solidFill>
                  <a:schemeClr val="tx1"/>
                </a:solidFill>
              </a:rPr>
              <a:t>約</a:t>
            </a:r>
            <a:r>
              <a:rPr lang="en-US" altLang="ja-JP" sz="1300" dirty="0" smtClean="0">
                <a:solidFill>
                  <a:schemeClr val="tx1"/>
                </a:solidFill>
              </a:rPr>
              <a:t>1,160ha</a:t>
            </a:r>
            <a:r>
              <a:rPr lang="ja-JP" altLang="en-US" sz="1300" dirty="0" smtClean="0">
                <a:solidFill>
                  <a:schemeClr val="tx1"/>
                </a:solidFill>
              </a:rPr>
              <a:t>（</a:t>
            </a:r>
            <a:r>
              <a:rPr lang="ja-JP" altLang="ja-JP" sz="1300" dirty="0" smtClean="0">
                <a:solidFill>
                  <a:schemeClr val="tx1"/>
                </a:solidFill>
              </a:rPr>
              <a:t>吹田市</a:t>
            </a:r>
            <a:r>
              <a:rPr lang="en-US" altLang="ja-JP" sz="1300" dirty="0">
                <a:solidFill>
                  <a:schemeClr val="tx1"/>
                </a:solidFill>
              </a:rPr>
              <a:t>:</a:t>
            </a:r>
            <a:r>
              <a:rPr lang="en-US" altLang="ja-JP" sz="1300" dirty="0" smtClean="0">
                <a:solidFill>
                  <a:schemeClr val="tx1"/>
                </a:solidFill>
              </a:rPr>
              <a:t>791ha</a:t>
            </a:r>
            <a:r>
              <a:rPr lang="ja-JP" altLang="en-US" sz="1300" dirty="0" smtClean="0">
                <a:solidFill>
                  <a:schemeClr val="tx1"/>
                </a:solidFill>
              </a:rPr>
              <a:t>　</a:t>
            </a:r>
            <a:r>
              <a:rPr lang="ja-JP" altLang="ja-JP" sz="1300" dirty="0" smtClean="0">
                <a:solidFill>
                  <a:schemeClr val="tx1"/>
                </a:solidFill>
              </a:rPr>
              <a:t>豊中市</a:t>
            </a:r>
            <a:r>
              <a:rPr lang="en-US" altLang="ja-JP" sz="1300" dirty="0">
                <a:solidFill>
                  <a:schemeClr val="tx1"/>
                </a:solidFill>
              </a:rPr>
              <a:t>:</a:t>
            </a:r>
            <a:r>
              <a:rPr lang="en-US" altLang="ja-JP" sz="1300" dirty="0" smtClean="0">
                <a:solidFill>
                  <a:schemeClr val="tx1"/>
                </a:solidFill>
              </a:rPr>
              <a:t>369ha</a:t>
            </a:r>
            <a:r>
              <a:rPr lang="ja-JP" altLang="en-US" sz="1300" dirty="0" smtClean="0">
                <a:solidFill>
                  <a:schemeClr val="tx1"/>
                </a:solidFill>
              </a:rPr>
              <a:t>）</a:t>
            </a:r>
            <a:endParaRPr lang="en-US" altLang="ja-JP" sz="1300" dirty="0" smtClean="0">
              <a:solidFill>
                <a:schemeClr val="tx1"/>
              </a:solidFill>
            </a:endParaRPr>
          </a:p>
          <a:p>
            <a:r>
              <a:rPr lang="ja-JP" altLang="en-US" sz="1300" dirty="0" smtClean="0">
                <a:solidFill>
                  <a:schemeClr val="tx1"/>
                </a:solidFill>
              </a:rPr>
              <a:t>　</a:t>
            </a:r>
            <a:r>
              <a:rPr lang="ja-JP" altLang="ja-JP" sz="1300" dirty="0" smtClean="0">
                <a:solidFill>
                  <a:schemeClr val="tx1"/>
                </a:solidFill>
              </a:rPr>
              <a:t>人口</a:t>
            </a:r>
            <a:r>
              <a:rPr lang="ja-JP" altLang="en-US" sz="1300" dirty="0" smtClean="0">
                <a:solidFill>
                  <a:schemeClr val="tx1"/>
                </a:solidFill>
              </a:rPr>
              <a:t>　</a:t>
            </a:r>
            <a:r>
              <a:rPr lang="en-US" altLang="ja-JP" sz="1300" dirty="0" smtClean="0">
                <a:solidFill>
                  <a:schemeClr val="tx1"/>
                </a:solidFill>
              </a:rPr>
              <a:t>H23.10</a:t>
            </a:r>
            <a:r>
              <a:rPr lang="ja-JP" altLang="ja-JP" sz="1300" dirty="0" smtClean="0">
                <a:solidFill>
                  <a:schemeClr val="tx1"/>
                </a:solidFill>
              </a:rPr>
              <a:t>：</a:t>
            </a:r>
            <a:r>
              <a:rPr lang="en-US" altLang="ja-JP" sz="1300" dirty="0" smtClean="0">
                <a:solidFill>
                  <a:schemeClr val="tx1"/>
                </a:solidFill>
              </a:rPr>
              <a:t>90,226</a:t>
            </a:r>
            <a:r>
              <a:rPr lang="ja-JP" altLang="ja-JP" sz="1300" dirty="0" smtClean="0">
                <a:solidFill>
                  <a:schemeClr val="tx1"/>
                </a:solidFill>
              </a:rPr>
              <a:t>人⇒</a:t>
            </a:r>
            <a:r>
              <a:rPr lang="en-US" altLang="ja-JP" sz="1300" dirty="0" smtClean="0">
                <a:solidFill>
                  <a:schemeClr val="tx1"/>
                </a:solidFill>
              </a:rPr>
              <a:t>H27.10</a:t>
            </a:r>
            <a:r>
              <a:rPr lang="ja-JP" altLang="ja-JP" sz="1300" dirty="0" smtClean="0">
                <a:solidFill>
                  <a:schemeClr val="tx1"/>
                </a:solidFill>
              </a:rPr>
              <a:t>：</a:t>
            </a:r>
            <a:r>
              <a:rPr lang="en-US" altLang="ja-JP" sz="1300" dirty="0">
                <a:solidFill>
                  <a:schemeClr val="tx1"/>
                </a:solidFill>
              </a:rPr>
              <a:t>98,282</a:t>
            </a:r>
            <a:r>
              <a:rPr lang="ja-JP" altLang="ja-JP" sz="1300" dirty="0" smtClean="0">
                <a:solidFill>
                  <a:schemeClr val="tx1"/>
                </a:solidFill>
              </a:rPr>
              <a:t>人</a:t>
            </a:r>
            <a:r>
              <a:rPr lang="en-US" altLang="ja-JP" sz="1300" dirty="0">
                <a:solidFill>
                  <a:schemeClr val="tx1"/>
                </a:solidFill>
              </a:rPr>
              <a:t>&lt;</a:t>
            </a:r>
            <a:r>
              <a:rPr lang="ja-JP" altLang="ja-JP" sz="1200" dirty="0" smtClean="0">
                <a:solidFill>
                  <a:schemeClr val="tx1"/>
                </a:solidFill>
              </a:rPr>
              <a:t>計画</a:t>
            </a:r>
            <a:r>
              <a:rPr lang="ja-JP" altLang="en-US" sz="1200" dirty="0" smtClean="0">
                <a:solidFill>
                  <a:schemeClr val="tx1"/>
                </a:solidFill>
              </a:rPr>
              <a:t>人口</a:t>
            </a:r>
            <a:r>
              <a:rPr lang="en-US" altLang="ja-JP" sz="1300" dirty="0" smtClean="0">
                <a:solidFill>
                  <a:schemeClr val="tx1"/>
                </a:solidFill>
              </a:rPr>
              <a:t>15</a:t>
            </a:r>
            <a:r>
              <a:rPr lang="ja-JP" altLang="ja-JP" sz="1300" dirty="0" smtClean="0">
                <a:solidFill>
                  <a:schemeClr val="tx1"/>
                </a:solidFill>
              </a:rPr>
              <a:t>万人</a:t>
            </a:r>
            <a:r>
              <a:rPr lang="en-US" altLang="ja-JP" sz="1300" dirty="0">
                <a:solidFill>
                  <a:schemeClr val="tx1"/>
                </a:solidFill>
              </a:rPr>
              <a:t>&gt;</a:t>
            </a:r>
            <a:r>
              <a:rPr lang="en-US" altLang="ja-JP" sz="1300" dirty="0" smtClean="0">
                <a:solidFill>
                  <a:schemeClr val="tx1"/>
                </a:solidFill>
              </a:rPr>
              <a:t> </a:t>
            </a:r>
            <a:endParaRPr lang="ja-JP" altLang="ja-JP" sz="1300" dirty="0">
              <a:solidFill>
                <a:schemeClr val="tx1"/>
              </a:solidFill>
            </a:endParaRPr>
          </a:p>
          <a:p>
            <a:r>
              <a:rPr lang="ja-JP" altLang="en-US" sz="1300" dirty="0" smtClean="0">
                <a:solidFill>
                  <a:schemeClr val="tx1"/>
                </a:solidFill>
              </a:rPr>
              <a:t>　</a:t>
            </a:r>
            <a:r>
              <a:rPr lang="ja-JP" altLang="ja-JP" sz="1300" dirty="0" smtClean="0">
                <a:solidFill>
                  <a:schemeClr val="tx1"/>
                </a:solidFill>
              </a:rPr>
              <a:t>高齢化率</a:t>
            </a:r>
            <a:r>
              <a:rPr lang="ja-JP" altLang="en-US" sz="1300" dirty="0" smtClean="0">
                <a:solidFill>
                  <a:schemeClr val="tx1"/>
                </a:solidFill>
              </a:rPr>
              <a:t>　</a:t>
            </a:r>
            <a:r>
              <a:rPr lang="en-US" altLang="ja-JP" sz="1300" dirty="0" smtClean="0">
                <a:solidFill>
                  <a:schemeClr val="tx1"/>
                </a:solidFill>
              </a:rPr>
              <a:t>H23.10</a:t>
            </a:r>
            <a:r>
              <a:rPr lang="ja-JP" altLang="ja-JP" sz="1300" dirty="0" smtClean="0">
                <a:solidFill>
                  <a:schemeClr val="tx1"/>
                </a:solidFill>
              </a:rPr>
              <a:t>：</a:t>
            </a:r>
            <a:r>
              <a:rPr lang="en-US" altLang="ja-JP" sz="1300" dirty="0" smtClean="0">
                <a:solidFill>
                  <a:schemeClr val="tx1"/>
                </a:solidFill>
              </a:rPr>
              <a:t>29.9</a:t>
            </a:r>
            <a:r>
              <a:rPr lang="ja-JP" altLang="ja-JP" sz="1300" dirty="0" smtClean="0">
                <a:solidFill>
                  <a:schemeClr val="tx1"/>
                </a:solidFill>
              </a:rPr>
              <a:t>％⇒</a:t>
            </a:r>
            <a:r>
              <a:rPr lang="en-US" altLang="ja-JP" sz="1300" dirty="0" smtClean="0">
                <a:solidFill>
                  <a:schemeClr val="tx1"/>
                </a:solidFill>
              </a:rPr>
              <a:t>H27.10</a:t>
            </a:r>
            <a:r>
              <a:rPr lang="ja-JP" altLang="ja-JP" sz="1300" dirty="0" smtClean="0">
                <a:solidFill>
                  <a:schemeClr val="tx1"/>
                </a:solidFill>
              </a:rPr>
              <a:t>：</a:t>
            </a:r>
            <a:r>
              <a:rPr lang="en-US" altLang="ja-JP" sz="1300" dirty="0">
                <a:solidFill>
                  <a:schemeClr val="tx1"/>
                </a:solidFill>
              </a:rPr>
              <a:t>30.1</a:t>
            </a:r>
            <a:r>
              <a:rPr lang="ja-JP" altLang="ja-JP" sz="1300" dirty="0">
                <a:solidFill>
                  <a:schemeClr val="tx1"/>
                </a:solidFill>
              </a:rPr>
              <a:t>％</a:t>
            </a:r>
          </a:p>
          <a:p>
            <a:r>
              <a:rPr lang="ja-JP" altLang="en-US" sz="1300" dirty="0" smtClean="0">
                <a:solidFill>
                  <a:schemeClr val="tx1"/>
                </a:solidFill>
              </a:rPr>
              <a:t>　</a:t>
            </a:r>
            <a:r>
              <a:rPr lang="ja-JP" altLang="ja-JP" sz="1300" dirty="0" smtClean="0">
                <a:solidFill>
                  <a:schemeClr val="tx1"/>
                </a:solidFill>
              </a:rPr>
              <a:t>世帯数</a:t>
            </a:r>
            <a:r>
              <a:rPr lang="ja-JP" altLang="en-US" sz="1300" dirty="0">
                <a:solidFill>
                  <a:schemeClr val="tx1"/>
                </a:solidFill>
              </a:rPr>
              <a:t>　</a:t>
            </a:r>
            <a:r>
              <a:rPr lang="ja-JP" altLang="en-US" sz="1300" dirty="0" smtClean="0">
                <a:solidFill>
                  <a:schemeClr val="tx1"/>
                </a:solidFill>
              </a:rPr>
              <a:t>　</a:t>
            </a:r>
            <a:r>
              <a:rPr lang="en-US" altLang="ja-JP" sz="1300" dirty="0" smtClean="0">
                <a:solidFill>
                  <a:schemeClr val="tx1"/>
                </a:solidFill>
              </a:rPr>
              <a:t>H23.10</a:t>
            </a:r>
            <a:r>
              <a:rPr lang="ja-JP" altLang="ja-JP" sz="1300" dirty="0" smtClean="0">
                <a:solidFill>
                  <a:schemeClr val="tx1"/>
                </a:solidFill>
              </a:rPr>
              <a:t>：</a:t>
            </a:r>
            <a:r>
              <a:rPr lang="en-US" altLang="ja-JP" sz="1300" dirty="0" smtClean="0">
                <a:solidFill>
                  <a:schemeClr val="tx1"/>
                </a:solidFill>
              </a:rPr>
              <a:t>41,699</a:t>
            </a:r>
            <a:r>
              <a:rPr lang="ja-JP" altLang="ja-JP" sz="1300" dirty="0" smtClean="0">
                <a:solidFill>
                  <a:schemeClr val="tx1"/>
                </a:solidFill>
              </a:rPr>
              <a:t>世帯</a:t>
            </a:r>
            <a:r>
              <a:rPr lang="ja-JP" altLang="ja-JP" sz="1300" dirty="0">
                <a:solidFill>
                  <a:schemeClr val="tx1"/>
                </a:solidFill>
              </a:rPr>
              <a:t>⇒ </a:t>
            </a:r>
            <a:r>
              <a:rPr lang="en-US" altLang="ja-JP" sz="1300" dirty="0" smtClean="0">
                <a:solidFill>
                  <a:schemeClr val="tx1"/>
                </a:solidFill>
              </a:rPr>
              <a:t>H27.10</a:t>
            </a:r>
            <a:r>
              <a:rPr lang="ja-JP" altLang="ja-JP" sz="1300" dirty="0" smtClean="0">
                <a:solidFill>
                  <a:schemeClr val="tx1"/>
                </a:solidFill>
              </a:rPr>
              <a:t>：</a:t>
            </a:r>
            <a:r>
              <a:rPr lang="en-US" altLang="ja-JP" sz="1300" dirty="0" smtClean="0">
                <a:solidFill>
                  <a:schemeClr val="tx1"/>
                </a:solidFill>
              </a:rPr>
              <a:t>45,263</a:t>
            </a:r>
            <a:r>
              <a:rPr lang="ja-JP" altLang="ja-JP" sz="1300" dirty="0" smtClean="0">
                <a:solidFill>
                  <a:schemeClr val="tx1"/>
                </a:solidFill>
              </a:rPr>
              <a:t>世帯</a:t>
            </a:r>
            <a:endParaRPr lang="en-US" altLang="ja-JP" sz="1300" dirty="0" smtClean="0">
              <a:solidFill>
                <a:schemeClr val="tx1"/>
              </a:solidFill>
            </a:endParaRPr>
          </a:p>
          <a:p>
            <a:r>
              <a:rPr lang="ja-JP" altLang="en-US" sz="1300" dirty="0">
                <a:solidFill>
                  <a:schemeClr val="tx1"/>
                </a:solidFill>
              </a:rPr>
              <a:t>　</a:t>
            </a:r>
            <a:r>
              <a:rPr lang="ja-JP" altLang="en-US" sz="1300" dirty="0" smtClean="0">
                <a:solidFill>
                  <a:schemeClr val="tx1"/>
                </a:solidFill>
              </a:rPr>
              <a:t>　　　　　　　　　　　　　　　　　　　　　　　　　　</a:t>
            </a:r>
            <a:r>
              <a:rPr lang="en-US" altLang="ja-JP" sz="1300" dirty="0" smtClean="0">
                <a:solidFill>
                  <a:schemeClr val="tx1"/>
                </a:solidFill>
              </a:rPr>
              <a:t>&lt;</a:t>
            </a:r>
            <a:r>
              <a:rPr lang="ja-JP" altLang="en-US" sz="1200" dirty="0" smtClean="0">
                <a:solidFill>
                  <a:schemeClr val="tx1"/>
                </a:solidFill>
              </a:rPr>
              <a:t>計画戸数</a:t>
            </a:r>
            <a:r>
              <a:rPr lang="en-US" altLang="ja-JP" sz="1300" dirty="0" smtClean="0">
                <a:solidFill>
                  <a:schemeClr val="tx1"/>
                </a:solidFill>
              </a:rPr>
              <a:t>37,300</a:t>
            </a:r>
            <a:r>
              <a:rPr lang="ja-JP" altLang="en-US" sz="1300" dirty="0" smtClean="0">
                <a:solidFill>
                  <a:schemeClr val="tx1"/>
                </a:solidFill>
              </a:rPr>
              <a:t>戸</a:t>
            </a:r>
            <a:r>
              <a:rPr lang="en-US" altLang="ja-JP" sz="1300" dirty="0" smtClean="0">
                <a:solidFill>
                  <a:schemeClr val="tx1"/>
                </a:solidFill>
              </a:rPr>
              <a:t>&gt;</a:t>
            </a:r>
          </a:p>
          <a:p>
            <a:endParaRPr lang="en-US" altLang="ja-JP" sz="1400" dirty="0" smtClean="0">
              <a:solidFill>
                <a:schemeClr val="tx1"/>
              </a:solidFill>
            </a:endParaRPr>
          </a:p>
          <a:p>
            <a:endParaRPr lang="en-US" altLang="ja-JP" sz="1400" dirty="0">
              <a:solidFill>
                <a:schemeClr val="tx1"/>
              </a:solidFill>
            </a:endParaRPr>
          </a:p>
          <a:p>
            <a:endParaRPr lang="en-US" altLang="ja-JP" sz="1400" dirty="0" smtClean="0">
              <a:solidFill>
                <a:schemeClr val="tx1"/>
              </a:solidFill>
            </a:endParaRPr>
          </a:p>
          <a:p>
            <a:endParaRPr lang="en-US" altLang="ja-JP" sz="1400" dirty="0">
              <a:solidFill>
                <a:schemeClr val="tx1"/>
              </a:solidFill>
            </a:endParaRPr>
          </a:p>
          <a:p>
            <a:endParaRPr lang="en-US" altLang="ja-JP" sz="1400" dirty="0" smtClean="0">
              <a:solidFill>
                <a:schemeClr val="tx1"/>
              </a:solidFill>
            </a:endParaRPr>
          </a:p>
          <a:p>
            <a:endParaRPr lang="en-US" altLang="ja-JP" sz="1400" dirty="0" smtClean="0">
              <a:solidFill>
                <a:schemeClr val="tx1"/>
              </a:solidFill>
            </a:endParaRPr>
          </a:p>
          <a:p>
            <a:endParaRPr lang="en-US" altLang="ja-JP" sz="1400" dirty="0">
              <a:solidFill>
                <a:schemeClr val="tx1"/>
              </a:solidFill>
            </a:endParaRPr>
          </a:p>
          <a:p>
            <a:endParaRPr lang="en-US" altLang="ja-JP" sz="1400" dirty="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r>
              <a:rPr lang="ja-JP" altLang="en-US" sz="1400" dirty="0">
                <a:solidFill>
                  <a:schemeClr val="tx1"/>
                </a:solidFill>
              </a:rPr>
              <a:t>　</a:t>
            </a:r>
            <a:r>
              <a:rPr lang="ja-JP" altLang="en-US" sz="1400" dirty="0" smtClean="0">
                <a:solidFill>
                  <a:schemeClr val="tx1"/>
                </a:solidFill>
              </a:rPr>
              <a:t>○「千里ニュータウン再生指針（</a:t>
            </a:r>
            <a:r>
              <a:rPr lang="en-US" altLang="ja-JP" sz="1400" dirty="0" smtClean="0">
                <a:solidFill>
                  <a:schemeClr val="tx1"/>
                </a:solidFill>
              </a:rPr>
              <a:t>H19.10</a:t>
            </a:r>
            <a:r>
              <a:rPr lang="ja-JP" altLang="en-US" sz="1400" dirty="0" smtClean="0">
                <a:solidFill>
                  <a:schemeClr val="tx1"/>
                </a:solidFill>
              </a:rPr>
              <a:t>）」の推進</a:t>
            </a:r>
            <a:endParaRPr lang="en-US" altLang="ja-JP" sz="1400" dirty="0" smtClean="0">
              <a:solidFill>
                <a:schemeClr val="tx1"/>
              </a:solidFill>
            </a:endParaRPr>
          </a:p>
          <a:p>
            <a:pPr marL="261938" indent="-87313"/>
            <a:r>
              <a:rPr lang="ja-JP" altLang="en-US" sz="1400" dirty="0" smtClean="0">
                <a:solidFill>
                  <a:schemeClr val="tx1"/>
                </a:solidFill>
              </a:rPr>
              <a:t>・「千里ニュータウン再生連絡協議会」において</a:t>
            </a:r>
            <a:r>
              <a:rPr lang="ja-JP" altLang="en-US" sz="1400" dirty="0">
                <a:solidFill>
                  <a:schemeClr val="tx1"/>
                </a:solidFill>
              </a:rPr>
              <a:t>策定</a:t>
            </a:r>
            <a:r>
              <a:rPr lang="ja-JP" altLang="en-US" sz="1400" dirty="0" smtClean="0">
                <a:solidFill>
                  <a:schemeClr val="tx1"/>
                </a:solidFill>
              </a:rPr>
              <a:t>した指針を踏まえ、各事業者が事業を推進。</a:t>
            </a:r>
            <a:endParaRPr lang="en-US" altLang="ja-JP" sz="1400" dirty="0" smtClean="0">
              <a:solidFill>
                <a:schemeClr val="tx1"/>
              </a:solidFill>
            </a:endParaRPr>
          </a:p>
          <a:p>
            <a:r>
              <a:rPr lang="ja-JP" altLang="en-US" sz="1400" dirty="0" smtClean="0">
                <a:solidFill>
                  <a:schemeClr val="tx1"/>
                </a:solidFill>
              </a:rPr>
              <a:t>　○公的賃貸住宅の建替え</a:t>
            </a:r>
            <a:endParaRPr lang="en-US" altLang="ja-JP" sz="1400" dirty="0" smtClean="0">
              <a:solidFill>
                <a:schemeClr val="tx1"/>
              </a:solidFill>
            </a:endParaRPr>
          </a:p>
          <a:p>
            <a:pPr marL="261938" indent="-87313"/>
            <a:r>
              <a:rPr lang="ja-JP" altLang="en-US" sz="1400" dirty="0" smtClean="0">
                <a:solidFill>
                  <a:schemeClr val="tx1"/>
                </a:solidFill>
              </a:rPr>
              <a:t>・建替えに伴い、余剰地への民間分譲マンションや、子育て支援施設、生活利便施設（コンビニエンスストア）、高齢者住宅等の機能を導入。</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○地区センター・近隣センターの再整備</a:t>
            </a:r>
            <a:endParaRPr lang="en-US" altLang="ja-JP" sz="1400" dirty="0" smtClean="0">
              <a:solidFill>
                <a:schemeClr val="tx1"/>
              </a:solidFill>
            </a:endParaRPr>
          </a:p>
          <a:p>
            <a:pPr marL="261938" indent="-87313"/>
            <a:r>
              <a:rPr lang="ja-JP" altLang="en-US" sz="1400" dirty="0" smtClean="0">
                <a:solidFill>
                  <a:schemeClr val="tx1"/>
                </a:solidFill>
              </a:rPr>
              <a:t>・千里南地区センターが再整備されたほか、新千里東町近隣センターは、府営住宅の建替えと連携して再整備を計画。</a:t>
            </a:r>
            <a:endParaRPr lang="en-US" altLang="ja-JP" sz="1400" dirty="0">
              <a:solidFill>
                <a:schemeClr val="tx1"/>
              </a:solidFill>
            </a:endParaRPr>
          </a:p>
          <a:p>
            <a:r>
              <a:rPr lang="ja-JP" altLang="en-US" sz="1400" dirty="0">
                <a:solidFill>
                  <a:schemeClr val="tx1"/>
                </a:solidFill>
              </a:rPr>
              <a:t>　</a:t>
            </a:r>
            <a:r>
              <a:rPr lang="ja-JP" altLang="en-US" sz="1400" dirty="0" smtClean="0">
                <a:solidFill>
                  <a:schemeClr val="tx1"/>
                </a:solidFill>
              </a:rPr>
              <a:t>○地域交流</a:t>
            </a:r>
            <a:endParaRPr lang="en-US" altLang="ja-JP" sz="1400" dirty="0" smtClean="0">
              <a:solidFill>
                <a:schemeClr val="tx1"/>
              </a:solidFill>
            </a:endParaRPr>
          </a:p>
          <a:p>
            <a:pPr marL="261938" indent="-87313"/>
            <a:r>
              <a:rPr lang="ja-JP" altLang="en-US" sz="1400" dirty="0" smtClean="0">
                <a:solidFill>
                  <a:schemeClr val="tx1"/>
                </a:solidFill>
              </a:rPr>
              <a:t>・</a:t>
            </a:r>
            <a:r>
              <a:rPr lang="ja-JP" altLang="en-US" sz="1400" dirty="0" err="1" smtClean="0">
                <a:solidFill>
                  <a:schemeClr val="tx1"/>
                </a:solidFill>
              </a:rPr>
              <a:t>ま</a:t>
            </a:r>
            <a:r>
              <a:rPr lang="ja-JP" altLang="en-US" sz="1400" dirty="0" smtClean="0">
                <a:solidFill>
                  <a:schemeClr val="tx1"/>
                </a:solidFill>
              </a:rPr>
              <a:t>ちびらき</a:t>
            </a:r>
            <a:r>
              <a:rPr lang="en-US" altLang="ja-JP" sz="1400" dirty="0" smtClean="0">
                <a:solidFill>
                  <a:schemeClr val="tx1"/>
                </a:solidFill>
              </a:rPr>
              <a:t>50</a:t>
            </a:r>
            <a:r>
              <a:rPr lang="ja-JP" altLang="en-US" sz="1400" dirty="0" smtClean="0">
                <a:solidFill>
                  <a:schemeClr val="tx1"/>
                </a:solidFill>
              </a:rPr>
              <a:t>年事業開催（</a:t>
            </a:r>
            <a:r>
              <a:rPr lang="en-US" altLang="ja-JP" sz="1400" dirty="0" smtClean="0">
                <a:solidFill>
                  <a:schemeClr val="tx1"/>
                </a:solidFill>
              </a:rPr>
              <a:t>H24</a:t>
            </a:r>
            <a:r>
              <a:rPr lang="ja-JP" altLang="en-US" sz="1400" dirty="0" smtClean="0">
                <a:solidFill>
                  <a:schemeClr val="tx1"/>
                </a:solidFill>
              </a:rPr>
              <a:t>）。様々なイベントが企画・運営され新たな地域交流が生まれた。</a:t>
            </a:r>
            <a:endParaRPr lang="en-US" altLang="ja-JP" sz="1400" dirty="0">
              <a:solidFill>
                <a:schemeClr val="tx1"/>
              </a:solidFill>
            </a:endParaRPr>
          </a:p>
          <a:p>
            <a:endParaRPr lang="en-US" altLang="ja-JP" sz="1400" dirty="0" smtClean="0">
              <a:solidFill>
                <a:schemeClr val="tx1"/>
              </a:solidFill>
            </a:endParaRPr>
          </a:p>
          <a:p>
            <a:r>
              <a:rPr lang="ja-JP" altLang="en-US" sz="1400" dirty="0">
                <a:solidFill>
                  <a:schemeClr val="tx1"/>
                </a:solidFill>
              </a:rPr>
              <a:t>　</a:t>
            </a:r>
            <a:endParaRPr lang="ja-JP" altLang="ja-JP" sz="1400" dirty="0">
              <a:solidFill>
                <a:schemeClr val="tx1"/>
              </a:solidFill>
            </a:endParaRPr>
          </a:p>
        </p:txBody>
      </p:sp>
      <p:sp>
        <p:nvSpPr>
          <p:cNvPr id="8" name="角丸四角形 7"/>
          <p:cNvSpPr/>
          <p:nvPr/>
        </p:nvSpPr>
        <p:spPr>
          <a:xfrm>
            <a:off x="9937525" y="4194572"/>
            <a:ext cx="5085289" cy="2546942"/>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endParaRPr lang="en-US" altLang="ja-JP" sz="1400" dirty="0" smtClean="0">
              <a:solidFill>
                <a:schemeClr val="tx1"/>
              </a:solidFill>
            </a:endParaRPr>
          </a:p>
          <a:p>
            <a:r>
              <a:rPr lang="ja-JP" altLang="ja-JP" sz="1400" dirty="0" smtClean="0">
                <a:solidFill>
                  <a:schemeClr val="tx1"/>
                </a:solidFill>
              </a:rPr>
              <a:t>面積</a:t>
            </a:r>
            <a:r>
              <a:rPr lang="ja-JP" altLang="en-US" sz="1400" dirty="0">
                <a:solidFill>
                  <a:schemeClr val="tx1"/>
                </a:solidFill>
              </a:rPr>
              <a:t>　</a:t>
            </a:r>
            <a:r>
              <a:rPr lang="ja-JP" altLang="en-US" sz="1400" dirty="0" smtClean="0">
                <a:solidFill>
                  <a:schemeClr val="tx1"/>
                </a:solidFill>
              </a:rPr>
              <a:t>約</a:t>
            </a:r>
            <a:r>
              <a:rPr lang="en-US" altLang="ja-JP" sz="1400" dirty="0" smtClean="0">
                <a:solidFill>
                  <a:schemeClr val="tx1"/>
                </a:solidFill>
              </a:rPr>
              <a:t>742.6 </a:t>
            </a:r>
            <a:r>
              <a:rPr lang="en-US" altLang="ja-JP" sz="1400" dirty="0">
                <a:solidFill>
                  <a:schemeClr val="tx1"/>
                </a:solidFill>
              </a:rPr>
              <a:t>ha</a:t>
            </a:r>
            <a:r>
              <a:rPr lang="ja-JP" altLang="en-US" sz="1400" dirty="0">
                <a:solidFill>
                  <a:schemeClr val="tx1"/>
                </a:solidFill>
              </a:rPr>
              <a:t>　</a:t>
            </a:r>
            <a:endParaRPr lang="en-US" altLang="ja-JP" sz="1400" dirty="0">
              <a:solidFill>
                <a:schemeClr val="tx1"/>
              </a:solidFill>
            </a:endParaRPr>
          </a:p>
          <a:p>
            <a:r>
              <a:rPr lang="ja-JP" altLang="ja-JP" sz="1400" dirty="0" smtClean="0">
                <a:solidFill>
                  <a:schemeClr val="tx1"/>
                </a:solidFill>
              </a:rPr>
              <a:t>西部</a:t>
            </a:r>
            <a:r>
              <a:rPr lang="ja-JP" altLang="ja-JP" sz="1400" dirty="0">
                <a:solidFill>
                  <a:schemeClr val="tx1"/>
                </a:solidFill>
              </a:rPr>
              <a:t>地区</a:t>
            </a:r>
            <a:r>
              <a:rPr lang="ja-JP" altLang="en-US" sz="1400" dirty="0">
                <a:solidFill>
                  <a:schemeClr val="tx1"/>
                </a:solidFill>
              </a:rPr>
              <a:t>（</a:t>
            </a:r>
            <a:r>
              <a:rPr lang="ja-JP" altLang="ja-JP" sz="1400" dirty="0">
                <a:solidFill>
                  <a:schemeClr val="tx1"/>
                </a:solidFill>
              </a:rPr>
              <a:t>箕面市</a:t>
            </a:r>
            <a:r>
              <a:rPr lang="en-US" altLang="ja-JP" sz="1400" dirty="0">
                <a:solidFill>
                  <a:schemeClr val="tx1"/>
                </a:solidFill>
              </a:rPr>
              <a:t>:163.7ha</a:t>
            </a:r>
            <a:r>
              <a:rPr lang="ja-JP" altLang="ja-JP" sz="1400" dirty="0">
                <a:solidFill>
                  <a:schemeClr val="tx1"/>
                </a:solidFill>
              </a:rPr>
              <a:t>茨木市</a:t>
            </a:r>
            <a:r>
              <a:rPr lang="en-US" altLang="ja-JP" sz="1400" dirty="0">
                <a:solidFill>
                  <a:schemeClr val="tx1"/>
                </a:solidFill>
              </a:rPr>
              <a:t>:148.9ha</a:t>
            </a:r>
            <a:r>
              <a:rPr lang="ja-JP" altLang="en-US" sz="1400" dirty="0">
                <a:solidFill>
                  <a:schemeClr val="tx1"/>
                </a:solidFill>
              </a:rPr>
              <a:t>）</a:t>
            </a:r>
            <a:endParaRPr lang="ja-JP" altLang="ja-JP" sz="1400" dirty="0">
              <a:solidFill>
                <a:schemeClr val="tx1"/>
              </a:solidFill>
            </a:endParaRPr>
          </a:p>
          <a:p>
            <a:r>
              <a:rPr lang="ja-JP" altLang="ja-JP" sz="1400" dirty="0" smtClean="0">
                <a:solidFill>
                  <a:schemeClr val="tx1"/>
                </a:solidFill>
              </a:rPr>
              <a:t>中部</a:t>
            </a:r>
            <a:r>
              <a:rPr lang="ja-JP" altLang="ja-JP" sz="1400" dirty="0">
                <a:solidFill>
                  <a:schemeClr val="tx1"/>
                </a:solidFill>
              </a:rPr>
              <a:t>地区</a:t>
            </a:r>
            <a:r>
              <a:rPr lang="ja-JP" altLang="en-US" sz="1400" dirty="0">
                <a:solidFill>
                  <a:schemeClr val="tx1"/>
                </a:solidFill>
              </a:rPr>
              <a:t>（</a:t>
            </a:r>
            <a:r>
              <a:rPr lang="ja-JP" altLang="ja-JP" sz="1400" dirty="0">
                <a:solidFill>
                  <a:schemeClr val="tx1"/>
                </a:solidFill>
              </a:rPr>
              <a:t>茨木市：</a:t>
            </a:r>
            <a:r>
              <a:rPr lang="en-US" altLang="ja-JP" sz="1400" dirty="0">
                <a:solidFill>
                  <a:schemeClr val="tx1"/>
                </a:solidFill>
              </a:rPr>
              <a:t>62.5ha</a:t>
            </a:r>
            <a:r>
              <a:rPr lang="ja-JP" altLang="en-US" sz="1400" dirty="0">
                <a:solidFill>
                  <a:schemeClr val="tx1"/>
                </a:solidFill>
              </a:rPr>
              <a:t>）　</a:t>
            </a:r>
            <a:r>
              <a:rPr lang="ja-JP" altLang="ja-JP" sz="1400" dirty="0">
                <a:solidFill>
                  <a:schemeClr val="tx1"/>
                </a:solidFill>
              </a:rPr>
              <a:t>東部地区</a:t>
            </a:r>
            <a:r>
              <a:rPr lang="ja-JP" altLang="en-US" sz="1400" dirty="0">
                <a:solidFill>
                  <a:schemeClr val="tx1"/>
                </a:solidFill>
              </a:rPr>
              <a:t>（</a:t>
            </a:r>
            <a:r>
              <a:rPr lang="ja-JP" altLang="ja-JP" sz="1400" dirty="0">
                <a:solidFill>
                  <a:schemeClr val="tx1"/>
                </a:solidFill>
              </a:rPr>
              <a:t>茨木市：</a:t>
            </a:r>
            <a:r>
              <a:rPr lang="en-US" altLang="ja-JP" sz="1400" dirty="0">
                <a:solidFill>
                  <a:schemeClr val="tx1"/>
                </a:solidFill>
              </a:rPr>
              <a:t>367.5ha</a:t>
            </a:r>
            <a:r>
              <a:rPr lang="ja-JP" altLang="en-US" sz="1400" dirty="0" smtClean="0">
                <a:solidFill>
                  <a:schemeClr val="tx1"/>
                </a:solidFill>
              </a:rPr>
              <a:t>）</a:t>
            </a:r>
            <a:endParaRPr lang="en-US" altLang="ja-JP" sz="1400" dirty="0" smtClean="0">
              <a:solidFill>
                <a:schemeClr val="tx1"/>
              </a:solidFill>
            </a:endParaRPr>
          </a:p>
          <a:p>
            <a:r>
              <a:rPr lang="ja-JP" altLang="ja-JP" sz="1400" dirty="0">
                <a:solidFill>
                  <a:schemeClr val="tx1"/>
                </a:solidFill>
              </a:rPr>
              <a:t>人口</a:t>
            </a:r>
            <a:r>
              <a:rPr lang="ja-JP" altLang="en-US" sz="1400" dirty="0">
                <a:solidFill>
                  <a:schemeClr val="tx1"/>
                </a:solidFill>
              </a:rPr>
              <a:t>　</a:t>
            </a:r>
            <a:r>
              <a:rPr lang="en-US" altLang="ja-JP" sz="1400" dirty="0">
                <a:solidFill>
                  <a:schemeClr val="tx1"/>
                </a:solidFill>
              </a:rPr>
              <a:t>H24.3</a:t>
            </a:r>
            <a:r>
              <a:rPr lang="ja-JP" altLang="ja-JP" sz="1400" dirty="0">
                <a:solidFill>
                  <a:schemeClr val="tx1"/>
                </a:solidFill>
              </a:rPr>
              <a:t>：</a:t>
            </a:r>
            <a:r>
              <a:rPr lang="en-US" altLang="ja-JP" sz="1400" dirty="0">
                <a:solidFill>
                  <a:schemeClr val="tx1"/>
                </a:solidFill>
              </a:rPr>
              <a:t>9,152</a:t>
            </a:r>
            <a:r>
              <a:rPr lang="ja-JP" altLang="ja-JP" sz="1400" dirty="0">
                <a:solidFill>
                  <a:schemeClr val="tx1"/>
                </a:solidFill>
              </a:rPr>
              <a:t>人⇒</a:t>
            </a:r>
            <a:r>
              <a:rPr lang="ja-JP" altLang="en-US" sz="1400" dirty="0">
                <a:solidFill>
                  <a:schemeClr val="tx1"/>
                </a:solidFill>
              </a:rPr>
              <a:t>　</a:t>
            </a:r>
            <a:r>
              <a:rPr lang="en-US" altLang="ja-JP" sz="1400" dirty="0">
                <a:solidFill>
                  <a:schemeClr val="tx1"/>
                </a:solidFill>
              </a:rPr>
              <a:t>H27.9</a:t>
            </a:r>
            <a:r>
              <a:rPr lang="ja-JP" altLang="ja-JP" sz="1400" dirty="0">
                <a:solidFill>
                  <a:schemeClr val="tx1"/>
                </a:solidFill>
              </a:rPr>
              <a:t>：</a:t>
            </a:r>
            <a:r>
              <a:rPr lang="en-US" altLang="ja-JP" sz="1400" dirty="0">
                <a:solidFill>
                  <a:schemeClr val="tx1"/>
                </a:solidFill>
              </a:rPr>
              <a:t>13,212</a:t>
            </a:r>
            <a:r>
              <a:rPr lang="ja-JP" altLang="ja-JP" sz="1400" dirty="0">
                <a:solidFill>
                  <a:schemeClr val="tx1"/>
                </a:solidFill>
              </a:rPr>
              <a:t>人</a:t>
            </a:r>
            <a:r>
              <a:rPr lang="en-US" altLang="ja-JP" sz="1400" dirty="0">
                <a:solidFill>
                  <a:schemeClr val="tx1"/>
                </a:solidFill>
              </a:rPr>
              <a:t>&lt;</a:t>
            </a:r>
            <a:r>
              <a:rPr lang="ja-JP" altLang="ja-JP" sz="1400" dirty="0">
                <a:solidFill>
                  <a:schemeClr val="tx1"/>
                </a:solidFill>
              </a:rPr>
              <a:t>計画人口</a:t>
            </a:r>
            <a:r>
              <a:rPr lang="en-US" altLang="ja-JP" sz="1400" dirty="0">
                <a:solidFill>
                  <a:schemeClr val="tx1"/>
                </a:solidFill>
              </a:rPr>
              <a:t>5</a:t>
            </a:r>
            <a:r>
              <a:rPr lang="ja-JP" altLang="ja-JP" sz="1400" dirty="0">
                <a:solidFill>
                  <a:schemeClr val="tx1"/>
                </a:solidFill>
              </a:rPr>
              <a:t>万人</a:t>
            </a:r>
            <a:r>
              <a:rPr lang="en-US" altLang="ja-JP" sz="1400" dirty="0">
                <a:solidFill>
                  <a:schemeClr val="tx1"/>
                </a:solidFill>
              </a:rPr>
              <a:t>&gt; </a:t>
            </a:r>
          </a:p>
          <a:p>
            <a:r>
              <a:rPr lang="ja-JP" altLang="ja-JP" sz="1400" dirty="0">
                <a:solidFill>
                  <a:schemeClr val="tx1"/>
                </a:solidFill>
              </a:rPr>
              <a:t>世帯</a:t>
            </a:r>
            <a:r>
              <a:rPr lang="en-US" altLang="ja-JP" sz="1400" dirty="0">
                <a:solidFill>
                  <a:schemeClr val="tx1"/>
                </a:solidFill>
              </a:rPr>
              <a:t>   H24.3</a:t>
            </a:r>
            <a:r>
              <a:rPr lang="ja-JP" altLang="ja-JP" sz="1400" dirty="0">
                <a:solidFill>
                  <a:schemeClr val="tx1"/>
                </a:solidFill>
              </a:rPr>
              <a:t>：</a:t>
            </a:r>
            <a:r>
              <a:rPr lang="en-US" altLang="ja-JP" sz="1400" dirty="0">
                <a:solidFill>
                  <a:schemeClr val="tx1"/>
                </a:solidFill>
              </a:rPr>
              <a:t>3,138</a:t>
            </a:r>
            <a:r>
              <a:rPr lang="ja-JP" altLang="ja-JP" sz="1400" dirty="0">
                <a:solidFill>
                  <a:schemeClr val="tx1"/>
                </a:solidFill>
              </a:rPr>
              <a:t>世帯⇒</a:t>
            </a:r>
            <a:r>
              <a:rPr lang="en-US" altLang="ja-JP" sz="1400" dirty="0">
                <a:solidFill>
                  <a:schemeClr val="tx1"/>
                </a:solidFill>
              </a:rPr>
              <a:t>H27.9</a:t>
            </a:r>
            <a:r>
              <a:rPr lang="ja-JP" altLang="ja-JP" sz="1400" dirty="0">
                <a:solidFill>
                  <a:schemeClr val="tx1"/>
                </a:solidFill>
              </a:rPr>
              <a:t>：</a:t>
            </a:r>
            <a:r>
              <a:rPr lang="en-US" altLang="ja-JP" sz="1400" dirty="0">
                <a:solidFill>
                  <a:schemeClr val="tx1"/>
                </a:solidFill>
              </a:rPr>
              <a:t>4,381</a:t>
            </a:r>
            <a:r>
              <a:rPr lang="ja-JP" altLang="ja-JP" sz="1400" dirty="0">
                <a:solidFill>
                  <a:schemeClr val="tx1"/>
                </a:solidFill>
              </a:rPr>
              <a:t>世帯</a:t>
            </a:r>
            <a:r>
              <a:rPr lang="en-US" altLang="ja-JP" sz="1400" dirty="0">
                <a:solidFill>
                  <a:schemeClr val="tx1"/>
                </a:solidFill>
              </a:rPr>
              <a:t>&lt;</a:t>
            </a:r>
            <a:r>
              <a:rPr lang="ja-JP" altLang="ja-JP" sz="1400" dirty="0">
                <a:solidFill>
                  <a:schemeClr val="tx1"/>
                </a:solidFill>
              </a:rPr>
              <a:t>計画戸数</a:t>
            </a:r>
            <a:r>
              <a:rPr lang="en-US" altLang="ja-JP" sz="1400" dirty="0">
                <a:solidFill>
                  <a:schemeClr val="tx1"/>
                </a:solidFill>
              </a:rPr>
              <a:t>16,700</a:t>
            </a:r>
            <a:r>
              <a:rPr lang="ja-JP" altLang="ja-JP" sz="1400" dirty="0">
                <a:solidFill>
                  <a:schemeClr val="tx1"/>
                </a:solidFill>
              </a:rPr>
              <a:t>戸</a:t>
            </a:r>
            <a:r>
              <a:rPr lang="en-US" altLang="ja-JP" sz="1400" dirty="0">
                <a:solidFill>
                  <a:schemeClr val="tx1"/>
                </a:solidFill>
              </a:rPr>
              <a:t>&gt;</a:t>
            </a:r>
          </a:p>
          <a:p>
            <a:r>
              <a:rPr lang="ja-JP" altLang="en-US" sz="1400" dirty="0">
                <a:solidFill>
                  <a:schemeClr val="tx1"/>
                </a:solidFill>
              </a:rPr>
              <a:t>ＬＳＰ立地区画数 </a:t>
            </a:r>
            <a:r>
              <a:rPr lang="en-US" altLang="ja-JP" sz="1400" dirty="0">
                <a:solidFill>
                  <a:schemeClr val="tx1"/>
                </a:solidFill>
              </a:rPr>
              <a:t>H24.3:16</a:t>
            </a:r>
            <a:r>
              <a:rPr lang="ja-JP" altLang="en-US" sz="1400" dirty="0">
                <a:solidFill>
                  <a:schemeClr val="tx1"/>
                </a:solidFill>
              </a:rPr>
              <a:t>区画⇒</a:t>
            </a:r>
            <a:r>
              <a:rPr lang="en-US" altLang="ja-JP" sz="1400" dirty="0">
                <a:solidFill>
                  <a:schemeClr val="tx1"/>
                </a:solidFill>
              </a:rPr>
              <a:t>H26.11:20</a:t>
            </a:r>
            <a:r>
              <a:rPr lang="ja-JP" altLang="en-US" sz="1400" dirty="0">
                <a:solidFill>
                  <a:schemeClr val="tx1"/>
                </a:solidFill>
              </a:rPr>
              <a:t>区画（全区画立地</a:t>
            </a:r>
            <a:r>
              <a:rPr lang="ja-JP" altLang="en-US" sz="1400" dirty="0" smtClean="0">
                <a:solidFill>
                  <a:schemeClr val="tx1"/>
                </a:solidFill>
              </a:rPr>
              <a:t>）</a:t>
            </a:r>
            <a:endParaRPr lang="en-US" altLang="ja-JP" sz="1400" dirty="0">
              <a:solidFill>
                <a:schemeClr val="tx1"/>
              </a:solidFill>
            </a:endParaRPr>
          </a:p>
          <a:p>
            <a:r>
              <a:rPr lang="en-US" altLang="ja-JP" sz="1400" dirty="0" smtClean="0">
                <a:solidFill>
                  <a:schemeClr val="tx1"/>
                </a:solidFill>
              </a:rPr>
              <a:t>【</a:t>
            </a:r>
            <a:r>
              <a:rPr lang="ja-JP" altLang="en-US" sz="1400" dirty="0">
                <a:solidFill>
                  <a:schemeClr val="tx1"/>
                </a:solidFill>
              </a:rPr>
              <a:t>主な取組み</a:t>
            </a:r>
            <a:r>
              <a:rPr lang="en-US" altLang="ja-JP" sz="1400" dirty="0">
                <a:solidFill>
                  <a:schemeClr val="tx1"/>
                </a:solidFill>
              </a:rPr>
              <a:t>】</a:t>
            </a:r>
          </a:p>
          <a:p>
            <a:pPr marL="174625" indent="-174625"/>
            <a:r>
              <a:rPr lang="ja-JP" altLang="en-US" sz="1400" dirty="0">
                <a:solidFill>
                  <a:schemeClr val="tx1"/>
                </a:solidFill>
              </a:rPr>
              <a:t>　○「彩都</a:t>
            </a:r>
            <a:r>
              <a:rPr lang="ja-JP" altLang="en-US" sz="1400" dirty="0" err="1">
                <a:solidFill>
                  <a:schemeClr val="tx1"/>
                </a:solidFill>
              </a:rPr>
              <a:t>ま</a:t>
            </a:r>
            <a:r>
              <a:rPr lang="ja-JP" altLang="en-US" sz="1400" dirty="0">
                <a:solidFill>
                  <a:schemeClr val="tx1"/>
                </a:solidFill>
              </a:rPr>
              <a:t>ちびらき</a:t>
            </a:r>
            <a:r>
              <a:rPr lang="en-US" altLang="ja-JP" sz="1400" dirty="0">
                <a:solidFill>
                  <a:schemeClr val="tx1"/>
                </a:solidFill>
              </a:rPr>
              <a:t>10</a:t>
            </a:r>
            <a:r>
              <a:rPr lang="ja-JP" altLang="en-US" sz="1400" dirty="0">
                <a:solidFill>
                  <a:schemeClr val="tx1"/>
                </a:solidFill>
              </a:rPr>
              <a:t>周年記念イベント　彩都祭」開催（</a:t>
            </a:r>
            <a:r>
              <a:rPr lang="en-US" altLang="ja-JP" sz="1400" dirty="0">
                <a:solidFill>
                  <a:schemeClr val="tx1"/>
                </a:solidFill>
              </a:rPr>
              <a:t>H26.11</a:t>
            </a:r>
            <a:r>
              <a:rPr lang="ja-JP" altLang="en-US" sz="1400" dirty="0">
                <a:solidFill>
                  <a:schemeClr val="tx1"/>
                </a:solidFill>
              </a:rPr>
              <a:t>）</a:t>
            </a:r>
            <a:endParaRPr lang="en-US" altLang="ja-JP" sz="1400" dirty="0">
              <a:solidFill>
                <a:schemeClr val="tx1"/>
              </a:solidFill>
            </a:endParaRPr>
          </a:p>
          <a:p>
            <a:pPr marL="174625" indent="-174625"/>
            <a:r>
              <a:rPr lang="ja-JP" altLang="en-US" sz="1400" dirty="0">
                <a:solidFill>
                  <a:schemeClr val="tx1"/>
                </a:solidFill>
              </a:rPr>
              <a:t>　○地元の小中学生に対する自然体験や環境教育や生物生息状況調査などを含めた「彩都凸凹プロジェクト」を展開。</a:t>
            </a:r>
            <a:endParaRPr lang="ja-JP" altLang="ja-JP" sz="1400" dirty="0">
              <a:solidFill>
                <a:schemeClr val="tx1"/>
              </a:solidFill>
            </a:endParaRPr>
          </a:p>
        </p:txBody>
      </p:sp>
      <p:sp>
        <p:nvSpPr>
          <p:cNvPr id="9" name="角丸四角形 8"/>
          <p:cNvSpPr/>
          <p:nvPr/>
        </p:nvSpPr>
        <p:spPr>
          <a:xfrm>
            <a:off x="5112991" y="4207689"/>
            <a:ext cx="4752528" cy="6326962"/>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a:bodyPr>
          <a:lstStyle/>
          <a:p>
            <a:pPr marL="173038" indent="-173038"/>
            <a:endParaRPr lang="en-US" altLang="ja-JP" sz="1400" dirty="0" smtClean="0">
              <a:solidFill>
                <a:schemeClr val="tx1"/>
              </a:solidFill>
            </a:endParaRPr>
          </a:p>
          <a:p>
            <a:pPr marL="173038" indent="-173038"/>
            <a:r>
              <a:rPr lang="ja-JP" altLang="ja-JP" sz="1400" dirty="0" smtClean="0">
                <a:solidFill>
                  <a:schemeClr val="tx1"/>
                </a:solidFill>
              </a:rPr>
              <a:t>面積</a:t>
            </a:r>
            <a:r>
              <a:rPr lang="ja-JP" altLang="en-US" sz="1400" dirty="0">
                <a:solidFill>
                  <a:schemeClr val="tx1"/>
                </a:solidFill>
              </a:rPr>
              <a:t>　</a:t>
            </a:r>
            <a:r>
              <a:rPr lang="ja-JP" altLang="en-US" sz="1400" dirty="0" smtClean="0">
                <a:solidFill>
                  <a:schemeClr val="tx1"/>
                </a:solidFill>
              </a:rPr>
              <a:t>約</a:t>
            </a:r>
            <a:r>
              <a:rPr lang="en-US" altLang="ja-JP" sz="1400" dirty="0" smtClean="0">
                <a:solidFill>
                  <a:schemeClr val="tx1"/>
                </a:solidFill>
              </a:rPr>
              <a:t>1,557ha</a:t>
            </a:r>
            <a:r>
              <a:rPr lang="ja-JP" altLang="en-US" sz="1400" dirty="0" smtClean="0">
                <a:solidFill>
                  <a:schemeClr val="tx1"/>
                </a:solidFill>
              </a:rPr>
              <a:t>（堺</a:t>
            </a:r>
            <a:r>
              <a:rPr lang="ja-JP" altLang="ja-JP" sz="1400" dirty="0" smtClean="0">
                <a:solidFill>
                  <a:schemeClr val="tx1"/>
                </a:solidFill>
              </a:rPr>
              <a:t>市</a:t>
            </a:r>
            <a:r>
              <a:rPr lang="en-US" altLang="ja-JP" sz="1400" dirty="0" smtClean="0">
                <a:solidFill>
                  <a:schemeClr val="tx1"/>
                </a:solidFill>
              </a:rPr>
              <a:t>:</a:t>
            </a:r>
            <a:r>
              <a:rPr lang="en-US" altLang="ja-JP" sz="1400" dirty="0">
                <a:solidFill>
                  <a:schemeClr val="tx1"/>
                </a:solidFill>
              </a:rPr>
              <a:t>1,511</a:t>
            </a:r>
            <a:r>
              <a:rPr lang="en-US" altLang="ja-JP" sz="1400" dirty="0" smtClean="0">
                <a:solidFill>
                  <a:schemeClr val="tx1"/>
                </a:solidFill>
              </a:rPr>
              <a:t>ha</a:t>
            </a:r>
            <a:r>
              <a:rPr lang="ja-JP" altLang="en-US" sz="1400" dirty="0">
                <a:solidFill>
                  <a:schemeClr val="tx1"/>
                </a:solidFill>
              </a:rPr>
              <a:t>　和泉</a:t>
            </a:r>
            <a:r>
              <a:rPr lang="ja-JP" altLang="ja-JP" sz="1400" dirty="0" smtClean="0">
                <a:solidFill>
                  <a:schemeClr val="tx1"/>
                </a:solidFill>
              </a:rPr>
              <a:t>市</a:t>
            </a:r>
            <a:r>
              <a:rPr lang="en-US" altLang="ja-JP" sz="1400" dirty="0" smtClean="0">
                <a:solidFill>
                  <a:schemeClr val="tx1"/>
                </a:solidFill>
              </a:rPr>
              <a:t>:46ha</a:t>
            </a:r>
            <a:r>
              <a:rPr lang="ja-JP" altLang="en-US" sz="1400" dirty="0" smtClean="0">
                <a:solidFill>
                  <a:schemeClr val="tx1"/>
                </a:solidFill>
              </a:rPr>
              <a:t>）</a:t>
            </a:r>
            <a:endParaRPr lang="en-US" altLang="ja-JP" sz="1400" dirty="0">
              <a:solidFill>
                <a:schemeClr val="tx1"/>
              </a:solidFill>
            </a:endParaRPr>
          </a:p>
          <a:p>
            <a:r>
              <a:rPr lang="ja-JP" altLang="ja-JP" sz="1400" dirty="0" smtClean="0">
                <a:solidFill>
                  <a:schemeClr val="tx1"/>
                </a:solidFill>
              </a:rPr>
              <a:t>人口</a:t>
            </a:r>
            <a:r>
              <a:rPr lang="ja-JP" altLang="en-US" sz="1400" dirty="0" smtClean="0">
                <a:solidFill>
                  <a:schemeClr val="tx1"/>
                </a:solidFill>
              </a:rPr>
              <a:t>　</a:t>
            </a:r>
            <a:r>
              <a:rPr lang="en-US" altLang="ja-JP" sz="1400" dirty="0" smtClean="0">
                <a:solidFill>
                  <a:schemeClr val="tx1"/>
                </a:solidFill>
              </a:rPr>
              <a:t>H22.10</a:t>
            </a:r>
            <a:r>
              <a:rPr lang="ja-JP" altLang="ja-JP" sz="1400" dirty="0" smtClean="0">
                <a:solidFill>
                  <a:schemeClr val="tx1"/>
                </a:solidFill>
              </a:rPr>
              <a:t>：</a:t>
            </a:r>
            <a:r>
              <a:rPr lang="en-US" altLang="ja-JP" sz="1400" dirty="0">
                <a:solidFill>
                  <a:schemeClr val="tx1"/>
                </a:solidFill>
              </a:rPr>
              <a:t>133,921</a:t>
            </a:r>
            <a:r>
              <a:rPr lang="ja-JP" altLang="ja-JP" sz="1400" dirty="0">
                <a:solidFill>
                  <a:schemeClr val="tx1"/>
                </a:solidFill>
              </a:rPr>
              <a:t>人</a:t>
            </a:r>
            <a:r>
              <a:rPr lang="ja-JP" altLang="ja-JP" sz="1400" dirty="0" smtClean="0">
                <a:solidFill>
                  <a:schemeClr val="tx1"/>
                </a:solidFill>
              </a:rPr>
              <a:t>⇒</a:t>
            </a:r>
            <a:r>
              <a:rPr lang="en-US" altLang="ja-JP" sz="1400" dirty="0" smtClean="0">
                <a:solidFill>
                  <a:schemeClr val="tx1"/>
                </a:solidFill>
              </a:rPr>
              <a:t>H27.3</a:t>
            </a:r>
            <a:r>
              <a:rPr lang="ja-JP" altLang="ja-JP" sz="1400" dirty="0" smtClean="0">
                <a:solidFill>
                  <a:schemeClr val="tx1"/>
                </a:solidFill>
              </a:rPr>
              <a:t>：</a:t>
            </a:r>
            <a:r>
              <a:rPr lang="en-US" altLang="ja-JP" sz="1400" dirty="0" smtClean="0">
                <a:solidFill>
                  <a:schemeClr val="tx1"/>
                </a:solidFill>
              </a:rPr>
              <a:t>129,468</a:t>
            </a:r>
            <a:r>
              <a:rPr lang="ja-JP" altLang="ja-JP" sz="1400" dirty="0" smtClean="0">
                <a:solidFill>
                  <a:schemeClr val="tx1"/>
                </a:solidFill>
              </a:rPr>
              <a:t>人</a:t>
            </a:r>
            <a:r>
              <a:rPr lang="en-US" altLang="ja-JP" sz="1400" dirty="0" smtClean="0">
                <a:solidFill>
                  <a:schemeClr val="tx1"/>
                </a:solidFill>
              </a:rPr>
              <a:t>&lt;</a:t>
            </a:r>
            <a:r>
              <a:rPr lang="ja-JP" altLang="ja-JP" sz="1300" dirty="0" smtClean="0">
                <a:solidFill>
                  <a:schemeClr val="tx1"/>
                </a:solidFill>
              </a:rPr>
              <a:t>計画</a:t>
            </a:r>
            <a:r>
              <a:rPr lang="ja-JP" altLang="en-US" sz="1300" dirty="0" smtClean="0">
                <a:solidFill>
                  <a:schemeClr val="tx1"/>
                </a:solidFill>
              </a:rPr>
              <a:t>人口</a:t>
            </a:r>
            <a:r>
              <a:rPr lang="en-US" altLang="ja-JP" sz="1400" dirty="0" smtClean="0">
                <a:solidFill>
                  <a:schemeClr val="tx1"/>
                </a:solidFill>
              </a:rPr>
              <a:t>18</a:t>
            </a:r>
            <a:r>
              <a:rPr lang="ja-JP" altLang="ja-JP" sz="1400" dirty="0">
                <a:solidFill>
                  <a:schemeClr val="tx1"/>
                </a:solidFill>
              </a:rPr>
              <a:t>万人</a:t>
            </a:r>
            <a:r>
              <a:rPr lang="en-US" altLang="ja-JP" sz="1400" dirty="0">
                <a:solidFill>
                  <a:schemeClr val="tx1"/>
                </a:solidFill>
              </a:rPr>
              <a:t>&gt; </a:t>
            </a:r>
            <a:endParaRPr lang="ja-JP" altLang="ja-JP" sz="1400" dirty="0">
              <a:solidFill>
                <a:schemeClr val="tx1"/>
              </a:solidFill>
            </a:endParaRPr>
          </a:p>
          <a:p>
            <a:r>
              <a:rPr lang="ja-JP" altLang="ja-JP" sz="1400" dirty="0" smtClean="0">
                <a:solidFill>
                  <a:schemeClr val="tx1"/>
                </a:solidFill>
              </a:rPr>
              <a:t>高齢化率</a:t>
            </a:r>
            <a:r>
              <a:rPr lang="ja-JP" altLang="en-US" sz="1400" dirty="0" smtClean="0">
                <a:solidFill>
                  <a:schemeClr val="tx1"/>
                </a:solidFill>
              </a:rPr>
              <a:t>　</a:t>
            </a:r>
            <a:r>
              <a:rPr lang="en-US" altLang="ja-JP" sz="1400" dirty="0" smtClean="0">
                <a:solidFill>
                  <a:schemeClr val="tx1"/>
                </a:solidFill>
              </a:rPr>
              <a:t>H22.10</a:t>
            </a:r>
            <a:r>
              <a:rPr lang="ja-JP" altLang="ja-JP" sz="1400" dirty="0" smtClean="0">
                <a:solidFill>
                  <a:schemeClr val="tx1"/>
                </a:solidFill>
              </a:rPr>
              <a:t>：</a:t>
            </a:r>
            <a:r>
              <a:rPr lang="en-US" altLang="ja-JP" sz="1400" dirty="0">
                <a:solidFill>
                  <a:schemeClr val="tx1"/>
                </a:solidFill>
              </a:rPr>
              <a:t>23.7</a:t>
            </a:r>
            <a:r>
              <a:rPr lang="ja-JP" altLang="ja-JP" sz="1400" dirty="0">
                <a:solidFill>
                  <a:schemeClr val="tx1"/>
                </a:solidFill>
              </a:rPr>
              <a:t>％</a:t>
            </a:r>
            <a:r>
              <a:rPr lang="ja-JP" altLang="ja-JP" sz="1400" dirty="0" smtClean="0">
                <a:solidFill>
                  <a:schemeClr val="tx1"/>
                </a:solidFill>
              </a:rPr>
              <a:t>⇒</a:t>
            </a:r>
            <a:r>
              <a:rPr lang="en-US" altLang="ja-JP" sz="1400" dirty="0" smtClean="0">
                <a:solidFill>
                  <a:schemeClr val="tx1"/>
                </a:solidFill>
              </a:rPr>
              <a:t>H27.3</a:t>
            </a:r>
            <a:r>
              <a:rPr lang="ja-JP" altLang="ja-JP" sz="1400" dirty="0" smtClean="0">
                <a:solidFill>
                  <a:schemeClr val="tx1"/>
                </a:solidFill>
              </a:rPr>
              <a:t>：</a:t>
            </a:r>
            <a:r>
              <a:rPr lang="en-US" altLang="ja-JP" sz="1400" dirty="0" smtClean="0">
                <a:solidFill>
                  <a:schemeClr val="tx1"/>
                </a:solidFill>
              </a:rPr>
              <a:t>30.9</a:t>
            </a:r>
            <a:r>
              <a:rPr lang="ja-JP" altLang="ja-JP" sz="1400" dirty="0" smtClean="0">
                <a:solidFill>
                  <a:schemeClr val="tx1"/>
                </a:solidFill>
              </a:rPr>
              <a:t>％</a:t>
            </a:r>
            <a:endParaRPr lang="ja-JP" altLang="ja-JP" sz="1400" dirty="0">
              <a:solidFill>
                <a:schemeClr val="tx1"/>
              </a:solidFill>
            </a:endParaRPr>
          </a:p>
          <a:p>
            <a:r>
              <a:rPr lang="ja-JP" altLang="ja-JP" sz="1400" dirty="0" smtClean="0">
                <a:solidFill>
                  <a:schemeClr val="tx1"/>
                </a:solidFill>
              </a:rPr>
              <a:t>世帯数</a:t>
            </a:r>
            <a:r>
              <a:rPr lang="ja-JP" altLang="en-US" sz="1400" dirty="0" smtClean="0">
                <a:solidFill>
                  <a:schemeClr val="tx1"/>
                </a:solidFill>
              </a:rPr>
              <a:t>　　</a:t>
            </a:r>
            <a:r>
              <a:rPr lang="en-US" altLang="ja-JP" sz="1400" dirty="0" smtClean="0">
                <a:solidFill>
                  <a:schemeClr val="tx1"/>
                </a:solidFill>
              </a:rPr>
              <a:t>H24.12</a:t>
            </a:r>
            <a:r>
              <a:rPr lang="ja-JP" altLang="ja-JP" sz="1400" dirty="0" smtClean="0">
                <a:solidFill>
                  <a:schemeClr val="tx1"/>
                </a:solidFill>
              </a:rPr>
              <a:t>：</a:t>
            </a:r>
            <a:r>
              <a:rPr lang="en-US" altLang="ja-JP" sz="1400" dirty="0">
                <a:solidFill>
                  <a:schemeClr val="tx1"/>
                </a:solidFill>
              </a:rPr>
              <a:t>58,695</a:t>
            </a:r>
            <a:r>
              <a:rPr lang="ja-JP" altLang="ja-JP" sz="1400" dirty="0" smtClean="0">
                <a:solidFill>
                  <a:schemeClr val="tx1"/>
                </a:solidFill>
              </a:rPr>
              <a:t>世帯⇒</a:t>
            </a:r>
            <a:r>
              <a:rPr lang="en-US" altLang="ja-JP" sz="1400" dirty="0" smtClean="0">
                <a:solidFill>
                  <a:schemeClr val="tx1"/>
                </a:solidFill>
              </a:rPr>
              <a:t>H27.3</a:t>
            </a:r>
            <a:r>
              <a:rPr lang="ja-JP" altLang="ja-JP" sz="1400" dirty="0" smtClean="0">
                <a:solidFill>
                  <a:schemeClr val="tx1"/>
                </a:solidFill>
              </a:rPr>
              <a:t>：</a:t>
            </a:r>
            <a:r>
              <a:rPr lang="en-US" altLang="ja-JP" sz="1400" dirty="0" smtClean="0">
                <a:solidFill>
                  <a:schemeClr val="tx1"/>
                </a:solidFill>
              </a:rPr>
              <a:t>57,893</a:t>
            </a:r>
            <a:r>
              <a:rPr lang="ja-JP" altLang="ja-JP" sz="1400" dirty="0" smtClean="0">
                <a:solidFill>
                  <a:schemeClr val="tx1"/>
                </a:solidFill>
              </a:rPr>
              <a:t>世帯</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en-US" altLang="ja-JP" sz="1400" dirty="0" smtClean="0">
                <a:solidFill>
                  <a:schemeClr val="tx1"/>
                </a:solidFill>
              </a:rPr>
              <a:t>&lt;</a:t>
            </a:r>
            <a:r>
              <a:rPr lang="ja-JP" altLang="ja-JP" sz="1300" dirty="0" smtClean="0">
                <a:solidFill>
                  <a:schemeClr val="tx1"/>
                </a:solidFill>
              </a:rPr>
              <a:t>計画</a:t>
            </a:r>
            <a:r>
              <a:rPr lang="ja-JP" altLang="ja-JP" sz="1300" dirty="0">
                <a:solidFill>
                  <a:schemeClr val="tx1"/>
                </a:solidFill>
              </a:rPr>
              <a:t>戸</a:t>
            </a:r>
            <a:r>
              <a:rPr lang="ja-JP" altLang="ja-JP" sz="1300" dirty="0" smtClean="0">
                <a:solidFill>
                  <a:schemeClr val="tx1"/>
                </a:solidFill>
              </a:rPr>
              <a:t>数</a:t>
            </a:r>
            <a:r>
              <a:rPr lang="en-US" altLang="ja-JP" sz="1400" dirty="0" smtClean="0">
                <a:solidFill>
                  <a:schemeClr val="tx1"/>
                </a:solidFill>
              </a:rPr>
              <a:t>54,000</a:t>
            </a:r>
            <a:r>
              <a:rPr lang="ja-JP" altLang="ja-JP" sz="1400" dirty="0" smtClean="0">
                <a:solidFill>
                  <a:schemeClr val="tx1"/>
                </a:solidFill>
              </a:rPr>
              <a:t>戸</a:t>
            </a:r>
            <a:r>
              <a:rPr lang="en-US" altLang="ja-JP" sz="1400" dirty="0" smtClean="0">
                <a:solidFill>
                  <a:schemeClr val="tx1"/>
                </a:solidFill>
              </a:rPr>
              <a:t>&gt;</a:t>
            </a:r>
            <a:endParaRPr lang="en-US" altLang="ja-JP" sz="1400" dirty="0">
              <a:solidFill>
                <a:schemeClr val="tx1"/>
              </a:solidFill>
            </a:endParaRPr>
          </a:p>
          <a:p>
            <a:endParaRPr kumimoji="1" lang="en-US" altLang="ja-JP" sz="1400" dirty="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pPr marL="173038" indent="-173038"/>
            <a:r>
              <a:rPr lang="ja-JP" altLang="en-US" sz="1400" dirty="0">
                <a:solidFill>
                  <a:schemeClr val="tx1"/>
                </a:solidFill>
              </a:rPr>
              <a:t>　</a:t>
            </a:r>
            <a:r>
              <a:rPr lang="ja-JP" altLang="en-US" sz="1400" dirty="0" smtClean="0">
                <a:solidFill>
                  <a:schemeClr val="tx1"/>
                </a:solidFill>
              </a:rPr>
              <a:t>○「泉北</a:t>
            </a:r>
            <a:r>
              <a:rPr lang="ja-JP" altLang="en-US" sz="1400" dirty="0">
                <a:solidFill>
                  <a:schemeClr val="tx1"/>
                </a:solidFill>
              </a:rPr>
              <a:t>ニュータウン再生府市等連携協</a:t>
            </a:r>
            <a:r>
              <a:rPr lang="ja-JP" altLang="en-US" sz="1400" dirty="0" smtClean="0">
                <a:solidFill>
                  <a:schemeClr val="tx1"/>
                </a:solidFill>
              </a:rPr>
              <a:t>議会（</a:t>
            </a:r>
            <a:r>
              <a:rPr lang="en-US" altLang="ja-JP" sz="1400" dirty="0" smtClean="0">
                <a:solidFill>
                  <a:schemeClr val="tx1"/>
                </a:solidFill>
              </a:rPr>
              <a:t>H22.4</a:t>
            </a:r>
            <a:r>
              <a:rPr lang="ja-JP" altLang="en-US" sz="1400" dirty="0" smtClean="0">
                <a:solidFill>
                  <a:schemeClr val="tx1"/>
                </a:solidFill>
              </a:rPr>
              <a:t>設立）」を通じた取組み</a:t>
            </a:r>
            <a:endParaRPr lang="en-US" altLang="ja-JP" sz="1400" dirty="0" smtClean="0">
              <a:solidFill>
                <a:schemeClr val="tx1"/>
              </a:solidFill>
            </a:endParaRPr>
          </a:p>
          <a:p>
            <a:pPr marL="261938" indent="-87313"/>
            <a:r>
              <a:rPr lang="ja-JP" altLang="en-US" sz="1400" dirty="0" smtClean="0">
                <a:solidFill>
                  <a:schemeClr val="tx1"/>
                </a:solidFill>
              </a:rPr>
              <a:t>・「</a:t>
            </a:r>
            <a:r>
              <a:rPr lang="ja-JP" altLang="en-US" sz="1400" dirty="0">
                <a:solidFill>
                  <a:schemeClr val="tx1"/>
                </a:solidFill>
              </a:rPr>
              <a:t>泉北ニュータウン再生指針（堺市、</a:t>
            </a:r>
            <a:r>
              <a:rPr lang="en-US" altLang="ja-JP" sz="1400" dirty="0">
                <a:solidFill>
                  <a:schemeClr val="tx1"/>
                </a:solidFill>
              </a:rPr>
              <a:t>H22.5</a:t>
            </a:r>
            <a:r>
              <a:rPr lang="ja-JP" altLang="en-US" sz="1400" dirty="0">
                <a:solidFill>
                  <a:schemeClr val="tx1"/>
                </a:solidFill>
              </a:rPr>
              <a:t>）</a:t>
            </a:r>
            <a:r>
              <a:rPr lang="ja-JP" altLang="en-US" sz="1400" dirty="0" smtClean="0">
                <a:solidFill>
                  <a:schemeClr val="tx1"/>
                </a:solidFill>
              </a:rPr>
              <a:t>」を踏まえ、府・堺市、関係団体とともに協議・検討し、事業を推進。</a:t>
            </a:r>
            <a:endParaRPr lang="en-US" altLang="ja-JP" sz="1400" dirty="0">
              <a:solidFill>
                <a:schemeClr val="tx1"/>
              </a:solidFill>
            </a:endParaRPr>
          </a:p>
          <a:p>
            <a:r>
              <a:rPr lang="ja-JP" altLang="en-US" sz="1400" dirty="0" smtClean="0">
                <a:solidFill>
                  <a:schemeClr val="tx1"/>
                </a:solidFill>
              </a:rPr>
              <a:t>　○泉ヶ丘駅前地域の活性化</a:t>
            </a:r>
            <a:endParaRPr lang="en-US" altLang="ja-JP" sz="1400" dirty="0" smtClean="0">
              <a:solidFill>
                <a:schemeClr val="tx1"/>
              </a:solidFill>
            </a:endParaRPr>
          </a:p>
          <a:p>
            <a:pPr marL="261938" indent="-87313"/>
            <a:r>
              <a:rPr lang="ja-JP" altLang="en-US" sz="1400" dirty="0" smtClean="0">
                <a:solidFill>
                  <a:schemeClr val="tx1"/>
                </a:solidFill>
              </a:rPr>
              <a:t>・近畿大学医学部及び附属病院等の設置に関し、基本協定締結（府、堺市、近畿大学　</a:t>
            </a:r>
            <a:r>
              <a:rPr lang="en-US" altLang="ja-JP" sz="1400" dirty="0" smtClean="0">
                <a:solidFill>
                  <a:schemeClr val="tx1"/>
                </a:solidFill>
              </a:rPr>
              <a:t>H26.7</a:t>
            </a:r>
            <a:r>
              <a:rPr lang="ja-JP" altLang="en-US" sz="1400" dirty="0" smtClean="0">
                <a:solidFill>
                  <a:schemeClr val="tx1"/>
                </a:solidFill>
              </a:rPr>
              <a:t>）</a:t>
            </a:r>
            <a:endParaRPr lang="en-US" altLang="ja-JP" sz="1400" dirty="0" smtClean="0">
              <a:solidFill>
                <a:schemeClr val="tx1"/>
              </a:solidFill>
            </a:endParaRPr>
          </a:p>
          <a:p>
            <a:pPr marL="261938" indent="-87313">
              <a:lnSpc>
                <a:spcPts val="1800"/>
              </a:lnSpc>
            </a:pPr>
            <a:r>
              <a:rPr lang="ja-JP" altLang="en-US" sz="1400" dirty="0" smtClean="0">
                <a:solidFill>
                  <a:schemeClr val="tx1"/>
                </a:solidFill>
              </a:rPr>
              <a:t>・「泉ヶ丘駅前</a:t>
            </a:r>
            <a:r>
              <a:rPr lang="ja-JP" altLang="en-US" sz="1400" dirty="0">
                <a:solidFill>
                  <a:schemeClr val="tx1"/>
                </a:solidFill>
              </a:rPr>
              <a:t>地域活性化ビジョン（協</a:t>
            </a:r>
            <a:r>
              <a:rPr lang="ja-JP" altLang="en-US" sz="1400" dirty="0" smtClean="0">
                <a:solidFill>
                  <a:schemeClr val="tx1"/>
                </a:solidFill>
              </a:rPr>
              <a:t>議会</a:t>
            </a:r>
            <a:r>
              <a:rPr lang="ja-JP" altLang="en-US" sz="1400" dirty="0">
                <a:solidFill>
                  <a:schemeClr val="tx1"/>
                </a:solidFill>
              </a:rPr>
              <a:t>、</a:t>
            </a:r>
            <a:r>
              <a:rPr lang="en-US" altLang="ja-JP" sz="1400" dirty="0" smtClean="0">
                <a:solidFill>
                  <a:schemeClr val="tx1"/>
                </a:solidFill>
              </a:rPr>
              <a:t>H23.3</a:t>
            </a:r>
            <a:r>
              <a:rPr lang="ja-JP" altLang="en-US" sz="1400" dirty="0" smtClean="0">
                <a:solidFill>
                  <a:schemeClr val="tx1"/>
                </a:solidFill>
              </a:rPr>
              <a:t>）」を、泉ヶ丘</a:t>
            </a:r>
            <a:r>
              <a:rPr lang="ja-JP" altLang="en-US" sz="1400" dirty="0">
                <a:solidFill>
                  <a:schemeClr val="tx1"/>
                </a:solidFill>
              </a:rPr>
              <a:t>センタービル等の駅前施設の再編や近畿大学医学部等の</a:t>
            </a:r>
            <a:r>
              <a:rPr lang="ja-JP" altLang="en-US" sz="1400" dirty="0" smtClean="0">
                <a:solidFill>
                  <a:schemeClr val="tx1"/>
                </a:solidFill>
              </a:rPr>
              <a:t>立地等を踏まえ、改訂（</a:t>
            </a:r>
            <a:r>
              <a:rPr lang="en-US" altLang="ja-JP" sz="1400" dirty="0" smtClean="0">
                <a:solidFill>
                  <a:schemeClr val="tx1"/>
                </a:solidFill>
              </a:rPr>
              <a:t>H27.1</a:t>
            </a:r>
            <a:r>
              <a:rPr lang="ja-JP" altLang="en-US" sz="1400" dirty="0" smtClean="0">
                <a:solidFill>
                  <a:schemeClr val="tx1"/>
                </a:solidFill>
              </a:rPr>
              <a:t>）。</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○公的賃貸住宅の再生</a:t>
            </a:r>
            <a:endParaRPr lang="en-US" altLang="ja-JP" sz="1400" dirty="0">
              <a:solidFill>
                <a:schemeClr val="tx1"/>
              </a:solidFill>
            </a:endParaRPr>
          </a:p>
          <a:p>
            <a:pPr marL="261938" indent="-87313"/>
            <a:r>
              <a:rPr lang="ja-JP" altLang="en-US" sz="1400" dirty="0" smtClean="0">
                <a:solidFill>
                  <a:schemeClr val="tx1"/>
                </a:solidFill>
              </a:rPr>
              <a:t>・「</a:t>
            </a:r>
            <a:r>
              <a:rPr lang="ja-JP" altLang="en-US" sz="1400" dirty="0">
                <a:solidFill>
                  <a:schemeClr val="tx1"/>
                </a:solidFill>
              </a:rPr>
              <a:t>泉北ニュータウン公的賃貸住宅再生計画（協</a:t>
            </a:r>
            <a:r>
              <a:rPr lang="ja-JP" altLang="en-US" sz="1400" dirty="0" smtClean="0">
                <a:solidFill>
                  <a:schemeClr val="tx1"/>
                </a:solidFill>
              </a:rPr>
              <a:t>議会</a:t>
            </a:r>
            <a:r>
              <a:rPr lang="ja-JP" altLang="en-US" sz="1400" dirty="0">
                <a:solidFill>
                  <a:schemeClr val="tx1"/>
                </a:solidFill>
              </a:rPr>
              <a:t>、</a:t>
            </a:r>
            <a:r>
              <a:rPr lang="en-US" altLang="ja-JP" sz="1400" dirty="0" smtClean="0">
                <a:solidFill>
                  <a:schemeClr val="tx1"/>
                </a:solidFill>
              </a:rPr>
              <a:t>H24.3</a:t>
            </a:r>
            <a:r>
              <a:rPr lang="ja-JP" altLang="en-US" sz="1400" dirty="0" err="1" smtClean="0">
                <a:solidFill>
                  <a:schemeClr val="tx1"/>
                </a:solidFill>
              </a:rPr>
              <a:t>、</a:t>
            </a:r>
            <a:r>
              <a:rPr lang="en-US" altLang="ja-JP" sz="1400" dirty="0" smtClean="0">
                <a:solidFill>
                  <a:schemeClr val="tx1"/>
                </a:solidFill>
              </a:rPr>
              <a:t>H24.5</a:t>
            </a:r>
            <a:r>
              <a:rPr lang="ja-JP" altLang="en-US" sz="1400" dirty="0" smtClean="0">
                <a:solidFill>
                  <a:schemeClr val="tx1"/>
                </a:solidFill>
              </a:rPr>
              <a:t>改訂）」に基づき、府営住宅では建替事業、</a:t>
            </a:r>
            <a:r>
              <a:rPr lang="en-US" altLang="ja-JP" sz="1400" dirty="0" smtClean="0">
                <a:solidFill>
                  <a:schemeClr val="tx1"/>
                </a:solidFill>
              </a:rPr>
              <a:t>UR</a:t>
            </a:r>
            <a:r>
              <a:rPr lang="ja-JP" altLang="en-US" sz="1400" dirty="0" smtClean="0">
                <a:solidFill>
                  <a:schemeClr val="tx1"/>
                </a:solidFill>
              </a:rPr>
              <a:t>・府公社住宅では住戸リノベーション事業等を実施。</a:t>
            </a:r>
            <a:endParaRPr lang="en-US" altLang="ja-JP" sz="1400" dirty="0">
              <a:solidFill>
                <a:schemeClr val="tx1"/>
              </a:solidFill>
            </a:endParaRPr>
          </a:p>
          <a:p>
            <a:r>
              <a:rPr lang="ja-JP" altLang="en-US" sz="1400" dirty="0">
                <a:solidFill>
                  <a:schemeClr val="tx1"/>
                </a:solidFill>
              </a:rPr>
              <a:t>　</a:t>
            </a:r>
            <a:r>
              <a:rPr lang="ja-JP" altLang="en-US" sz="1400" dirty="0" smtClean="0">
                <a:solidFill>
                  <a:schemeClr val="tx1"/>
                </a:solidFill>
              </a:rPr>
              <a:t>○</a:t>
            </a:r>
            <a:r>
              <a:rPr lang="ja-JP" altLang="en-US" sz="1400" dirty="0">
                <a:solidFill>
                  <a:schemeClr val="tx1"/>
                </a:solidFill>
              </a:rPr>
              <a:t>近隣</a:t>
            </a:r>
            <a:r>
              <a:rPr lang="ja-JP" altLang="en-US" sz="1400" dirty="0" smtClean="0">
                <a:solidFill>
                  <a:schemeClr val="tx1"/>
                </a:solidFill>
              </a:rPr>
              <a:t>センターの再生</a:t>
            </a:r>
            <a:endParaRPr lang="en-US" altLang="ja-JP" sz="1400" dirty="0">
              <a:solidFill>
                <a:schemeClr val="tx1"/>
              </a:solidFill>
            </a:endParaRPr>
          </a:p>
          <a:p>
            <a:pPr marL="261938" indent="-87313"/>
            <a:r>
              <a:rPr lang="ja-JP" altLang="en-US" sz="1400" dirty="0" smtClean="0">
                <a:solidFill>
                  <a:schemeClr val="tx1"/>
                </a:solidFill>
              </a:rPr>
              <a:t>・「近隣センター再生プラン（堺市、</a:t>
            </a:r>
            <a:r>
              <a:rPr lang="en-US" altLang="ja-JP" sz="1400" dirty="0" smtClean="0">
                <a:solidFill>
                  <a:schemeClr val="tx1"/>
                </a:solidFill>
              </a:rPr>
              <a:t>H27.8</a:t>
            </a:r>
            <a:r>
              <a:rPr lang="ja-JP" altLang="en-US" sz="1400" dirty="0" smtClean="0">
                <a:solidFill>
                  <a:schemeClr val="tx1"/>
                </a:solidFill>
              </a:rPr>
              <a:t>）」を策定。</a:t>
            </a:r>
            <a:endParaRPr lang="en-US" altLang="ja-JP" sz="1400" dirty="0" smtClean="0">
              <a:solidFill>
                <a:schemeClr val="tx1"/>
              </a:solidFill>
            </a:endParaRPr>
          </a:p>
          <a:p>
            <a:r>
              <a:rPr lang="ja-JP" altLang="en-US" sz="1400" dirty="0" smtClean="0">
                <a:solidFill>
                  <a:schemeClr val="tx1"/>
                </a:solidFill>
              </a:rPr>
              <a:t>　○再生可能エネルギーの活用</a:t>
            </a:r>
            <a:endParaRPr lang="en-US" altLang="ja-JP" sz="1400" dirty="0">
              <a:solidFill>
                <a:schemeClr val="tx1"/>
              </a:solidFill>
            </a:endParaRPr>
          </a:p>
          <a:p>
            <a:pPr marL="261938" indent="-87313"/>
            <a:r>
              <a:rPr lang="ja-JP" altLang="en-US" sz="1400" dirty="0" smtClean="0">
                <a:solidFill>
                  <a:schemeClr val="tx1"/>
                </a:solidFill>
              </a:rPr>
              <a:t>・晴美</a:t>
            </a:r>
            <a:r>
              <a:rPr lang="ja-JP" altLang="en-US" sz="1400" dirty="0">
                <a:solidFill>
                  <a:schemeClr val="tx1"/>
                </a:solidFill>
              </a:rPr>
              <a:t>台エコモデルタウン創出事業（</a:t>
            </a:r>
            <a:r>
              <a:rPr lang="ja-JP" altLang="en-US" sz="1400" dirty="0" smtClean="0">
                <a:solidFill>
                  <a:schemeClr val="tx1"/>
                </a:solidFill>
              </a:rPr>
              <a:t>堺市、</a:t>
            </a:r>
            <a:r>
              <a:rPr lang="en-US" altLang="ja-JP" sz="1400" dirty="0" smtClean="0">
                <a:solidFill>
                  <a:schemeClr val="tx1"/>
                </a:solidFill>
              </a:rPr>
              <a:t>H23</a:t>
            </a:r>
            <a:r>
              <a:rPr lang="ja-JP" altLang="en-US" sz="1400" dirty="0" smtClean="0">
                <a:solidFill>
                  <a:schemeClr val="tx1"/>
                </a:solidFill>
              </a:rPr>
              <a:t>）を実施</a:t>
            </a:r>
            <a:endParaRPr lang="en-US" altLang="ja-JP" sz="1400" dirty="0">
              <a:solidFill>
                <a:schemeClr val="tx1"/>
              </a:solidFill>
            </a:endParaRPr>
          </a:p>
          <a:p>
            <a:r>
              <a:rPr lang="ja-JP" altLang="en-US" sz="1400" dirty="0" smtClean="0">
                <a:solidFill>
                  <a:schemeClr val="tx1"/>
                </a:solidFill>
              </a:rPr>
              <a:t>　○地域</a:t>
            </a:r>
            <a:r>
              <a:rPr lang="ja-JP" altLang="en-US" sz="1400" dirty="0">
                <a:solidFill>
                  <a:schemeClr val="tx1"/>
                </a:solidFill>
              </a:rPr>
              <a:t>コミュニティの</a:t>
            </a:r>
            <a:r>
              <a:rPr lang="ja-JP" altLang="en-US" sz="1400" dirty="0" smtClean="0">
                <a:solidFill>
                  <a:schemeClr val="tx1"/>
                </a:solidFill>
              </a:rPr>
              <a:t>活性化、高齢者</a:t>
            </a:r>
            <a:r>
              <a:rPr lang="ja-JP" altLang="en-US" sz="1400" dirty="0">
                <a:solidFill>
                  <a:schemeClr val="tx1"/>
                </a:solidFill>
              </a:rPr>
              <a:t>の居住</a:t>
            </a:r>
            <a:r>
              <a:rPr lang="ja-JP" altLang="en-US" sz="1400" dirty="0" smtClean="0">
                <a:solidFill>
                  <a:schemeClr val="tx1"/>
                </a:solidFill>
              </a:rPr>
              <a:t>安定</a:t>
            </a:r>
            <a:endParaRPr lang="en-US" altLang="ja-JP" sz="1400" dirty="0" smtClean="0">
              <a:solidFill>
                <a:schemeClr val="tx1"/>
              </a:solidFill>
            </a:endParaRPr>
          </a:p>
          <a:p>
            <a:pPr marL="261938" indent="-87313"/>
            <a:r>
              <a:rPr lang="ja-JP" altLang="en-US" sz="1400" dirty="0" smtClean="0">
                <a:solidFill>
                  <a:schemeClr val="tx1"/>
                </a:solidFill>
              </a:rPr>
              <a:t>・近隣</a:t>
            </a:r>
            <a:r>
              <a:rPr lang="ja-JP" altLang="en-US" sz="1400" dirty="0">
                <a:solidFill>
                  <a:schemeClr val="tx1"/>
                </a:solidFill>
              </a:rPr>
              <a:t>センターの空き店舗活用による地域共用施設の</a:t>
            </a:r>
            <a:r>
              <a:rPr lang="ja-JP" altLang="en-US" sz="1400" dirty="0" smtClean="0">
                <a:solidFill>
                  <a:schemeClr val="tx1"/>
                </a:solidFill>
              </a:rPr>
              <a:t>整備</a:t>
            </a:r>
            <a:r>
              <a:rPr lang="ja-JP" altLang="en-US" sz="1400" dirty="0">
                <a:solidFill>
                  <a:schemeClr val="tx1"/>
                </a:solidFill>
              </a:rPr>
              <a:t>や</a:t>
            </a:r>
            <a:r>
              <a:rPr lang="ja-JP" altLang="en-US" sz="1400" dirty="0" smtClean="0">
                <a:solidFill>
                  <a:schemeClr val="tx1"/>
                </a:solidFill>
              </a:rPr>
              <a:t>府営</a:t>
            </a:r>
            <a:r>
              <a:rPr lang="ja-JP" altLang="en-US" sz="1400" dirty="0">
                <a:solidFill>
                  <a:schemeClr val="tx1"/>
                </a:solidFill>
              </a:rPr>
              <a:t>住宅の空き住戸を活用した高齢者支援住宅の</a:t>
            </a:r>
            <a:r>
              <a:rPr lang="ja-JP" altLang="en-US" sz="1400" dirty="0" smtClean="0">
                <a:solidFill>
                  <a:schemeClr val="tx1"/>
                </a:solidFill>
              </a:rPr>
              <a:t>整備を槇塚台地区で実施。</a:t>
            </a:r>
            <a:endParaRPr lang="en-US" altLang="ja-JP" sz="1400" dirty="0">
              <a:solidFill>
                <a:schemeClr val="tx1"/>
              </a:solidFill>
            </a:endParaRPr>
          </a:p>
          <a:p>
            <a:pPr marL="261938" indent="-87313"/>
            <a:endParaRPr lang="en-US" altLang="ja-JP" sz="1400" dirty="0" smtClean="0">
              <a:solidFill>
                <a:schemeClr val="tx1"/>
              </a:solidFill>
            </a:endParaRPr>
          </a:p>
        </p:txBody>
      </p:sp>
      <p:sp>
        <p:nvSpPr>
          <p:cNvPr id="7" name="正方形/長方形 6"/>
          <p:cNvSpPr/>
          <p:nvPr/>
        </p:nvSpPr>
        <p:spPr>
          <a:xfrm>
            <a:off x="288454" y="4070930"/>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千里ニュータウン</a:t>
            </a:r>
            <a:endParaRPr kumimoji="1" lang="ja-JP" altLang="en-US" sz="1600" dirty="0">
              <a:solidFill>
                <a:schemeClr val="tx1"/>
              </a:solidFill>
            </a:endParaRPr>
          </a:p>
        </p:txBody>
      </p:sp>
      <p:sp>
        <p:nvSpPr>
          <p:cNvPr id="11" name="正方形/長方形 10"/>
          <p:cNvSpPr/>
          <p:nvPr/>
        </p:nvSpPr>
        <p:spPr>
          <a:xfrm>
            <a:off x="9937526" y="4099396"/>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彩都</a:t>
            </a:r>
            <a:endParaRPr kumimoji="1" lang="ja-JP" altLang="en-US" sz="1600" dirty="0">
              <a:solidFill>
                <a:schemeClr val="tx1"/>
              </a:solidFill>
            </a:endParaRPr>
          </a:p>
        </p:txBody>
      </p:sp>
      <p:sp>
        <p:nvSpPr>
          <p:cNvPr id="12" name="正方形/長方形 11"/>
          <p:cNvSpPr/>
          <p:nvPr/>
        </p:nvSpPr>
        <p:spPr>
          <a:xfrm>
            <a:off x="5112990" y="4106089"/>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泉北ニュータウン</a:t>
            </a:r>
            <a:endParaRPr kumimoji="1" lang="ja-JP" altLang="en-US" sz="1600" dirty="0">
              <a:solidFill>
                <a:schemeClr val="tx1"/>
              </a:solidFill>
            </a:endParaRPr>
          </a:p>
        </p:txBody>
      </p:sp>
      <p:sp>
        <p:nvSpPr>
          <p:cNvPr id="13" name="角丸四角形 12"/>
          <p:cNvSpPr/>
          <p:nvPr/>
        </p:nvSpPr>
        <p:spPr>
          <a:xfrm>
            <a:off x="9937525" y="7002884"/>
            <a:ext cx="5085289" cy="158417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a:solidFill>
                <a:schemeClr val="tx1"/>
              </a:solidFill>
            </a:endParaRPr>
          </a:p>
          <a:p>
            <a:r>
              <a:rPr lang="ja-JP" altLang="en-US" sz="1400" dirty="0" smtClean="0">
                <a:solidFill>
                  <a:schemeClr val="tx1"/>
                </a:solidFill>
              </a:rPr>
              <a:t>面積</a:t>
            </a:r>
            <a:r>
              <a:rPr lang="ja-JP" altLang="en-US" sz="1400" dirty="0">
                <a:solidFill>
                  <a:schemeClr val="tx1"/>
                </a:solidFill>
              </a:rPr>
              <a:t>　</a:t>
            </a:r>
            <a:r>
              <a:rPr lang="ja-JP" altLang="ja-JP" sz="1400" dirty="0" smtClean="0">
                <a:solidFill>
                  <a:schemeClr val="tx1"/>
                </a:solidFill>
              </a:rPr>
              <a:t>約</a:t>
            </a:r>
            <a:r>
              <a:rPr lang="en-US" altLang="ja-JP" sz="1400" dirty="0">
                <a:solidFill>
                  <a:schemeClr val="tx1"/>
                </a:solidFill>
              </a:rPr>
              <a:t>171ha</a:t>
            </a:r>
            <a:endParaRPr kumimoji="1" lang="en-US" altLang="ja-JP" sz="1400" dirty="0" smtClean="0">
              <a:solidFill>
                <a:schemeClr val="tx1"/>
              </a:solidFill>
            </a:endParaRPr>
          </a:p>
          <a:p>
            <a:r>
              <a:rPr lang="ja-JP" altLang="ja-JP" sz="1400" dirty="0" smtClean="0">
                <a:solidFill>
                  <a:schemeClr val="tx1"/>
                </a:solidFill>
              </a:rPr>
              <a:t>人口</a:t>
            </a:r>
            <a:r>
              <a:rPr lang="ja-JP" altLang="en-US" sz="1400" dirty="0" smtClean="0">
                <a:solidFill>
                  <a:schemeClr val="tx1"/>
                </a:solidFill>
              </a:rPr>
              <a:t>　</a:t>
            </a:r>
            <a:r>
              <a:rPr lang="en-US" altLang="ja-JP" sz="1400" dirty="0" smtClean="0">
                <a:solidFill>
                  <a:schemeClr val="tx1"/>
                </a:solidFill>
              </a:rPr>
              <a:t> H</a:t>
            </a:r>
            <a:r>
              <a:rPr lang="en-US" altLang="ja-JP" sz="1400" dirty="0">
                <a:solidFill>
                  <a:schemeClr val="tx1"/>
                </a:solidFill>
              </a:rPr>
              <a:t>24.3</a:t>
            </a:r>
            <a:r>
              <a:rPr lang="ja-JP" altLang="ja-JP" sz="1400" dirty="0" smtClean="0">
                <a:solidFill>
                  <a:schemeClr val="tx1"/>
                </a:solidFill>
              </a:rPr>
              <a:t>：</a:t>
            </a:r>
            <a:r>
              <a:rPr lang="en-US" altLang="ja-JP" sz="1400" dirty="0">
                <a:solidFill>
                  <a:schemeClr val="tx1"/>
                </a:solidFill>
              </a:rPr>
              <a:t>4,367</a:t>
            </a:r>
            <a:r>
              <a:rPr lang="ja-JP" altLang="ja-JP" sz="1400" dirty="0">
                <a:solidFill>
                  <a:schemeClr val="tx1"/>
                </a:solidFill>
              </a:rPr>
              <a:t>人⇒</a:t>
            </a:r>
            <a:r>
              <a:rPr lang="en-US" altLang="ja-JP" sz="1400" dirty="0" smtClean="0">
                <a:solidFill>
                  <a:schemeClr val="tx1"/>
                </a:solidFill>
              </a:rPr>
              <a:t>H27.3</a:t>
            </a:r>
            <a:r>
              <a:rPr lang="ja-JP" altLang="ja-JP" sz="1400" dirty="0" smtClean="0">
                <a:solidFill>
                  <a:schemeClr val="tx1"/>
                </a:solidFill>
              </a:rPr>
              <a:t>：</a:t>
            </a:r>
            <a:r>
              <a:rPr lang="en-US" altLang="ja-JP" sz="1400" dirty="0">
                <a:solidFill>
                  <a:schemeClr val="tx1"/>
                </a:solidFill>
              </a:rPr>
              <a:t>4,770</a:t>
            </a:r>
            <a:r>
              <a:rPr lang="ja-JP" altLang="ja-JP" sz="1400" dirty="0" smtClean="0">
                <a:solidFill>
                  <a:schemeClr val="tx1"/>
                </a:solidFill>
              </a:rPr>
              <a:t>人</a:t>
            </a:r>
            <a:r>
              <a:rPr lang="en-US" altLang="ja-JP" sz="1400" dirty="0" smtClean="0">
                <a:solidFill>
                  <a:schemeClr val="tx1"/>
                </a:solidFill>
              </a:rPr>
              <a:t>&lt;</a:t>
            </a:r>
            <a:r>
              <a:rPr lang="ja-JP" altLang="ja-JP" sz="1400" dirty="0">
                <a:solidFill>
                  <a:schemeClr val="tx1"/>
                </a:solidFill>
              </a:rPr>
              <a:t>計画人口</a:t>
            </a:r>
            <a:r>
              <a:rPr lang="en-US" altLang="ja-JP" sz="1400" dirty="0" smtClean="0">
                <a:solidFill>
                  <a:schemeClr val="tx1"/>
                </a:solidFill>
              </a:rPr>
              <a:t>9,000</a:t>
            </a:r>
            <a:r>
              <a:rPr lang="ja-JP" altLang="ja-JP" sz="1400" dirty="0">
                <a:solidFill>
                  <a:schemeClr val="tx1"/>
                </a:solidFill>
              </a:rPr>
              <a:t>人</a:t>
            </a:r>
            <a:r>
              <a:rPr lang="en-US" altLang="ja-JP" sz="1400" dirty="0">
                <a:solidFill>
                  <a:schemeClr val="tx1"/>
                </a:solidFill>
              </a:rPr>
              <a:t>&gt; </a:t>
            </a:r>
            <a:endParaRPr lang="ja-JP" altLang="ja-JP" sz="1400" dirty="0">
              <a:solidFill>
                <a:schemeClr val="tx1"/>
              </a:solidFill>
            </a:endParaRPr>
          </a:p>
          <a:p>
            <a:r>
              <a:rPr lang="ja-JP" altLang="ja-JP" sz="1400" dirty="0" smtClean="0">
                <a:solidFill>
                  <a:schemeClr val="tx1"/>
                </a:solidFill>
              </a:rPr>
              <a:t>世帯数</a:t>
            </a:r>
            <a:r>
              <a:rPr lang="en-US" altLang="ja-JP" sz="1400" dirty="0" smtClean="0">
                <a:solidFill>
                  <a:schemeClr val="tx1"/>
                </a:solidFill>
              </a:rPr>
              <a:t> H</a:t>
            </a:r>
            <a:r>
              <a:rPr lang="en-US" altLang="ja-JP" sz="1400" dirty="0">
                <a:solidFill>
                  <a:schemeClr val="tx1"/>
                </a:solidFill>
              </a:rPr>
              <a:t>24.3</a:t>
            </a:r>
            <a:r>
              <a:rPr lang="ja-JP" altLang="ja-JP" sz="1400" dirty="0" smtClean="0">
                <a:solidFill>
                  <a:schemeClr val="tx1"/>
                </a:solidFill>
              </a:rPr>
              <a:t>：</a:t>
            </a:r>
            <a:r>
              <a:rPr lang="en-US" altLang="ja-JP" sz="1400" dirty="0">
                <a:solidFill>
                  <a:schemeClr val="tx1"/>
                </a:solidFill>
              </a:rPr>
              <a:t>1,417</a:t>
            </a:r>
            <a:r>
              <a:rPr lang="ja-JP" altLang="ja-JP" sz="1400" dirty="0">
                <a:solidFill>
                  <a:schemeClr val="tx1"/>
                </a:solidFill>
              </a:rPr>
              <a:t>世帯⇒</a:t>
            </a:r>
            <a:r>
              <a:rPr lang="en-US" altLang="ja-JP" sz="1400" dirty="0" smtClean="0">
                <a:solidFill>
                  <a:schemeClr val="tx1"/>
                </a:solidFill>
              </a:rPr>
              <a:t>H27.3</a:t>
            </a:r>
            <a:r>
              <a:rPr lang="ja-JP" altLang="ja-JP" sz="1400" dirty="0" smtClean="0">
                <a:solidFill>
                  <a:schemeClr val="tx1"/>
                </a:solidFill>
              </a:rPr>
              <a:t>：</a:t>
            </a:r>
            <a:r>
              <a:rPr lang="en-US" altLang="ja-JP" sz="1400" dirty="0">
                <a:solidFill>
                  <a:schemeClr val="tx1"/>
                </a:solidFill>
              </a:rPr>
              <a:t>1,606</a:t>
            </a:r>
            <a:r>
              <a:rPr lang="ja-JP" altLang="ja-JP" sz="1400" dirty="0" smtClean="0">
                <a:solidFill>
                  <a:schemeClr val="tx1"/>
                </a:solidFill>
              </a:rPr>
              <a:t>世帯</a:t>
            </a:r>
            <a:r>
              <a:rPr lang="en-US" altLang="ja-JP" sz="1400" dirty="0" smtClean="0">
                <a:solidFill>
                  <a:schemeClr val="tx1"/>
                </a:solidFill>
              </a:rPr>
              <a:t>&lt;</a:t>
            </a:r>
            <a:r>
              <a:rPr lang="ja-JP" altLang="ja-JP" sz="1400" dirty="0">
                <a:solidFill>
                  <a:schemeClr val="tx1"/>
                </a:solidFill>
              </a:rPr>
              <a:t>計画戸数</a:t>
            </a:r>
            <a:r>
              <a:rPr lang="en-US" altLang="ja-JP" sz="1400" dirty="0" smtClean="0">
                <a:solidFill>
                  <a:schemeClr val="tx1"/>
                </a:solidFill>
              </a:rPr>
              <a:t>2,500</a:t>
            </a:r>
            <a:r>
              <a:rPr lang="ja-JP" altLang="ja-JP" sz="1400" dirty="0">
                <a:solidFill>
                  <a:schemeClr val="tx1"/>
                </a:solidFill>
              </a:rPr>
              <a:t>戸</a:t>
            </a:r>
            <a:r>
              <a:rPr lang="en-US" altLang="ja-JP" sz="1400" dirty="0" smtClean="0">
                <a:solidFill>
                  <a:schemeClr val="tx1"/>
                </a:solidFill>
              </a:rPr>
              <a:t>&gt;</a:t>
            </a:r>
          </a:p>
          <a:p>
            <a:r>
              <a:rPr lang="en-US" altLang="ja-JP" sz="1400" dirty="0" smtClean="0">
                <a:solidFill>
                  <a:schemeClr val="tx1"/>
                </a:solidFill>
              </a:rPr>
              <a:t>【</a:t>
            </a:r>
            <a:r>
              <a:rPr lang="ja-JP" altLang="en-US" sz="1400" dirty="0">
                <a:solidFill>
                  <a:schemeClr val="tx1"/>
                </a:solidFill>
              </a:rPr>
              <a:t>主な取組み</a:t>
            </a:r>
            <a:r>
              <a:rPr lang="en-US" altLang="ja-JP" sz="1400" dirty="0">
                <a:solidFill>
                  <a:schemeClr val="tx1"/>
                </a:solidFill>
              </a:rPr>
              <a:t>】</a:t>
            </a:r>
            <a:endParaRPr lang="ja-JP" altLang="ja-JP" sz="1400" dirty="0">
              <a:solidFill>
                <a:schemeClr val="tx1"/>
              </a:solidFill>
            </a:endParaRPr>
          </a:p>
          <a:p>
            <a:pPr marL="266700" indent="-266700"/>
            <a:r>
              <a:rPr lang="ja-JP" altLang="en-US" sz="1400" dirty="0">
                <a:solidFill>
                  <a:schemeClr val="tx1"/>
                </a:solidFill>
              </a:rPr>
              <a:t>　○ </a:t>
            </a:r>
            <a:r>
              <a:rPr lang="ja-JP" altLang="en-US" sz="1400" dirty="0" smtClean="0">
                <a:solidFill>
                  <a:schemeClr val="tx1"/>
                </a:solidFill>
              </a:rPr>
              <a:t>「住む、学ぶ、憩う、働く」というバランスのとれたまちづくりをめざし、地域</a:t>
            </a:r>
            <a:r>
              <a:rPr lang="ja-JP" altLang="en-US" sz="1400" dirty="0">
                <a:solidFill>
                  <a:schemeClr val="tx1"/>
                </a:solidFill>
              </a:rPr>
              <a:t>の振興に寄与する</a:t>
            </a:r>
            <a:r>
              <a:rPr lang="ja-JP" altLang="en-US" sz="1400" dirty="0" smtClean="0">
                <a:solidFill>
                  <a:schemeClr val="tx1"/>
                </a:solidFill>
              </a:rPr>
              <a:t>産業誘致も実施。</a:t>
            </a:r>
            <a:r>
              <a:rPr lang="ja-JP" altLang="en-US" sz="1400" dirty="0">
                <a:solidFill>
                  <a:schemeClr val="tx1"/>
                </a:solidFill>
              </a:rPr>
              <a:t/>
            </a:r>
            <a:br>
              <a:rPr lang="ja-JP" altLang="en-US" sz="1400" dirty="0">
                <a:solidFill>
                  <a:schemeClr val="tx1"/>
                </a:solidFill>
              </a:rPr>
            </a:br>
            <a:endParaRPr kumimoji="1" lang="ja-JP" altLang="en-US" sz="1400" dirty="0">
              <a:solidFill>
                <a:schemeClr val="tx1"/>
              </a:solidFill>
            </a:endParaRPr>
          </a:p>
        </p:txBody>
      </p:sp>
      <p:sp>
        <p:nvSpPr>
          <p:cNvPr id="14" name="正方形/長方形 13"/>
          <p:cNvSpPr/>
          <p:nvPr/>
        </p:nvSpPr>
        <p:spPr>
          <a:xfrm>
            <a:off x="9937526" y="6807234"/>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阪南スカイタウン</a:t>
            </a:r>
            <a:endParaRPr kumimoji="1" lang="ja-JP" altLang="en-US" sz="1600" dirty="0">
              <a:solidFill>
                <a:schemeClr val="tx1"/>
              </a:solidFill>
            </a:endParaRPr>
          </a:p>
        </p:txBody>
      </p:sp>
      <p:sp>
        <p:nvSpPr>
          <p:cNvPr id="15" name="角丸四角形 14"/>
          <p:cNvSpPr/>
          <p:nvPr/>
        </p:nvSpPr>
        <p:spPr>
          <a:xfrm>
            <a:off x="9937525" y="8875092"/>
            <a:ext cx="5085289" cy="1584175"/>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r>
              <a:rPr lang="ja-JP" altLang="en-US" sz="1400" dirty="0" smtClean="0">
                <a:solidFill>
                  <a:schemeClr val="tx1"/>
                </a:solidFill>
              </a:rPr>
              <a:t>面積</a:t>
            </a:r>
            <a:r>
              <a:rPr lang="ja-JP" altLang="en-US" sz="1400" dirty="0">
                <a:solidFill>
                  <a:schemeClr val="tx1"/>
                </a:solidFill>
              </a:rPr>
              <a:t>　</a:t>
            </a:r>
            <a:r>
              <a:rPr lang="ja-JP" altLang="ja-JP" sz="1400" dirty="0" smtClean="0">
                <a:solidFill>
                  <a:schemeClr val="tx1"/>
                </a:solidFill>
              </a:rPr>
              <a:t>約</a:t>
            </a:r>
            <a:r>
              <a:rPr lang="en-US" altLang="ja-JP" sz="1400" dirty="0">
                <a:solidFill>
                  <a:schemeClr val="tx1"/>
                </a:solidFill>
              </a:rPr>
              <a:t>313.5</a:t>
            </a:r>
            <a:r>
              <a:rPr lang="en-US" altLang="ja-JP" sz="1400" dirty="0" smtClean="0">
                <a:solidFill>
                  <a:schemeClr val="tx1"/>
                </a:solidFill>
              </a:rPr>
              <a:t>ha</a:t>
            </a:r>
            <a:endParaRPr lang="en-US" altLang="ja-JP" sz="1400" dirty="0">
              <a:solidFill>
                <a:schemeClr val="tx1"/>
              </a:solidFill>
            </a:endParaRPr>
          </a:p>
          <a:p>
            <a:r>
              <a:rPr lang="ja-JP" altLang="ja-JP" sz="1400" dirty="0" smtClean="0">
                <a:solidFill>
                  <a:schemeClr val="tx1"/>
                </a:solidFill>
              </a:rPr>
              <a:t>人口</a:t>
            </a:r>
            <a:r>
              <a:rPr lang="ja-JP" altLang="en-US" sz="1400" dirty="0" smtClean="0">
                <a:solidFill>
                  <a:schemeClr val="tx1"/>
                </a:solidFill>
              </a:rPr>
              <a:t>　</a:t>
            </a:r>
            <a:r>
              <a:rPr lang="en-US" altLang="ja-JP" sz="1400" dirty="0" smtClean="0">
                <a:solidFill>
                  <a:schemeClr val="tx1"/>
                </a:solidFill>
              </a:rPr>
              <a:t>H24.3</a:t>
            </a:r>
            <a:r>
              <a:rPr lang="ja-JP" altLang="ja-JP" sz="1400" dirty="0" smtClean="0">
                <a:solidFill>
                  <a:schemeClr val="tx1"/>
                </a:solidFill>
              </a:rPr>
              <a:t>：</a:t>
            </a:r>
            <a:r>
              <a:rPr lang="en-US" altLang="ja-JP" sz="1400" dirty="0" smtClean="0">
                <a:solidFill>
                  <a:schemeClr val="tx1"/>
                </a:solidFill>
              </a:rPr>
              <a:t>1,335</a:t>
            </a:r>
            <a:r>
              <a:rPr lang="ja-JP" altLang="ja-JP" sz="1400" dirty="0" smtClean="0">
                <a:solidFill>
                  <a:schemeClr val="tx1"/>
                </a:solidFill>
              </a:rPr>
              <a:t>人</a:t>
            </a:r>
            <a:r>
              <a:rPr lang="ja-JP" altLang="ja-JP" sz="1400" dirty="0">
                <a:solidFill>
                  <a:schemeClr val="tx1"/>
                </a:solidFill>
              </a:rPr>
              <a:t>⇒</a:t>
            </a:r>
            <a:r>
              <a:rPr lang="en-US" altLang="ja-JP" sz="1400" dirty="0" smtClean="0">
                <a:solidFill>
                  <a:schemeClr val="tx1"/>
                </a:solidFill>
              </a:rPr>
              <a:t>H27.10</a:t>
            </a:r>
            <a:r>
              <a:rPr lang="ja-JP" altLang="ja-JP" sz="1400" dirty="0" smtClean="0">
                <a:solidFill>
                  <a:schemeClr val="tx1"/>
                </a:solidFill>
              </a:rPr>
              <a:t>：</a:t>
            </a:r>
            <a:r>
              <a:rPr lang="en-US" altLang="ja-JP" sz="1400" dirty="0" smtClean="0">
                <a:solidFill>
                  <a:schemeClr val="tx1"/>
                </a:solidFill>
              </a:rPr>
              <a:t>2,473</a:t>
            </a:r>
            <a:r>
              <a:rPr lang="ja-JP" altLang="ja-JP" sz="1400" dirty="0" smtClean="0">
                <a:solidFill>
                  <a:schemeClr val="tx1"/>
                </a:solidFill>
              </a:rPr>
              <a:t>人</a:t>
            </a:r>
            <a:r>
              <a:rPr lang="en-US" altLang="ja-JP" sz="1400" dirty="0">
                <a:solidFill>
                  <a:schemeClr val="tx1"/>
                </a:solidFill>
              </a:rPr>
              <a:t>&lt;</a:t>
            </a:r>
            <a:r>
              <a:rPr lang="ja-JP" altLang="ja-JP" sz="1400" dirty="0">
                <a:solidFill>
                  <a:schemeClr val="tx1"/>
                </a:solidFill>
              </a:rPr>
              <a:t>計画人口</a:t>
            </a:r>
            <a:r>
              <a:rPr lang="en-US" altLang="ja-JP" sz="1400" dirty="0">
                <a:solidFill>
                  <a:schemeClr val="tx1"/>
                </a:solidFill>
              </a:rPr>
              <a:t>9,600</a:t>
            </a:r>
            <a:r>
              <a:rPr lang="ja-JP" altLang="ja-JP" sz="1400" dirty="0">
                <a:solidFill>
                  <a:schemeClr val="tx1"/>
                </a:solidFill>
              </a:rPr>
              <a:t>人</a:t>
            </a:r>
            <a:r>
              <a:rPr lang="en-US" altLang="ja-JP" sz="1400" dirty="0">
                <a:solidFill>
                  <a:schemeClr val="tx1"/>
                </a:solidFill>
              </a:rPr>
              <a:t>&gt; </a:t>
            </a:r>
            <a:endParaRPr lang="ja-JP" altLang="ja-JP" sz="1400" dirty="0">
              <a:solidFill>
                <a:schemeClr val="tx1"/>
              </a:solidFill>
            </a:endParaRPr>
          </a:p>
          <a:p>
            <a:r>
              <a:rPr lang="ja-JP" altLang="ja-JP" sz="1400" dirty="0" smtClean="0">
                <a:solidFill>
                  <a:schemeClr val="tx1"/>
                </a:solidFill>
              </a:rPr>
              <a:t>世帯数</a:t>
            </a:r>
            <a:r>
              <a:rPr lang="ja-JP" altLang="en-US" sz="1400" dirty="0">
                <a:solidFill>
                  <a:schemeClr val="tx1"/>
                </a:solidFill>
              </a:rPr>
              <a:t>　</a:t>
            </a:r>
            <a:r>
              <a:rPr lang="en-US" altLang="ja-JP" sz="1400" dirty="0">
                <a:solidFill>
                  <a:schemeClr val="tx1"/>
                </a:solidFill>
              </a:rPr>
              <a:t> H24.3 </a:t>
            </a:r>
            <a:r>
              <a:rPr lang="ja-JP" altLang="ja-JP" sz="1400" dirty="0" smtClean="0">
                <a:solidFill>
                  <a:schemeClr val="tx1"/>
                </a:solidFill>
              </a:rPr>
              <a:t>：</a:t>
            </a:r>
            <a:r>
              <a:rPr lang="en-US" altLang="ja-JP" sz="1400" dirty="0" smtClean="0">
                <a:solidFill>
                  <a:schemeClr val="tx1"/>
                </a:solidFill>
              </a:rPr>
              <a:t>406</a:t>
            </a:r>
            <a:r>
              <a:rPr lang="ja-JP" altLang="ja-JP" sz="1400" dirty="0" smtClean="0">
                <a:solidFill>
                  <a:schemeClr val="tx1"/>
                </a:solidFill>
              </a:rPr>
              <a:t>世帯</a:t>
            </a:r>
            <a:r>
              <a:rPr lang="ja-JP" altLang="ja-JP" sz="1400" dirty="0">
                <a:solidFill>
                  <a:schemeClr val="tx1"/>
                </a:solidFill>
              </a:rPr>
              <a:t>⇒</a:t>
            </a:r>
            <a:r>
              <a:rPr lang="en-US" altLang="ja-JP" sz="1400" dirty="0" smtClean="0">
                <a:solidFill>
                  <a:schemeClr val="tx1"/>
                </a:solidFill>
              </a:rPr>
              <a:t>H27.10</a:t>
            </a:r>
            <a:r>
              <a:rPr lang="ja-JP" altLang="ja-JP" sz="1400" dirty="0" smtClean="0">
                <a:solidFill>
                  <a:schemeClr val="tx1"/>
                </a:solidFill>
              </a:rPr>
              <a:t>：</a:t>
            </a:r>
            <a:r>
              <a:rPr lang="en-US" altLang="ja-JP" sz="1400" dirty="0" smtClean="0">
                <a:solidFill>
                  <a:schemeClr val="tx1"/>
                </a:solidFill>
              </a:rPr>
              <a:t>744</a:t>
            </a:r>
            <a:r>
              <a:rPr lang="ja-JP" altLang="ja-JP" sz="1400" dirty="0" smtClean="0">
                <a:solidFill>
                  <a:schemeClr val="tx1"/>
                </a:solidFill>
              </a:rPr>
              <a:t>世帯</a:t>
            </a:r>
            <a:r>
              <a:rPr lang="en-US" altLang="ja-JP" sz="1400" dirty="0">
                <a:solidFill>
                  <a:schemeClr val="tx1"/>
                </a:solidFill>
              </a:rPr>
              <a:t>&lt;</a:t>
            </a:r>
            <a:r>
              <a:rPr lang="ja-JP" altLang="ja-JP" sz="1400" dirty="0">
                <a:solidFill>
                  <a:schemeClr val="tx1"/>
                </a:solidFill>
              </a:rPr>
              <a:t>計画戸数</a:t>
            </a:r>
            <a:r>
              <a:rPr lang="en-US" altLang="ja-JP" sz="1400" dirty="0">
                <a:solidFill>
                  <a:schemeClr val="tx1"/>
                </a:solidFill>
              </a:rPr>
              <a:t>2,900</a:t>
            </a:r>
            <a:r>
              <a:rPr lang="ja-JP" altLang="ja-JP" sz="1400" dirty="0">
                <a:solidFill>
                  <a:schemeClr val="tx1"/>
                </a:solidFill>
              </a:rPr>
              <a:t>戸</a:t>
            </a:r>
            <a:r>
              <a:rPr lang="en-US" altLang="ja-JP" sz="1400" dirty="0">
                <a:solidFill>
                  <a:schemeClr val="tx1"/>
                </a:solidFill>
              </a:rPr>
              <a:t>&gt;</a:t>
            </a:r>
          </a:p>
          <a:p>
            <a:r>
              <a:rPr lang="en-US" altLang="ja-JP" sz="1400" dirty="0" smtClean="0">
                <a:solidFill>
                  <a:schemeClr val="tx1"/>
                </a:solidFill>
              </a:rPr>
              <a:t>【</a:t>
            </a:r>
            <a:r>
              <a:rPr lang="ja-JP" altLang="en-US" sz="1400" dirty="0">
                <a:solidFill>
                  <a:schemeClr val="tx1"/>
                </a:solidFill>
              </a:rPr>
              <a:t>主な取組み</a:t>
            </a:r>
            <a:r>
              <a:rPr lang="en-US" altLang="ja-JP" sz="1400" dirty="0" smtClean="0">
                <a:solidFill>
                  <a:schemeClr val="tx1"/>
                </a:solidFill>
              </a:rPr>
              <a:t>】</a:t>
            </a:r>
          </a:p>
          <a:p>
            <a:pPr marL="266700" indent="-266700"/>
            <a:r>
              <a:rPr lang="ja-JP" altLang="en-US" sz="1400" dirty="0" smtClean="0">
                <a:solidFill>
                  <a:schemeClr val="tx1"/>
                </a:solidFill>
              </a:rPr>
              <a:t>　○学校との環境共生プログラムの開催、アウトドアイベントの開催、里山保全活動支援等の取組みを実施。</a:t>
            </a:r>
            <a:endParaRPr lang="ja-JP" altLang="ja-JP" sz="1400" dirty="0">
              <a:solidFill>
                <a:schemeClr val="tx1"/>
              </a:solidFill>
            </a:endParaRPr>
          </a:p>
          <a:p>
            <a:endParaRPr kumimoji="1" lang="ja-JP" altLang="en-US" sz="1400" dirty="0">
              <a:solidFill>
                <a:schemeClr val="tx1"/>
              </a:solidFill>
            </a:endParaRPr>
          </a:p>
        </p:txBody>
      </p:sp>
      <p:sp>
        <p:nvSpPr>
          <p:cNvPr id="16" name="正方形/長方形 15"/>
          <p:cNvSpPr/>
          <p:nvPr/>
        </p:nvSpPr>
        <p:spPr>
          <a:xfrm>
            <a:off x="9948273" y="8679442"/>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箕面森町</a:t>
            </a:r>
            <a:endParaRPr kumimoji="1" lang="ja-JP" altLang="en-US" sz="1600" dirty="0">
              <a:solidFill>
                <a:schemeClr val="tx1"/>
              </a:solidFill>
            </a:endParaRPr>
          </a:p>
        </p:txBody>
      </p:sp>
      <p:graphicFrame>
        <p:nvGraphicFramePr>
          <p:cNvPr id="18" name="グラフ 17"/>
          <p:cNvGraphicFramePr>
            <a:graphicFrameLocks/>
          </p:cNvGraphicFramePr>
          <p:nvPr>
            <p:extLst>
              <p:ext uri="{D42A27DB-BD31-4B8C-83A1-F6EECF244321}">
                <p14:modId xmlns:p14="http://schemas.microsoft.com/office/powerpoint/2010/main" val="1882165012"/>
              </p:ext>
            </p:extLst>
          </p:nvPr>
        </p:nvGraphicFramePr>
        <p:xfrm>
          <a:off x="540482" y="5565048"/>
          <a:ext cx="4248472" cy="1653860"/>
        </p:xfrm>
        <a:graphic>
          <a:graphicData uri="http://schemas.openxmlformats.org/drawingml/2006/chart">
            <c:chart xmlns:c="http://schemas.openxmlformats.org/drawingml/2006/chart" xmlns:r="http://schemas.openxmlformats.org/officeDocument/2006/relationships" r:id="rId2"/>
          </a:graphicData>
        </a:graphic>
      </p:graphicFrame>
      <p:sp>
        <p:nvSpPr>
          <p:cNvPr id="28" name="スライド番号プレースホルダー 2"/>
          <p:cNvSpPr>
            <a:spLocks noGrp="1"/>
          </p:cNvSpPr>
          <p:nvPr>
            <p:ph type="sldNum" sz="quarter" idx="12"/>
          </p:nvPr>
        </p:nvSpPr>
        <p:spPr>
          <a:xfrm>
            <a:off x="14311208" y="10171236"/>
            <a:ext cx="570841" cy="365125"/>
          </a:xfrm>
        </p:spPr>
        <p:txBody>
          <a:bodyPr/>
          <a:lstStyle/>
          <a:p>
            <a:fld id="{EA6D242B-6A52-4C5C-AF40-54B5FB6D04E5}" type="slidenum">
              <a:rPr kumimoji="1" lang="ja-JP" altLang="en-US" smtClean="0">
                <a:solidFill>
                  <a:schemeClr val="tx1"/>
                </a:solidFill>
              </a:rPr>
              <a:t>2</a:t>
            </a:fld>
            <a:endParaRPr kumimoji="1" lang="ja-JP" altLang="en-US" dirty="0">
              <a:solidFill>
                <a:schemeClr val="tx1"/>
              </a:solidFill>
            </a:endParaRPr>
          </a:p>
        </p:txBody>
      </p:sp>
    </p:spTree>
    <p:extLst>
      <p:ext uri="{BB962C8B-B14F-4D97-AF65-F5344CB8AC3E}">
        <p14:creationId xmlns:p14="http://schemas.microsoft.com/office/powerpoint/2010/main" val="181498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666180"/>
            <a:ext cx="14881408" cy="9868470"/>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graphicFrame>
        <p:nvGraphicFramePr>
          <p:cNvPr id="5" name="表 4"/>
          <p:cNvGraphicFramePr>
            <a:graphicFrameLocks noGrp="1"/>
          </p:cNvGraphicFramePr>
          <p:nvPr>
            <p:extLst>
              <p:ext uri="{D42A27DB-BD31-4B8C-83A1-F6EECF244321}">
                <p14:modId xmlns:p14="http://schemas.microsoft.com/office/powerpoint/2010/main" val="2332299743"/>
              </p:ext>
            </p:extLst>
          </p:nvPr>
        </p:nvGraphicFramePr>
        <p:xfrm>
          <a:off x="274691" y="810196"/>
          <a:ext cx="14573147" cy="4553623"/>
        </p:xfrm>
        <a:graphic>
          <a:graphicData uri="http://schemas.openxmlformats.org/drawingml/2006/table">
            <a:tbl>
              <a:tblPr firstRow="1" bandRow="1">
                <a:tableStyleId>{5C22544A-7EE6-4342-B048-85BDC9FD1C3A}</a:tableStyleId>
              </a:tblPr>
              <a:tblGrid>
                <a:gridCol w="4889187"/>
                <a:gridCol w="4773648"/>
                <a:gridCol w="4910312"/>
              </a:tblGrid>
              <a:tr h="338819">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4197685">
                <a:tc>
                  <a:txBody>
                    <a:bodyPr/>
                    <a:lstStyle/>
                    <a:p>
                      <a:pPr lvl="0"/>
                      <a:r>
                        <a:rPr kumimoji="1" lang="en-US" altLang="ja-JP" sz="1400" kern="1200" dirty="0" smtClean="0">
                          <a:solidFill>
                            <a:schemeClr val="tx1"/>
                          </a:solidFill>
                          <a:effectLst/>
                          <a:latin typeface="+mj-ea"/>
                          <a:ea typeface="+mj-ea"/>
                          <a:cs typeface="+mn-cs"/>
                        </a:rPr>
                        <a:t>【</a:t>
                      </a:r>
                      <a:r>
                        <a:rPr kumimoji="1" lang="ja-JP" altLang="en-US" sz="1400" kern="1200" dirty="0" smtClean="0">
                          <a:solidFill>
                            <a:schemeClr val="tx1"/>
                          </a:solidFill>
                          <a:effectLst/>
                          <a:latin typeface="+mj-ea"/>
                          <a:ea typeface="+mj-ea"/>
                          <a:cs typeface="+mn-cs"/>
                        </a:rPr>
                        <a:t>課題</a:t>
                      </a:r>
                      <a:r>
                        <a:rPr kumimoji="1" lang="en-US" altLang="ja-JP" sz="1400" kern="1200" dirty="0" smtClean="0">
                          <a:solidFill>
                            <a:schemeClr val="tx1"/>
                          </a:solidFill>
                          <a:effectLst/>
                          <a:latin typeface="+mj-ea"/>
                          <a:ea typeface="+mj-ea"/>
                          <a:cs typeface="+mn-cs"/>
                        </a:rPr>
                        <a:t>】</a:t>
                      </a:r>
                    </a:p>
                    <a:p>
                      <a:pPr lvl="0"/>
                      <a:r>
                        <a:rPr kumimoji="1" lang="ja-JP" altLang="en-US" sz="1400" kern="1200" dirty="0" smtClean="0">
                          <a:solidFill>
                            <a:schemeClr val="tx1"/>
                          </a:solidFill>
                          <a:effectLst/>
                          <a:latin typeface="+mj-ea"/>
                          <a:ea typeface="+mj-ea"/>
                          <a:cs typeface="+mn-cs"/>
                        </a:rPr>
                        <a:t>大規模火災に対する最低限の安全性が確保されていない地区が多く残存、消防活動や避難に必要な道路が整備できていない、</a:t>
                      </a:r>
                      <a:r>
                        <a:rPr kumimoji="1" lang="ja-JP" altLang="en-US" sz="1400" u="none" kern="1200" dirty="0" smtClean="0">
                          <a:solidFill>
                            <a:schemeClr val="tx1"/>
                          </a:solidFill>
                          <a:effectLst/>
                          <a:latin typeface="+mj-ea"/>
                          <a:ea typeface="+mj-ea"/>
                          <a:cs typeface="+mn-cs"/>
                        </a:rPr>
                        <a:t>広域にわたるため市単位では解決が困難、行政主体の整備事業では全てを整備するのは困難　等</a:t>
                      </a:r>
                      <a:endParaRPr kumimoji="1" lang="en-US" altLang="ja-JP" sz="1400" u="none" kern="1200" dirty="0" smtClean="0">
                        <a:solidFill>
                          <a:schemeClr val="tx1"/>
                        </a:solidFill>
                        <a:effectLst/>
                        <a:latin typeface="+mj-ea"/>
                        <a:ea typeface="+mj-ea"/>
                        <a:cs typeface="+mn-cs"/>
                      </a:endParaRPr>
                    </a:p>
                    <a:p>
                      <a:endParaRPr kumimoji="1" lang="en-US" altLang="ja-JP" sz="1400" u="none" kern="1200" dirty="0" smtClean="0">
                        <a:solidFill>
                          <a:schemeClr val="tx1"/>
                        </a:solidFill>
                        <a:effectLst/>
                        <a:latin typeface="+mj-ea"/>
                        <a:ea typeface="+mj-ea"/>
                        <a:cs typeface="+mn-cs"/>
                      </a:endParaRPr>
                    </a:p>
                    <a:p>
                      <a:r>
                        <a:rPr kumimoji="1" lang="en-US" altLang="ja-JP" sz="1400" u="none" kern="1200" dirty="0" smtClean="0">
                          <a:solidFill>
                            <a:schemeClr val="tx1"/>
                          </a:solidFill>
                          <a:effectLst/>
                          <a:latin typeface="+mj-ea"/>
                          <a:ea typeface="+mj-ea"/>
                          <a:cs typeface="+mn-cs"/>
                        </a:rPr>
                        <a:t>【</a:t>
                      </a:r>
                      <a:r>
                        <a:rPr kumimoji="1" lang="ja-JP" altLang="en-US" sz="1400" u="none" kern="1200" dirty="0" smtClean="0">
                          <a:solidFill>
                            <a:schemeClr val="tx1"/>
                          </a:solidFill>
                          <a:effectLst/>
                          <a:latin typeface="+mj-ea"/>
                          <a:ea typeface="+mj-ea"/>
                          <a:cs typeface="+mn-cs"/>
                        </a:rPr>
                        <a:t>目標</a:t>
                      </a:r>
                      <a:r>
                        <a:rPr kumimoji="1" lang="en-US" altLang="ja-JP" sz="1400" u="none" kern="1200" dirty="0" smtClean="0">
                          <a:solidFill>
                            <a:schemeClr val="tx1"/>
                          </a:solidFill>
                          <a:effectLst/>
                          <a:latin typeface="+mj-ea"/>
                          <a:ea typeface="+mj-ea"/>
                          <a:cs typeface="+mn-cs"/>
                        </a:rPr>
                        <a:t>】</a:t>
                      </a:r>
                    </a:p>
                    <a:p>
                      <a:r>
                        <a:rPr kumimoji="1" lang="ja-JP" altLang="en-US" sz="1400" u="none" kern="1200" dirty="0" smtClean="0">
                          <a:solidFill>
                            <a:schemeClr val="tx1"/>
                          </a:solidFill>
                          <a:effectLst/>
                          <a:latin typeface="+mj-ea"/>
                          <a:ea typeface="+mj-ea"/>
                          <a:cs typeface="+mn-cs"/>
                        </a:rPr>
                        <a:t>　密集市街地整備の取組みの基本となる地区である「災害に強いすまいとまちづくり促進区域」のうち、地震時の延焼の危険性があり、消防活動などが困難な地区が残存する危険な密集市街地について、防災性の向上に取り組んでいく。</a:t>
                      </a:r>
                      <a:endParaRPr kumimoji="1" lang="en-US" altLang="ja-JP" sz="1400" u="none" kern="1200" dirty="0" smtClean="0">
                        <a:solidFill>
                          <a:schemeClr val="tx1"/>
                        </a:solidFill>
                        <a:effectLst/>
                        <a:latin typeface="+mj-ea"/>
                        <a:ea typeface="+mj-ea"/>
                        <a:cs typeface="+mn-cs"/>
                      </a:endParaRPr>
                    </a:p>
                    <a:p>
                      <a:r>
                        <a:rPr kumimoji="1" lang="ja-JP" altLang="en-US" sz="1400" u="none" kern="1200" dirty="0" smtClean="0">
                          <a:solidFill>
                            <a:schemeClr val="tx1"/>
                          </a:solidFill>
                          <a:effectLst/>
                          <a:latin typeface="+mj-ea"/>
                          <a:ea typeface="+mj-ea"/>
                          <a:cs typeface="+mn-cs"/>
                        </a:rPr>
                        <a:t>　特に、住生活基本計画（全国計画）に基づき、これまでの延焼の危険性に加え、地震時の道路閉塞の危険性等も考慮して、重点的に取り組むべき地区を「地震時等に著しく危険な密集市街地」として設定し、集中的な取組みに</a:t>
                      </a:r>
                      <a:r>
                        <a:rPr kumimoji="1" lang="ja-JP" altLang="en-US" sz="1400" kern="1200" dirty="0" smtClean="0">
                          <a:solidFill>
                            <a:schemeClr val="tx1"/>
                          </a:solidFill>
                          <a:effectLst/>
                          <a:latin typeface="+mj-ea"/>
                          <a:ea typeface="+mj-ea"/>
                          <a:cs typeface="+mn-cs"/>
                        </a:rPr>
                        <a:t>より、今後</a:t>
                      </a:r>
                      <a:r>
                        <a:rPr kumimoji="1" lang="en-US" altLang="ja-JP" sz="1400" kern="1200" dirty="0" smtClean="0">
                          <a:solidFill>
                            <a:schemeClr val="tx1"/>
                          </a:solidFill>
                          <a:effectLst/>
                          <a:latin typeface="+mj-ea"/>
                          <a:ea typeface="+mj-ea"/>
                          <a:cs typeface="+mn-cs"/>
                        </a:rPr>
                        <a:t>10</a:t>
                      </a:r>
                      <a:r>
                        <a:rPr kumimoji="1" lang="ja-JP" altLang="en-US" sz="1400" kern="1200" dirty="0" smtClean="0">
                          <a:solidFill>
                            <a:schemeClr val="tx1"/>
                          </a:solidFill>
                          <a:effectLst/>
                          <a:latin typeface="+mj-ea"/>
                          <a:ea typeface="+mj-ea"/>
                          <a:cs typeface="+mn-cs"/>
                        </a:rPr>
                        <a:t>年間で最低限の安全性を確保していく。</a:t>
                      </a:r>
                      <a:endParaRPr kumimoji="1" lang="ja-JP" altLang="ja-JP" sz="1400" kern="1200" dirty="0" smtClean="0">
                        <a:solidFill>
                          <a:schemeClr val="tx1"/>
                        </a:solidFill>
                        <a:effectLst/>
                        <a:latin typeface="+mj-ea"/>
                        <a:ea typeface="+mj-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a:t>
                      </a:r>
                      <a:r>
                        <a:rPr kumimoji="1" lang="ja-JP" altLang="en-US" sz="1400" b="0" u="none" kern="1200" dirty="0" smtClean="0">
                          <a:solidFill>
                            <a:schemeClr val="tx1"/>
                          </a:solidFill>
                          <a:effectLst/>
                          <a:latin typeface="+mj-ea"/>
                          <a:ea typeface="+mn-ea"/>
                          <a:cs typeface="+mn-cs"/>
                        </a:rPr>
                        <a:t>最低限の安全性の早急な確保を目指し、府と地元市が協力して取組み</a:t>
                      </a: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n-ea"/>
                          <a:cs typeface="+mn-cs"/>
                        </a:rPr>
                        <a:t>□不燃化を促進する効果が高い</a:t>
                      </a:r>
                      <a:r>
                        <a:rPr kumimoji="1" lang="ja-JP" altLang="en-US" sz="1400" b="0" u="none" kern="1200" dirty="0" smtClean="0">
                          <a:solidFill>
                            <a:schemeClr val="tx1"/>
                          </a:solidFill>
                          <a:effectLst/>
                          <a:latin typeface="+mj-ea"/>
                          <a:ea typeface="+mj-ea"/>
                          <a:cs typeface="+mn-cs"/>
                        </a:rPr>
                        <a:t>規制誘導手法の充実</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　防火・準防火地域の指定拡大</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　不燃化を図る新たな防火規制の導入</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n-ea"/>
                          <a:cs typeface="+mn-cs"/>
                        </a:rPr>
                        <a:t>□除却促進のための税制等のあり方検討</a:t>
                      </a: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□地元市における整備アクションプログラムの策定及び府補助制度の活用</a:t>
                      </a: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○目標達成に向け府・市における体制を強化</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・「大阪府密集市街地整備方針」を策定（平成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3</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・土木事務所へ密集担当職員を配属（平成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4</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・密集市街地対策推進チームを設置（平成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5</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○建物の不燃化に向けて、引き続き、準防火地域の指定拡大を進めるとともに、新たな防火規制を導入</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・堺市：準防火地域の指定拡大（平成</a:t>
                      </a:r>
                      <a:r>
                        <a:rPr kumimoji="1" lang="en-US" altLang="ja-JP" sz="1400" kern="1200" baseline="0" dirty="0" smtClean="0">
                          <a:solidFill>
                            <a:schemeClr val="tx1"/>
                          </a:solidFill>
                          <a:effectLst/>
                          <a:latin typeface="+mn-ea"/>
                          <a:ea typeface="+mn-ea"/>
                          <a:cs typeface="+mn-cs"/>
                        </a:rPr>
                        <a:t>23</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12</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・豊中市：防災街区整備地区計画を導入（平成</a:t>
                      </a:r>
                      <a:r>
                        <a:rPr kumimoji="1" lang="en-US" altLang="ja-JP" sz="1400" kern="1200" baseline="0" dirty="0" smtClean="0">
                          <a:solidFill>
                            <a:schemeClr val="tx1"/>
                          </a:solidFill>
                          <a:effectLst/>
                          <a:latin typeface="+mn-ea"/>
                          <a:ea typeface="+mn-ea"/>
                          <a:cs typeface="+mn-cs"/>
                        </a:rPr>
                        <a:t>25</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4</a:t>
                      </a:r>
                      <a:r>
                        <a:rPr kumimoji="1" lang="ja-JP" altLang="en-US" sz="1400" kern="1200" baseline="0" dirty="0" smtClean="0">
                          <a:solidFill>
                            <a:schemeClr val="tx1"/>
                          </a:solidFill>
                          <a:effectLst/>
                          <a:latin typeface="+mn-ea"/>
                          <a:ea typeface="+mn-ea"/>
                          <a:cs typeface="+mn-cs"/>
                        </a:rPr>
                        <a:t>月）</a:t>
                      </a:r>
                      <a:endParaRPr kumimoji="1" lang="en-US" altLang="ja-JP" sz="1400" kern="120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○老朽空家の土地の固定資産税の住宅用地の特例解除及び除却後の跡地に対する固定資産税の軽減を国に要望。</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・南海トラフ巨大地震対策に関する提案書（平成</a:t>
                      </a:r>
                      <a:r>
                        <a:rPr kumimoji="1" lang="en-US" altLang="ja-JP" sz="1400" kern="1200" baseline="0" dirty="0" smtClean="0">
                          <a:solidFill>
                            <a:schemeClr val="tx1"/>
                          </a:solidFill>
                          <a:effectLst/>
                          <a:latin typeface="+mn-ea"/>
                          <a:ea typeface="+mn-ea"/>
                          <a:cs typeface="+mn-cs"/>
                        </a:rPr>
                        <a:t>25</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9</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○全密集地区（</a:t>
                      </a:r>
                      <a:r>
                        <a:rPr kumimoji="1" lang="en-US" altLang="ja-JP" sz="1400" kern="1200" baseline="0" dirty="0" smtClean="0">
                          <a:solidFill>
                            <a:schemeClr val="tx1"/>
                          </a:solidFill>
                          <a:effectLst/>
                          <a:latin typeface="+mn-ea"/>
                          <a:ea typeface="+mn-ea"/>
                          <a:cs typeface="+mn-cs"/>
                        </a:rPr>
                        <a:t>7</a:t>
                      </a:r>
                      <a:r>
                        <a:rPr kumimoji="1" lang="ja-JP" altLang="en-US" sz="1400" kern="1200" baseline="0" dirty="0" smtClean="0">
                          <a:solidFill>
                            <a:schemeClr val="tx1"/>
                          </a:solidFill>
                          <a:effectLst/>
                          <a:latin typeface="+mn-ea"/>
                          <a:ea typeface="+mn-ea"/>
                          <a:cs typeface="+mn-cs"/>
                        </a:rPr>
                        <a:t>市</a:t>
                      </a:r>
                      <a:r>
                        <a:rPr kumimoji="1" lang="en-US" altLang="ja-JP" sz="1400" kern="1200" baseline="0" dirty="0" smtClean="0">
                          <a:solidFill>
                            <a:schemeClr val="tx1"/>
                          </a:solidFill>
                          <a:effectLst/>
                          <a:latin typeface="+mn-ea"/>
                          <a:ea typeface="+mn-ea"/>
                          <a:cs typeface="+mn-cs"/>
                        </a:rPr>
                        <a:t>11</a:t>
                      </a:r>
                      <a:r>
                        <a:rPr kumimoji="1" lang="ja-JP" altLang="en-US" sz="1400" kern="1200" baseline="0" dirty="0" smtClean="0">
                          <a:solidFill>
                            <a:schemeClr val="tx1"/>
                          </a:solidFill>
                          <a:effectLst/>
                          <a:latin typeface="+mn-ea"/>
                          <a:ea typeface="+mn-ea"/>
                          <a:cs typeface="+mn-cs"/>
                        </a:rPr>
                        <a:t>地区）において、整備アクションプログラムを作成（平成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6</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各市の危険な密集市街地における取組みの方向性（防火規制強化の時期等）を明示。</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en-US" altLang="ja-JP" sz="1400" kern="1200" baseline="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市の老朽住宅除却補助に対する支援拡充を実施。</a:t>
                      </a:r>
                      <a:endParaRPr kumimoji="1" lang="en-US" altLang="ja-JP" sz="1400" kern="120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effectLst/>
                          <a:latin typeface="+mn-ea"/>
                          <a:ea typeface="+mn-ea"/>
                          <a:cs typeface="+mn-cs"/>
                        </a:rPr>
                        <a:t>　対象エリアを密集地区全域に拡大し、期間限定（平成</a:t>
                      </a:r>
                      <a:r>
                        <a:rPr kumimoji="1" lang="en-US" altLang="ja-JP" sz="1400" kern="1200" dirty="0" smtClean="0">
                          <a:solidFill>
                            <a:schemeClr val="tx1"/>
                          </a:solidFill>
                          <a:effectLst/>
                          <a:latin typeface="+mn-ea"/>
                          <a:ea typeface="+mn-ea"/>
                          <a:cs typeface="+mn-cs"/>
                        </a:rPr>
                        <a:t>26</a:t>
                      </a:r>
                      <a:r>
                        <a:rPr kumimoji="1" lang="ja-JP" altLang="en-US" sz="1400" kern="1200" dirty="0" smtClean="0">
                          <a:solidFill>
                            <a:schemeClr val="tx1"/>
                          </a:solidFill>
                          <a:effectLst/>
                          <a:latin typeface="+mn-ea"/>
                          <a:ea typeface="+mn-ea"/>
                          <a:cs typeface="+mn-cs"/>
                        </a:rPr>
                        <a:t>～</a:t>
                      </a:r>
                      <a:r>
                        <a:rPr kumimoji="1" lang="en-US" altLang="ja-JP" sz="1400" kern="1200" dirty="0" smtClean="0">
                          <a:solidFill>
                            <a:schemeClr val="tx1"/>
                          </a:solidFill>
                          <a:effectLst/>
                          <a:latin typeface="+mn-ea"/>
                          <a:ea typeface="+mn-ea"/>
                          <a:cs typeface="+mn-cs"/>
                        </a:rPr>
                        <a:t>29</a:t>
                      </a:r>
                      <a:r>
                        <a:rPr kumimoji="1" lang="ja-JP" altLang="en-US" sz="1400" kern="1200" dirty="0" smtClean="0">
                          <a:solidFill>
                            <a:schemeClr val="tx1"/>
                          </a:solidFill>
                          <a:effectLst/>
                          <a:latin typeface="+mn-ea"/>
                          <a:ea typeface="+mn-ea"/>
                          <a:cs typeface="+mn-cs"/>
                        </a:rPr>
                        <a:t>年度）で補助率アップ（民負担を</a:t>
                      </a:r>
                      <a:r>
                        <a:rPr kumimoji="1" lang="en-US" altLang="ja-JP" sz="1400" kern="1200" dirty="0" smtClean="0">
                          <a:solidFill>
                            <a:schemeClr val="tx1"/>
                          </a:solidFill>
                          <a:effectLst/>
                          <a:latin typeface="+mn-ea"/>
                          <a:ea typeface="+mn-ea"/>
                          <a:cs typeface="+mn-cs"/>
                        </a:rPr>
                        <a:t>1/3</a:t>
                      </a:r>
                      <a:r>
                        <a:rPr kumimoji="1" lang="ja-JP" altLang="en-US" sz="1400" kern="1200" dirty="0" smtClean="0">
                          <a:solidFill>
                            <a:schemeClr val="tx1"/>
                          </a:solidFill>
                          <a:effectLst/>
                          <a:latin typeface="+mn-ea"/>
                          <a:ea typeface="+mn-ea"/>
                          <a:cs typeface="+mn-cs"/>
                        </a:rPr>
                        <a:t>から</a:t>
                      </a:r>
                      <a:r>
                        <a:rPr kumimoji="1" lang="en-US" altLang="ja-JP" sz="1400" kern="1200" dirty="0" smtClean="0">
                          <a:solidFill>
                            <a:schemeClr val="tx1"/>
                          </a:solidFill>
                          <a:effectLst/>
                          <a:latin typeface="+mn-ea"/>
                          <a:ea typeface="+mn-ea"/>
                          <a:cs typeface="+mn-cs"/>
                        </a:rPr>
                        <a:t>1/6</a:t>
                      </a:r>
                      <a:r>
                        <a:rPr kumimoji="1" lang="ja-JP" altLang="en-US" sz="1400" kern="1200" dirty="0" smtClean="0">
                          <a:solidFill>
                            <a:schemeClr val="tx1"/>
                          </a:solidFill>
                          <a:effectLst/>
                          <a:latin typeface="+mn-ea"/>
                          <a:ea typeface="+mn-ea"/>
                          <a:cs typeface="+mn-cs"/>
                        </a:rPr>
                        <a:t>に半減）</a:t>
                      </a:r>
                      <a:endParaRPr kumimoji="1" lang="en-US" altLang="ja-JP" sz="1400" kern="120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・府補助を活用した老朽住宅除却</a:t>
                      </a:r>
                      <a:r>
                        <a:rPr kumimoji="1" lang="en-US" altLang="ja-JP" sz="1400" kern="1200" baseline="0" dirty="0" smtClean="0">
                          <a:solidFill>
                            <a:schemeClr val="tx1"/>
                          </a:solidFill>
                          <a:effectLst/>
                          <a:latin typeface="+mn-ea"/>
                          <a:ea typeface="+mn-ea"/>
                          <a:cs typeface="+mn-cs"/>
                        </a:rPr>
                        <a:t>132</a:t>
                      </a:r>
                      <a:r>
                        <a:rPr kumimoji="1" lang="ja-JP" altLang="en-US" sz="1400" kern="1200" baseline="0" dirty="0" smtClean="0">
                          <a:solidFill>
                            <a:schemeClr val="tx1"/>
                          </a:solidFill>
                          <a:effectLst/>
                          <a:latin typeface="+mn-ea"/>
                          <a:ea typeface="+mn-ea"/>
                          <a:cs typeface="+mn-cs"/>
                        </a:rPr>
                        <a:t>棟</a:t>
                      </a:r>
                      <a:r>
                        <a:rPr kumimoji="1" lang="en-US" altLang="ja-JP" sz="1400" kern="1200" baseline="0" dirty="0" smtClean="0">
                          <a:solidFill>
                            <a:schemeClr val="tx1"/>
                          </a:solidFill>
                          <a:effectLst/>
                          <a:latin typeface="+mn-ea"/>
                          <a:ea typeface="+mn-ea"/>
                          <a:cs typeface="+mn-cs"/>
                        </a:rPr>
                        <a:t>564</a:t>
                      </a:r>
                      <a:r>
                        <a:rPr kumimoji="1" lang="ja-JP" altLang="en-US" sz="1400" kern="1200" baseline="0" dirty="0" smtClean="0">
                          <a:solidFill>
                            <a:schemeClr val="tx1"/>
                          </a:solidFill>
                          <a:effectLst/>
                          <a:latin typeface="+mn-ea"/>
                          <a:ea typeface="+mn-ea"/>
                          <a:cs typeface="+mn-cs"/>
                        </a:rPr>
                        <a:t>戸（平成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年度）</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20" name="AutoShape 65"/>
          <p:cNvSpPr>
            <a:spLocks noChangeArrowheads="1"/>
          </p:cNvSpPr>
          <p:nvPr/>
        </p:nvSpPr>
        <p:spPr bwMode="auto">
          <a:xfrm>
            <a:off x="432470" y="4718623"/>
            <a:ext cx="9361040" cy="5740645"/>
          </a:xfrm>
          <a:prstGeom prst="roundRect">
            <a:avLst>
              <a:gd name="adj" fmla="val 3069"/>
            </a:avLst>
          </a:prstGeom>
          <a:solidFill>
            <a:schemeClr val="accent6">
              <a:lumMod val="20000"/>
              <a:lumOff val="80000"/>
            </a:schemeClr>
          </a:solidFill>
          <a:ln w="9525">
            <a:solidFill>
              <a:schemeClr val="tx1"/>
            </a:solidFill>
            <a:round/>
            <a:headEnd/>
            <a:tailEnd/>
          </a:ln>
        </p:spPr>
        <p:txBody>
          <a:bodyPr wrap="none" lIns="36000" tIns="36000" rIns="0" bIns="0" anchor="t" anchorCtr="0"/>
          <a:lstStyle/>
          <a:p>
            <a:pPr>
              <a:lnSpc>
                <a:spcPts val="1500"/>
              </a:lnSpc>
            </a:pPr>
            <a:r>
              <a:rPr lang="ja-JP" altLang="en-US" sz="1200" dirty="0" smtClean="0">
                <a:latin typeface="HGP創英角ｺﾞｼｯｸUB" pitchFamily="50" charset="-128"/>
                <a:ea typeface="HGP創英角ｺﾞｼｯｸUB" pitchFamily="50" charset="-128"/>
              </a:rPr>
              <a:t>　</a:t>
            </a:r>
            <a:r>
              <a:rPr lang="ja-JP" altLang="en-US" sz="1400" dirty="0" smtClean="0">
                <a:latin typeface="+mn-ea"/>
              </a:rPr>
              <a:t>「地震</a:t>
            </a:r>
            <a:r>
              <a:rPr lang="ja-JP" altLang="en-US" sz="1400" dirty="0">
                <a:latin typeface="+mn-ea"/>
              </a:rPr>
              <a:t>時等に著しく危険な密集市街地</a:t>
            </a:r>
            <a:r>
              <a:rPr lang="ja-JP" altLang="en-US" sz="1400" dirty="0" smtClean="0">
                <a:latin typeface="+mn-ea"/>
              </a:rPr>
              <a:t>」</a:t>
            </a:r>
            <a:r>
              <a:rPr lang="ja-JP" altLang="en-US" sz="1200" dirty="0" smtClean="0">
                <a:latin typeface="HGP創英角ｺﾞｼｯｸUB" pitchFamily="50" charset="-128"/>
                <a:ea typeface="HGP創英角ｺﾞｼｯｸUB" pitchFamily="50" charset="-128"/>
              </a:rPr>
              <a:t>　</a:t>
            </a:r>
            <a:endParaRPr lang="ja-JP" altLang="en-US" sz="1200" dirty="0">
              <a:latin typeface="HGP創英角ｺﾞｼｯｸUB" pitchFamily="50" charset="-128"/>
              <a:ea typeface="HGP創英角ｺﾞｼｯｸUB" pitchFamily="50" charset="-128"/>
            </a:endParaRPr>
          </a:p>
        </p:txBody>
      </p:sp>
      <p:sp>
        <p:nvSpPr>
          <p:cNvPr id="35" name="正方形/長方形 34"/>
          <p:cNvSpPr/>
          <p:nvPr/>
        </p:nvSpPr>
        <p:spPr>
          <a:xfrm>
            <a:off x="4464918" y="5906969"/>
            <a:ext cx="5184576" cy="4465499"/>
          </a:xfrm>
          <a:prstGeom prst="rect">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rPr>
              <a:t>２</a:t>
            </a:r>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．密集市街地</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 name="角丸四角形 2"/>
          <p:cNvSpPr/>
          <p:nvPr/>
        </p:nvSpPr>
        <p:spPr>
          <a:xfrm>
            <a:off x="9937526" y="5745212"/>
            <a:ext cx="4824536" cy="471405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latin typeface="+mn-ea"/>
            </a:endParaRPr>
          </a:p>
          <a:p>
            <a:r>
              <a:rPr lang="en-US" altLang="ja-JP" sz="1400" dirty="0" smtClean="0">
                <a:solidFill>
                  <a:schemeClr val="tx1"/>
                </a:solidFill>
                <a:latin typeface="+mn-ea"/>
              </a:rPr>
              <a:t>【</a:t>
            </a:r>
            <a:r>
              <a:rPr lang="ja-JP" altLang="en-US" sz="1400" dirty="0" smtClean="0">
                <a:solidFill>
                  <a:schemeClr val="tx1"/>
                </a:solidFill>
                <a:latin typeface="+mn-ea"/>
              </a:rPr>
              <a:t>概要</a:t>
            </a:r>
            <a:r>
              <a:rPr lang="en-US" altLang="ja-JP" sz="1400" dirty="0" smtClean="0">
                <a:solidFill>
                  <a:schemeClr val="tx1"/>
                </a:solidFill>
                <a:latin typeface="+mn-ea"/>
              </a:rPr>
              <a:t>】</a:t>
            </a:r>
            <a:r>
              <a:rPr lang="ja-JP" altLang="en-US" sz="1400" dirty="0" smtClean="0">
                <a:solidFill>
                  <a:schemeClr val="tx1"/>
                </a:solidFill>
                <a:latin typeface="+mn-ea"/>
              </a:rPr>
              <a:t>　面積　約</a:t>
            </a:r>
            <a:r>
              <a:rPr lang="en-US" altLang="ja-JP" sz="1400" dirty="0" smtClean="0">
                <a:solidFill>
                  <a:schemeClr val="tx1"/>
                </a:solidFill>
                <a:latin typeface="+mn-ea"/>
              </a:rPr>
              <a:t>189ha</a:t>
            </a:r>
          </a:p>
          <a:p>
            <a:r>
              <a:rPr lang="ja-JP" altLang="en-US" sz="1400" dirty="0">
                <a:solidFill>
                  <a:schemeClr val="tx1"/>
                </a:solidFill>
                <a:latin typeface="+mn-ea"/>
              </a:rPr>
              <a:t>　</a:t>
            </a:r>
            <a:r>
              <a:rPr lang="ja-JP" altLang="en-US" sz="1400" dirty="0" smtClean="0">
                <a:solidFill>
                  <a:schemeClr val="tx1"/>
                </a:solidFill>
                <a:latin typeface="+mn-ea"/>
              </a:rPr>
              <a:t>　　　　不燃領域率</a:t>
            </a:r>
            <a:r>
              <a:rPr lang="en-US" altLang="ja-JP" sz="1400" dirty="0" smtClean="0">
                <a:solidFill>
                  <a:schemeClr val="tx1"/>
                </a:solidFill>
                <a:latin typeface="+mn-ea"/>
              </a:rPr>
              <a:t>26.8</a:t>
            </a:r>
            <a:r>
              <a:rPr lang="ja-JP" altLang="en-US" sz="1400" dirty="0" smtClean="0">
                <a:solidFill>
                  <a:schemeClr val="tx1"/>
                </a:solidFill>
                <a:latin typeface="+mn-ea"/>
              </a:rPr>
              <a:t>％（</a:t>
            </a:r>
            <a:r>
              <a:rPr lang="en-US" altLang="ja-JP" sz="1400" dirty="0" smtClean="0">
                <a:solidFill>
                  <a:schemeClr val="tx1"/>
                </a:solidFill>
                <a:latin typeface="+mn-ea"/>
              </a:rPr>
              <a:t>H23.3</a:t>
            </a:r>
            <a:r>
              <a:rPr lang="ja-JP" altLang="en-US" sz="1400" dirty="0" smtClean="0">
                <a:solidFill>
                  <a:schemeClr val="tx1"/>
                </a:solidFill>
                <a:latin typeface="+mn-ea"/>
              </a:rPr>
              <a:t>）　目標</a:t>
            </a:r>
            <a:r>
              <a:rPr lang="en-US" altLang="ja-JP" sz="1400" dirty="0" smtClean="0">
                <a:solidFill>
                  <a:schemeClr val="tx1"/>
                </a:solidFill>
                <a:latin typeface="+mn-ea"/>
              </a:rPr>
              <a:t>40</a:t>
            </a:r>
            <a:r>
              <a:rPr lang="ja-JP" altLang="en-US" sz="1400" dirty="0" smtClean="0">
                <a:solidFill>
                  <a:schemeClr val="tx1"/>
                </a:solidFill>
                <a:latin typeface="+mn-ea"/>
              </a:rPr>
              <a:t>％（</a:t>
            </a:r>
            <a:r>
              <a:rPr lang="en-US" altLang="ja-JP" sz="1400" dirty="0" smtClean="0">
                <a:solidFill>
                  <a:schemeClr val="tx1"/>
                </a:solidFill>
                <a:latin typeface="+mn-ea"/>
              </a:rPr>
              <a:t>H32</a:t>
            </a:r>
            <a:r>
              <a:rPr lang="ja-JP" altLang="en-US" sz="1400" dirty="0" smtClean="0">
                <a:solidFill>
                  <a:schemeClr val="tx1"/>
                </a:solidFill>
                <a:latin typeface="+mn-ea"/>
              </a:rPr>
              <a:t>）</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en-US" altLang="ja-JP" sz="1400" dirty="0" smtClean="0">
                <a:solidFill>
                  <a:schemeClr val="tx1"/>
                </a:solidFill>
                <a:latin typeface="+mn-ea"/>
              </a:rPr>
              <a:t>〔</a:t>
            </a:r>
            <a:r>
              <a:rPr lang="ja-JP" altLang="en-US" sz="1400" dirty="0" smtClean="0">
                <a:solidFill>
                  <a:schemeClr val="tx1"/>
                </a:solidFill>
                <a:latin typeface="+mn-ea"/>
              </a:rPr>
              <a:t>主な計画事業量（</a:t>
            </a:r>
            <a:r>
              <a:rPr lang="en-US" altLang="ja-JP" sz="1400" dirty="0" smtClean="0">
                <a:solidFill>
                  <a:schemeClr val="tx1"/>
                </a:solidFill>
                <a:latin typeface="+mn-ea"/>
              </a:rPr>
              <a:t>H26</a:t>
            </a:r>
            <a:r>
              <a:rPr lang="ja-JP" altLang="en-US" sz="1400" dirty="0" smtClean="0">
                <a:solidFill>
                  <a:schemeClr val="tx1"/>
                </a:solidFill>
                <a:latin typeface="+mn-ea"/>
              </a:rPr>
              <a:t>～</a:t>
            </a:r>
            <a:r>
              <a:rPr lang="en-US" altLang="ja-JP" sz="1400" dirty="0" smtClean="0">
                <a:solidFill>
                  <a:schemeClr val="tx1"/>
                </a:solidFill>
                <a:latin typeface="+mn-ea"/>
              </a:rPr>
              <a:t>32</a:t>
            </a:r>
            <a:r>
              <a:rPr lang="ja-JP" altLang="en-US" sz="1400" dirty="0" smtClean="0">
                <a:solidFill>
                  <a:schemeClr val="tx1"/>
                </a:solidFill>
                <a:latin typeface="+mn-ea"/>
              </a:rPr>
              <a:t>年度）</a:t>
            </a:r>
            <a:r>
              <a:rPr lang="en-US" altLang="ja-JP" sz="1400" dirty="0" smtClean="0">
                <a:solidFill>
                  <a:schemeClr val="tx1"/>
                </a:solidFill>
                <a:latin typeface="+mn-ea"/>
              </a:rPr>
              <a:t>〕</a:t>
            </a:r>
          </a:p>
          <a:p>
            <a:r>
              <a:rPr lang="ja-JP" altLang="en-US" sz="1400" dirty="0">
                <a:solidFill>
                  <a:schemeClr val="tx1"/>
                </a:solidFill>
                <a:latin typeface="+mn-ea"/>
              </a:rPr>
              <a:t>　</a:t>
            </a:r>
            <a:r>
              <a:rPr lang="ja-JP" altLang="en-US" sz="1400" dirty="0" smtClean="0">
                <a:solidFill>
                  <a:schemeClr val="tx1"/>
                </a:solidFill>
                <a:latin typeface="+mn-ea"/>
              </a:rPr>
              <a:t>　　　　　老朽建築物除却　約</a:t>
            </a:r>
            <a:r>
              <a:rPr lang="en-US" altLang="ja-JP" sz="1400" dirty="0" smtClean="0">
                <a:solidFill>
                  <a:schemeClr val="tx1"/>
                </a:solidFill>
                <a:latin typeface="+mn-ea"/>
              </a:rPr>
              <a:t>1,470</a:t>
            </a:r>
            <a:r>
              <a:rPr lang="ja-JP" altLang="en-US" sz="1400" dirty="0" smtClean="0">
                <a:solidFill>
                  <a:schemeClr val="tx1"/>
                </a:solidFill>
                <a:latin typeface="+mn-ea"/>
              </a:rPr>
              <a:t>戸</a:t>
            </a:r>
            <a:endParaRPr lang="en-US" altLang="ja-JP" sz="1400" dirty="0" smtClean="0">
              <a:solidFill>
                <a:schemeClr val="tx1"/>
              </a:solidFill>
              <a:latin typeface="+mn-ea"/>
            </a:endParaRPr>
          </a:p>
          <a:p>
            <a:r>
              <a:rPr lang="ja-JP" altLang="en-US" sz="1400" dirty="0" smtClean="0">
                <a:solidFill>
                  <a:schemeClr val="tx1"/>
                </a:solidFill>
                <a:latin typeface="+mn-ea"/>
              </a:rPr>
              <a:t>　　　　　　道路整備　　　　　　約</a:t>
            </a:r>
            <a:r>
              <a:rPr lang="en-US" altLang="ja-JP" sz="1400" dirty="0" smtClean="0">
                <a:solidFill>
                  <a:schemeClr val="tx1"/>
                </a:solidFill>
                <a:latin typeface="+mn-ea"/>
              </a:rPr>
              <a:t>5,000㎡</a:t>
            </a:r>
          </a:p>
          <a:p>
            <a:endParaRPr lang="en-US" altLang="ja-JP" sz="1400" dirty="0">
              <a:solidFill>
                <a:schemeClr val="tx1"/>
              </a:solidFill>
              <a:latin typeface="+mn-ea"/>
            </a:endParaRPr>
          </a:p>
          <a:p>
            <a:r>
              <a:rPr lang="en-US" altLang="ja-JP" sz="1400" dirty="0" smtClean="0">
                <a:solidFill>
                  <a:schemeClr val="tx1"/>
                </a:solidFill>
                <a:latin typeface="+mn-ea"/>
              </a:rPr>
              <a:t>【</a:t>
            </a:r>
            <a:r>
              <a:rPr lang="ja-JP" altLang="en-US" sz="1400" dirty="0" smtClean="0">
                <a:solidFill>
                  <a:schemeClr val="tx1"/>
                </a:solidFill>
                <a:latin typeface="+mn-ea"/>
              </a:rPr>
              <a:t>主な取組み</a:t>
            </a:r>
            <a:r>
              <a:rPr lang="en-US" altLang="ja-JP" sz="1400" dirty="0" smtClean="0">
                <a:solidFill>
                  <a:schemeClr val="tx1"/>
                </a:solidFill>
                <a:latin typeface="+mn-ea"/>
              </a:rPr>
              <a:t>】</a:t>
            </a:r>
          </a:p>
          <a:p>
            <a:r>
              <a:rPr lang="ja-JP" altLang="en-US" sz="1400" dirty="0" smtClean="0">
                <a:solidFill>
                  <a:schemeClr val="tx1"/>
                </a:solidFill>
                <a:latin typeface="+mn-ea"/>
              </a:rPr>
              <a:t>①まちの不燃化</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・地区公共施設整備</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・老朽住宅除却</a:t>
            </a:r>
            <a:r>
              <a:rPr lang="ja-JP" altLang="en-US" sz="1400" dirty="0">
                <a:solidFill>
                  <a:schemeClr val="tx1"/>
                </a:solidFill>
                <a:latin typeface="+mn-ea"/>
              </a:rPr>
              <a:t>補助</a:t>
            </a:r>
            <a:r>
              <a:rPr lang="ja-JP" altLang="en-US" sz="1400" dirty="0" smtClean="0">
                <a:solidFill>
                  <a:schemeClr val="tx1"/>
                </a:solidFill>
                <a:latin typeface="+mn-ea"/>
              </a:rPr>
              <a:t>制度を創設（平成</a:t>
            </a:r>
            <a:r>
              <a:rPr lang="en-US" altLang="ja-JP" sz="1400" dirty="0" smtClean="0">
                <a:solidFill>
                  <a:schemeClr val="tx1"/>
                </a:solidFill>
                <a:latin typeface="+mn-ea"/>
              </a:rPr>
              <a:t>25</a:t>
            </a:r>
            <a:r>
              <a:rPr lang="ja-JP" altLang="en-US" sz="1400" dirty="0" smtClean="0">
                <a:solidFill>
                  <a:schemeClr val="tx1"/>
                </a:solidFill>
                <a:latin typeface="+mn-ea"/>
              </a:rPr>
              <a:t>年度）</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en-US" altLang="ja-JP" sz="1400" dirty="0" smtClean="0">
                <a:solidFill>
                  <a:schemeClr val="tx1"/>
                </a:solidFill>
                <a:latin typeface="+mn-ea"/>
              </a:rPr>
              <a:t>114</a:t>
            </a:r>
            <a:r>
              <a:rPr lang="ja-JP" altLang="en-US" sz="1400" dirty="0" smtClean="0">
                <a:solidFill>
                  <a:schemeClr val="tx1"/>
                </a:solidFill>
                <a:latin typeface="+mn-ea"/>
              </a:rPr>
              <a:t>戸（</a:t>
            </a:r>
            <a:r>
              <a:rPr lang="en-US" altLang="ja-JP" sz="1400" dirty="0" smtClean="0">
                <a:solidFill>
                  <a:schemeClr val="tx1"/>
                </a:solidFill>
                <a:latin typeface="+mn-ea"/>
              </a:rPr>
              <a:t>H25</a:t>
            </a:r>
            <a:r>
              <a:rPr lang="ja-JP" altLang="en-US" sz="1400" dirty="0" smtClean="0">
                <a:solidFill>
                  <a:schemeClr val="tx1"/>
                </a:solidFill>
                <a:latin typeface="+mn-ea"/>
              </a:rPr>
              <a:t>）、</a:t>
            </a:r>
            <a:r>
              <a:rPr lang="en-US" altLang="ja-JP" sz="1400" dirty="0" smtClean="0">
                <a:solidFill>
                  <a:schemeClr val="tx1"/>
                </a:solidFill>
                <a:latin typeface="+mn-ea"/>
              </a:rPr>
              <a:t>192</a:t>
            </a:r>
            <a:r>
              <a:rPr lang="ja-JP" altLang="en-US" sz="1400" dirty="0" smtClean="0">
                <a:solidFill>
                  <a:schemeClr val="tx1"/>
                </a:solidFill>
                <a:latin typeface="+mn-ea"/>
              </a:rPr>
              <a:t>戸（</a:t>
            </a:r>
            <a:r>
              <a:rPr lang="en-US" altLang="ja-JP" sz="1400" dirty="0" smtClean="0">
                <a:solidFill>
                  <a:schemeClr val="tx1"/>
                </a:solidFill>
                <a:latin typeface="+mn-ea"/>
              </a:rPr>
              <a:t>H26</a:t>
            </a:r>
            <a:r>
              <a:rPr lang="ja-JP" altLang="en-US" sz="1400" dirty="0" smtClean="0">
                <a:solidFill>
                  <a:schemeClr val="tx1"/>
                </a:solidFill>
                <a:latin typeface="+mn-ea"/>
              </a:rPr>
              <a:t>）、約</a:t>
            </a:r>
            <a:r>
              <a:rPr lang="en-US" altLang="ja-JP" sz="1400" dirty="0" smtClean="0">
                <a:solidFill>
                  <a:schemeClr val="tx1"/>
                </a:solidFill>
                <a:latin typeface="+mn-ea"/>
              </a:rPr>
              <a:t>250</a:t>
            </a:r>
            <a:r>
              <a:rPr lang="ja-JP" altLang="en-US" sz="1400" dirty="0" smtClean="0">
                <a:solidFill>
                  <a:schemeClr val="tx1"/>
                </a:solidFill>
                <a:latin typeface="+mn-ea"/>
              </a:rPr>
              <a:t>戸予定（</a:t>
            </a:r>
            <a:r>
              <a:rPr lang="en-US" altLang="ja-JP" sz="1400" dirty="0" smtClean="0">
                <a:solidFill>
                  <a:schemeClr val="tx1"/>
                </a:solidFill>
                <a:latin typeface="+mn-ea"/>
              </a:rPr>
              <a:t>H27</a:t>
            </a:r>
            <a:r>
              <a:rPr lang="ja-JP" altLang="en-US" sz="1400" dirty="0" smtClean="0">
                <a:solidFill>
                  <a:schemeClr val="tx1"/>
                </a:solidFill>
                <a:latin typeface="+mn-ea"/>
              </a:rPr>
              <a:t>）</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en-US" altLang="ja-JP" sz="1400" dirty="0" smtClean="0">
                <a:solidFill>
                  <a:schemeClr val="tx1"/>
                </a:solidFill>
                <a:latin typeface="+mn-ea"/>
              </a:rPr>
              <a:t>※H25</a:t>
            </a:r>
            <a:r>
              <a:rPr lang="ja-JP" altLang="en-US" sz="1400" dirty="0" smtClean="0">
                <a:solidFill>
                  <a:schemeClr val="tx1"/>
                </a:solidFill>
                <a:latin typeface="+mn-ea"/>
              </a:rPr>
              <a:t>は府補助対象外</a:t>
            </a:r>
            <a:endParaRPr lang="en-US" altLang="ja-JP" sz="1400" dirty="0" smtClean="0">
              <a:solidFill>
                <a:schemeClr val="tx1"/>
              </a:solidFill>
              <a:latin typeface="+mn-ea"/>
            </a:endParaRPr>
          </a:p>
          <a:p>
            <a:r>
              <a:rPr lang="ja-JP" altLang="en-US" sz="1400" dirty="0" smtClean="0">
                <a:solidFill>
                  <a:schemeClr val="tx1"/>
                </a:solidFill>
                <a:latin typeface="+mn-ea"/>
              </a:rPr>
              <a:t>　・防災街区整備地区計画を導入（平成</a:t>
            </a:r>
            <a:r>
              <a:rPr lang="en-US" altLang="ja-JP" sz="1400" dirty="0" smtClean="0">
                <a:solidFill>
                  <a:schemeClr val="tx1"/>
                </a:solidFill>
                <a:latin typeface="+mn-ea"/>
              </a:rPr>
              <a:t>25</a:t>
            </a:r>
            <a:r>
              <a:rPr lang="ja-JP" altLang="en-US" sz="1400" dirty="0" smtClean="0">
                <a:solidFill>
                  <a:schemeClr val="tx1"/>
                </a:solidFill>
                <a:latin typeface="+mn-ea"/>
              </a:rPr>
              <a:t>年</a:t>
            </a:r>
            <a:r>
              <a:rPr lang="en-US" altLang="ja-JP" sz="1400" dirty="0" smtClean="0">
                <a:solidFill>
                  <a:schemeClr val="tx1"/>
                </a:solidFill>
                <a:latin typeface="+mn-ea"/>
              </a:rPr>
              <a:t>4</a:t>
            </a:r>
            <a:r>
              <a:rPr lang="ja-JP" altLang="en-US" sz="1400" dirty="0" smtClean="0">
                <a:solidFill>
                  <a:schemeClr val="tx1"/>
                </a:solidFill>
                <a:latin typeface="+mn-ea"/>
              </a:rPr>
              <a:t>月）</a:t>
            </a:r>
            <a:endParaRPr lang="en-US" altLang="ja-JP" sz="1400" dirty="0" smtClean="0">
              <a:solidFill>
                <a:schemeClr val="tx1"/>
              </a:solidFill>
              <a:latin typeface="+mn-ea"/>
            </a:endParaRPr>
          </a:p>
          <a:p>
            <a:pPr>
              <a:lnSpc>
                <a:spcPts val="1000"/>
              </a:lnSpc>
            </a:pPr>
            <a:r>
              <a:rPr lang="ja-JP" altLang="en-US" sz="1400" dirty="0">
                <a:solidFill>
                  <a:schemeClr val="tx1"/>
                </a:solidFill>
                <a:latin typeface="+mn-ea"/>
              </a:rPr>
              <a:t>　</a:t>
            </a:r>
            <a:r>
              <a:rPr lang="ja-JP" altLang="en-US" sz="1400" dirty="0" smtClean="0">
                <a:solidFill>
                  <a:schemeClr val="tx1"/>
                </a:solidFill>
                <a:latin typeface="+mn-ea"/>
              </a:rPr>
              <a:t>　</a:t>
            </a:r>
            <a:endParaRPr lang="en-US" altLang="ja-JP" sz="1400" dirty="0" smtClean="0">
              <a:solidFill>
                <a:schemeClr val="tx1"/>
              </a:solidFill>
              <a:latin typeface="+mn-ea"/>
            </a:endParaRPr>
          </a:p>
          <a:p>
            <a:r>
              <a:rPr lang="ja-JP" altLang="en-US" sz="1400" dirty="0" smtClean="0">
                <a:solidFill>
                  <a:schemeClr val="tx1"/>
                </a:solidFill>
                <a:latin typeface="+mn-ea"/>
              </a:rPr>
              <a:t>②延焼遮断帯の整備</a:t>
            </a:r>
            <a:endParaRPr lang="en-US" altLang="ja-JP" sz="1400" dirty="0" smtClean="0">
              <a:solidFill>
                <a:schemeClr val="tx1"/>
              </a:solidFill>
              <a:latin typeface="+mn-ea"/>
            </a:endParaRPr>
          </a:p>
          <a:p>
            <a:r>
              <a:rPr lang="ja-JP" altLang="en-US" sz="1400" dirty="0" smtClean="0">
                <a:solidFill>
                  <a:schemeClr val="tx1"/>
                </a:solidFill>
                <a:latin typeface="+mn-ea"/>
              </a:rPr>
              <a:t>　・地区内の都市計画道路「三国塚口線」について、</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平成</a:t>
            </a:r>
            <a:r>
              <a:rPr lang="en-US" altLang="ja-JP" sz="1400" dirty="0" smtClean="0">
                <a:solidFill>
                  <a:schemeClr val="tx1"/>
                </a:solidFill>
                <a:latin typeface="+mn-ea"/>
              </a:rPr>
              <a:t>27</a:t>
            </a:r>
            <a:r>
              <a:rPr lang="ja-JP" altLang="en-US" sz="1400" dirty="0" smtClean="0">
                <a:solidFill>
                  <a:schemeClr val="tx1"/>
                </a:solidFill>
                <a:latin typeface="+mn-ea"/>
              </a:rPr>
              <a:t>年度着手</a:t>
            </a:r>
            <a:endParaRPr lang="en-US" altLang="ja-JP" sz="1400" dirty="0" smtClean="0">
              <a:solidFill>
                <a:schemeClr val="tx1"/>
              </a:solidFill>
              <a:latin typeface="+mn-ea"/>
            </a:endParaRPr>
          </a:p>
          <a:p>
            <a:pPr>
              <a:lnSpc>
                <a:spcPts val="1000"/>
              </a:lnSpc>
            </a:pPr>
            <a:endParaRPr lang="en-US" altLang="ja-JP" sz="1400" dirty="0" smtClean="0">
              <a:solidFill>
                <a:schemeClr val="tx1"/>
              </a:solidFill>
              <a:latin typeface="+mn-ea"/>
            </a:endParaRPr>
          </a:p>
          <a:p>
            <a:r>
              <a:rPr lang="ja-JP" altLang="en-US" sz="1400" dirty="0" smtClean="0">
                <a:solidFill>
                  <a:schemeClr val="tx1"/>
                </a:solidFill>
                <a:latin typeface="+mn-ea"/>
              </a:rPr>
              <a:t>③地域防災力の向上</a:t>
            </a:r>
            <a:endParaRPr lang="en-US" altLang="ja-JP" sz="1400" dirty="0" smtClean="0">
              <a:solidFill>
                <a:schemeClr val="tx1"/>
              </a:solidFill>
              <a:latin typeface="+mn-ea"/>
            </a:endParaRPr>
          </a:p>
          <a:p>
            <a:pPr marL="177800" indent="-177800"/>
            <a:r>
              <a:rPr kumimoji="1" lang="ja-JP" altLang="en-US" sz="1400" dirty="0" smtClean="0">
                <a:solidFill>
                  <a:schemeClr val="tx1"/>
                </a:solidFill>
                <a:latin typeface="+mn-ea"/>
              </a:rPr>
              <a:t>　・地区内の地元防災イベント等の場で、</a:t>
            </a:r>
            <a:r>
              <a:rPr lang="ja-JP" altLang="en-US" sz="1400" dirty="0">
                <a:solidFill>
                  <a:schemeClr val="tx1"/>
                </a:solidFill>
                <a:latin typeface="+mn-ea"/>
              </a:rPr>
              <a:t>地域の危険性、安全対策の必要性を周知する防災講演会等を順次実施</a:t>
            </a:r>
          </a:p>
        </p:txBody>
      </p:sp>
      <p:sp>
        <p:nvSpPr>
          <p:cNvPr id="7" name="正方形/長方形 6"/>
          <p:cNvSpPr/>
          <p:nvPr/>
        </p:nvSpPr>
        <p:spPr>
          <a:xfrm>
            <a:off x="2099709" y="7150529"/>
            <a:ext cx="1916297"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優先</a:t>
            </a:r>
            <a:r>
              <a:rPr lang="ja-JP" altLang="en-US" sz="1600" dirty="0" smtClean="0">
                <a:solidFill>
                  <a:schemeClr val="tx1"/>
                </a:solidFill>
              </a:rPr>
              <a:t>地区（大阪市）</a:t>
            </a:r>
            <a:endParaRPr kumimoji="1" lang="ja-JP" altLang="en-US" sz="1600" dirty="0">
              <a:solidFill>
                <a:schemeClr val="tx1"/>
              </a:solidFill>
            </a:endParaRPr>
          </a:p>
        </p:txBody>
      </p:sp>
      <p:pic>
        <p:nvPicPr>
          <p:cNvPr id="18" name="図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4518" y="6839523"/>
            <a:ext cx="3210338" cy="3532945"/>
          </a:xfrm>
          <a:prstGeom prst="rect">
            <a:avLst/>
          </a:prstGeom>
        </p:spPr>
      </p:pic>
      <p:graphicFrame>
        <p:nvGraphicFramePr>
          <p:cNvPr id="21" name="表 20"/>
          <p:cNvGraphicFramePr>
            <a:graphicFrameLocks noGrp="1"/>
          </p:cNvGraphicFramePr>
          <p:nvPr>
            <p:extLst>
              <p:ext uri="{D42A27DB-BD31-4B8C-83A1-F6EECF244321}">
                <p14:modId xmlns:p14="http://schemas.microsoft.com/office/powerpoint/2010/main" val="2682369319"/>
              </p:ext>
            </p:extLst>
          </p:nvPr>
        </p:nvGraphicFramePr>
        <p:xfrm>
          <a:off x="825838" y="5055342"/>
          <a:ext cx="3329320" cy="1699130"/>
        </p:xfrm>
        <a:graphic>
          <a:graphicData uri="http://schemas.openxmlformats.org/drawingml/2006/table">
            <a:tbl>
              <a:tblPr firstRow="1" bandRow="1">
                <a:tableStyleId>{5940675A-B579-460E-94D1-54222C63F5DA}</a:tableStyleId>
              </a:tblPr>
              <a:tblGrid>
                <a:gridCol w="717086"/>
                <a:gridCol w="1830739"/>
                <a:gridCol w="781495"/>
              </a:tblGrid>
              <a:tr h="155105">
                <a:tc>
                  <a:txBody>
                    <a:bodyPr/>
                    <a:lstStyle/>
                    <a:p>
                      <a:pPr algn="ctr">
                        <a:lnSpc>
                          <a:spcPts val="1000"/>
                        </a:lnSpc>
                      </a:pPr>
                      <a:r>
                        <a:rPr kumimoji="1" lang="ja-JP" altLang="en-US" sz="1000" dirty="0" smtClean="0"/>
                        <a:t>市名</a:t>
                      </a:r>
                      <a:endParaRPr kumimoji="1" lang="ja-JP" altLang="en-US" sz="1000" dirty="0"/>
                    </a:p>
                  </a:txBody>
                  <a:tcPr marL="0" marR="0" marT="0" marB="0" anchor="ctr">
                    <a:solidFill>
                      <a:schemeClr val="bg1">
                        <a:lumMod val="85000"/>
                      </a:schemeClr>
                    </a:solidFill>
                  </a:tcPr>
                </a:tc>
                <a:tc>
                  <a:txBody>
                    <a:bodyPr/>
                    <a:lstStyle/>
                    <a:p>
                      <a:pPr algn="ctr">
                        <a:lnSpc>
                          <a:spcPts val="1000"/>
                        </a:lnSpc>
                      </a:pPr>
                      <a:r>
                        <a:rPr kumimoji="1" lang="ja-JP" altLang="en-US" sz="1000" dirty="0" smtClean="0"/>
                        <a:t>地区名</a:t>
                      </a:r>
                      <a:endParaRPr kumimoji="1" lang="ja-JP" altLang="en-US" sz="1000" dirty="0"/>
                    </a:p>
                  </a:txBody>
                  <a:tcPr marL="0" marR="0" marT="0" marB="0" anchor="ctr">
                    <a:solidFill>
                      <a:schemeClr val="bg1">
                        <a:lumMod val="85000"/>
                      </a:schemeClr>
                    </a:solidFill>
                  </a:tcPr>
                </a:tc>
                <a:tc>
                  <a:txBody>
                    <a:bodyPr/>
                    <a:lstStyle/>
                    <a:p>
                      <a:pPr algn="ctr">
                        <a:lnSpc>
                          <a:spcPts val="1000"/>
                        </a:lnSpc>
                      </a:pPr>
                      <a:r>
                        <a:rPr kumimoji="1" lang="ja-JP" altLang="en-US" sz="1000" dirty="0" smtClean="0"/>
                        <a:t>面積（ ｈａ）</a:t>
                      </a:r>
                      <a:endParaRPr kumimoji="1" lang="ja-JP" altLang="en-US" sz="1000" dirty="0"/>
                    </a:p>
                  </a:txBody>
                  <a:tcPr marL="0" marR="0" marT="0" marB="0" anchor="ctr">
                    <a:solidFill>
                      <a:schemeClr val="bg1">
                        <a:lumMod val="85000"/>
                      </a:schemeClr>
                    </a:solidFill>
                  </a:tcPr>
                </a:tc>
              </a:tr>
              <a:tr h="187163">
                <a:tc>
                  <a:txBody>
                    <a:bodyPr/>
                    <a:lstStyle/>
                    <a:p>
                      <a:r>
                        <a:rPr kumimoji="1" lang="ja-JP" altLang="en-US" sz="1000" dirty="0" smtClean="0"/>
                        <a:t>大阪市</a:t>
                      </a:r>
                      <a:endParaRPr kumimoji="1" lang="ja-JP" altLang="en-US" sz="1000" dirty="0"/>
                    </a:p>
                  </a:txBody>
                  <a:tcPr marL="36000" marR="0" marT="0" marB="0" anchor="ctr">
                    <a:solidFill>
                      <a:schemeClr val="bg1"/>
                    </a:solidFill>
                  </a:tcPr>
                </a:tc>
                <a:tc>
                  <a:txBody>
                    <a:bodyPr/>
                    <a:lstStyle/>
                    <a:p>
                      <a:r>
                        <a:rPr kumimoji="1" lang="ja-JP" altLang="en-US" sz="1000" dirty="0" smtClean="0"/>
                        <a:t>優先地区</a:t>
                      </a:r>
                      <a:endParaRPr kumimoji="1" lang="ja-JP" altLang="en-US" sz="1000" dirty="0"/>
                    </a:p>
                  </a:txBody>
                  <a:tcPr marL="36000" marR="0" marT="0" marB="0"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１，３３３</a:t>
                      </a:r>
                      <a:endParaRPr kumimoji="1" lang="ja-JP" altLang="en-US" sz="1000" dirty="0"/>
                    </a:p>
                  </a:txBody>
                  <a:tcPr marL="36000" marR="36000" marT="0" marB="0" anchor="ctr">
                    <a:solidFill>
                      <a:schemeClr val="bg1"/>
                    </a:solidFill>
                  </a:tcPr>
                </a:tc>
              </a:tr>
              <a:tr h="165011">
                <a:tc>
                  <a:txBody>
                    <a:bodyPr/>
                    <a:lstStyle/>
                    <a:p>
                      <a:r>
                        <a:rPr kumimoji="1" lang="ja-JP" altLang="en-US" sz="1000" dirty="0" smtClean="0"/>
                        <a:t>堺市</a:t>
                      </a:r>
                      <a:endParaRPr kumimoji="1" lang="ja-JP" altLang="en-US" sz="1000" dirty="0"/>
                    </a:p>
                  </a:txBody>
                  <a:tcPr marL="36000" marR="0" marT="0" marB="0" anchor="ctr">
                    <a:solidFill>
                      <a:schemeClr val="bg1"/>
                    </a:solidFill>
                  </a:tcPr>
                </a:tc>
                <a:tc>
                  <a:txBody>
                    <a:bodyPr/>
                    <a:lstStyle/>
                    <a:p>
                      <a:r>
                        <a:rPr kumimoji="1" lang="ja-JP" altLang="en-US" sz="1000" dirty="0" smtClean="0"/>
                        <a:t>新湊</a:t>
                      </a:r>
                      <a:endParaRPr kumimoji="1" lang="ja-JP" altLang="en-US" sz="1000" dirty="0"/>
                    </a:p>
                  </a:txBody>
                  <a:tcPr marL="36000" marR="0" marT="0" marB="0" anchor="ctr">
                    <a:solidFill>
                      <a:schemeClr val="bg1"/>
                    </a:solidFill>
                  </a:tcPr>
                </a:tc>
                <a:tc>
                  <a:txBody>
                    <a:bodyPr/>
                    <a:lstStyle/>
                    <a:p>
                      <a:pPr algn="r"/>
                      <a:r>
                        <a:rPr kumimoji="1" lang="ja-JP" altLang="en-US" sz="1000" dirty="0" smtClean="0"/>
                        <a:t>５４</a:t>
                      </a:r>
                      <a:endParaRPr kumimoji="1" lang="ja-JP" altLang="en-US" sz="1000" dirty="0"/>
                    </a:p>
                  </a:txBody>
                  <a:tcPr marL="36000" marR="36000" marT="0" marB="0" anchor="ctr">
                    <a:solidFill>
                      <a:schemeClr val="bg1"/>
                    </a:solidFill>
                  </a:tcPr>
                </a:tc>
              </a:tr>
              <a:tr h="187163">
                <a:tc>
                  <a:txBody>
                    <a:bodyPr/>
                    <a:lstStyle/>
                    <a:p>
                      <a:r>
                        <a:rPr kumimoji="1" lang="ja-JP" altLang="en-US" sz="1000" dirty="0" smtClean="0"/>
                        <a:t>豊中市</a:t>
                      </a:r>
                      <a:endParaRPr kumimoji="1" lang="ja-JP" altLang="en-US" sz="1000" dirty="0"/>
                    </a:p>
                  </a:txBody>
                  <a:tcPr marL="36000" marR="0" marT="0" marB="0" anchor="ctr">
                    <a:solidFill>
                      <a:schemeClr val="bg1"/>
                    </a:solidFill>
                  </a:tcPr>
                </a:tc>
                <a:tc>
                  <a:txBody>
                    <a:bodyPr/>
                    <a:lstStyle/>
                    <a:p>
                      <a:r>
                        <a:rPr kumimoji="1" lang="ja-JP" altLang="en-US" sz="1000" dirty="0" smtClean="0"/>
                        <a:t>庄内、豊南町</a:t>
                      </a:r>
                      <a:endParaRPr kumimoji="1" lang="ja-JP" altLang="en-US" sz="1000" dirty="0"/>
                    </a:p>
                  </a:txBody>
                  <a:tcPr marL="36000" marR="0" marT="0" marB="0" anchor="ctr">
                    <a:solidFill>
                      <a:schemeClr val="bg1"/>
                    </a:solidFill>
                  </a:tcPr>
                </a:tc>
                <a:tc>
                  <a:txBody>
                    <a:bodyPr/>
                    <a:lstStyle/>
                    <a:p>
                      <a:pPr algn="r"/>
                      <a:r>
                        <a:rPr kumimoji="1" lang="ja-JP" altLang="en-US" sz="1000" dirty="0" smtClean="0"/>
                        <a:t>２４６</a:t>
                      </a:r>
                      <a:endParaRPr kumimoji="1" lang="ja-JP" altLang="en-US" sz="1000" dirty="0"/>
                    </a:p>
                  </a:txBody>
                  <a:tcPr marL="36000" marR="36000" marT="0" marB="0" anchor="ctr">
                    <a:solidFill>
                      <a:schemeClr val="bg1"/>
                    </a:solidFill>
                  </a:tcPr>
                </a:tc>
              </a:tr>
              <a:tr h="211433">
                <a:tc>
                  <a:txBody>
                    <a:bodyPr/>
                    <a:lstStyle/>
                    <a:p>
                      <a:r>
                        <a:rPr kumimoji="1" lang="ja-JP" altLang="en-US" sz="1000" dirty="0" smtClean="0"/>
                        <a:t>守口市</a:t>
                      </a:r>
                      <a:endParaRPr kumimoji="1" lang="ja-JP" altLang="en-US" sz="1000" dirty="0"/>
                    </a:p>
                  </a:txBody>
                  <a:tcPr marL="36000" marR="0" marT="0" marB="0" anchor="ctr">
                    <a:solidFill>
                      <a:schemeClr val="bg1"/>
                    </a:solidFill>
                  </a:tcPr>
                </a:tc>
                <a:tc>
                  <a:txBody>
                    <a:bodyPr/>
                    <a:lstStyle/>
                    <a:p>
                      <a:r>
                        <a:rPr kumimoji="1" lang="ja-JP" altLang="en-US" sz="1000" dirty="0" smtClean="0"/>
                        <a:t>東部、大日・八雲東町</a:t>
                      </a:r>
                      <a:endParaRPr kumimoji="1" lang="ja-JP" altLang="en-US" sz="1000" dirty="0"/>
                    </a:p>
                  </a:txBody>
                  <a:tcPr marL="36000" marR="0" marT="0" marB="0" anchor="ctr">
                    <a:solidFill>
                      <a:schemeClr val="bg1"/>
                    </a:solidFill>
                  </a:tcPr>
                </a:tc>
                <a:tc>
                  <a:txBody>
                    <a:bodyPr/>
                    <a:lstStyle/>
                    <a:p>
                      <a:pPr algn="r"/>
                      <a:r>
                        <a:rPr kumimoji="1" lang="ja-JP" altLang="en-US" sz="1000" dirty="0" smtClean="0"/>
                        <a:t>２１３</a:t>
                      </a:r>
                      <a:endParaRPr kumimoji="1" lang="ja-JP" altLang="en-US" sz="1000" dirty="0"/>
                    </a:p>
                  </a:txBody>
                  <a:tcPr marL="36000" marR="36000" marT="0" marB="0" anchor="ctr">
                    <a:solidFill>
                      <a:schemeClr val="bg1"/>
                    </a:solidFill>
                  </a:tcPr>
                </a:tc>
              </a:tr>
              <a:tr h="211433">
                <a:tc>
                  <a:txBody>
                    <a:bodyPr/>
                    <a:lstStyle/>
                    <a:p>
                      <a:r>
                        <a:rPr kumimoji="1" lang="ja-JP" altLang="en-US" sz="1000" dirty="0" smtClean="0"/>
                        <a:t>門真市</a:t>
                      </a:r>
                      <a:endParaRPr kumimoji="1" lang="ja-JP" altLang="en-US" sz="1000" dirty="0"/>
                    </a:p>
                  </a:txBody>
                  <a:tcPr marL="36000" marR="0" marT="0" marB="0" anchor="ctr">
                    <a:solidFill>
                      <a:schemeClr val="bg1"/>
                    </a:solidFill>
                  </a:tcPr>
                </a:tc>
                <a:tc>
                  <a:txBody>
                    <a:bodyPr/>
                    <a:lstStyle/>
                    <a:p>
                      <a:r>
                        <a:rPr kumimoji="1" lang="ja-JP" altLang="en-US" sz="1000" dirty="0" smtClean="0"/>
                        <a:t>門真市北部</a:t>
                      </a:r>
                      <a:endParaRPr kumimoji="1" lang="ja-JP" altLang="en-US" sz="1000" dirty="0"/>
                    </a:p>
                  </a:txBody>
                  <a:tcPr marL="36000" marR="0" marT="0" marB="0" anchor="ctr">
                    <a:solidFill>
                      <a:schemeClr val="bg1"/>
                    </a:solidFill>
                  </a:tcPr>
                </a:tc>
                <a:tc>
                  <a:txBody>
                    <a:bodyPr/>
                    <a:lstStyle/>
                    <a:p>
                      <a:pPr algn="r"/>
                      <a:r>
                        <a:rPr kumimoji="1" lang="ja-JP" altLang="en-US" sz="1000" dirty="0" smtClean="0"/>
                        <a:t>１３７</a:t>
                      </a:r>
                      <a:endParaRPr kumimoji="1" lang="ja-JP" altLang="en-US" sz="1000" dirty="0"/>
                    </a:p>
                  </a:txBody>
                  <a:tcPr marL="36000" marR="36000" marT="0" marB="0" anchor="ctr">
                    <a:solidFill>
                      <a:schemeClr val="bg1"/>
                    </a:solidFill>
                  </a:tcPr>
                </a:tc>
              </a:tr>
              <a:tr h="222004">
                <a:tc>
                  <a:txBody>
                    <a:bodyPr/>
                    <a:lstStyle/>
                    <a:p>
                      <a:r>
                        <a:rPr kumimoji="1" lang="ja-JP" altLang="en-US" sz="1000" dirty="0" smtClean="0"/>
                        <a:t>寝屋川市</a:t>
                      </a:r>
                      <a:endParaRPr kumimoji="1" lang="ja-JP" altLang="en-US" sz="1000" dirty="0"/>
                    </a:p>
                  </a:txBody>
                  <a:tcPr marL="36000" marR="0" marT="0" marB="0" anchor="ctr">
                    <a:solidFill>
                      <a:schemeClr val="bg1"/>
                    </a:solidFill>
                  </a:tcPr>
                </a:tc>
                <a:tc>
                  <a:txBody>
                    <a:bodyPr/>
                    <a:lstStyle/>
                    <a:p>
                      <a:r>
                        <a:rPr kumimoji="1" lang="ja-JP" altLang="en-US" sz="1000" dirty="0" smtClean="0"/>
                        <a:t>萱島東、池田・大利、香里</a:t>
                      </a:r>
                      <a:endParaRPr kumimoji="1" lang="ja-JP" altLang="en-US" sz="1000" dirty="0"/>
                    </a:p>
                  </a:txBody>
                  <a:tcPr marL="36000" marR="0" marT="0" marB="0" anchor="ctr">
                    <a:solidFill>
                      <a:schemeClr val="bg1"/>
                    </a:solidFill>
                  </a:tcPr>
                </a:tc>
                <a:tc>
                  <a:txBody>
                    <a:bodyPr/>
                    <a:lstStyle/>
                    <a:p>
                      <a:pPr algn="r"/>
                      <a:r>
                        <a:rPr kumimoji="1" lang="ja-JP" altLang="en-US" sz="1000" dirty="0" smtClean="0"/>
                        <a:t>２１６</a:t>
                      </a:r>
                      <a:endParaRPr kumimoji="1" lang="ja-JP" altLang="en-US" sz="1000" dirty="0"/>
                    </a:p>
                  </a:txBody>
                  <a:tcPr marL="36000" marR="36000" marT="0" marB="0" anchor="ctr">
                    <a:solidFill>
                      <a:schemeClr val="bg1"/>
                    </a:solidFill>
                  </a:tcPr>
                </a:tc>
              </a:tr>
              <a:tr h="200861">
                <a:tc>
                  <a:txBody>
                    <a:bodyPr/>
                    <a:lstStyle/>
                    <a:p>
                      <a:r>
                        <a:rPr kumimoji="1" lang="ja-JP" altLang="en-US" sz="1000" dirty="0" smtClean="0"/>
                        <a:t>東大阪市</a:t>
                      </a:r>
                      <a:endParaRPr kumimoji="1" lang="ja-JP" altLang="en-US" sz="1000" dirty="0"/>
                    </a:p>
                  </a:txBody>
                  <a:tcPr marL="36000" marR="0" marT="0" marB="0" anchor="ctr">
                    <a:solidFill>
                      <a:schemeClr val="bg1"/>
                    </a:solidFill>
                  </a:tcPr>
                </a:tc>
                <a:tc>
                  <a:txBody>
                    <a:bodyPr/>
                    <a:lstStyle/>
                    <a:p>
                      <a:r>
                        <a:rPr kumimoji="1" lang="ja-JP" altLang="en-US" sz="1000" dirty="0" smtClean="0"/>
                        <a:t>若江・岩田・瓜生堂</a:t>
                      </a:r>
                      <a:endParaRPr kumimoji="1" lang="ja-JP" altLang="en-US" sz="1000" dirty="0"/>
                    </a:p>
                  </a:txBody>
                  <a:tcPr marL="36000" marR="0" marT="0" marB="0" anchor="ctr">
                    <a:solidFill>
                      <a:schemeClr val="bg1"/>
                    </a:solidFill>
                  </a:tcPr>
                </a:tc>
                <a:tc>
                  <a:txBody>
                    <a:bodyPr/>
                    <a:lstStyle/>
                    <a:p>
                      <a:pPr algn="r"/>
                      <a:r>
                        <a:rPr kumimoji="1" lang="ja-JP" altLang="en-US" sz="1000" dirty="0" smtClean="0"/>
                        <a:t>４９</a:t>
                      </a:r>
                      <a:endParaRPr kumimoji="1" lang="ja-JP" altLang="en-US" sz="1000" dirty="0"/>
                    </a:p>
                  </a:txBody>
                  <a:tcPr marL="36000" marR="36000" marT="0" marB="0" anchor="ctr">
                    <a:solidFill>
                      <a:schemeClr val="bg1"/>
                    </a:solidFill>
                  </a:tcPr>
                </a:tc>
              </a:tr>
              <a:tr h="158957">
                <a:tc gridSpan="2">
                  <a:txBody>
                    <a:bodyPr/>
                    <a:lstStyle/>
                    <a:p>
                      <a:pPr algn="ctr"/>
                      <a:r>
                        <a:rPr kumimoji="1" lang="ja-JP" altLang="en-US" sz="1000" dirty="0" smtClean="0"/>
                        <a:t>計（７市１１地区）</a:t>
                      </a:r>
                      <a:endParaRPr kumimoji="1" lang="ja-JP" altLang="en-US" sz="1000" dirty="0"/>
                    </a:p>
                  </a:txBody>
                  <a:tcPr marL="36000" marR="36000" marT="0" marB="0" anchor="ctr">
                    <a:solidFill>
                      <a:schemeClr val="bg1">
                        <a:lumMod val="85000"/>
                      </a:schemeClr>
                    </a:solidFill>
                  </a:tcPr>
                </a:tc>
                <a:tc hMerge="1">
                  <a:txBody>
                    <a:bodyPr/>
                    <a:lstStyle/>
                    <a:p>
                      <a:endParaRPr kumimoji="1" lang="ja-JP" altLang="en-US" sz="900" dirty="0"/>
                    </a:p>
                  </a:txBody>
                  <a:tcPr marL="36000" marR="36000" marT="0" marB="0">
                    <a:solidFill>
                      <a:schemeClr val="bg1"/>
                    </a:solidFill>
                  </a:tcPr>
                </a:tc>
                <a:tc>
                  <a:txBody>
                    <a:bodyPr/>
                    <a:lstStyle/>
                    <a:p>
                      <a:pPr algn="r"/>
                      <a:r>
                        <a:rPr kumimoji="1" lang="ja-JP" altLang="en-US" sz="1000" dirty="0" smtClean="0"/>
                        <a:t>２，２４８</a:t>
                      </a:r>
                      <a:endParaRPr kumimoji="1" lang="ja-JP" altLang="en-US" sz="1000" dirty="0"/>
                    </a:p>
                  </a:txBody>
                  <a:tcPr marL="36000" marR="36000" marT="0" marB="0" anchor="ctr">
                    <a:solidFill>
                      <a:schemeClr val="bg1">
                        <a:lumMod val="85000"/>
                      </a:schemeClr>
                    </a:solidFill>
                  </a:tcPr>
                </a:tc>
              </a:tr>
            </a:tbl>
          </a:graphicData>
        </a:graphic>
      </p:graphicFrame>
      <p:sp>
        <p:nvSpPr>
          <p:cNvPr id="25" name="角丸四角形 24"/>
          <p:cNvSpPr/>
          <p:nvPr/>
        </p:nvSpPr>
        <p:spPr>
          <a:xfrm>
            <a:off x="3519911" y="7364640"/>
            <a:ext cx="319066" cy="67729"/>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寝屋川市</a:t>
            </a:r>
          </a:p>
        </p:txBody>
      </p:sp>
      <p:sp>
        <p:nvSpPr>
          <p:cNvPr id="26" name="角丸四角形 25"/>
          <p:cNvSpPr/>
          <p:nvPr/>
        </p:nvSpPr>
        <p:spPr>
          <a:xfrm>
            <a:off x="2734549" y="7547622"/>
            <a:ext cx="267019"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守口市</a:t>
            </a:r>
          </a:p>
        </p:txBody>
      </p:sp>
      <p:sp>
        <p:nvSpPr>
          <p:cNvPr id="27" name="角丸四角形 26"/>
          <p:cNvSpPr/>
          <p:nvPr/>
        </p:nvSpPr>
        <p:spPr>
          <a:xfrm>
            <a:off x="1739668" y="7229970"/>
            <a:ext cx="280892" cy="97829"/>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豊中市</a:t>
            </a:r>
          </a:p>
        </p:txBody>
      </p:sp>
      <p:sp>
        <p:nvSpPr>
          <p:cNvPr id="29" name="角丸四角形 28"/>
          <p:cNvSpPr/>
          <p:nvPr/>
        </p:nvSpPr>
        <p:spPr>
          <a:xfrm>
            <a:off x="3355419" y="8556452"/>
            <a:ext cx="328984"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東大阪市</a:t>
            </a:r>
          </a:p>
        </p:txBody>
      </p:sp>
      <p:sp>
        <p:nvSpPr>
          <p:cNvPr id="30" name="角丸四角形 29"/>
          <p:cNvSpPr/>
          <p:nvPr/>
        </p:nvSpPr>
        <p:spPr>
          <a:xfrm>
            <a:off x="2163828" y="8541594"/>
            <a:ext cx="288032" cy="71923"/>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大阪市</a:t>
            </a:r>
          </a:p>
        </p:txBody>
      </p:sp>
      <p:sp>
        <p:nvSpPr>
          <p:cNvPr id="31" name="角丸四角形 30"/>
          <p:cNvSpPr/>
          <p:nvPr/>
        </p:nvSpPr>
        <p:spPr>
          <a:xfrm>
            <a:off x="1891135" y="9801365"/>
            <a:ext cx="205444"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堺市</a:t>
            </a:r>
          </a:p>
        </p:txBody>
      </p:sp>
      <p:sp>
        <p:nvSpPr>
          <p:cNvPr id="32" name="正方形/長方形 31"/>
          <p:cNvSpPr/>
          <p:nvPr/>
        </p:nvSpPr>
        <p:spPr>
          <a:xfrm>
            <a:off x="9937526" y="5539374"/>
            <a:ext cx="2952328"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取組事例：庄内</a:t>
            </a:r>
            <a:r>
              <a:rPr kumimoji="1" lang="ja-JP" altLang="en-US" sz="1600" dirty="0" smtClean="0">
                <a:solidFill>
                  <a:schemeClr val="tx1"/>
                </a:solidFill>
              </a:rPr>
              <a:t>地区（豊中市）</a:t>
            </a:r>
            <a:endParaRPr kumimoji="1" lang="ja-JP" altLang="en-US" sz="1600" dirty="0">
              <a:solidFill>
                <a:schemeClr val="tx1"/>
              </a:solidFill>
            </a:endParaRPr>
          </a:p>
        </p:txBody>
      </p:sp>
      <p:sp>
        <p:nvSpPr>
          <p:cNvPr id="22" name="角丸四角形 21"/>
          <p:cNvSpPr/>
          <p:nvPr/>
        </p:nvSpPr>
        <p:spPr>
          <a:xfrm>
            <a:off x="5170631" y="4869449"/>
            <a:ext cx="3701142" cy="875762"/>
          </a:xfrm>
          <a:prstGeom prst="roundRect">
            <a:avLst/>
          </a:prstGeom>
          <a:ln w="12700"/>
        </p:spPr>
        <p:style>
          <a:lnRef idx="2">
            <a:schemeClr val="dk1"/>
          </a:lnRef>
          <a:fillRef idx="1">
            <a:schemeClr val="lt1"/>
          </a:fillRef>
          <a:effectRef idx="0">
            <a:schemeClr val="dk1"/>
          </a:effectRef>
          <a:fontRef idx="minor">
            <a:schemeClr val="dk1"/>
          </a:fontRef>
        </p:style>
        <p:txBody>
          <a:bodyPr lIns="0" rIns="0" bIns="0" rtlCol="0" anchor="t" anchorCtr="0"/>
          <a:lstStyle/>
          <a:p>
            <a:pPr algn="ctr">
              <a:lnSpc>
                <a:spcPts val="20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整備の目標・目指す</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方向性</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2000"/>
              </a:lnSpc>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に強い</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まちづくり</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年度までに密集解消等</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大阪の成長を支える魅力あるまちづくり</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1"/>
          <p:cNvSpPr>
            <a:spLocks noChangeArrowheads="1"/>
          </p:cNvSpPr>
          <p:nvPr/>
        </p:nvSpPr>
        <p:spPr bwMode="auto">
          <a:xfrm>
            <a:off x="4490411" y="6247354"/>
            <a:ext cx="5185691" cy="1679602"/>
          </a:xfrm>
          <a:prstGeom prst="rect">
            <a:avLst/>
          </a:prstGeom>
          <a:noFill/>
          <a:ln w="28575" algn="ctr">
            <a:noFill/>
            <a:prstDash val="sysDot"/>
            <a:miter lim="800000"/>
            <a:headEnd/>
            <a:tailEnd/>
          </a:ln>
        </p:spPr>
        <p:txBody>
          <a:bodyPr vert="horz" wrap="square" lIns="128016" tIns="0" rIns="0" bIns="0" numCol="1" anchor="t" anchorCtr="0" compatLnSpc="1">
            <a:prstTxWarp prst="textNoShape">
              <a:avLst/>
            </a:prstTxWarp>
          </a:bodyPr>
          <a:lstStyle/>
          <a:p>
            <a:pPr fontAlgn="base">
              <a:lnSpc>
                <a:spcPts val="2000"/>
              </a:lnSpc>
            </a:pP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１</a:t>
            </a: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まちの</a:t>
            </a:r>
            <a:r>
              <a:rPr lang="ja-JP" altLang="en-US" sz="1400" b="1" dirty="0" smtClean="0">
                <a:solidFill>
                  <a:srgbClr val="000000"/>
                </a:solidFill>
                <a:latin typeface="Meiryo UI" panose="020B0604030504040204" pitchFamily="50" charset="-128"/>
                <a:ea typeface="Meiryo UI" panose="020B0604030504040204" pitchFamily="50" charset="-128"/>
                <a:cs typeface="ＭＳ Ｐゴシック" pitchFamily="50" charset="-128"/>
              </a:rPr>
              <a:t>不燃化</a:t>
            </a:r>
            <a:endParaRPr lang="en-US" altLang="ja-JP" sz="1400" b="1" dirty="0" smtClean="0">
              <a:solidFill>
                <a:srgbClr val="000000"/>
              </a:solidFill>
              <a:latin typeface="Meiryo UI" panose="020B0604030504040204" pitchFamily="50" charset="-128"/>
              <a:ea typeface="Meiryo UI" panose="020B0604030504040204" pitchFamily="50" charset="-128"/>
              <a:cs typeface="ＭＳ Ｐゴシック" pitchFamily="50" charset="-128"/>
            </a:endParaRPr>
          </a:p>
          <a:p>
            <a:pPr fontAlgn="base">
              <a:lnSpc>
                <a:spcPts val="2000"/>
              </a:lnSpc>
            </a:pPr>
            <a:r>
              <a:rPr lang="ja-JP" altLang="en-US" sz="1400" b="1" dirty="0" smtClean="0">
                <a:latin typeface="Meiryo UI" panose="020B0604030504040204" pitchFamily="50" charset="-128"/>
                <a:ea typeface="Meiryo UI" panose="020B0604030504040204" pitchFamily="50" charset="-128"/>
                <a:cs typeface="ＭＳ Ｐゴシック" pitchFamily="50" charset="-128"/>
              </a:rPr>
              <a:t>　①</a:t>
            </a:r>
            <a:r>
              <a:rPr lang="ja-JP" altLang="en-US" sz="1400" b="1" dirty="0">
                <a:latin typeface="Meiryo UI" panose="020B0604030504040204" pitchFamily="50" charset="-128"/>
                <a:ea typeface="Meiryo UI" panose="020B0604030504040204" pitchFamily="50" charset="-128"/>
                <a:cs typeface="ＭＳ Ｐゴシック" pitchFamily="50" charset="-128"/>
              </a:rPr>
              <a:t>地区公共施設（道路・公園</a:t>
            </a:r>
            <a:r>
              <a:rPr lang="en-US" altLang="ja-JP" sz="1400" b="1" dirty="0" smtClean="0">
                <a:latin typeface="Meiryo UI" panose="020B0604030504040204" pitchFamily="50" charset="-128"/>
                <a:ea typeface="Meiryo UI" panose="020B0604030504040204" pitchFamily="50" charset="-128"/>
                <a:cs typeface="ＭＳ Ｐゴシック" pitchFamily="50" charset="-128"/>
              </a:rPr>
              <a:t>)</a:t>
            </a:r>
            <a:r>
              <a:rPr lang="ja-JP" altLang="en-US" sz="1400" b="1" dirty="0" smtClean="0">
                <a:latin typeface="Meiryo UI" panose="020B0604030504040204" pitchFamily="50" charset="-128"/>
                <a:ea typeface="Meiryo UI" panose="020B0604030504040204" pitchFamily="50" charset="-128"/>
                <a:cs typeface="ＭＳ Ｐゴシック" pitchFamily="50" charset="-128"/>
              </a:rPr>
              <a:t>の</a:t>
            </a:r>
            <a:r>
              <a:rPr lang="ja-JP" altLang="en-US" sz="1400" b="1" dirty="0">
                <a:latin typeface="Meiryo UI" panose="020B0604030504040204" pitchFamily="50" charset="-128"/>
                <a:ea typeface="Meiryo UI" panose="020B0604030504040204" pitchFamily="50" charset="-128"/>
                <a:cs typeface="ＭＳ Ｐゴシック" pitchFamily="50" charset="-128"/>
              </a:rPr>
              <a:t>整備エリアの</a:t>
            </a:r>
            <a:r>
              <a:rPr lang="ja-JP" altLang="en-US" sz="1400" b="1" dirty="0" smtClean="0">
                <a:latin typeface="Meiryo UI" panose="020B0604030504040204" pitchFamily="50" charset="-128"/>
                <a:ea typeface="Meiryo UI" panose="020B0604030504040204" pitchFamily="50" charset="-128"/>
                <a:cs typeface="ＭＳ Ｐゴシック" pitchFamily="50" charset="-128"/>
              </a:rPr>
              <a:t>重点化</a:t>
            </a:r>
            <a:endParaRPr lang="ja-JP" altLang="en-US" sz="1200" dirty="0">
              <a:latin typeface="Meiryo UI" panose="020B0604030504040204" pitchFamily="50" charset="-128"/>
              <a:ea typeface="Meiryo UI" panose="020B0604030504040204" pitchFamily="50" charset="-128"/>
              <a:cs typeface="ＭＳ Ｐゴシック" pitchFamily="50" charset="-128"/>
            </a:endParaRPr>
          </a:p>
          <a:p>
            <a:pPr fontAlgn="base">
              <a:lnSpc>
                <a:spcPts val="2000"/>
              </a:lnSpc>
            </a:pPr>
            <a:r>
              <a:rPr lang="ja-JP" altLang="en-US" sz="1200" dirty="0">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latin typeface="Meiryo UI" panose="020B0604030504040204" pitchFamily="50" charset="-128"/>
                <a:ea typeface="Meiryo UI" panose="020B0604030504040204" pitchFamily="50" charset="-128"/>
                <a:cs typeface="ＭＳ Ｐゴシック" pitchFamily="50" charset="-128"/>
              </a:rPr>
              <a:t>◆必要性</a:t>
            </a:r>
            <a:r>
              <a:rPr lang="ja-JP" altLang="en-US" sz="1200" dirty="0">
                <a:latin typeface="Meiryo UI" panose="020B0604030504040204" pitchFamily="50" charset="-128"/>
                <a:ea typeface="Meiryo UI" panose="020B0604030504040204" pitchFamily="50" charset="-128"/>
                <a:cs typeface="ＭＳ Ｐゴシック" pitchFamily="50" charset="-128"/>
              </a:rPr>
              <a:t>の高い施設に</a:t>
            </a:r>
            <a:r>
              <a:rPr lang="ja-JP" altLang="en-US" sz="1200" dirty="0" smtClean="0">
                <a:latin typeface="Meiryo UI" panose="020B0604030504040204" pitchFamily="50" charset="-128"/>
                <a:ea typeface="Meiryo UI" panose="020B0604030504040204" pitchFamily="50" charset="-128"/>
                <a:cs typeface="ＭＳ Ｐゴシック" pitchFamily="50" charset="-128"/>
              </a:rPr>
              <a:t>重点化しスピードアップ</a:t>
            </a:r>
            <a:endParaRPr lang="en-US" altLang="ja-JP" sz="1200" dirty="0" smtClean="0">
              <a:latin typeface="Meiryo UI" panose="020B0604030504040204" pitchFamily="50" charset="-128"/>
              <a:ea typeface="Meiryo UI" panose="020B0604030504040204" pitchFamily="50" charset="-128"/>
              <a:cs typeface="ＭＳ Ｐゴシック" pitchFamily="50" charset="-128"/>
            </a:endParaRPr>
          </a:p>
          <a:p>
            <a:pPr fontAlgn="base">
              <a:lnSpc>
                <a:spcPts val="2000"/>
              </a:lnSpc>
            </a:pPr>
            <a:r>
              <a:rPr lang="ja-JP" altLang="en-US" sz="1400" b="1" dirty="0" smtClean="0">
                <a:latin typeface="Meiryo UI" panose="020B0604030504040204" pitchFamily="50" charset="-128"/>
                <a:ea typeface="Meiryo UI" panose="020B0604030504040204" pitchFamily="50" charset="-128"/>
                <a:cs typeface="ＭＳ Ｐゴシック" pitchFamily="50" charset="-128"/>
              </a:rPr>
              <a:t>　②</a:t>
            </a:r>
            <a:r>
              <a:rPr lang="ja-JP" altLang="en-US" sz="1400" b="1" dirty="0">
                <a:latin typeface="Meiryo UI" panose="020B0604030504040204" pitchFamily="50" charset="-128"/>
                <a:ea typeface="Meiryo UI" panose="020B0604030504040204" pitchFamily="50" charset="-128"/>
                <a:cs typeface="ＭＳ Ｐゴシック" pitchFamily="50" charset="-128"/>
              </a:rPr>
              <a:t>老朽住宅の除却の</a:t>
            </a:r>
            <a:r>
              <a:rPr lang="ja-JP" altLang="en-US" sz="1400" b="1" dirty="0" smtClean="0">
                <a:latin typeface="Meiryo UI" panose="020B0604030504040204" pitchFamily="50" charset="-128"/>
                <a:ea typeface="Meiryo UI" panose="020B0604030504040204" pitchFamily="50" charset="-128"/>
                <a:cs typeface="ＭＳ Ｐゴシック" pitchFamily="50" charset="-128"/>
              </a:rPr>
              <a:t>強化</a:t>
            </a:r>
            <a:r>
              <a:rPr lang="ja-JP" altLang="en-US" sz="1400" dirty="0">
                <a:latin typeface="Meiryo UI" panose="020B0604030504040204" pitchFamily="50" charset="-128"/>
                <a:ea typeface="Meiryo UI" panose="020B0604030504040204" pitchFamily="50" charset="-128"/>
                <a:cs typeface="ＭＳ Ｐゴシック" pitchFamily="50" charset="-128"/>
              </a:rPr>
              <a:t>　</a:t>
            </a:r>
            <a:r>
              <a:rPr lang="ja-JP" altLang="en-US" sz="1200" dirty="0">
                <a:latin typeface="Meiryo UI" panose="020B0604030504040204" pitchFamily="50" charset="-128"/>
                <a:ea typeface="Meiryo UI" panose="020B0604030504040204" pitchFamily="50" charset="-128"/>
                <a:cs typeface="ＭＳ Ｐゴシック" pitchFamily="50" charset="-128"/>
              </a:rPr>
              <a:t>　</a:t>
            </a:r>
          </a:p>
          <a:p>
            <a:pPr fontAlgn="base">
              <a:lnSpc>
                <a:spcPts val="2000"/>
              </a:lnSpc>
            </a:pPr>
            <a:r>
              <a:rPr lang="ja-JP" altLang="en-US" sz="1200" dirty="0">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latin typeface="Meiryo UI" panose="020B0604030504040204" pitchFamily="50" charset="-128"/>
                <a:ea typeface="Meiryo UI" panose="020B0604030504040204" pitchFamily="50" charset="-128"/>
                <a:cs typeface="ＭＳ Ｐゴシック" pitchFamily="50" charset="-128"/>
              </a:rPr>
              <a:t>◆</a:t>
            </a:r>
            <a:r>
              <a:rPr lang="ja-JP" altLang="en-US" sz="1200" dirty="0">
                <a:latin typeface="Meiryo UI" panose="020B0604030504040204" pitchFamily="50" charset="-128"/>
                <a:ea typeface="Meiryo UI" panose="020B0604030504040204" pitchFamily="50" charset="-128"/>
                <a:cs typeface="ＭＳ Ｐゴシック" pitchFamily="50" charset="-128"/>
              </a:rPr>
              <a:t>補助制度の</a:t>
            </a:r>
            <a:r>
              <a:rPr lang="ja-JP" altLang="en-US" sz="1200" dirty="0" smtClean="0">
                <a:latin typeface="Meiryo UI" panose="020B0604030504040204" pitchFamily="50" charset="-128"/>
                <a:ea typeface="Meiryo UI" panose="020B0604030504040204" pitchFamily="50" charset="-128"/>
                <a:cs typeface="ＭＳ Ｐゴシック" pitchFamily="50" charset="-128"/>
              </a:rPr>
              <a:t>拡充（補助</a:t>
            </a:r>
            <a:r>
              <a:rPr lang="ja-JP" altLang="en-US" sz="1200" dirty="0">
                <a:latin typeface="Meiryo UI" panose="020B0604030504040204" pitchFamily="50" charset="-128"/>
                <a:ea typeface="Meiryo UI" panose="020B0604030504040204" pitchFamily="50" charset="-128"/>
                <a:cs typeface="ＭＳ Ｐゴシック" pitchFamily="50" charset="-128"/>
              </a:rPr>
              <a:t>対象エリアの</a:t>
            </a:r>
            <a:r>
              <a:rPr lang="ja-JP" altLang="en-US" sz="1200" dirty="0" smtClean="0">
                <a:latin typeface="Meiryo UI" panose="020B0604030504040204" pitchFamily="50" charset="-128"/>
                <a:ea typeface="Meiryo UI" panose="020B0604030504040204" pitchFamily="50" charset="-128"/>
                <a:cs typeface="ＭＳ Ｐゴシック" pitchFamily="50" charset="-128"/>
              </a:rPr>
              <a:t>拡大、期間</a:t>
            </a:r>
            <a:r>
              <a:rPr lang="ja-JP" altLang="en-US" sz="1200" dirty="0">
                <a:latin typeface="Meiryo UI" panose="020B0604030504040204" pitchFamily="50" charset="-128"/>
                <a:ea typeface="Meiryo UI" panose="020B0604030504040204" pitchFamily="50" charset="-128"/>
                <a:cs typeface="ＭＳ Ｐゴシック" pitchFamily="50" charset="-128"/>
              </a:rPr>
              <a:t>限定で補助率</a:t>
            </a:r>
            <a:r>
              <a:rPr lang="ja-JP" altLang="en-US" sz="1200" dirty="0" smtClean="0">
                <a:latin typeface="Meiryo UI" panose="020B0604030504040204" pitchFamily="50" charset="-128"/>
                <a:ea typeface="Meiryo UI" panose="020B0604030504040204" pitchFamily="50" charset="-128"/>
                <a:cs typeface="ＭＳ Ｐゴシック" pitchFamily="50" charset="-128"/>
              </a:rPr>
              <a:t>引上げ）</a:t>
            </a:r>
            <a:endParaRPr lang="ja-JP" altLang="en-US" sz="1200" dirty="0">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400" b="1" dirty="0" smtClean="0">
                <a:latin typeface="Meiryo UI" panose="020B0604030504040204" pitchFamily="50" charset="-128"/>
                <a:ea typeface="Meiryo UI" panose="020B0604030504040204" pitchFamily="50" charset="-128"/>
                <a:cs typeface="ＭＳ Ｐゴシック" pitchFamily="50" charset="-128"/>
              </a:rPr>
              <a:t>　③防火規制の強化</a:t>
            </a:r>
            <a:endParaRPr lang="en-US" altLang="ja-JP" sz="1400" b="1" dirty="0" smtClean="0">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200" b="1" dirty="0" smtClean="0">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latin typeface="Meiryo UI" panose="020B0604030504040204" pitchFamily="50" charset="-128"/>
                <a:ea typeface="Meiryo UI" panose="020B0604030504040204" pitchFamily="50" charset="-128"/>
                <a:cs typeface="ＭＳ Ｐゴシック" pitchFamily="50" charset="-128"/>
              </a:rPr>
              <a:t>◆準防火地域の拡大に加え、小規模建物を不燃化する地区計画等を導入</a:t>
            </a:r>
            <a:endParaRPr lang="en-US" altLang="ja-JP" sz="1200" dirty="0">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200" dirty="0">
                <a:latin typeface="Meiryo UI" panose="020B0604030504040204" pitchFamily="50" charset="-128"/>
                <a:ea typeface="Meiryo UI" panose="020B0604030504040204" pitchFamily="50" charset="-128"/>
                <a:cs typeface="ＭＳ Ｐゴシック" pitchFamily="50" charset="-128"/>
              </a:rPr>
              <a:t>　</a:t>
            </a:r>
            <a:r>
              <a:rPr lang="ja-JP" altLang="en-US" sz="1400" b="1" dirty="0">
                <a:latin typeface="Meiryo UI" panose="020B0604030504040204" pitchFamily="50" charset="-128"/>
                <a:ea typeface="Meiryo UI" panose="020B0604030504040204" pitchFamily="50" charset="-128"/>
                <a:cs typeface="ＭＳ Ｐゴシック" pitchFamily="50" charset="-128"/>
              </a:rPr>
              <a:t>　</a:t>
            </a:r>
          </a:p>
          <a:p>
            <a:pPr fontAlgn="base">
              <a:lnSpc>
                <a:spcPts val="2800"/>
              </a:lnSpc>
            </a:pPr>
            <a:endParaRPr lang="ja-JP" altLang="en-US" sz="1400" b="1" dirty="0">
              <a:latin typeface="Meiryo UI" panose="020B0604030504040204" pitchFamily="50" charset="-128"/>
              <a:ea typeface="Meiryo UI" panose="020B0604030504040204" pitchFamily="50" charset="-128"/>
              <a:cs typeface="ＭＳ Ｐゴシック" pitchFamily="50" charset="-128"/>
            </a:endParaRPr>
          </a:p>
          <a:p>
            <a:pPr fontAlgn="base">
              <a:lnSpc>
                <a:spcPts val="3360"/>
              </a:lnSpc>
            </a:pPr>
            <a:r>
              <a:rPr lang="ja-JP" altLang="en-US" sz="2000" dirty="0">
                <a:solidFill>
                  <a:srgbClr val="000000"/>
                </a:solidFill>
                <a:latin typeface="HGPｺﾞｼｯｸE" pitchFamily="50" charset="-128"/>
                <a:ea typeface="HGPｺﾞｼｯｸE" pitchFamily="50" charset="-128"/>
                <a:cs typeface="ＭＳ Ｐゴシック" pitchFamily="50" charset="-128"/>
              </a:rPr>
              <a:t>　</a:t>
            </a:r>
            <a:endParaRPr lang="ja-JP" altLang="en-US" sz="2000" dirty="0">
              <a:latin typeface="Arial" pitchFamily="34" charset="0"/>
              <a:ea typeface="ＭＳ Ｐゴシック" pitchFamily="50" charset="-128"/>
              <a:cs typeface="ＭＳ Ｐゴシック" pitchFamily="50" charset="-128"/>
            </a:endParaRPr>
          </a:p>
        </p:txBody>
      </p:sp>
      <p:sp>
        <p:nvSpPr>
          <p:cNvPr id="33" name="正方形/長方形 18"/>
          <p:cNvSpPr>
            <a:spLocks noChangeArrowheads="1"/>
          </p:cNvSpPr>
          <p:nvPr/>
        </p:nvSpPr>
        <p:spPr bwMode="auto">
          <a:xfrm>
            <a:off x="4482028" y="7997868"/>
            <a:ext cx="5167832" cy="733208"/>
          </a:xfrm>
          <a:prstGeom prst="rect">
            <a:avLst/>
          </a:prstGeom>
          <a:noFill/>
          <a:ln w="25400" algn="ctr">
            <a:noFill/>
            <a:prstDash val="sysDot"/>
            <a:miter lim="800000"/>
            <a:headEnd/>
            <a:tailEnd/>
          </a:ln>
        </p:spPr>
        <p:txBody>
          <a:bodyPr vert="horz" wrap="square" lIns="128016" tIns="64008" rIns="100800" bIns="0" numCol="1" anchor="t" anchorCtr="0" compatLnSpc="1">
            <a:prstTxWarp prst="textNoShape">
              <a:avLst/>
            </a:prstTxWarp>
          </a:bodyPr>
          <a:lstStyle/>
          <a:p>
            <a:pPr fontAlgn="base">
              <a:lnSpc>
                <a:spcPts val="2000"/>
              </a:lnSpc>
            </a:pP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２</a:t>
            </a: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延焼遮断帯の整備</a:t>
            </a:r>
            <a:endPar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endParaRPr>
          </a:p>
          <a:p>
            <a:pPr fontAlgn="base">
              <a:lnSpc>
                <a:spcPts val="1400"/>
              </a:lnSpc>
            </a:pPr>
            <a:r>
              <a:rPr lang="ja-JP" altLang="en-US" sz="1300" dirty="0">
                <a:solidFill>
                  <a:srgbClr val="000000"/>
                </a:solidFill>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ＭＳ Ｐゴシック" pitchFamily="50" charset="-128"/>
              </a:rPr>
              <a:t>◆密集</a:t>
            </a:r>
            <a:r>
              <a:rPr lang="ja-JP" altLang="en-US" sz="1200" dirty="0">
                <a:solidFill>
                  <a:srgbClr val="000000"/>
                </a:solidFill>
                <a:latin typeface="Meiryo UI" panose="020B0604030504040204" pitchFamily="50" charset="-128"/>
                <a:ea typeface="Meiryo UI" panose="020B0604030504040204" pitchFamily="50" charset="-128"/>
                <a:cs typeface="ＭＳ Ｐゴシック" pitchFamily="50" charset="-128"/>
              </a:rPr>
              <a:t>市街地対策として府の都市計画道路の整備を</a:t>
            </a:r>
            <a:r>
              <a:rPr lang="ja-JP" altLang="en-US" sz="1200" dirty="0" smtClean="0">
                <a:solidFill>
                  <a:srgbClr val="000000"/>
                </a:solidFill>
                <a:latin typeface="Meiryo UI" panose="020B0604030504040204" pitchFamily="50" charset="-128"/>
                <a:ea typeface="Meiryo UI" panose="020B0604030504040204" pitchFamily="50" charset="-128"/>
                <a:cs typeface="ＭＳ Ｐゴシック" pitchFamily="50" charset="-128"/>
              </a:rPr>
              <a:t>スピードアップ</a:t>
            </a:r>
            <a:endParaRPr lang="en-US" altLang="ja-JP" sz="1200" dirty="0" smtClean="0">
              <a:solidFill>
                <a:srgbClr val="000000"/>
              </a:solidFill>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200" dirty="0" smtClean="0">
                <a:latin typeface="Meiryo UI" panose="020B0604030504040204" pitchFamily="50" charset="-128"/>
                <a:ea typeface="Meiryo UI" panose="020B0604030504040204" pitchFamily="50" charset="-128"/>
                <a:cs typeface="ＭＳ Ｐゴシック" pitchFamily="50" charset="-128"/>
              </a:rPr>
              <a:t>　　・三国</a:t>
            </a:r>
            <a:r>
              <a:rPr lang="ja-JP" altLang="en-US" sz="1200" dirty="0">
                <a:latin typeface="Meiryo UI" panose="020B0604030504040204" pitchFamily="50" charset="-128"/>
                <a:ea typeface="Meiryo UI" panose="020B0604030504040204" pitchFamily="50" charset="-128"/>
                <a:cs typeface="ＭＳ Ｐゴシック" pitchFamily="50" charset="-128"/>
              </a:rPr>
              <a:t>塚口</a:t>
            </a:r>
            <a:r>
              <a:rPr lang="ja-JP" altLang="en-US" sz="1200" dirty="0" smtClean="0">
                <a:latin typeface="Meiryo UI" panose="020B0604030504040204" pitchFamily="50" charset="-128"/>
                <a:ea typeface="Meiryo UI" panose="020B0604030504040204" pitchFamily="50" charset="-128"/>
                <a:cs typeface="ＭＳ Ｐゴシック" pitchFamily="50" charset="-128"/>
              </a:rPr>
              <a:t>線</a:t>
            </a:r>
            <a:r>
              <a:rPr lang="ja-JP" altLang="en-US" sz="1200" dirty="0">
                <a:latin typeface="Meiryo UI" panose="020B0604030504040204" pitchFamily="50" charset="-128"/>
                <a:ea typeface="Meiryo UI" panose="020B0604030504040204" pitchFamily="50" charset="-128"/>
                <a:cs typeface="ＭＳ Ｐゴシック" pitchFamily="50" charset="-128"/>
              </a:rPr>
              <a:t>（</a:t>
            </a:r>
            <a:r>
              <a:rPr lang="ja-JP" altLang="en-US" sz="1200" dirty="0" smtClean="0">
                <a:latin typeface="Meiryo UI" panose="020B0604030504040204" pitchFamily="50" charset="-128"/>
                <a:ea typeface="Meiryo UI" panose="020B0604030504040204" pitchFamily="50" charset="-128"/>
                <a:cs typeface="ＭＳ Ｐゴシック" pitchFamily="50" charset="-128"/>
              </a:rPr>
              <a:t>庄内地区</a:t>
            </a:r>
            <a:r>
              <a:rPr lang="ja-JP" altLang="en-US" sz="1200" dirty="0">
                <a:latin typeface="Meiryo UI" panose="020B0604030504040204" pitchFamily="50" charset="-128"/>
                <a:ea typeface="Meiryo UI" panose="020B0604030504040204" pitchFamily="50" charset="-128"/>
                <a:cs typeface="ＭＳ Ｐゴシック" pitchFamily="50" charset="-128"/>
              </a:rPr>
              <a:t>）</a:t>
            </a:r>
            <a:r>
              <a:rPr lang="ja-JP" altLang="en-US" sz="1200" dirty="0" smtClean="0">
                <a:latin typeface="Meiryo UI" panose="020B0604030504040204" pitchFamily="50" charset="-128"/>
                <a:ea typeface="Meiryo UI" panose="020B0604030504040204" pitchFamily="50" charset="-128"/>
                <a:cs typeface="ＭＳ Ｐゴシック" pitchFamily="50" charset="-128"/>
              </a:rPr>
              <a:t>平成</a:t>
            </a:r>
            <a:r>
              <a:rPr lang="en-US" altLang="ja-JP" sz="1200" dirty="0" smtClean="0">
                <a:latin typeface="Meiryo UI" panose="020B0604030504040204" pitchFamily="50" charset="-128"/>
                <a:ea typeface="Meiryo UI" panose="020B0604030504040204" pitchFamily="50" charset="-128"/>
                <a:cs typeface="ＭＳ Ｐゴシック" pitchFamily="50" charset="-128"/>
              </a:rPr>
              <a:t>32</a:t>
            </a:r>
            <a:r>
              <a:rPr lang="ja-JP" altLang="en-US" sz="1200" dirty="0">
                <a:latin typeface="Meiryo UI" panose="020B0604030504040204" pitchFamily="50" charset="-128"/>
                <a:ea typeface="Meiryo UI" panose="020B0604030504040204" pitchFamily="50" charset="-128"/>
                <a:cs typeface="ＭＳ Ｐゴシック" pitchFamily="50" charset="-128"/>
              </a:rPr>
              <a:t>年度の概成に</a:t>
            </a:r>
            <a:r>
              <a:rPr lang="ja-JP" altLang="en-US" sz="1200" dirty="0" smtClean="0">
                <a:latin typeface="Meiryo UI" panose="020B0604030504040204" pitchFamily="50" charset="-128"/>
                <a:ea typeface="Meiryo UI" panose="020B0604030504040204" pitchFamily="50" charset="-128"/>
                <a:cs typeface="ＭＳ Ｐゴシック" pitchFamily="50" charset="-128"/>
              </a:rPr>
              <a:t>向け平成</a:t>
            </a:r>
            <a:r>
              <a:rPr lang="en-US" altLang="ja-JP" sz="1200" dirty="0" smtClean="0">
                <a:latin typeface="Meiryo UI" panose="020B0604030504040204" pitchFamily="50" charset="-128"/>
                <a:ea typeface="Meiryo UI" panose="020B0604030504040204" pitchFamily="50" charset="-128"/>
                <a:cs typeface="ＭＳ Ｐゴシック" pitchFamily="50" charset="-128"/>
              </a:rPr>
              <a:t>27</a:t>
            </a:r>
            <a:r>
              <a:rPr lang="ja-JP" altLang="en-US" sz="1200" dirty="0" smtClean="0">
                <a:latin typeface="Meiryo UI" panose="020B0604030504040204" pitchFamily="50" charset="-128"/>
                <a:ea typeface="Meiryo UI" panose="020B0604030504040204" pitchFamily="50" charset="-128"/>
                <a:cs typeface="ＭＳ Ｐゴシック" pitchFamily="50" charset="-128"/>
              </a:rPr>
              <a:t>年度着手</a:t>
            </a:r>
            <a:endParaRPr lang="ja-JP" altLang="en-US" sz="1200" dirty="0">
              <a:latin typeface="Meiryo UI" panose="020B0604030504040204" pitchFamily="50" charset="-128"/>
              <a:ea typeface="Meiryo UI" panose="020B0604030504040204" pitchFamily="50" charset="-128"/>
              <a:cs typeface="ＭＳ Ｐゴシック" pitchFamily="50" charset="-128"/>
            </a:endParaRPr>
          </a:p>
        </p:txBody>
      </p:sp>
      <p:sp>
        <p:nvSpPr>
          <p:cNvPr id="34" name="正方形/長方形 33"/>
          <p:cNvSpPr>
            <a:spLocks noChangeArrowheads="1"/>
          </p:cNvSpPr>
          <p:nvPr/>
        </p:nvSpPr>
        <p:spPr bwMode="auto">
          <a:xfrm>
            <a:off x="4464918" y="8787790"/>
            <a:ext cx="5159082" cy="1527462"/>
          </a:xfrm>
          <a:prstGeom prst="rect">
            <a:avLst/>
          </a:prstGeom>
          <a:noFill/>
          <a:ln w="25400" algn="ctr">
            <a:noFill/>
            <a:prstDash val="sysDot"/>
            <a:miter lim="800000"/>
            <a:headEnd/>
            <a:tailEnd/>
          </a:ln>
        </p:spPr>
        <p:txBody>
          <a:bodyPr vert="horz" wrap="square" lIns="128016" tIns="64008" rIns="50400" bIns="0" numCol="1" anchor="t" anchorCtr="0" compatLnSpc="1">
            <a:prstTxWarp prst="textNoShape">
              <a:avLst/>
            </a:prstTxWarp>
            <a:noAutofit/>
          </a:bodyPr>
          <a:lstStyle/>
          <a:p>
            <a:pPr fontAlgn="base">
              <a:lnSpc>
                <a:spcPts val="2000"/>
              </a:lnSpc>
            </a:pPr>
            <a:r>
              <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地域防災力の向上</a:t>
            </a:r>
            <a:endPar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◆防災講座、防災</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マップづくりや</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避難訓練</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を行う</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市を</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地域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の自助・</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共助</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の取組促進</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・５市</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６地区で防災講座、ワークショップなどを市とともに実施</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◆Ｈ</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年度までに全地区への働きかけをめざし、各市の意向や地域の危険性</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を</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踏まえ</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市が</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して取り組む</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Arial" pitchFamily="34" charset="0"/>
              <a:ea typeface="ＭＳ Ｐゴシック" pitchFamily="50" charset="-128"/>
              <a:cs typeface="ＭＳ Ｐゴシック" pitchFamily="50" charset="-128"/>
            </a:endParaRPr>
          </a:p>
        </p:txBody>
      </p:sp>
      <p:sp>
        <p:nvSpPr>
          <p:cNvPr id="36" name="角丸四角形 35"/>
          <p:cNvSpPr/>
          <p:nvPr/>
        </p:nvSpPr>
        <p:spPr>
          <a:xfrm>
            <a:off x="4464918" y="5818741"/>
            <a:ext cx="5193432" cy="320047"/>
          </a:xfrm>
          <a:prstGeom prst="roundRect">
            <a:avLst>
              <a:gd name="adj" fmla="val 1033"/>
            </a:avLst>
          </a:prstGeom>
          <a:solidFill>
            <a:schemeClr val="tx1"/>
          </a:solidFill>
          <a:ln w="6350" cap="flat" cmpd="sng" algn="ctr">
            <a:noFill/>
            <a:prstDash val="solid"/>
          </a:ln>
          <a:effectLst/>
        </p:spPr>
        <p:txBody>
          <a:bodyPr rot="0" spcFirstLastPara="0" vert="horz" wrap="square" lIns="50400" tIns="0" rIns="0" bIns="0" numCol="1" spcCol="0" rtlCol="0" fromWordArt="0" anchor="ctr" anchorCtr="0" forceAA="0" compatLnSpc="1">
            <a:prstTxWarp prst="textNoShape">
              <a:avLst/>
            </a:prstTxWarp>
            <a:noAutofit/>
          </a:bodyPr>
          <a:lstStyle/>
          <a:p>
            <a:pPr>
              <a:lnSpc>
                <a:spcPts val="1800"/>
              </a:lnSpc>
            </a:pPr>
            <a:r>
              <a:rPr lang="ja-JP" altLang="en-US" sz="14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これまでの方向性を大きく転換し、取組みを強化（平成</a:t>
            </a:r>
            <a:r>
              <a:rPr lang="en-US" altLang="ja-JP" sz="14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4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400" kern="100" dirty="0">
              <a:solidFill>
                <a:schemeClr val="bg1"/>
              </a:solidFill>
              <a:latin typeface="Century"/>
              <a:ea typeface="ＭＳ 明朝"/>
              <a:cs typeface="Times New Roman"/>
            </a:endParaRPr>
          </a:p>
        </p:txBody>
      </p:sp>
      <p:sp>
        <p:nvSpPr>
          <p:cNvPr id="37" name="角丸四角形 36"/>
          <p:cNvSpPr/>
          <p:nvPr/>
        </p:nvSpPr>
        <p:spPr>
          <a:xfrm>
            <a:off x="3057857" y="7930140"/>
            <a:ext cx="267019"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a:solidFill>
                  <a:schemeClr val="tx1"/>
                </a:solidFill>
                <a:latin typeface="HGPｺﾞｼｯｸM" pitchFamily="50" charset="-128"/>
                <a:ea typeface="HGPｺﾞｼｯｸM" pitchFamily="50" charset="-128"/>
              </a:rPr>
              <a:t>門真</a:t>
            </a:r>
            <a:r>
              <a:rPr lang="ja-JP" altLang="en-US" sz="600" dirty="0" smtClean="0">
                <a:solidFill>
                  <a:schemeClr val="tx1"/>
                </a:solidFill>
                <a:latin typeface="HGPｺﾞｼｯｸM" pitchFamily="50" charset="-128"/>
                <a:ea typeface="HGPｺﾞｼｯｸM" pitchFamily="50" charset="-128"/>
              </a:rPr>
              <a:t>市</a:t>
            </a:r>
          </a:p>
        </p:txBody>
      </p:sp>
      <p:sp>
        <p:nvSpPr>
          <p:cNvPr id="28" name="スライド番号プレースホルダー 2"/>
          <p:cNvSpPr>
            <a:spLocks noGrp="1"/>
          </p:cNvSpPr>
          <p:nvPr>
            <p:ph type="sldNum" sz="quarter" idx="12"/>
          </p:nvPr>
        </p:nvSpPr>
        <p:spPr>
          <a:xfrm>
            <a:off x="14311208" y="10171236"/>
            <a:ext cx="570841" cy="365125"/>
          </a:xfrm>
        </p:spPr>
        <p:txBody>
          <a:bodyPr/>
          <a:lstStyle/>
          <a:p>
            <a:fld id="{EA6D242B-6A52-4C5C-AF40-54B5FB6D04E5}" type="slidenum">
              <a:rPr kumimoji="1" lang="ja-JP" altLang="en-US" smtClean="0">
                <a:solidFill>
                  <a:schemeClr val="tx1"/>
                </a:solidFill>
              </a:rPr>
              <a:t>3</a:t>
            </a:fld>
            <a:endParaRPr kumimoji="1" lang="ja-JP" altLang="en-US" dirty="0">
              <a:solidFill>
                <a:schemeClr val="tx1"/>
              </a:solidFill>
            </a:endParaRPr>
          </a:p>
        </p:txBody>
      </p:sp>
    </p:spTree>
    <p:extLst>
      <p:ext uri="{BB962C8B-B14F-4D97-AF65-F5344CB8AC3E}">
        <p14:creationId xmlns:p14="http://schemas.microsoft.com/office/powerpoint/2010/main" val="552663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609030"/>
            <a:ext cx="14881408" cy="10027219"/>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4" name="テキスト ボックス 3"/>
          <p:cNvSpPr txBox="1"/>
          <p:nvPr/>
        </p:nvSpPr>
        <p:spPr>
          <a:xfrm>
            <a:off x="-423" y="-53900"/>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３．</a:t>
            </a:r>
            <a:r>
              <a:rPr lang="ja-JP" altLang="en-US" sz="2600" dirty="0">
                <a:latin typeface="HGPｺﾞｼｯｸM" panose="020B0600000000000000" pitchFamily="50" charset="-128"/>
                <a:ea typeface="HGPｺﾞｼｯｸM" panose="020B0600000000000000" pitchFamily="50" charset="-128"/>
              </a:rPr>
              <a:t>歴史的まちなみ・町家・長屋</a:t>
            </a:r>
            <a:r>
              <a:rPr lang="ja-JP" altLang="en-US" sz="2600" dirty="0" smtClean="0">
                <a:latin typeface="HGPｺﾞｼｯｸM" panose="020B0600000000000000" pitchFamily="50" charset="-128"/>
                <a:ea typeface="HGPｺﾞｼｯｸM" panose="020B0600000000000000" pitchFamily="50" charset="-128"/>
              </a:rPr>
              <a:t>地域</a:t>
            </a:r>
            <a:endParaRPr lang="ja-JP" altLang="en-US" sz="2600" dirty="0">
              <a:latin typeface="HGPｺﾞｼｯｸM" panose="020B0600000000000000" pitchFamily="50" charset="-128"/>
              <a:ea typeface="HGPｺﾞｼｯｸM" panose="020B06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287312664"/>
              </p:ext>
            </p:extLst>
          </p:nvPr>
        </p:nvGraphicFramePr>
        <p:xfrm>
          <a:off x="274691" y="666180"/>
          <a:ext cx="14573147" cy="433899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lvl="0">
                        <a:lnSpc>
                          <a:spcPct val="100000"/>
                        </a:lnSpc>
                      </a:pPr>
                      <a:r>
                        <a:rPr kumimoji="1" lang="ja-JP" altLang="en-US" sz="1400" kern="1200" dirty="0" smtClean="0">
                          <a:solidFill>
                            <a:schemeClr val="tx1"/>
                          </a:solidFill>
                          <a:effectLst/>
                          <a:latin typeface="+mn-ea"/>
                          <a:ea typeface="+mn-ea"/>
                          <a:cs typeface="+mn-cs"/>
                        </a:rPr>
                        <a:t>居住者の高年齢化、相続、建物の老朽化等をきっかけに、空家化や建替え等が進み、歴史的なまちなみ等が失われつつある。</a:t>
                      </a:r>
                      <a:endParaRPr kumimoji="1" lang="en-US" altLang="ja-JP" sz="1400" kern="1200" dirty="0" smtClean="0">
                        <a:solidFill>
                          <a:schemeClr val="tx1"/>
                        </a:solidFill>
                        <a:effectLst/>
                        <a:latin typeface="+mn-ea"/>
                        <a:ea typeface="+mn-ea"/>
                        <a:cs typeface="+mn-cs"/>
                      </a:endParaRPr>
                    </a:p>
                    <a:p>
                      <a:pPr lvl="0">
                        <a:lnSpc>
                          <a:spcPct val="100000"/>
                        </a:lnSpc>
                      </a:pPr>
                      <a:r>
                        <a:rPr kumimoji="1" lang="ja-JP" altLang="en-US" sz="1400" kern="1200" dirty="0" smtClean="0">
                          <a:solidFill>
                            <a:schemeClr val="tx1"/>
                          </a:solidFill>
                          <a:effectLst/>
                          <a:latin typeface="+mn-ea"/>
                          <a:ea typeface="+mn-ea"/>
                          <a:cs typeface="+mn-cs"/>
                        </a:rPr>
                        <a:t>ライフスタイルに応じて、町家や長屋をリノベーションやコンバージョンが行われ、まちに魅力を高める活用が進む　</a:t>
                      </a:r>
                      <a:r>
                        <a:rPr kumimoji="1" lang="ja-JP" altLang="ja-JP" sz="1400" kern="1200" dirty="0" smtClean="0">
                          <a:solidFill>
                            <a:schemeClr val="tx1"/>
                          </a:solidFill>
                          <a:effectLst/>
                          <a:latin typeface="+mn-ea"/>
                          <a:ea typeface="+mn-ea"/>
                          <a:cs typeface="+mn-cs"/>
                        </a:rPr>
                        <a:t>等</a:t>
                      </a:r>
                    </a:p>
                    <a:p>
                      <a:pPr>
                        <a:lnSpc>
                          <a:spcPct val="100000"/>
                        </a:lnSpc>
                      </a:pPr>
                      <a:endParaRPr kumimoji="1" lang="en-US" altLang="ja-JP" sz="1400" kern="1200" dirty="0" smtClean="0">
                        <a:solidFill>
                          <a:schemeClr val="tx1"/>
                        </a:solidFill>
                        <a:effectLst/>
                        <a:latin typeface="+mn-ea"/>
                        <a:ea typeface="+mn-ea"/>
                        <a:cs typeface="+mn-cs"/>
                      </a:endParaRPr>
                    </a:p>
                    <a:p>
                      <a:pPr>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歴史的価値をもった建築物やこれらが建ち並ぶ歴史的なまちなみの保全、修景とともに、積極的に住まいとまちづくりに活用し、府民が親しみ、潤いを感じるまちなみや伝統的文化を発展させ、継承する人、住む人、訪問する人にとって魅力的な美しいまちづくりを目指す。</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□国の補助制度等を活用したまちなみの保全整備、住民・市町村に対する技術的な助言、情報提供の実施</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□町家・長屋と路地の関係性などの研究、美しいまちなみを保全・誘導する方策の検討</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□景観法に基づく景観計画に「歴史軸」を位置付け、適切な規制・誘導を実施</a:t>
                      </a: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○街並み環境整備事業を活用している市町への指導・助言や、「</a:t>
                      </a: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大阪府街なみ環境整備事業担当者連絡会</a:t>
                      </a:r>
                      <a:r>
                        <a:rPr kumimoji="1" lang="ja-JP" altLang="en-US" sz="1400" kern="1200" baseline="0" dirty="0" smtClean="0">
                          <a:solidFill>
                            <a:schemeClr val="tx1"/>
                          </a:solidFill>
                          <a:effectLst/>
                          <a:latin typeface="+mn-ea"/>
                          <a:ea typeface="+mn-ea"/>
                          <a:cs typeface="+mn-cs"/>
                        </a:rPr>
                        <a:t>議」による情報交換を実施。</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○「石畳と淡い街灯まちづくり支援事業」におけるモデル地区６市と府で設置した「石畳と淡い街灯まちづくり協議会」において、各地区の取組みや魅力を</a:t>
                      </a:r>
                      <a:r>
                        <a:rPr kumimoji="1" lang="en-US" altLang="ja-JP" sz="1400" kern="1200" baseline="0" dirty="0" smtClean="0">
                          <a:solidFill>
                            <a:schemeClr val="tx1"/>
                          </a:solidFill>
                          <a:effectLst/>
                          <a:latin typeface="+mn-ea"/>
                          <a:ea typeface="+mn-ea"/>
                          <a:cs typeface="+mn-cs"/>
                        </a:rPr>
                        <a:t>PR</a:t>
                      </a:r>
                      <a:r>
                        <a:rPr kumimoji="1" lang="ja-JP" altLang="en-US" sz="1400" kern="1200" baseline="0" dirty="0" err="1" smtClean="0">
                          <a:solidFill>
                            <a:schemeClr val="tx1"/>
                          </a:solidFill>
                          <a:effectLst/>
                          <a:latin typeface="+mn-ea"/>
                          <a:ea typeface="+mn-ea"/>
                          <a:cs typeface="+mn-cs"/>
                        </a:rPr>
                        <a:t>。</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○羽曳野市と連携し住民主体のまちなみ整備に取組み、歴史的街道区域（重点区域）への地区指定を協議。平成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4</a:t>
                      </a:r>
                      <a:r>
                        <a:rPr kumimoji="1" lang="ja-JP" altLang="en-US" sz="1400" kern="1200" baseline="0" dirty="0" smtClean="0">
                          <a:solidFill>
                            <a:schemeClr val="tx1"/>
                          </a:solidFill>
                          <a:effectLst/>
                          <a:latin typeface="+mn-ea"/>
                          <a:ea typeface="+mn-ea"/>
                          <a:cs typeface="+mn-cs"/>
                        </a:rPr>
                        <a:t>月から羽曳野市が景観行政団体となり、協議してきた内容を継承した上で、羽曳野市景観計画を</a:t>
                      </a:r>
                      <a:r>
                        <a:rPr lang="ja-JP" altLang="en-US" sz="1400" dirty="0" smtClean="0">
                          <a:solidFill>
                            <a:schemeClr val="tx1"/>
                          </a:solidFill>
                          <a:effectLst/>
                        </a:rPr>
                        <a:t>平成</a:t>
                      </a:r>
                      <a:r>
                        <a:rPr lang="en-US" altLang="ja-JP" sz="1400" dirty="0" smtClean="0">
                          <a:solidFill>
                            <a:schemeClr val="tx1"/>
                          </a:solidFill>
                          <a:effectLst/>
                        </a:rPr>
                        <a:t>26</a:t>
                      </a:r>
                      <a:r>
                        <a:rPr lang="ja-JP" altLang="en-US" sz="1400" dirty="0" smtClean="0">
                          <a:solidFill>
                            <a:schemeClr val="tx1"/>
                          </a:solidFill>
                          <a:effectLst/>
                        </a:rPr>
                        <a:t>年</a:t>
                      </a:r>
                      <a:r>
                        <a:rPr lang="en-US" altLang="ja-JP" sz="1400" dirty="0" smtClean="0">
                          <a:solidFill>
                            <a:schemeClr val="tx1"/>
                          </a:solidFill>
                          <a:effectLst/>
                        </a:rPr>
                        <a:t>8</a:t>
                      </a:r>
                      <a:r>
                        <a:rPr lang="ja-JP" altLang="en-US" sz="1400" dirty="0" smtClean="0">
                          <a:solidFill>
                            <a:schemeClr val="tx1"/>
                          </a:solidFill>
                          <a:effectLst/>
                        </a:rPr>
                        <a:t>月に策定。</a:t>
                      </a:r>
                      <a:endParaRPr kumimoji="1" lang="en-US" altLang="ja-JP" sz="1400" kern="1200" baseline="0" dirty="0" smtClean="0">
                        <a:solidFill>
                          <a:schemeClr val="tx1"/>
                        </a:solidFill>
                        <a:effectLst/>
                        <a:latin typeface="+mn-ea"/>
                        <a:ea typeface="+mn-ea"/>
                        <a:cs typeface="+mn-cs"/>
                      </a:endParaRPr>
                    </a:p>
                    <a:p>
                      <a:pPr marL="177800" indent="-177800"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p>
                      <a:pPr marL="177800" indent="-177800" algn="l">
                        <a:lnSpc>
                          <a:spcPct val="100000"/>
                        </a:lnSpc>
                        <a:spcBef>
                          <a:spcPts val="0"/>
                        </a:spcBef>
                      </a:pPr>
                      <a:r>
                        <a:rPr kumimoji="1" lang="ja-JP" altLang="en-US" sz="1400" kern="1200" baseline="0" dirty="0" smtClean="0">
                          <a:solidFill>
                            <a:schemeClr val="tx1"/>
                          </a:solidFill>
                          <a:effectLst/>
                          <a:latin typeface="+mn-ea"/>
                          <a:ea typeface="+mn-ea"/>
                          <a:cs typeface="+mn-cs"/>
                        </a:rPr>
                        <a:t>○景観計画に「歴史軸」を位置づけ、沿道のまちなみや道標など歴史的な雰囲気を有する文化資源（歴史的資源）を活かした景観づくり、地域の伝統的な雰囲気のまちなみ（伝統的なまちなみ）との調和や街道とのつながりを意識した景観づくりを行う歴史的街道区域（一般区域、重点区域）を指定（平成</a:t>
                      </a:r>
                      <a:r>
                        <a:rPr kumimoji="1" lang="en-US" altLang="ja-JP" sz="1400" kern="1200" baseline="0" dirty="0" smtClean="0">
                          <a:solidFill>
                            <a:schemeClr val="tx1"/>
                          </a:solidFill>
                          <a:effectLst/>
                          <a:latin typeface="+mn-ea"/>
                          <a:ea typeface="+mn-ea"/>
                          <a:cs typeface="+mn-cs"/>
                        </a:rPr>
                        <a:t>24</a:t>
                      </a:r>
                      <a:r>
                        <a:rPr kumimoji="1" lang="ja-JP" altLang="en-US" sz="1400" kern="1200" baseline="0" dirty="0" smtClean="0">
                          <a:solidFill>
                            <a:schemeClr val="tx1"/>
                          </a:solidFill>
                          <a:effectLst/>
                          <a:latin typeface="+mn-ea"/>
                          <a:ea typeface="+mn-ea"/>
                          <a:cs typeface="+mn-cs"/>
                        </a:rPr>
                        <a:t>年度）。</a:t>
                      </a: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3" name="角丸四角形 12"/>
          <p:cNvSpPr/>
          <p:nvPr/>
        </p:nvSpPr>
        <p:spPr>
          <a:xfrm>
            <a:off x="336576" y="5325067"/>
            <a:ext cx="4680520" cy="5149989"/>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r>
              <a:rPr lang="en-US" altLang="ja-JP" sz="1400" dirty="0" smtClean="0">
                <a:solidFill>
                  <a:schemeClr val="tx1"/>
                </a:solidFill>
              </a:rPr>
              <a:t>【</a:t>
            </a:r>
            <a:r>
              <a:rPr lang="ja-JP" altLang="en-US" sz="1400" dirty="0" smtClean="0">
                <a:solidFill>
                  <a:schemeClr val="tx1"/>
                </a:solidFill>
              </a:rPr>
              <a:t>概要</a:t>
            </a:r>
            <a:r>
              <a:rPr lang="en-US" altLang="ja-JP" sz="1400" dirty="0" smtClean="0">
                <a:solidFill>
                  <a:schemeClr val="tx1"/>
                </a:solidFill>
              </a:rPr>
              <a:t>】</a:t>
            </a:r>
            <a:r>
              <a:rPr lang="ja-JP" altLang="en-US" sz="1400" dirty="0" smtClean="0">
                <a:solidFill>
                  <a:schemeClr val="tx1"/>
                </a:solidFill>
              </a:rPr>
              <a:t>面積　約</a:t>
            </a:r>
            <a:r>
              <a:rPr lang="en-US" altLang="ja-JP" sz="1400" dirty="0" smtClean="0">
                <a:solidFill>
                  <a:schemeClr val="tx1"/>
                </a:solidFill>
              </a:rPr>
              <a:t>21ha</a:t>
            </a:r>
          </a:p>
          <a:p>
            <a:r>
              <a:rPr lang="ja-JP" altLang="en-US" sz="1400" dirty="0">
                <a:solidFill>
                  <a:schemeClr val="tx1"/>
                </a:solidFill>
              </a:rPr>
              <a:t>　</a:t>
            </a:r>
            <a:r>
              <a:rPr lang="ja-JP" altLang="en-US" sz="1400" dirty="0" smtClean="0">
                <a:solidFill>
                  <a:schemeClr val="tx1"/>
                </a:solidFill>
              </a:rPr>
              <a:t>　　　　景観計画区域（重点区域）</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ja-JP" altLang="en-US" sz="1400" dirty="0">
                <a:solidFill>
                  <a:schemeClr val="tx1"/>
                </a:solidFill>
              </a:rPr>
              <a:t>　</a:t>
            </a:r>
            <a:r>
              <a:rPr lang="ja-JP" altLang="en-US" sz="1400" dirty="0" smtClean="0">
                <a:solidFill>
                  <a:schemeClr val="tx1"/>
                </a:solidFill>
              </a:rPr>
              <a:t>　住宅等の修景　</a:t>
            </a:r>
            <a:r>
              <a:rPr lang="en-US" altLang="ja-JP" sz="1400" dirty="0" smtClean="0">
                <a:solidFill>
                  <a:schemeClr val="tx1"/>
                </a:solidFill>
              </a:rPr>
              <a:t>11</a:t>
            </a:r>
            <a:r>
              <a:rPr lang="ja-JP" altLang="en-US" sz="1400" dirty="0" smtClean="0">
                <a:solidFill>
                  <a:schemeClr val="tx1"/>
                </a:solidFill>
              </a:rPr>
              <a:t>件</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en-US" altLang="ja-JP" sz="1400" dirty="0" smtClean="0">
                <a:solidFill>
                  <a:schemeClr val="tx1"/>
                </a:solidFill>
              </a:rPr>
              <a:t>H23</a:t>
            </a:r>
            <a:r>
              <a:rPr lang="ja-JP" altLang="en-US" sz="1400" dirty="0" smtClean="0">
                <a:solidFill>
                  <a:schemeClr val="tx1"/>
                </a:solidFill>
              </a:rPr>
              <a:t>～</a:t>
            </a:r>
            <a:r>
              <a:rPr lang="en-US" altLang="ja-JP" sz="1400" dirty="0" smtClean="0">
                <a:solidFill>
                  <a:schemeClr val="tx1"/>
                </a:solidFill>
              </a:rPr>
              <a:t>26</a:t>
            </a:r>
            <a:r>
              <a:rPr lang="ja-JP" altLang="en-US" sz="1400" dirty="0" smtClean="0">
                <a:solidFill>
                  <a:schemeClr val="tx1"/>
                </a:solidFill>
              </a:rPr>
              <a:t>年度）　</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endParaRPr lang="en-US" altLang="ja-JP" sz="1400" dirty="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pPr marL="87313" indent="-87313"/>
            <a:r>
              <a:rPr lang="ja-JP" altLang="en-US" sz="1400" dirty="0" smtClean="0">
                <a:solidFill>
                  <a:schemeClr val="tx1"/>
                </a:solidFill>
                <a:latin typeface="+mn-ea"/>
              </a:rPr>
              <a:t>○街なみ環境整備事業、</a:t>
            </a:r>
            <a:r>
              <a:rPr lang="ja-JP" altLang="en-US" sz="1400" dirty="0">
                <a:solidFill>
                  <a:schemeClr val="tx1"/>
                </a:solidFill>
                <a:latin typeface="+mn-ea"/>
              </a:rPr>
              <a:t>石畳と淡い街灯まちづくり支援</a:t>
            </a:r>
            <a:r>
              <a:rPr lang="ja-JP" altLang="en-US" sz="1400" dirty="0" smtClean="0">
                <a:solidFill>
                  <a:schemeClr val="tx1"/>
                </a:solidFill>
                <a:latin typeface="+mn-ea"/>
              </a:rPr>
              <a:t>事業の</a:t>
            </a:r>
            <a:r>
              <a:rPr lang="ja-JP" altLang="en-US" sz="1400" dirty="0">
                <a:solidFill>
                  <a:schemeClr val="tx1"/>
                </a:solidFill>
                <a:latin typeface="+mn-ea"/>
              </a:rPr>
              <a:t>活用</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・道路美装化</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・生活環境施設、小公園・緑地等の整備</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・歴史</a:t>
            </a:r>
            <a:r>
              <a:rPr lang="ja-JP" altLang="en-US" sz="1400" dirty="0">
                <a:solidFill>
                  <a:schemeClr val="tx1"/>
                </a:solidFill>
                <a:latin typeface="+mn-ea"/>
              </a:rPr>
              <a:t>街道の</a:t>
            </a:r>
            <a:r>
              <a:rPr lang="ja-JP" altLang="en-US" sz="1400" dirty="0" smtClean="0">
                <a:solidFill>
                  <a:schemeClr val="tx1"/>
                </a:solidFill>
                <a:latin typeface="+mn-ea"/>
              </a:rPr>
              <a:t>無電柱化</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・枚方</a:t>
            </a:r>
            <a:r>
              <a:rPr lang="ja-JP" altLang="en-US" sz="1400" dirty="0">
                <a:solidFill>
                  <a:schemeClr val="tx1"/>
                </a:solidFill>
                <a:latin typeface="+mn-ea"/>
              </a:rPr>
              <a:t>公園駅西口駅前広場の空間</a:t>
            </a:r>
            <a:r>
              <a:rPr lang="ja-JP" altLang="en-US" sz="1400" dirty="0" smtClean="0">
                <a:solidFill>
                  <a:schemeClr val="tx1"/>
                </a:solidFill>
                <a:latin typeface="+mn-ea"/>
              </a:rPr>
              <a:t>整備</a:t>
            </a:r>
            <a:endParaRPr lang="en-US" altLang="ja-JP" sz="1400" dirty="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街道沿いに歴史的な写真等の</a:t>
            </a:r>
            <a:r>
              <a:rPr lang="ja-JP" altLang="en-US" sz="1400" dirty="0" smtClean="0">
                <a:solidFill>
                  <a:schemeClr val="tx1"/>
                </a:solidFill>
                <a:latin typeface="+mn-ea"/>
              </a:rPr>
              <a:t>設置</a:t>
            </a:r>
            <a:endParaRPr lang="en-US" altLang="ja-JP" sz="1400" dirty="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住宅等の修景に対する</a:t>
            </a:r>
            <a:r>
              <a:rPr lang="ja-JP" altLang="en-US" sz="1400" dirty="0" smtClean="0">
                <a:solidFill>
                  <a:schemeClr val="tx1"/>
                </a:solidFill>
                <a:latin typeface="+mn-ea"/>
              </a:rPr>
              <a:t>助成</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・街道沿い</a:t>
            </a:r>
            <a:r>
              <a:rPr lang="ja-JP" altLang="en-US" sz="1400" dirty="0">
                <a:solidFill>
                  <a:schemeClr val="tx1"/>
                </a:solidFill>
                <a:latin typeface="+mn-ea"/>
              </a:rPr>
              <a:t>に案内板の</a:t>
            </a:r>
            <a:r>
              <a:rPr lang="ja-JP" altLang="en-US" sz="1400" dirty="0" smtClean="0">
                <a:solidFill>
                  <a:schemeClr val="tx1"/>
                </a:solidFill>
                <a:latin typeface="+mn-ea"/>
              </a:rPr>
              <a:t>設置　等</a:t>
            </a:r>
            <a:endParaRPr lang="en-US" altLang="ja-JP" sz="1400" dirty="0" smtClean="0">
              <a:solidFill>
                <a:schemeClr val="tx1"/>
              </a:solidFill>
              <a:latin typeface="+mn-ea"/>
            </a:endParaRPr>
          </a:p>
          <a:p>
            <a:endParaRPr lang="en-US" altLang="ja-JP" sz="1400" dirty="0">
              <a:solidFill>
                <a:schemeClr val="tx1"/>
              </a:solidFill>
              <a:latin typeface="+mn-ea"/>
            </a:endParaRPr>
          </a:p>
          <a:p>
            <a:r>
              <a:rPr lang="ja-JP" altLang="en-US" sz="1400" dirty="0" smtClean="0">
                <a:solidFill>
                  <a:schemeClr val="tx1"/>
                </a:solidFill>
                <a:latin typeface="+mn-ea"/>
              </a:rPr>
              <a:t>○地域</a:t>
            </a:r>
            <a:r>
              <a:rPr lang="ja-JP" altLang="en-US" sz="1400" dirty="0">
                <a:solidFill>
                  <a:schemeClr val="tx1"/>
                </a:solidFill>
                <a:latin typeface="+mn-ea"/>
              </a:rPr>
              <a:t>の活動</a:t>
            </a:r>
            <a:r>
              <a:rPr lang="ja-JP" altLang="en-US" sz="1400" dirty="0" smtClean="0">
                <a:solidFill>
                  <a:schemeClr val="tx1"/>
                </a:solidFill>
                <a:latin typeface="+mn-ea"/>
              </a:rPr>
              <a:t>内容（枚方宿地区まちづくり協議会）</a:t>
            </a:r>
            <a:endParaRPr lang="en-US" altLang="ja-JP" sz="1400" dirty="0" smtClean="0">
              <a:solidFill>
                <a:schemeClr val="tx1"/>
              </a:solidFill>
              <a:latin typeface="+mn-ea"/>
            </a:endParaRPr>
          </a:p>
          <a:p>
            <a:pPr marL="180975" indent="-180975"/>
            <a:r>
              <a:rPr lang="ja-JP" altLang="en-US" sz="1400" dirty="0" smtClean="0">
                <a:solidFill>
                  <a:schemeClr val="tx1"/>
                </a:solidFill>
                <a:latin typeface="+mn-ea"/>
              </a:rPr>
              <a:t>　・毎月</a:t>
            </a:r>
            <a:r>
              <a:rPr lang="ja-JP" altLang="en-US" sz="1400" dirty="0">
                <a:solidFill>
                  <a:schemeClr val="tx1"/>
                </a:solidFill>
                <a:latin typeface="+mn-ea"/>
              </a:rPr>
              <a:t>第２日曜日に手作り</a:t>
            </a:r>
            <a:r>
              <a:rPr lang="ja-JP" altLang="en-US" sz="1400" dirty="0" smtClean="0">
                <a:solidFill>
                  <a:schemeClr val="tx1"/>
                </a:solidFill>
                <a:latin typeface="+mn-ea"/>
              </a:rPr>
              <a:t>市（枚方宿くらわんか五六市）開催。</a:t>
            </a:r>
            <a:endParaRPr lang="en-US" altLang="ja-JP" sz="1400" dirty="0" smtClean="0">
              <a:solidFill>
                <a:schemeClr val="tx1"/>
              </a:solidFill>
              <a:latin typeface="+mn-ea"/>
            </a:endParaRPr>
          </a:p>
          <a:p>
            <a:pPr marL="180975" indent="-180975"/>
            <a:r>
              <a:rPr lang="ja-JP" altLang="en-US" sz="1400" dirty="0">
                <a:solidFill>
                  <a:schemeClr val="tx1"/>
                </a:solidFill>
                <a:latin typeface="+mn-ea"/>
              </a:rPr>
              <a:t>　</a:t>
            </a:r>
            <a:r>
              <a:rPr lang="ja-JP" altLang="en-US" sz="1400" dirty="0" smtClean="0">
                <a:solidFill>
                  <a:schemeClr val="tx1"/>
                </a:solidFill>
                <a:latin typeface="+mn-ea"/>
              </a:rPr>
              <a:t>・枚方市</a:t>
            </a:r>
            <a:r>
              <a:rPr lang="ja-JP" altLang="en-US" sz="1400" dirty="0">
                <a:solidFill>
                  <a:schemeClr val="tx1"/>
                </a:solidFill>
                <a:latin typeface="+mn-ea"/>
              </a:rPr>
              <a:t>の花である「菊」を街道沿いの家の軒下に</a:t>
            </a:r>
            <a:r>
              <a:rPr lang="ja-JP" altLang="en-US" sz="1400" dirty="0" smtClean="0">
                <a:solidFill>
                  <a:schemeClr val="tx1"/>
                </a:solidFill>
                <a:latin typeface="+mn-ea"/>
              </a:rPr>
              <a:t>飾る街道菊花祭（</a:t>
            </a:r>
            <a:r>
              <a:rPr lang="ja-JP" altLang="en-US" sz="1400" dirty="0">
                <a:solidFill>
                  <a:schemeClr val="tx1"/>
                </a:solidFill>
                <a:latin typeface="+mn-ea"/>
              </a:rPr>
              <a:t>３週間開催</a:t>
            </a:r>
            <a:r>
              <a:rPr lang="en-US" altLang="ja-JP" sz="1400" dirty="0">
                <a:solidFill>
                  <a:schemeClr val="tx1"/>
                </a:solidFill>
                <a:latin typeface="+mn-ea"/>
              </a:rPr>
              <a:t>/</a:t>
            </a:r>
            <a:r>
              <a:rPr lang="ja-JP" altLang="en-US" sz="1400" dirty="0">
                <a:solidFill>
                  <a:schemeClr val="tx1"/>
                </a:solidFill>
                <a:latin typeface="+mn-ea"/>
              </a:rPr>
              <a:t>年</a:t>
            </a:r>
            <a:r>
              <a:rPr lang="ja-JP" altLang="en-US" sz="1400" dirty="0" smtClean="0">
                <a:solidFill>
                  <a:schemeClr val="tx1"/>
                </a:solidFill>
                <a:latin typeface="+mn-ea"/>
              </a:rPr>
              <a:t>）と併せて</a:t>
            </a:r>
            <a:r>
              <a:rPr lang="ja-JP" altLang="en-US" sz="1400" dirty="0">
                <a:solidFill>
                  <a:schemeClr val="tx1"/>
                </a:solidFill>
                <a:latin typeface="+mn-ea"/>
              </a:rPr>
              <a:t>俳句大会も</a:t>
            </a:r>
            <a:r>
              <a:rPr lang="ja-JP" altLang="en-US" sz="1400" dirty="0" smtClean="0">
                <a:solidFill>
                  <a:schemeClr val="tx1"/>
                </a:solidFill>
                <a:latin typeface="+mn-ea"/>
              </a:rPr>
              <a:t>開催。</a:t>
            </a:r>
            <a:endParaRPr lang="en-US" altLang="ja-JP" sz="1400" dirty="0" smtClean="0">
              <a:solidFill>
                <a:schemeClr val="tx1"/>
              </a:solidFill>
              <a:latin typeface="+mn-ea"/>
            </a:endParaRPr>
          </a:p>
          <a:p>
            <a:pPr marL="180975" indent="-180975"/>
            <a:endParaRPr lang="en-US" altLang="ja-JP" sz="1400" dirty="0">
              <a:solidFill>
                <a:schemeClr val="tx1"/>
              </a:solidFill>
              <a:latin typeface="+mn-ea"/>
            </a:endParaRPr>
          </a:p>
          <a:p>
            <a:pPr marL="180975" indent="-180975"/>
            <a:endParaRPr lang="en-US" altLang="ja-JP" sz="1400" dirty="0" smtClean="0">
              <a:solidFill>
                <a:schemeClr val="tx1"/>
              </a:solidFill>
              <a:latin typeface="+mn-ea"/>
            </a:endParaRPr>
          </a:p>
          <a:p>
            <a:endParaRPr lang="en-US" altLang="ja-JP" sz="1400" dirty="0" smtClean="0">
              <a:solidFill>
                <a:schemeClr val="tx1"/>
              </a:solidFill>
            </a:endParaRPr>
          </a:p>
          <a:p>
            <a:endParaRPr kumimoji="1" lang="ja-JP" altLang="en-US" sz="1400" dirty="0">
              <a:solidFill>
                <a:schemeClr val="tx1"/>
              </a:solidFill>
            </a:endParaRPr>
          </a:p>
        </p:txBody>
      </p:sp>
      <p:sp>
        <p:nvSpPr>
          <p:cNvPr id="14" name="正方形/長方形 13"/>
          <p:cNvSpPr/>
          <p:nvPr/>
        </p:nvSpPr>
        <p:spPr>
          <a:xfrm>
            <a:off x="360462" y="5197784"/>
            <a:ext cx="2102259"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枚方宿</a:t>
            </a:r>
            <a:r>
              <a:rPr kumimoji="1" lang="ja-JP" altLang="en-US" sz="1600" dirty="0" smtClean="0">
                <a:solidFill>
                  <a:schemeClr val="tx1"/>
                </a:solidFill>
              </a:rPr>
              <a:t>地区（枚方市）</a:t>
            </a:r>
            <a:endParaRPr kumimoji="1" lang="ja-JP" altLang="en-US" sz="1600" dirty="0">
              <a:solidFill>
                <a:schemeClr val="tx1"/>
              </a:solidFill>
            </a:endParaRPr>
          </a:p>
        </p:txBody>
      </p:sp>
      <p:sp>
        <p:nvSpPr>
          <p:cNvPr id="12" name="角丸四角形 11"/>
          <p:cNvSpPr/>
          <p:nvPr/>
        </p:nvSpPr>
        <p:spPr>
          <a:xfrm>
            <a:off x="5112990" y="5389354"/>
            <a:ext cx="4824536" cy="3053690"/>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r>
              <a:rPr lang="en-US" altLang="ja-JP" sz="1400" dirty="0" smtClean="0">
                <a:solidFill>
                  <a:schemeClr val="tx1"/>
                </a:solidFill>
              </a:rPr>
              <a:t>【</a:t>
            </a:r>
            <a:r>
              <a:rPr lang="ja-JP" altLang="en-US" sz="1400" dirty="0" smtClean="0">
                <a:solidFill>
                  <a:schemeClr val="tx1"/>
                </a:solidFill>
              </a:rPr>
              <a:t>概要</a:t>
            </a:r>
            <a:r>
              <a:rPr lang="en-US" altLang="ja-JP" sz="1400" dirty="0" smtClean="0">
                <a:solidFill>
                  <a:schemeClr val="tx1"/>
                </a:solidFill>
              </a:rPr>
              <a:t>】</a:t>
            </a:r>
            <a:r>
              <a:rPr lang="ja-JP" altLang="en-US" sz="1400" dirty="0" smtClean="0">
                <a:solidFill>
                  <a:schemeClr val="tx1"/>
                </a:solidFill>
              </a:rPr>
              <a:t>面積　約</a:t>
            </a:r>
            <a:r>
              <a:rPr lang="en-US" altLang="ja-JP" sz="1400" dirty="0" smtClean="0">
                <a:solidFill>
                  <a:schemeClr val="tx1"/>
                </a:solidFill>
              </a:rPr>
              <a:t>13.3ha</a:t>
            </a:r>
          </a:p>
          <a:p>
            <a:r>
              <a:rPr lang="ja-JP" altLang="en-US" sz="1400" dirty="0">
                <a:solidFill>
                  <a:schemeClr val="tx1"/>
                </a:solidFill>
              </a:rPr>
              <a:t>　　　　重要伝統的</a:t>
            </a:r>
            <a:r>
              <a:rPr lang="ja-JP" altLang="en-US" sz="1400" dirty="0" smtClean="0">
                <a:solidFill>
                  <a:schemeClr val="tx1"/>
                </a:solidFill>
              </a:rPr>
              <a:t>建造物群保存</a:t>
            </a:r>
            <a:r>
              <a:rPr lang="ja-JP" altLang="en-US" sz="1400" dirty="0">
                <a:solidFill>
                  <a:schemeClr val="tx1"/>
                </a:solidFill>
              </a:rPr>
              <a:t>地区</a:t>
            </a:r>
            <a:endParaRPr lang="en-US" altLang="ja-JP" sz="1400" dirty="0">
              <a:solidFill>
                <a:schemeClr val="tx1"/>
              </a:solidFill>
            </a:endParaRPr>
          </a:p>
          <a:p>
            <a:r>
              <a:rPr lang="ja-JP" altLang="en-US" sz="1400" dirty="0" smtClean="0">
                <a:solidFill>
                  <a:schemeClr val="tx1"/>
                </a:solidFill>
              </a:rPr>
              <a:t>　　　　住宅等の修景　</a:t>
            </a:r>
            <a:r>
              <a:rPr lang="en-US" altLang="ja-JP" sz="1400" dirty="0" smtClean="0">
                <a:solidFill>
                  <a:schemeClr val="tx1"/>
                </a:solidFill>
              </a:rPr>
              <a:t>4</a:t>
            </a:r>
            <a:r>
              <a:rPr lang="ja-JP" altLang="en-US" sz="1400" dirty="0" smtClean="0">
                <a:solidFill>
                  <a:schemeClr val="tx1"/>
                </a:solidFill>
              </a:rPr>
              <a:t>件　</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en-US" altLang="ja-JP" sz="1400" dirty="0" smtClean="0">
                <a:solidFill>
                  <a:schemeClr val="tx1"/>
                </a:solidFill>
              </a:rPr>
              <a:t>H23</a:t>
            </a:r>
            <a:r>
              <a:rPr lang="ja-JP" altLang="en-US" sz="1400" dirty="0" smtClean="0">
                <a:solidFill>
                  <a:schemeClr val="tx1"/>
                </a:solidFill>
              </a:rPr>
              <a:t>～</a:t>
            </a:r>
            <a:r>
              <a:rPr lang="en-US" altLang="ja-JP" sz="1400" dirty="0" smtClean="0">
                <a:solidFill>
                  <a:schemeClr val="tx1"/>
                </a:solidFill>
              </a:rPr>
              <a:t>26</a:t>
            </a:r>
            <a:r>
              <a:rPr lang="ja-JP" altLang="en-US" sz="1400" dirty="0" smtClean="0">
                <a:solidFill>
                  <a:schemeClr val="tx1"/>
                </a:solidFill>
              </a:rPr>
              <a:t>年度）　</a:t>
            </a:r>
            <a:endParaRPr lang="en-US" altLang="ja-JP" sz="1400" dirty="0" smtClean="0">
              <a:solidFill>
                <a:schemeClr val="tx1"/>
              </a:solidFill>
            </a:endParaRPr>
          </a:p>
          <a:p>
            <a:r>
              <a:rPr lang="ja-JP" altLang="en-US" sz="1400" dirty="0">
                <a:solidFill>
                  <a:schemeClr val="tx1"/>
                </a:solidFill>
              </a:rPr>
              <a:t>　　</a:t>
            </a:r>
            <a:endParaRPr lang="en-US" altLang="ja-JP" sz="1400" dirty="0" smtClean="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pPr marL="87313" indent="-87313"/>
            <a:r>
              <a:rPr lang="ja-JP" altLang="en-US" sz="1400" dirty="0">
                <a:solidFill>
                  <a:schemeClr val="tx1"/>
                </a:solidFill>
                <a:latin typeface="+mn-ea"/>
              </a:rPr>
              <a:t>○街なみ環境整備事業、石畳と淡い街灯まちづくり支援事業の活用</a:t>
            </a:r>
            <a:endParaRPr lang="en-US" altLang="ja-JP" sz="1400" dirty="0">
              <a:solidFill>
                <a:schemeClr val="tx1"/>
              </a:solidFill>
              <a:latin typeface="+mn-ea"/>
            </a:endParaRPr>
          </a:p>
          <a:p>
            <a:r>
              <a:rPr lang="ja-JP" altLang="en-US" sz="1400" dirty="0">
                <a:solidFill>
                  <a:schemeClr val="tx1"/>
                </a:solidFill>
                <a:latin typeface="+mn-ea"/>
              </a:rPr>
              <a:t>　・道路美装化</a:t>
            </a:r>
            <a:endParaRPr lang="en-US" altLang="ja-JP" sz="1400" dirty="0">
              <a:solidFill>
                <a:schemeClr val="tx1"/>
              </a:solidFill>
              <a:latin typeface="+mn-ea"/>
            </a:endParaRPr>
          </a:p>
          <a:p>
            <a:r>
              <a:rPr lang="ja-JP" altLang="en-US" sz="1400" dirty="0">
                <a:solidFill>
                  <a:schemeClr val="tx1"/>
                </a:solidFill>
                <a:latin typeface="+mn-ea"/>
              </a:rPr>
              <a:t>　・生活環境施設、小公園・緑地等の整備</a:t>
            </a:r>
            <a:endParaRPr lang="en-US" altLang="ja-JP" sz="1400" dirty="0">
              <a:solidFill>
                <a:schemeClr val="tx1"/>
              </a:solidFill>
              <a:latin typeface="+mn-ea"/>
            </a:endParaRPr>
          </a:p>
          <a:p>
            <a:r>
              <a:rPr lang="ja-JP" altLang="en-US" sz="1400" dirty="0">
                <a:solidFill>
                  <a:schemeClr val="tx1"/>
                </a:solidFill>
                <a:latin typeface="+mn-ea"/>
              </a:rPr>
              <a:t>　・住宅等の修景に対する助成</a:t>
            </a:r>
            <a:endParaRPr lang="en-US" altLang="ja-JP" sz="1400" dirty="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街路</a:t>
            </a:r>
            <a:r>
              <a:rPr lang="ja-JP" altLang="en-US" sz="1400" dirty="0" smtClean="0">
                <a:solidFill>
                  <a:schemeClr val="tx1"/>
                </a:solidFill>
                <a:latin typeface="+mn-ea"/>
              </a:rPr>
              <a:t>灯</a:t>
            </a:r>
            <a:r>
              <a:rPr lang="ja-JP" altLang="en-US" sz="1400" dirty="0">
                <a:solidFill>
                  <a:schemeClr val="tx1"/>
                </a:solidFill>
                <a:latin typeface="+mn-ea"/>
              </a:rPr>
              <a:t>、</a:t>
            </a:r>
            <a:r>
              <a:rPr lang="ja-JP" altLang="en-US" sz="1400" dirty="0" smtClean="0">
                <a:solidFill>
                  <a:schemeClr val="tx1"/>
                </a:solidFill>
                <a:latin typeface="+mn-ea"/>
              </a:rPr>
              <a:t>案内板、説明版の設置　等</a:t>
            </a:r>
            <a:endParaRPr lang="en-US" altLang="ja-JP" sz="1400" dirty="0">
              <a:solidFill>
                <a:schemeClr val="tx1"/>
              </a:solidFill>
              <a:latin typeface="+mn-ea"/>
            </a:endParaRPr>
          </a:p>
          <a:p>
            <a:endParaRPr lang="en-US" altLang="ja-JP" sz="1400" dirty="0">
              <a:solidFill>
                <a:schemeClr val="tx1"/>
              </a:solidFill>
              <a:latin typeface="+mn-ea"/>
            </a:endParaRPr>
          </a:p>
          <a:p>
            <a:endParaRPr lang="en-US" altLang="ja-JP" sz="1400" dirty="0" smtClean="0">
              <a:solidFill>
                <a:schemeClr val="tx1"/>
              </a:solidFill>
            </a:endParaRPr>
          </a:p>
          <a:p>
            <a:endParaRPr lang="en-US" altLang="ja-JP" sz="1400" dirty="0">
              <a:solidFill>
                <a:schemeClr val="tx1"/>
              </a:solidFill>
            </a:endParaRPr>
          </a:p>
          <a:p>
            <a:r>
              <a:rPr lang="ja-JP" altLang="en-US" sz="1400" dirty="0" smtClean="0">
                <a:solidFill>
                  <a:schemeClr val="tx1"/>
                </a:solidFill>
              </a:rPr>
              <a:t>　</a:t>
            </a:r>
            <a:endParaRPr lang="en-US" altLang="ja-JP" sz="1400" dirty="0" smtClean="0">
              <a:solidFill>
                <a:schemeClr val="tx1"/>
              </a:solidFill>
            </a:endParaRPr>
          </a:p>
          <a:p>
            <a:endParaRPr kumimoji="1" lang="ja-JP" altLang="en-US" sz="1400" dirty="0">
              <a:solidFill>
                <a:schemeClr val="tx1"/>
              </a:solidFill>
            </a:endParaRPr>
          </a:p>
        </p:txBody>
      </p:sp>
      <p:sp>
        <p:nvSpPr>
          <p:cNvPr id="15" name="正方形/長方形 14"/>
          <p:cNvSpPr/>
          <p:nvPr/>
        </p:nvSpPr>
        <p:spPr>
          <a:xfrm>
            <a:off x="5112990" y="5181996"/>
            <a:ext cx="2880320"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富田林寺内町地区（富田林市）</a:t>
            </a:r>
            <a:endParaRPr kumimoji="1" lang="ja-JP" altLang="en-US" sz="1600" dirty="0">
              <a:solidFill>
                <a:schemeClr val="tx1"/>
              </a:solidFill>
            </a:endParaRPr>
          </a:p>
        </p:txBody>
      </p:sp>
      <p:sp>
        <p:nvSpPr>
          <p:cNvPr id="19" name="AutoShape 65"/>
          <p:cNvSpPr>
            <a:spLocks noChangeArrowheads="1"/>
          </p:cNvSpPr>
          <p:nvPr/>
        </p:nvSpPr>
        <p:spPr bwMode="auto">
          <a:xfrm>
            <a:off x="10009534" y="5346699"/>
            <a:ext cx="4701044" cy="5103663"/>
          </a:xfrm>
          <a:prstGeom prst="roundRect">
            <a:avLst>
              <a:gd name="adj" fmla="val 3069"/>
            </a:avLst>
          </a:prstGeom>
          <a:solidFill>
            <a:schemeClr val="accent6">
              <a:lumMod val="20000"/>
              <a:lumOff val="80000"/>
            </a:schemeClr>
          </a:solidFill>
          <a:ln w="9525">
            <a:solidFill>
              <a:schemeClr val="tx1"/>
            </a:solidFill>
            <a:round/>
            <a:headEnd/>
            <a:tailEnd/>
          </a:ln>
        </p:spPr>
        <p:txBody>
          <a:bodyPr wrap="square" lIns="36000" tIns="36000" rIns="0" bIns="0" anchor="t" anchorCtr="0">
            <a:normAutofit/>
          </a:bodyPr>
          <a:lstStyle/>
          <a:p>
            <a:pPr marL="173014" indent="-173014"/>
            <a:endParaRPr lang="en-US" altLang="ja-JP" sz="1400" dirty="0">
              <a:latin typeface="+mn-ea"/>
            </a:endParaRPr>
          </a:p>
          <a:p>
            <a:r>
              <a:rPr lang="ja-JP" altLang="en-US" sz="1400" dirty="0" smtClean="0">
                <a:latin typeface="+mn-ea"/>
              </a:rPr>
              <a:t>大阪府</a:t>
            </a:r>
            <a:r>
              <a:rPr lang="ja-JP" altLang="en-US" sz="1400" dirty="0">
                <a:latin typeface="+mn-ea"/>
              </a:rPr>
              <a:t>景観計画区域に「歴史軸」を位置づけ、歴史的街道沿道であることを意識した景観づくりを行うため、歴史的街道区域を指定（平成</a:t>
            </a:r>
            <a:r>
              <a:rPr lang="en-US" altLang="ja-JP" sz="1400" dirty="0">
                <a:latin typeface="+mn-ea"/>
              </a:rPr>
              <a:t>24</a:t>
            </a:r>
            <a:r>
              <a:rPr lang="ja-JP" altLang="en-US" sz="1400" dirty="0">
                <a:latin typeface="+mn-ea"/>
              </a:rPr>
              <a:t>年度）し、適切な規制誘導を実施。 </a:t>
            </a:r>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a:latin typeface="+mn-ea"/>
            </a:endParaRPr>
          </a:p>
          <a:p>
            <a:pPr>
              <a:lnSpc>
                <a:spcPts val="1500"/>
              </a:lnSpc>
            </a:pPr>
            <a:endParaRPr lang="en-US" altLang="ja-JP" sz="1400" dirty="0" smtClean="0">
              <a:latin typeface="+mn-ea"/>
            </a:endParaRPr>
          </a:p>
          <a:p>
            <a:pPr>
              <a:lnSpc>
                <a:spcPts val="1500"/>
              </a:lnSpc>
            </a:pPr>
            <a:endParaRPr lang="en-US" altLang="ja-JP" sz="1400" dirty="0">
              <a:latin typeface="+mn-ea"/>
            </a:endParaRPr>
          </a:p>
          <a:p>
            <a:pPr>
              <a:lnSpc>
                <a:spcPts val="1500"/>
              </a:lnSpc>
            </a:pPr>
            <a:endParaRPr lang="en-US" altLang="ja-JP" sz="1400" dirty="0" smtClean="0">
              <a:latin typeface="+mn-ea"/>
            </a:endParaRPr>
          </a:p>
        </p:txBody>
      </p:sp>
      <p:sp>
        <p:nvSpPr>
          <p:cNvPr id="20" name="正方形/長方形 19"/>
          <p:cNvSpPr/>
          <p:nvPr/>
        </p:nvSpPr>
        <p:spPr>
          <a:xfrm>
            <a:off x="10009534" y="5223058"/>
            <a:ext cx="2880320"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歴史的街道区域（景観計画）</a:t>
            </a:r>
            <a:endParaRPr kumimoji="1" lang="ja-JP" altLang="en-US" sz="1600" dirty="0">
              <a:solidFill>
                <a:schemeClr val="tx1"/>
              </a:solidFill>
            </a:endParaRPr>
          </a:p>
        </p:txBody>
      </p:sp>
      <p:grpSp>
        <p:nvGrpSpPr>
          <p:cNvPr id="17" name="グループ化 16"/>
          <p:cNvGrpSpPr/>
          <p:nvPr/>
        </p:nvGrpSpPr>
        <p:grpSpPr>
          <a:xfrm>
            <a:off x="10910566" y="6426820"/>
            <a:ext cx="3347440" cy="3785141"/>
            <a:chOff x="7778521" y="1890125"/>
            <a:chExt cx="6069262" cy="7350557"/>
          </a:xfrm>
        </p:grpSpPr>
        <p:pic>
          <p:nvPicPr>
            <p:cNvPr id="23" name="Picture 3"/>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auto">
            <a:xfrm>
              <a:off x="7778521" y="1890125"/>
              <a:ext cx="6069262" cy="7350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299282" y="6685740"/>
              <a:ext cx="498245" cy="3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2"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288904" y="5608984"/>
            <a:ext cx="1432432" cy="1070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8137326" y="5608984"/>
            <a:ext cx="1522906" cy="1069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角丸四角形 20"/>
          <p:cNvSpPr/>
          <p:nvPr/>
        </p:nvSpPr>
        <p:spPr>
          <a:xfrm>
            <a:off x="5112990" y="8760666"/>
            <a:ext cx="4824536" cy="168520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pP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地域</a:t>
            </a:r>
            <a:r>
              <a:rPr lang="ja-JP" altLang="en-US" sz="1400" dirty="0">
                <a:solidFill>
                  <a:schemeClr val="tx1"/>
                </a:solidFill>
                <a:latin typeface="+mn-ea"/>
              </a:rPr>
              <a:t>住民主体によるまちなみ</a:t>
            </a:r>
            <a:r>
              <a:rPr lang="ja-JP" altLang="en-US" sz="1400" dirty="0" smtClean="0">
                <a:solidFill>
                  <a:schemeClr val="tx1"/>
                </a:solidFill>
                <a:latin typeface="+mn-ea"/>
              </a:rPr>
              <a:t>整備</a:t>
            </a: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a:t>
            </a:r>
            <a:r>
              <a:rPr lang="ja-JP" altLang="en-US" sz="1400" dirty="0">
                <a:solidFill>
                  <a:schemeClr val="tx1"/>
                </a:solidFill>
                <a:latin typeface="+mn-ea"/>
              </a:rPr>
              <a:t>街道案内板や燈篭などの設置）</a:t>
            </a:r>
            <a:r>
              <a:rPr lang="ja-JP" altLang="en-US" sz="1400" dirty="0" smtClean="0">
                <a:solidFill>
                  <a:schemeClr val="tx1"/>
                </a:solidFill>
                <a:latin typeface="+mn-ea"/>
              </a:rPr>
              <a:t>の</a:t>
            </a: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取組み</a:t>
            </a:r>
            <a:r>
              <a:rPr lang="ja-JP" altLang="en-US" sz="1400" dirty="0">
                <a:solidFill>
                  <a:schemeClr val="tx1"/>
                </a:solidFill>
                <a:latin typeface="+mn-ea"/>
              </a:rPr>
              <a:t>を支援</a:t>
            </a:r>
            <a:r>
              <a:rPr lang="ja-JP" altLang="en-US" sz="1400" dirty="0" smtClean="0">
                <a:solidFill>
                  <a:schemeClr val="tx1"/>
                </a:solidFill>
                <a:latin typeface="+mn-ea"/>
              </a:rPr>
              <a:t>。</a:t>
            </a:r>
            <a:endParaRPr lang="en-US" altLang="ja-JP" sz="1400" dirty="0" smtClean="0">
              <a:solidFill>
                <a:schemeClr val="tx1"/>
              </a:solidFill>
              <a:latin typeface="+mn-ea"/>
            </a:endParaRPr>
          </a:p>
          <a:p>
            <a:pPr>
              <a:lnSpc>
                <a:spcPts val="1500"/>
              </a:lnSpc>
              <a:tabLst>
                <a:tab pos="2684463" algn="l"/>
              </a:tabLst>
            </a:pP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○恒常的</a:t>
            </a:r>
            <a:r>
              <a:rPr lang="ja-JP" altLang="en-US" sz="1400" dirty="0">
                <a:solidFill>
                  <a:schemeClr val="tx1"/>
                </a:solidFill>
                <a:latin typeface="+mn-ea"/>
              </a:rPr>
              <a:t>なまちの魅力向上支援</a:t>
            </a:r>
            <a:r>
              <a:rPr lang="ja-JP" altLang="en-US" sz="1400" dirty="0" smtClean="0">
                <a:solidFill>
                  <a:schemeClr val="tx1"/>
                </a:solidFill>
                <a:latin typeface="+mn-ea"/>
              </a:rPr>
              <a:t>事業</a:t>
            </a:r>
            <a:endParaRPr lang="en-US" altLang="ja-JP" sz="1400" dirty="0" smtClean="0">
              <a:solidFill>
                <a:schemeClr val="tx1"/>
              </a:solidFill>
              <a:latin typeface="+mn-ea"/>
            </a:endParaRPr>
          </a:p>
          <a:p>
            <a:pPr>
              <a:lnSpc>
                <a:spcPts val="1500"/>
              </a:lnSpc>
              <a:tabLst>
                <a:tab pos="2684463" algn="l"/>
              </a:tabLst>
            </a:pPr>
            <a:r>
              <a:rPr lang="ja-JP" altLang="en-US" sz="1400" dirty="0">
                <a:solidFill>
                  <a:schemeClr val="tx1"/>
                </a:solidFill>
                <a:latin typeface="+mn-ea"/>
              </a:rPr>
              <a:t>　</a:t>
            </a:r>
            <a:r>
              <a:rPr lang="ja-JP" altLang="en-US" sz="1400" dirty="0" smtClean="0">
                <a:solidFill>
                  <a:schemeClr val="tx1"/>
                </a:solidFill>
                <a:latin typeface="+mn-ea"/>
              </a:rPr>
              <a:t>補助金、</a:t>
            </a:r>
            <a:r>
              <a:rPr lang="ja-JP" altLang="en-US" sz="1400" dirty="0">
                <a:solidFill>
                  <a:schemeClr val="tx1"/>
                </a:solidFill>
                <a:latin typeface="+mn-ea"/>
              </a:rPr>
              <a:t>　</a:t>
            </a:r>
            <a:r>
              <a:rPr lang="ja-JP" altLang="en-US" sz="1400" dirty="0" smtClean="0">
                <a:solidFill>
                  <a:schemeClr val="tx1"/>
                </a:solidFill>
                <a:latin typeface="+mn-ea"/>
              </a:rPr>
              <a:t>まちづくり</a:t>
            </a:r>
            <a:r>
              <a:rPr lang="ja-JP" altLang="en-US" sz="1400" dirty="0">
                <a:solidFill>
                  <a:schemeClr val="tx1"/>
                </a:solidFill>
                <a:latin typeface="+mn-ea"/>
              </a:rPr>
              <a:t>初動期</a:t>
            </a:r>
            <a:r>
              <a:rPr lang="ja-JP" altLang="en-US" sz="1400" dirty="0" smtClean="0">
                <a:solidFill>
                  <a:schemeClr val="tx1"/>
                </a:solidFill>
                <a:latin typeface="+mn-ea"/>
              </a:rPr>
              <a:t>活動サポ</a:t>
            </a:r>
            <a:endParaRPr lang="en-US" altLang="ja-JP" sz="1400" dirty="0" smtClean="0">
              <a:solidFill>
                <a:schemeClr val="tx1"/>
              </a:solidFill>
              <a:latin typeface="+mn-ea"/>
            </a:endParaRPr>
          </a:p>
          <a:p>
            <a:pPr>
              <a:lnSpc>
                <a:spcPts val="1500"/>
              </a:lnSpc>
              <a:tabLst>
                <a:tab pos="2684463" algn="l"/>
              </a:tabLst>
            </a:pPr>
            <a:r>
              <a:rPr lang="ja-JP" altLang="en-US" sz="1400" dirty="0">
                <a:solidFill>
                  <a:schemeClr val="tx1"/>
                </a:solidFill>
                <a:latin typeface="+mn-ea"/>
              </a:rPr>
              <a:t>　</a:t>
            </a:r>
            <a:r>
              <a:rPr lang="ja-JP" altLang="en-US" sz="1400" dirty="0" err="1" smtClean="0">
                <a:solidFill>
                  <a:schemeClr val="tx1"/>
                </a:solidFill>
                <a:latin typeface="+mn-ea"/>
              </a:rPr>
              <a:t>ー</a:t>
            </a:r>
            <a:r>
              <a:rPr lang="ja-JP" altLang="en-US" sz="1400" dirty="0" smtClean="0">
                <a:solidFill>
                  <a:schemeClr val="tx1"/>
                </a:solidFill>
                <a:latin typeface="+mn-ea"/>
              </a:rPr>
              <a:t>ト</a:t>
            </a:r>
            <a:r>
              <a:rPr lang="ja-JP" altLang="en-US" sz="1400" dirty="0">
                <a:solidFill>
                  <a:schemeClr val="tx1"/>
                </a:solidFill>
                <a:latin typeface="+mn-ea"/>
              </a:rPr>
              <a:t>助成の</a:t>
            </a:r>
            <a:r>
              <a:rPr lang="ja-JP" altLang="en-US" sz="1400" dirty="0" smtClean="0">
                <a:solidFill>
                  <a:schemeClr val="tx1"/>
                </a:solidFill>
                <a:latin typeface="+mn-ea"/>
              </a:rPr>
              <a:t>活用</a:t>
            </a:r>
            <a:endParaRPr lang="en-US" altLang="ja-JP" sz="1400" dirty="0">
              <a:solidFill>
                <a:schemeClr val="tx1"/>
              </a:solidFill>
              <a:latin typeface="+mn-ea"/>
            </a:endParaRPr>
          </a:p>
          <a:p>
            <a:pPr>
              <a:tabLst>
                <a:tab pos="2684463" algn="l"/>
              </a:tabLst>
            </a:pPr>
            <a:endParaRPr kumimoji="1" lang="ja-JP" altLang="en-US" sz="1400" dirty="0">
              <a:solidFill>
                <a:schemeClr val="tx1"/>
              </a:solidFill>
            </a:endParaRPr>
          </a:p>
        </p:txBody>
      </p:sp>
      <p:sp>
        <p:nvSpPr>
          <p:cNvPr id="26" name="正方形/長方形 25"/>
          <p:cNvSpPr/>
          <p:nvPr/>
        </p:nvSpPr>
        <p:spPr>
          <a:xfrm>
            <a:off x="5112990" y="8584013"/>
            <a:ext cx="3168352"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地域住民主体によるまちなみ整備</a:t>
            </a:r>
            <a:endParaRPr kumimoji="1" lang="ja-JP" altLang="en-US" sz="1600" dirty="0">
              <a:solidFill>
                <a:schemeClr val="tx1"/>
              </a:solidFill>
            </a:endParaRPr>
          </a:p>
        </p:txBody>
      </p:sp>
      <p:pic>
        <p:nvPicPr>
          <p:cNvPr id="29" name="図 28" descr="E:\LIB\景観推進G\「新」景観推進Ｇ\2／景観に関する事項\01 大阪府景観計画\04.景観計画（検討書作成）\第３次指定\20.街道\0.街道写真\2013-10-06(駒ヶ谷灯篭）\CIMG3064.JPG"/>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8185822" y="9038239"/>
            <a:ext cx="1583466" cy="1187599"/>
          </a:xfrm>
          <a:prstGeom prst="rect">
            <a:avLst/>
          </a:prstGeom>
          <a:noFill/>
          <a:ln>
            <a:noFill/>
          </a:ln>
        </p:spPr>
      </p:pic>
      <p:sp>
        <p:nvSpPr>
          <p:cNvPr id="30" name="テキスト ボックス 29"/>
          <p:cNvSpPr txBox="1"/>
          <p:nvPr/>
        </p:nvSpPr>
        <p:spPr>
          <a:xfrm>
            <a:off x="8329128" y="10190327"/>
            <a:ext cx="1296144" cy="261610"/>
          </a:xfrm>
          <a:prstGeom prst="rect">
            <a:avLst/>
          </a:prstGeom>
          <a:noFill/>
        </p:spPr>
        <p:txBody>
          <a:bodyPr wrap="square" rtlCol="0">
            <a:spAutoFit/>
          </a:bodyPr>
          <a:lstStyle/>
          <a:p>
            <a:r>
              <a:rPr kumimoji="1" lang="ja-JP" altLang="en-US" sz="1100" dirty="0" smtClean="0">
                <a:latin typeface="HGPｺﾞｼｯｸM" panose="020B0600000000000000" pitchFamily="50" charset="-128"/>
                <a:ea typeface="HGPｺﾞｼｯｸM" panose="020B0600000000000000" pitchFamily="50" charset="-128"/>
              </a:rPr>
              <a:t>＜街道案内板＞</a:t>
            </a:r>
            <a:endParaRPr kumimoji="1" lang="ja-JP" altLang="en-US" sz="1100" dirty="0">
              <a:latin typeface="HGPｺﾞｼｯｸM" panose="020B0600000000000000" pitchFamily="50" charset="-128"/>
              <a:ea typeface="HGPｺﾞｼｯｸM" panose="020B0600000000000000" pitchFamily="50" charset="-128"/>
            </a:endParaRPr>
          </a:p>
        </p:txBody>
      </p:sp>
      <p:sp>
        <p:nvSpPr>
          <p:cNvPr id="27" name="正方形/長方形 26"/>
          <p:cNvSpPr/>
          <p:nvPr/>
        </p:nvSpPr>
        <p:spPr>
          <a:xfrm>
            <a:off x="11099861" y="10126850"/>
            <a:ext cx="2918056" cy="26041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ctr"/>
          <a:lstStyle/>
          <a:p>
            <a:pPr marL="173014" indent="-173014"/>
            <a:r>
              <a:rPr lang="ja-JP" altLang="en-US" sz="1000" dirty="0">
                <a:solidFill>
                  <a:schemeClr val="tx1"/>
                </a:solidFill>
              </a:rPr>
              <a:t>　</a:t>
            </a:r>
            <a:r>
              <a:rPr lang="ja-JP" altLang="en-US" sz="1000" dirty="0">
                <a:solidFill>
                  <a:schemeClr val="tx1"/>
                </a:solidFill>
                <a:latin typeface="+mn-ea"/>
              </a:rPr>
              <a:t>（参考）</a:t>
            </a:r>
            <a:r>
              <a:rPr lang="zh-CN" altLang="en-US" sz="1000" dirty="0">
                <a:solidFill>
                  <a:schemeClr val="tx1"/>
                </a:solidFill>
                <a:latin typeface="+mn-ea"/>
              </a:rPr>
              <a:t>歴史的街道区域　景観</a:t>
            </a:r>
            <a:r>
              <a:rPr lang="zh-CN" altLang="en-US" sz="1000" dirty="0" smtClean="0">
                <a:solidFill>
                  <a:schemeClr val="tx1"/>
                </a:solidFill>
                <a:latin typeface="+mn-ea"/>
              </a:rPr>
              <a:t>計画</a:t>
            </a:r>
            <a:endParaRPr lang="ja-JP" altLang="en-US" sz="1000" dirty="0">
              <a:solidFill>
                <a:schemeClr val="tx1"/>
              </a:solidFill>
              <a:latin typeface="+mn-ea"/>
            </a:endParaRPr>
          </a:p>
        </p:txBody>
      </p:sp>
      <p:sp>
        <p:nvSpPr>
          <p:cNvPr id="25" name="スライド番号プレースホルダー 2"/>
          <p:cNvSpPr>
            <a:spLocks noGrp="1"/>
          </p:cNvSpPr>
          <p:nvPr>
            <p:ph type="sldNum" sz="quarter" idx="12"/>
          </p:nvPr>
        </p:nvSpPr>
        <p:spPr>
          <a:xfrm>
            <a:off x="14311208" y="10171236"/>
            <a:ext cx="570841" cy="365125"/>
          </a:xfrm>
        </p:spPr>
        <p:txBody>
          <a:bodyPr/>
          <a:lstStyle/>
          <a:p>
            <a:fld id="{EA6D242B-6A52-4C5C-AF40-54B5FB6D04E5}" type="slidenum">
              <a:rPr kumimoji="1" lang="ja-JP" altLang="en-US" smtClean="0">
                <a:solidFill>
                  <a:schemeClr val="tx1"/>
                </a:solidFill>
              </a:rPr>
              <a:t>4</a:t>
            </a:fld>
            <a:endParaRPr kumimoji="1" lang="ja-JP" altLang="en-US" dirty="0">
              <a:solidFill>
                <a:schemeClr val="tx1"/>
              </a:solidFill>
            </a:endParaRPr>
          </a:p>
        </p:txBody>
      </p:sp>
    </p:spTree>
    <p:extLst>
      <p:ext uri="{BB962C8B-B14F-4D97-AF65-F5344CB8AC3E}">
        <p14:creationId xmlns:p14="http://schemas.microsoft.com/office/powerpoint/2010/main" val="1728347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テキスト ボックス 39"/>
          <p:cNvSpPr txBox="1"/>
          <p:nvPr/>
        </p:nvSpPr>
        <p:spPr>
          <a:xfrm>
            <a:off x="141407" y="522164"/>
            <a:ext cx="14881408" cy="10085558"/>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14" name="AutoShape 65"/>
          <p:cNvSpPr>
            <a:spLocks noChangeArrowheads="1"/>
          </p:cNvSpPr>
          <p:nvPr/>
        </p:nvSpPr>
        <p:spPr bwMode="auto">
          <a:xfrm>
            <a:off x="288453" y="5819495"/>
            <a:ext cx="14593595" cy="4716865"/>
          </a:xfrm>
          <a:prstGeom prst="roundRect">
            <a:avLst>
              <a:gd name="adj" fmla="val 5958"/>
            </a:avLst>
          </a:prstGeom>
          <a:solidFill>
            <a:schemeClr val="accent6">
              <a:lumMod val="20000"/>
              <a:lumOff val="80000"/>
            </a:schemeClr>
          </a:solidFill>
          <a:ln w="9525">
            <a:solidFill>
              <a:schemeClr val="tx1"/>
            </a:solidFill>
            <a:round/>
            <a:headEnd/>
            <a:tailEnd/>
          </a:ln>
        </p:spPr>
        <p:txBody>
          <a:bodyPr wrap="none" lIns="36000" tIns="36000" rIns="0" bIns="0" anchor="t" anchorCtr="0"/>
          <a:lstStyle/>
          <a:p>
            <a:endParaRPr lang="en-US" altLang="ja-JP" sz="1400" b="1" dirty="0" smtClean="0">
              <a:latin typeface="+mn-ea"/>
              <a:cs typeface="Meiryo UI" panose="020B0604030504040204" pitchFamily="50" charset="-128"/>
            </a:endParaRPr>
          </a:p>
          <a:p>
            <a:r>
              <a:rPr lang="en-US" altLang="ja-JP" sz="1400" b="1" dirty="0" smtClean="0">
                <a:latin typeface="+mn-ea"/>
                <a:cs typeface="Meiryo UI" panose="020B0604030504040204" pitchFamily="50" charset="-128"/>
              </a:rPr>
              <a:t>H23</a:t>
            </a:r>
            <a:r>
              <a:rPr lang="ja-JP" altLang="en-US" sz="1400" b="1" dirty="0">
                <a:latin typeface="+mn-ea"/>
                <a:cs typeface="Meiryo UI" panose="020B0604030504040204" pitchFamily="50" charset="-128"/>
              </a:rPr>
              <a:t>年度</a:t>
            </a:r>
            <a:endParaRPr lang="en-US" altLang="ja-JP" sz="1400" b="1" dirty="0">
              <a:latin typeface="+mn-ea"/>
              <a:cs typeface="Meiryo UI" panose="020B0604030504040204" pitchFamily="50" charset="-128"/>
            </a:endParaRPr>
          </a:p>
          <a:p>
            <a:r>
              <a:rPr lang="ja-JP" altLang="en-US" sz="1400" b="1" dirty="0" smtClean="0">
                <a:latin typeface="+mn-ea"/>
                <a:cs typeface="Meiryo UI" panose="020B0604030504040204" pitchFamily="50" charset="-128"/>
              </a:rPr>
              <a:t>　</a:t>
            </a:r>
            <a:r>
              <a:rPr lang="ja-JP" altLang="ja-JP" sz="1400" b="1" dirty="0" smtClean="0">
                <a:latin typeface="+mn-ea"/>
                <a:cs typeface="Meiryo UI" panose="020B0604030504040204" pitchFamily="50" charset="-128"/>
              </a:rPr>
              <a:t>「</a:t>
            </a:r>
            <a:r>
              <a:rPr lang="ja-JP" altLang="ja-JP" sz="1400" b="1" dirty="0">
                <a:latin typeface="+mn-ea"/>
                <a:cs typeface="Meiryo UI" panose="020B0604030504040204" pitchFamily="50" charset="-128"/>
              </a:rPr>
              <a:t>大阪府営住宅ストック総合活用計画」</a:t>
            </a:r>
            <a:r>
              <a:rPr lang="ja-JP" altLang="en-US" sz="1400" dirty="0" smtClean="0">
                <a:latin typeface="+mn-ea"/>
                <a:cs typeface="Meiryo UI" panose="020B0604030504040204" pitchFamily="50" charset="-128"/>
              </a:rPr>
              <a:t>改定</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ja-JP" sz="1400" dirty="0" smtClean="0">
                <a:latin typeface="+mn-ea"/>
                <a:cs typeface="Meiryo UI" panose="020B0604030504040204" pitchFamily="50" charset="-128"/>
              </a:rPr>
              <a:t>大規模</a:t>
            </a:r>
            <a:r>
              <a:rPr lang="ja-JP" altLang="ja-JP" sz="1400" dirty="0">
                <a:latin typeface="+mn-ea"/>
                <a:cs typeface="Meiryo UI" panose="020B0604030504040204" pitchFamily="50" charset="-128"/>
              </a:rPr>
              <a:t>団地</a:t>
            </a:r>
            <a:r>
              <a:rPr lang="ja-JP" altLang="en-US" sz="1400" dirty="0">
                <a:latin typeface="+mn-ea"/>
                <a:cs typeface="Meiryo UI" panose="020B0604030504040204" pitchFamily="50" charset="-128"/>
              </a:rPr>
              <a:t>５</a:t>
            </a:r>
            <a:r>
              <a:rPr lang="ja-JP" altLang="ja-JP" sz="1400" dirty="0">
                <a:latin typeface="+mn-ea"/>
                <a:cs typeface="Meiryo UI" panose="020B0604030504040204" pitchFamily="50" charset="-128"/>
              </a:rPr>
              <a:t>団地</a:t>
            </a:r>
            <a:r>
              <a:rPr lang="ja-JP" altLang="en-US" sz="1400" dirty="0">
                <a:latin typeface="+mn-ea"/>
                <a:cs typeface="Meiryo UI" panose="020B0604030504040204" pitchFamily="50" charset="-128"/>
              </a:rPr>
              <a:t>（門真、八田荘、新千里北</a:t>
            </a:r>
            <a:r>
              <a:rPr lang="ja-JP" altLang="en-US" sz="1400" dirty="0" smtClean="0">
                <a:latin typeface="+mn-ea"/>
                <a:cs typeface="Meiryo UI" panose="020B0604030504040204" pitchFamily="50" charset="-128"/>
              </a:rPr>
              <a:t>、</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新千里南、千里</a:t>
            </a:r>
            <a:r>
              <a:rPr lang="ja-JP" altLang="en-US" sz="1400" dirty="0">
                <a:latin typeface="+mn-ea"/>
                <a:cs typeface="Meiryo UI" panose="020B0604030504040204" pitchFamily="50" charset="-128"/>
              </a:rPr>
              <a:t>桃山台）</a:t>
            </a:r>
            <a:r>
              <a:rPr lang="ja-JP" altLang="ja-JP" sz="1400" dirty="0">
                <a:latin typeface="+mn-ea"/>
                <a:cs typeface="Meiryo UI" panose="020B0604030504040204" pitchFamily="50" charset="-128"/>
              </a:rPr>
              <a:t>において、モデル的</a:t>
            </a:r>
            <a:r>
              <a:rPr lang="ja-JP" altLang="ja-JP" sz="1400" dirty="0" smtClean="0">
                <a:latin typeface="+mn-ea"/>
                <a:cs typeface="Meiryo UI" panose="020B0604030504040204" pitchFamily="50" charset="-128"/>
              </a:rPr>
              <a:t>に</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ja-JP" sz="1400" dirty="0" smtClean="0">
                <a:latin typeface="+mn-ea"/>
                <a:cs typeface="Meiryo UI" panose="020B0604030504040204" pitchFamily="50" charset="-128"/>
              </a:rPr>
              <a:t>地域力</a:t>
            </a:r>
            <a:r>
              <a:rPr lang="ja-JP" altLang="ja-JP" sz="1400" dirty="0">
                <a:latin typeface="+mn-ea"/>
                <a:cs typeface="Meiryo UI" panose="020B0604030504040204" pitchFamily="50" charset="-128"/>
              </a:rPr>
              <a:t>の向上に</a:t>
            </a:r>
            <a:r>
              <a:rPr lang="ja-JP" altLang="ja-JP" sz="1400" dirty="0" smtClean="0">
                <a:latin typeface="+mn-ea"/>
                <a:cs typeface="Meiryo UI" panose="020B0604030504040204" pitchFamily="50" charset="-128"/>
              </a:rPr>
              <a:t>向けたまちづくり</a:t>
            </a:r>
            <a:r>
              <a:rPr lang="ja-JP" altLang="ja-JP" sz="1400" dirty="0">
                <a:latin typeface="+mn-ea"/>
                <a:cs typeface="Meiryo UI" panose="020B0604030504040204" pitchFamily="50" charset="-128"/>
              </a:rPr>
              <a:t>を進め</a:t>
            </a:r>
            <a:r>
              <a:rPr lang="ja-JP" altLang="en-US" sz="1400" dirty="0">
                <a:latin typeface="+mn-ea"/>
                <a:cs typeface="Meiryo UI" panose="020B0604030504040204" pitchFamily="50" charset="-128"/>
              </a:rPr>
              <a:t>る</a:t>
            </a:r>
            <a:r>
              <a:rPr lang="ja-JP" altLang="ja-JP" sz="1400" dirty="0">
                <a:latin typeface="+mn-ea"/>
                <a:cs typeface="Meiryo UI" panose="020B0604030504040204" pitchFamily="50" charset="-128"/>
              </a:rPr>
              <a:t>。</a:t>
            </a:r>
            <a:endParaRPr lang="en-US" altLang="ja-JP" sz="1400" dirty="0">
              <a:latin typeface="+mn-ea"/>
              <a:cs typeface="Meiryo UI" panose="020B0604030504040204" pitchFamily="50" charset="-128"/>
            </a:endParaRPr>
          </a:p>
          <a:p>
            <a:pPr marL="441325" indent="-441325"/>
            <a:r>
              <a:rPr lang="ja-JP" altLang="en-US" sz="1400" b="1" dirty="0" smtClean="0">
                <a:latin typeface="+mn-ea"/>
                <a:cs typeface="Meiryo UI" panose="020B0604030504040204" pitchFamily="50" charset="-128"/>
              </a:rPr>
              <a:t>　「</a:t>
            </a:r>
            <a:r>
              <a:rPr lang="ja-JP" altLang="en-US" sz="1400" b="1" dirty="0">
                <a:latin typeface="+mn-ea"/>
                <a:cs typeface="Meiryo UI" panose="020B0604030504040204" pitchFamily="50" charset="-128"/>
              </a:rPr>
              <a:t>大規模団地のまちづくり基礎調査</a:t>
            </a:r>
            <a:r>
              <a:rPr lang="ja-JP" altLang="en-US" sz="1400" b="1" dirty="0" smtClean="0">
                <a:latin typeface="+mn-ea"/>
                <a:cs typeface="Meiryo UI" panose="020B0604030504040204" pitchFamily="50" charset="-128"/>
              </a:rPr>
              <a:t>」</a:t>
            </a:r>
            <a:endParaRPr lang="en-US" altLang="ja-JP" sz="1400" b="1" dirty="0" smtClean="0">
              <a:latin typeface="+mn-ea"/>
              <a:cs typeface="Meiryo UI" panose="020B0604030504040204" pitchFamily="50" charset="-128"/>
            </a:endParaRPr>
          </a:p>
          <a:p>
            <a:pPr marL="266700" indent="-266700"/>
            <a:r>
              <a:rPr lang="ja-JP" altLang="ja-JP" sz="1400" dirty="0">
                <a:latin typeface="+mn-ea"/>
                <a:cs typeface="Meiryo UI" panose="020B0604030504040204" pitchFamily="50" charset="-128"/>
              </a:rPr>
              <a:t>　</a:t>
            </a:r>
            <a:r>
              <a:rPr lang="ja-JP" altLang="en-US" sz="1400" dirty="0">
                <a:latin typeface="+mn-ea"/>
                <a:cs typeface="Meiryo UI" panose="020B0604030504040204" pitchFamily="50" charset="-128"/>
              </a:rPr>
              <a:t>上記</a:t>
            </a:r>
            <a:r>
              <a:rPr lang="en-US" altLang="ja-JP" sz="1400" dirty="0">
                <a:latin typeface="+mn-ea"/>
                <a:cs typeface="Meiryo UI" panose="020B0604030504040204" pitchFamily="50" charset="-128"/>
              </a:rPr>
              <a:t>5</a:t>
            </a:r>
            <a:r>
              <a:rPr lang="ja-JP" altLang="en-US" sz="1400" dirty="0">
                <a:latin typeface="+mn-ea"/>
                <a:cs typeface="Meiryo UI" panose="020B0604030504040204" pitchFamily="50" charset="-128"/>
              </a:rPr>
              <a:t>団地について、基礎情報の整理や</a:t>
            </a:r>
            <a:r>
              <a:rPr lang="ja-JP" altLang="en-US" sz="1400" dirty="0" smtClean="0">
                <a:latin typeface="+mn-ea"/>
                <a:cs typeface="Meiryo UI" panose="020B0604030504040204" pitchFamily="50" charset="-128"/>
              </a:rPr>
              <a:t>ニーズ</a:t>
            </a:r>
            <a:endParaRPr lang="en-US" altLang="ja-JP" sz="1400" dirty="0" smtClean="0">
              <a:latin typeface="+mn-ea"/>
              <a:cs typeface="Meiryo UI" panose="020B0604030504040204" pitchFamily="50" charset="-128"/>
            </a:endParaRPr>
          </a:p>
          <a:p>
            <a:pPr marL="266700" indent="-266700"/>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調査</a:t>
            </a:r>
            <a:r>
              <a:rPr lang="ja-JP" altLang="en-US" sz="1400" dirty="0">
                <a:latin typeface="+mn-ea"/>
                <a:cs typeface="Meiryo UI" panose="020B0604030504040204" pitchFamily="50" charset="-128"/>
              </a:rPr>
              <a:t>等を行い</a:t>
            </a:r>
            <a:r>
              <a:rPr lang="ja-JP" altLang="en-US" sz="1400" dirty="0" smtClean="0">
                <a:latin typeface="+mn-ea"/>
                <a:cs typeface="Meiryo UI" panose="020B0604030504040204" pitchFamily="50" charset="-128"/>
              </a:rPr>
              <a:t>、</a:t>
            </a:r>
            <a:r>
              <a:rPr lang="ja-JP" altLang="ja-JP" sz="1400" dirty="0" smtClean="0">
                <a:latin typeface="+mn-ea"/>
                <a:cs typeface="Meiryo UI" panose="020B0604030504040204" pitchFamily="50" charset="-128"/>
              </a:rPr>
              <a:t>府</a:t>
            </a:r>
            <a:r>
              <a:rPr lang="ja-JP" altLang="ja-JP" sz="1400" dirty="0">
                <a:latin typeface="+mn-ea"/>
                <a:cs typeface="Meiryo UI" panose="020B0604030504040204" pitchFamily="50" charset="-128"/>
              </a:rPr>
              <a:t>市が協働で行うまちづくり</a:t>
            </a:r>
            <a:r>
              <a:rPr lang="ja-JP" altLang="ja-JP" sz="1400" dirty="0" smtClean="0">
                <a:latin typeface="+mn-ea"/>
                <a:cs typeface="Meiryo UI" panose="020B0604030504040204" pitchFamily="50" charset="-128"/>
              </a:rPr>
              <a:t>の</a:t>
            </a:r>
            <a:endParaRPr lang="en-US" altLang="ja-JP" sz="1400" dirty="0" smtClean="0">
              <a:latin typeface="+mn-ea"/>
              <a:cs typeface="Meiryo UI" panose="020B0604030504040204" pitchFamily="50" charset="-128"/>
            </a:endParaRPr>
          </a:p>
          <a:p>
            <a:pPr marL="266700" indent="-266700"/>
            <a:r>
              <a:rPr lang="ja-JP" altLang="en-US" sz="1400" dirty="0">
                <a:latin typeface="+mn-ea"/>
                <a:cs typeface="Meiryo UI" panose="020B0604030504040204" pitchFamily="50" charset="-128"/>
              </a:rPr>
              <a:t>　</a:t>
            </a:r>
            <a:r>
              <a:rPr lang="ja-JP" altLang="ja-JP" sz="1400" dirty="0" smtClean="0">
                <a:latin typeface="+mn-ea"/>
                <a:cs typeface="Meiryo UI" panose="020B0604030504040204" pitchFamily="50" charset="-128"/>
              </a:rPr>
              <a:t>基本</a:t>
            </a:r>
            <a:r>
              <a:rPr lang="ja-JP" altLang="ja-JP" sz="1400" dirty="0">
                <a:latin typeface="+mn-ea"/>
                <a:cs typeface="Meiryo UI" panose="020B0604030504040204" pitchFamily="50" charset="-128"/>
              </a:rPr>
              <a:t>構想案</a:t>
            </a:r>
            <a:r>
              <a:rPr lang="ja-JP" altLang="en-US" sz="1400" dirty="0">
                <a:latin typeface="+mn-ea"/>
                <a:cs typeface="Meiryo UI" panose="020B0604030504040204" pitchFamily="50" charset="-128"/>
              </a:rPr>
              <a:t>を作成。</a:t>
            </a:r>
            <a:endParaRPr lang="en-US" altLang="ja-JP" sz="1400" dirty="0">
              <a:latin typeface="+mn-ea"/>
              <a:cs typeface="Meiryo UI" panose="020B0604030504040204" pitchFamily="50" charset="-128"/>
            </a:endParaRPr>
          </a:p>
          <a:p>
            <a:pPr marL="266700" indent="-266700"/>
            <a:r>
              <a:rPr lang="en-US" altLang="ja-JP" sz="1400" b="1" dirty="0" smtClean="0">
                <a:latin typeface="+mn-ea"/>
                <a:cs typeface="Meiryo UI" panose="020B0604030504040204" pitchFamily="50" charset="-128"/>
              </a:rPr>
              <a:t>H24</a:t>
            </a:r>
            <a:r>
              <a:rPr lang="ja-JP" altLang="en-US" sz="1400" b="1" dirty="0">
                <a:latin typeface="+mn-ea"/>
                <a:cs typeface="Meiryo UI" panose="020B0604030504040204" pitchFamily="50" charset="-128"/>
              </a:rPr>
              <a:t>年度～</a:t>
            </a:r>
            <a:endParaRPr lang="ja-JP" altLang="ja-JP" sz="1400" b="1" dirty="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５</a:t>
            </a:r>
            <a:r>
              <a:rPr lang="ja-JP" altLang="en-US" sz="1400" dirty="0">
                <a:latin typeface="+mn-ea"/>
                <a:cs typeface="Meiryo UI" panose="020B0604030504040204" pitchFamily="50" charset="-128"/>
              </a:rPr>
              <a:t>団地が所在する各市と協議し、府市共同</a:t>
            </a:r>
            <a:r>
              <a:rPr lang="ja-JP" altLang="en-US" sz="1400" dirty="0" smtClean="0">
                <a:latin typeface="+mn-ea"/>
                <a:cs typeface="Meiryo UI" panose="020B0604030504040204" pitchFamily="50" charset="-128"/>
              </a:rPr>
              <a:t>で</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a:t>
            </a:r>
            <a:r>
              <a:rPr lang="ja-JP" altLang="en-US" sz="1400" dirty="0">
                <a:latin typeface="+mn-ea"/>
                <a:cs typeface="Meiryo UI" panose="020B0604030504040204" pitchFamily="50" charset="-128"/>
              </a:rPr>
              <a:t>まちづくり基本構想」を策定。</a:t>
            </a:r>
            <a:endParaRPr lang="en-US" altLang="ja-JP" sz="1400" dirty="0">
              <a:latin typeface="+mn-ea"/>
              <a:cs typeface="Meiryo UI" panose="020B0604030504040204" pitchFamily="50" charset="-128"/>
            </a:endParaRPr>
          </a:p>
          <a:p>
            <a:r>
              <a:rPr lang="en-US" altLang="ja-JP" sz="1400" b="1" dirty="0" smtClean="0">
                <a:latin typeface="+mn-ea"/>
                <a:cs typeface="Meiryo UI" panose="020B0604030504040204" pitchFamily="50" charset="-128"/>
              </a:rPr>
              <a:t>H25</a:t>
            </a:r>
            <a:r>
              <a:rPr lang="ja-JP" altLang="en-US" sz="1400" b="1" dirty="0">
                <a:latin typeface="+mn-ea"/>
                <a:cs typeface="Meiryo UI" panose="020B0604030504040204" pitchFamily="50" charset="-128"/>
              </a:rPr>
              <a:t>年度</a:t>
            </a:r>
            <a:r>
              <a:rPr lang="ja-JP" altLang="en-US" sz="1400" b="1" dirty="0" smtClean="0">
                <a:latin typeface="+mn-ea"/>
                <a:cs typeface="Meiryo UI" panose="020B0604030504040204" pitchFamily="50" charset="-128"/>
              </a:rPr>
              <a:t>～</a:t>
            </a:r>
            <a:endParaRPr lang="en-US" altLang="ja-JP" sz="1400" b="1"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各団地</a:t>
            </a:r>
            <a:r>
              <a:rPr lang="ja-JP" altLang="en-US" sz="1400" dirty="0">
                <a:latin typeface="+mn-ea"/>
                <a:cs typeface="Meiryo UI" panose="020B0604030504040204" pitchFamily="50" charset="-128"/>
              </a:rPr>
              <a:t>において基本計画策定</a:t>
            </a:r>
            <a:r>
              <a:rPr lang="ja-JP" altLang="en-US" sz="1400" dirty="0" smtClean="0">
                <a:latin typeface="+mn-ea"/>
                <a:cs typeface="Meiryo UI" panose="020B0604030504040204" pitchFamily="50" charset="-128"/>
              </a:rPr>
              <a:t>。</a:t>
            </a:r>
            <a:endParaRPr lang="en-US" altLang="ja-JP" sz="1400" dirty="0">
              <a:latin typeface="+mn-ea"/>
              <a:cs typeface="Meiryo UI" panose="020B0604030504040204" pitchFamily="50" charset="-128"/>
            </a:endParaRPr>
          </a:p>
          <a:p>
            <a:r>
              <a:rPr lang="en-US" altLang="ja-JP" sz="1400" b="1" dirty="0" smtClean="0">
                <a:latin typeface="+mn-ea"/>
                <a:cs typeface="Meiryo UI" panose="020B0604030504040204" pitchFamily="50" charset="-128"/>
              </a:rPr>
              <a:t>H26</a:t>
            </a:r>
            <a:r>
              <a:rPr lang="ja-JP" altLang="en-US" sz="1400" b="1" dirty="0">
                <a:latin typeface="+mn-ea"/>
                <a:cs typeface="Meiryo UI" panose="020B0604030504040204" pitchFamily="50" charset="-128"/>
              </a:rPr>
              <a:t>年度以降</a:t>
            </a:r>
            <a:r>
              <a:rPr lang="ja-JP" altLang="en-US" sz="1400" dirty="0">
                <a:latin typeface="+mn-ea"/>
                <a:cs typeface="Meiryo UI" panose="020B0604030504040204" pitchFamily="50" charset="-128"/>
              </a:rPr>
              <a:t>　</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各団地</a:t>
            </a:r>
            <a:r>
              <a:rPr lang="ja-JP" altLang="en-US" sz="1400" dirty="0">
                <a:latin typeface="+mn-ea"/>
                <a:cs typeface="Meiryo UI" panose="020B0604030504040204" pitchFamily="50" charset="-128"/>
              </a:rPr>
              <a:t>において、事業を進めるとともに</a:t>
            </a:r>
            <a:r>
              <a:rPr lang="ja-JP" altLang="en-US" sz="1400" dirty="0" smtClean="0">
                <a:latin typeface="+mn-ea"/>
                <a:cs typeface="Meiryo UI" panose="020B0604030504040204" pitchFamily="50" charset="-128"/>
              </a:rPr>
              <a:t>、</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市</a:t>
            </a:r>
            <a:r>
              <a:rPr lang="ja-JP" altLang="en-US" sz="1400" dirty="0">
                <a:latin typeface="+mn-ea"/>
                <a:cs typeface="Meiryo UI" panose="020B0604030504040204" pitchFamily="50" charset="-128"/>
              </a:rPr>
              <a:t>と連携し施設導入等</a:t>
            </a:r>
            <a:r>
              <a:rPr lang="ja-JP" altLang="en-US" sz="1400" dirty="0" smtClean="0">
                <a:latin typeface="+mn-ea"/>
                <a:cs typeface="Meiryo UI" panose="020B0604030504040204" pitchFamily="50" charset="-128"/>
              </a:rPr>
              <a:t>、まちづくり</a:t>
            </a:r>
            <a:r>
              <a:rPr lang="ja-JP" altLang="en-US" sz="1400" dirty="0">
                <a:latin typeface="+mn-ea"/>
                <a:cs typeface="Meiryo UI" panose="020B0604030504040204" pitchFamily="50" charset="-128"/>
              </a:rPr>
              <a:t>を推進。</a:t>
            </a:r>
          </a:p>
          <a:p>
            <a:pPr marL="173038" indent="1588"/>
            <a:endParaRPr lang="en-US" altLang="ja-JP" sz="1400" dirty="0">
              <a:latin typeface="+mn-ea"/>
              <a:cs typeface="Meiryo UI" panose="020B0604030504040204" pitchFamily="50" charset="-128"/>
            </a:endParaRPr>
          </a:p>
          <a:p>
            <a:endParaRPr lang="ja-JP" altLang="en-US" sz="1400" dirty="0">
              <a:latin typeface="+mn-ea"/>
            </a:endParaRPr>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rPr>
              <a:t>４</a:t>
            </a:r>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．大規模団地</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907613171"/>
              </p:ext>
            </p:extLst>
          </p:nvPr>
        </p:nvGraphicFramePr>
        <p:xfrm>
          <a:off x="274691" y="738188"/>
          <a:ext cx="14573147" cy="497907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大規模団地は、地域の重要な構成要素となっており、地域コミュニティに大きな影響</a:t>
                      </a:r>
                      <a:endParaRPr kumimoji="1" lang="en-US" altLang="ja-JP" sz="1400" kern="1200" dirty="0" smtClean="0">
                        <a:solidFill>
                          <a:schemeClr val="tx1"/>
                        </a:solidFill>
                        <a:effectLst/>
                        <a:latin typeface="+mn-ea"/>
                        <a:ea typeface="+mn-ea"/>
                        <a:cs typeface="+mn-cs"/>
                      </a:endParaRPr>
                    </a:p>
                    <a:p>
                      <a:pPr>
                        <a:lnSpc>
                          <a:spcPct val="100000"/>
                        </a:lnSpc>
                      </a:pPr>
                      <a:r>
                        <a:rPr kumimoji="1" lang="ja-JP" altLang="en-US" sz="1400" kern="1200" dirty="0" smtClean="0">
                          <a:solidFill>
                            <a:schemeClr val="tx1"/>
                          </a:solidFill>
                          <a:effectLst/>
                          <a:latin typeface="+mn-ea"/>
                          <a:ea typeface="+mn-ea"/>
                          <a:cs typeface="+mn-cs"/>
                        </a:rPr>
                        <a:t>　設備の老朽化やエレベーターがなくバリアフリー化が十分でない、耐震性が低い、入居者の高齢化に伴う地域の交流の希薄化、自治会活動等の担い手不足、単身高齢者等の孤独死の発生、自治会等の入居者組織の運営の困難化　等</a:t>
                      </a:r>
                      <a:endParaRPr kumimoji="1" lang="en-US" altLang="ja-JP" sz="1400" kern="1200" dirty="0" smtClean="0">
                        <a:solidFill>
                          <a:schemeClr val="tx1"/>
                        </a:solidFill>
                        <a:effectLst/>
                        <a:latin typeface="+mn-ea"/>
                        <a:ea typeface="+mn-ea"/>
                        <a:cs typeface="+mn-cs"/>
                      </a:endParaRPr>
                    </a:p>
                    <a:p>
                      <a:pPr>
                        <a:lnSpc>
                          <a:spcPct val="100000"/>
                        </a:lnSpc>
                      </a:pPr>
                      <a:endParaRPr kumimoji="1" lang="en-US" altLang="ja-JP" sz="1400" kern="1200" dirty="0" smtClean="0">
                        <a:solidFill>
                          <a:schemeClr val="tx1"/>
                        </a:solidFill>
                        <a:effectLst/>
                        <a:latin typeface="+mn-ea"/>
                        <a:ea typeface="+mn-ea"/>
                        <a:cs typeface="+mn-cs"/>
                      </a:endParaRPr>
                    </a:p>
                    <a:p>
                      <a:pPr>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高齢者等が安心して暮らせる団地を形成するとともに、若年世帯や子育て世帯等の多様な世代が暮らす活力ある住宅地の形成を目指す。</a:t>
                      </a:r>
                      <a:endParaRPr kumimoji="1" lang="en-US" altLang="ja-JP" sz="1400" kern="1200" dirty="0" smtClean="0">
                        <a:solidFill>
                          <a:schemeClr val="tx1"/>
                        </a:solidFill>
                        <a:effectLst/>
                        <a:latin typeface="+mn-ea"/>
                        <a:ea typeface="+mn-ea"/>
                        <a:cs typeface="+mn-cs"/>
                      </a:endParaRPr>
                    </a:p>
                    <a:p>
                      <a:pPr>
                        <a:lnSpc>
                          <a:spcPct val="100000"/>
                        </a:lnSpc>
                      </a:pPr>
                      <a:r>
                        <a:rPr kumimoji="1" lang="ja-JP" altLang="en-US" sz="1400" kern="1200" dirty="0" smtClean="0">
                          <a:solidFill>
                            <a:schemeClr val="tx1"/>
                          </a:solidFill>
                          <a:effectLst/>
                          <a:latin typeface="+mn-ea"/>
                          <a:ea typeface="+mn-ea"/>
                          <a:cs typeface="+mn-cs"/>
                        </a:rPr>
                        <a:t>　また、市町と連携し、団地内外の地域住民が交流できる空間づくりや利用できる施設等の導入などを進め、地域課題の解消や地域力の向上を図る。</a:t>
                      </a:r>
                      <a:endParaRPr kumimoji="1" lang="en-US" altLang="ja-JP" sz="1400" kern="1200" dirty="0" smtClean="0">
                        <a:solidFill>
                          <a:schemeClr val="tx1"/>
                        </a:solidFill>
                        <a:effectLst/>
                        <a:latin typeface="+mn-ea"/>
                        <a:ea typeface="+mn-ea"/>
                        <a:cs typeface="+mn-cs"/>
                      </a:endParaRPr>
                    </a:p>
                    <a:p>
                      <a:pPr>
                        <a:lnSpc>
                          <a:spcPct val="100000"/>
                        </a:lnSpc>
                      </a:pPr>
                      <a:r>
                        <a:rPr kumimoji="1" lang="ja-JP" altLang="en-US" sz="1400" kern="1200" dirty="0" smtClean="0">
                          <a:solidFill>
                            <a:schemeClr val="tx1"/>
                          </a:solidFill>
                          <a:effectLst/>
                          <a:latin typeface="+mn-ea"/>
                          <a:ea typeface="+mn-ea"/>
                          <a:cs typeface="+mn-cs"/>
                        </a:rPr>
                        <a:t>　特に、大規模な府営住宅については、高齢者などの世帯が集住することにより、地域コミュニティに大きな影響を与えることから、適切な規模に分割や分散を行う。</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□多様なニーズに対応した施設や住宅の確保・誘導</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□府営住宅の大規模団地において、様々な事業手法を複合的に組み合わせて実施</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□府営住宅における若年世帯や子育て世帯等の多様な層の入居促進</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a:t>
                      </a:r>
                      <a:r>
                        <a:rPr kumimoji="1" lang="en-US" altLang="ja-JP" sz="1400" b="0" u="none" kern="1200" dirty="0" smtClean="0">
                          <a:solidFill>
                            <a:schemeClr val="tx1"/>
                          </a:solidFill>
                          <a:effectLst/>
                          <a:latin typeface="+mn-ea"/>
                          <a:ea typeface="+mn-ea"/>
                          <a:cs typeface="+mn-cs"/>
                        </a:rPr>
                        <a:t>UR</a:t>
                      </a:r>
                      <a:r>
                        <a:rPr kumimoji="1" lang="ja-JP" altLang="en-US" sz="1400" b="0" u="none" kern="1200" dirty="0" smtClean="0">
                          <a:solidFill>
                            <a:schemeClr val="tx1"/>
                          </a:solidFill>
                          <a:effectLst/>
                          <a:latin typeface="+mn-ea"/>
                          <a:ea typeface="+mn-ea"/>
                          <a:cs typeface="+mn-cs"/>
                        </a:rPr>
                        <a:t>・公社賃貸住宅における学生・研究者の入居促進</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a:t>
                      </a:r>
                      <a:r>
                        <a:rPr kumimoji="1" lang="en-US" altLang="ja-JP" sz="1400" b="0" u="none" kern="1200" dirty="0" smtClean="0">
                          <a:solidFill>
                            <a:schemeClr val="tx1"/>
                          </a:solidFill>
                          <a:effectLst/>
                          <a:latin typeface="+mn-ea"/>
                          <a:ea typeface="+mn-ea"/>
                          <a:cs typeface="+mn-cs"/>
                        </a:rPr>
                        <a:t>UR</a:t>
                      </a:r>
                      <a:r>
                        <a:rPr kumimoji="1" lang="ja-JP" altLang="en-US" sz="1400" b="0" u="none" kern="1200" dirty="0" smtClean="0">
                          <a:solidFill>
                            <a:schemeClr val="tx1"/>
                          </a:solidFill>
                          <a:effectLst/>
                          <a:latin typeface="+mn-ea"/>
                          <a:ea typeface="+mn-ea"/>
                          <a:cs typeface="+mn-cs"/>
                        </a:rPr>
                        <a:t>都市機構における取組（見守り活動の検討、団地ﾏﾈｰｼﾞｬｰの設置）の成果を踏まえた効果的な施策展開</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□大阪府住宅供給公社での取組（入居者間のコミュニティ形成）の成果を踏まえた効果的な施策展開</a:t>
                      </a: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○府公社において、堺市と民間企業と連携して、</a:t>
                      </a:r>
                      <a:r>
                        <a:rPr kumimoji="1" lang="en-US" altLang="ja-JP" sz="1400" kern="1200" baseline="0" dirty="0" smtClean="0">
                          <a:solidFill>
                            <a:schemeClr val="tx1"/>
                          </a:solidFill>
                          <a:effectLst/>
                          <a:latin typeface="+mn-ea"/>
                          <a:ea typeface="+mn-ea"/>
                          <a:cs typeface="+mn-cs"/>
                        </a:rPr>
                        <a:t>DIY</a:t>
                      </a:r>
                      <a:r>
                        <a:rPr kumimoji="1" lang="ja-JP" altLang="en-US" sz="1400" kern="1200" baseline="0" dirty="0" smtClean="0">
                          <a:solidFill>
                            <a:schemeClr val="tx1"/>
                          </a:solidFill>
                          <a:effectLst/>
                          <a:latin typeface="+mn-ea"/>
                          <a:ea typeface="+mn-ea"/>
                          <a:cs typeface="+mn-cs"/>
                        </a:rPr>
                        <a:t>方式による住戸ﾘﾉﾍﾞｰｼｮﾝ工事を実施し、若年層の入居を促進。</a:t>
                      </a:r>
                      <a:endParaRPr kumimoji="1" lang="en-US" altLang="ja-JP" sz="1400" kern="1200" baseline="0" dirty="0" smtClean="0">
                        <a:solidFill>
                          <a:schemeClr val="tx1"/>
                        </a:solidFill>
                        <a:effectLst/>
                        <a:latin typeface="+mn-ea"/>
                        <a:ea typeface="+mn-ea"/>
                        <a:cs typeface="+mn-cs"/>
                      </a:endParaRPr>
                    </a:p>
                    <a:p>
                      <a:pPr marL="174625" marR="0" indent="-17462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a:t>
                      </a:r>
                      <a:r>
                        <a:rPr kumimoji="1" lang="en-US" altLang="ja-JP" sz="1400" kern="1200" baseline="0" dirty="0" smtClean="0">
                          <a:solidFill>
                            <a:schemeClr val="tx1"/>
                          </a:solidFill>
                          <a:effectLst/>
                          <a:latin typeface="+mn-ea"/>
                          <a:ea typeface="+mn-ea"/>
                          <a:cs typeface="+mn-cs"/>
                        </a:rPr>
                        <a:t>UR</a:t>
                      </a:r>
                      <a:r>
                        <a:rPr kumimoji="1" lang="ja-JP" altLang="en-US" sz="1400" kern="1200" baseline="0" dirty="0" smtClean="0">
                          <a:solidFill>
                            <a:schemeClr val="tx1"/>
                          </a:solidFill>
                          <a:effectLst/>
                          <a:latin typeface="+mn-ea"/>
                          <a:ea typeface="+mn-ea"/>
                          <a:cs typeface="+mn-cs"/>
                        </a:rPr>
                        <a:t>において、生活用品販売店舗（</a:t>
                      </a:r>
                      <a:r>
                        <a:rPr kumimoji="1" lang="en-US" altLang="ja-JP" sz="1400" kern="1200" baseline="0" dirty="0" smtClean="0">
                          <a:solidFill>
                            <a:schemeClr val="tx1"/>
                          </a:solidFill>
                          <a:effectLst/>
                          <a:latin typeface="+mn-ea"/>
                          <a:ea typeface="+mn-ea"/>
                          <a:cs typeface="+mn-cs"/>
                        </a:rPr>
                        <a:t>MUJI</a:t>
                      </a:r>
                      <a:r>
                        <a:rPr kumimoji="1" lang="ja-JP" altLang="en-US" sz="1400" kern="1200" baseline="0" dirty="0" smtClean="0">
                          <a:solidFill>
                            <a:schemeClr val="tx1"/>
                          </a:solidFill>
                          <a:effectLst/>
                          <a:latin typeface="+mn-ea"/>
                          <a:ea typeface="+mn-ea"/>
                          <a:cs typeface="+mn-cs"/>
                        </a:rPr>
                        <a:t>）と連携した住戸改修プランの設計と住宅を供給。レトロな団地の雰囲気を魅力としてカラーコーディネートした住宅を供給（平成</a:t>
                      </a:r>
                      <a:r>
                        <a:rPr kumimoji="1" lang="en-US" altLang="ja-JP" sz="1400" kern="1200" baseline="0" dirty="0" smtClean="0">
                          <a:solidFill>
                            <a:schemeClr val="tx1"/>
                          </a:solidFill>
                          <a:effectLst/>
                          <a:latin typeface="+mn-ea"/>
                          <a:ea typeface="+mn-ea"/>
                          <a:cs typeface="+mn-cs"/>
                        </a:rPr>
                        <a:t>24</a:t>
                      </a:r>
                      <a:r>
                        <a:rPr kumimoji="1" lang="ja-JP" altLang="en-US" sz="1400" kern="1200" baseline="0" dirty="0" smtClean="0">
                          <a:solidFill>
                            <a:schemeClr val="tx1"/>
                          </a:solidFill>
                          <a:effectLst/>
                          <a:latin typeface="+mn-ea"/>
                          <a:ea typeface="+mn-ea"/>
                          <a:cs typeface="+mn-cs"/>
                        </a:rPr>
                        <a:t>年度～）。</a:t>
                      </a:r>
                      <a:endParaRPr kumimoji="1" lang="en-US" altLang="ja-JP" sz="1400" kern="1200" baseline="0" dirty="0" smtClean="0">
                        <a:solidFill>
                          <a:schemeClr val="tx1"/>
                        </a:solidFill>
                        <a:effectLst/>
                        <a:latin typeface="+mn-ea"/>
                        <a:ea typeface="+mn-ea"/>
                        <a:cs typeface="+mn-cs"/>
                      </a:endParaRPr>
                    </a:p>
                    <a:p>
                      <a:pPr marL="174625" marR="0" indent="-17462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高齢者・子育て支援施設の導入にあたって減額措置をするほか、募集中施設情報を</a:t>
                      </a:r>
                      <a:r>
                        <a:rPr kumimoji="1" lang="en-US" altLang="ja-JP" sz="1400" kern="1200" baseline="0" dirty="0" smtClean="0">
                          <a:solidFill>
                            <a:schemeClr val="tx1"/>
                          </a:solidFill>
                          <a:effectLst/>
                          <a:latin typeface="+mn-ea"/>
                          <a:ea typeface="+mn-ea"/>
                          <a:cs typeface="+mn-cs"/>
                        </a:rPr>
                        <a:t>HP</a:t>
                      </a:r>
                      <a:r>
                        <a:rPr kumimoji="1" lang="ja-JP" altLang="en-US" sz="1400" kern="1200" baseline="0" dirty="0" smtClean="0">
                          <a:solidFill>
                            <a:schemeClr val="tx1"/>
                          </a:solidFill>
                          <a:effectLst/>
                          <a:latin typeface="+mn-ea"/>
                          <a:ea typeface="+mn-ea"/>
                          <a:cs typeface="+mn-cs"/>
                        </a:rPr>
                        <a:t>掲載、チラシ作成し周知。</a:t>
                      </a: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○府営住宅大規模団地５団地で、府市共同で「まちづくり基本構想」を策定し、府市連携し施設導入等まちづくりを推進。</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○「新婚・子育て向け募集」「期限付入居募集」を実施。</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○府公社において、平成</a:t>
                      </a:r>
                      <a:r>
                        <a:rPr kumimoji="1" lang="en-US" altLang="ja-JP" sz="1400" kern="1200" baseline="0" dirty="0" smtClean="0">
                          <a:solidFill>
                            <a:schemeClr val="tx1"/>
                          </a:solidFill>
                          <a:effectLst/>
                          <a:latin typeface="+mn-ea"/>
                          <a:ea typeface="+mn-ea"/>
                          <a:cs typeface="+mn-cs"/>
                        </a:rPr>
                        <a:t>21</a:t>
                      </a:r>
                      <a:r>
                        <a:rPr kumimoji="1" lang="ja-JP" altLang="en-US" sz="1400" kern="1200" baseline="0" dirty="0" smtClean="0">
                          <a:solidFill>
                            <a:schemeClr val="tx1"/>
                          </a:solidFill>
                          <a:effectLst/>
                          <a:latin typeface="+mn-ea"/>
                          <a:ea typeface="+mn-ea"/>
                          <a:cs typeface="+mn-cs"/>
                        </a:rPr>
                        <a:t>年度から一部の団地で学生の入居資格緩和制度を実施。</a:t>
                      </a:r>
                      <a:r>
                        <a:rPr kumimoji="1" lang="en-US" altLang="ja-JP" sz="1400" kern="1200" baseline="0" dirty="0" smtClean="0">
                          <a:solidFill>
                            <a:schemeClr val="tx1"/>
                          </a:solidFill>
                          <a:effectLst/>
                          <a:latin typeface="+mn-ea"/>
                          <a:ea typeface="+mn-ea"/>
                          <a:cs typeface="+mn-cs"/>
                        </a:rPr>
                        <a:t>UR</a:t>
                      </a:r>
                      <a:r>
                        <a:rPr kumimoji="1" lang="ja-JP" altLang="en-US" sz="1400" kern="1200" baseline="0" dirty="0" smtClean="0">
                          <a:solidFill>
                            <a:schemeClr val="tx1"/>
                          </a:solidFill>
                          <a:effectLst/>
                          <a:latin typeface="+mn-ea"/>
                          <a:ea typeface="+mn-ea"/>
                          <a:cs typeface="+mn-cs"/>
                        </a:rPr>
                        <a:t>においても、大学との協定に基づく外国人研究生・留学生用住宅の提供及び、大学及びＮＰＯ法人との連携に基づく外国人研究生用住宅を提供。</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a:t>
                      </a:r>
                      <a:r>
                        <a:rPr kumimoji="1" lang="en-US" altLang="ja-JP" sz="1400" kern="1200" baseline="0" dirty="0" smtClean="0">
                          <a:solidFill>
                            <a:schemeClr val="tx1"/>
                          </a:solidFill>
                          <a:effectLst/>
                          <a:latin typeface="+mn-ea"/>
                          <a:ea typeface="+mn-ea"/>
                          <a:cs typeface="+mn-cs"/>
                        </a:rPr>
                        <a:t>UR</a:t>
                      </a:r>
                      <a:r>
                        <a:rPr kumimoji="1" lang="ja-JP" altLang="en-US" sz="1400" kern="1200" baseline="0" dirty="0" smtClean="0">
                          <a:solidFill>
                            <a:schemeClr val="tx1"/>
                          </a:solidFill>
                          <a:effectLst/>
                          <a:latin typeface="+mn-ea"/>
                          <a:ea typeface="+mn-ea"/>
                          <a:cs typeface="+mn-cs"/>
                        </a:rPr>
                        <a:t>において、間取り改善、住戸内改良、団地・住棟内の共用空間の整備、駐車場の確保等、経営改善の取組みによる入居促進</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○府公社において、入居者、特に子育て世帯や高齢者世帯を対象とした、入居者間のコミュニティ形成支援のため、地元社会福祉協議会や自治会、</a:t>
                      </a:r>
                      <a:r>
                        <a:rPr kumimoji="1" lang="en-US" altLang="ja-JP" sz="1400" kern="1200" baseline="0" dirty="0" smtClean="0">
                          <a:solidFill>
                            <a:schemeClr val="tx1"/>
                          </a:solidFill>
                          <a:effectLst/>
                          <a:latin typeface="+mn-ea"/>
                          <a:ea typeface="+mn-ea"/>
                          <a:cs typeface="+mn-cs"/>
                        </a:rPr>
                        <a:t>NPO</a:t>
                      </a:r>
                      <a:r>
                        <a:rPr kumimoji="1" lang="ja-JP" altLang="en-US" sz="1400" kern="1200" baseline="0" dirty="0" smtClean="0">
                          <a:solidFill>
                            <a:schemeClr val="tx1"/>
                          </a:solidFill>
                          <a:effectLst/>
                          <a:latin typeface="+mn-ea"/>
                          <a:ea typeface="+mn-ea"/>
                          <a:cs typeface="+mn-cs"/>
                        </a:rPr>
                        <a:t>法人と協働しイベントを開催</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1" name="角丸四角形 10"/>
          <p:cNvSpPr/>
          <p:nvPr/>
        </p:nvSpPr>
        <p:spPr>
          <a:xfrm>
            <a:off x="9721502" y="5950366"/>
            <a:ext cx="5080484" cy="4534302"/>
          </a:xfrm>
          <a:prstGeom prst="roundRect">
            <a:avLst>
              <a:gd name="adj" fmla="val 3352"/>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ts val="1500"/>
              </a:lnSpc>
            </a:pPr>
            <a:r>
              <a:rPr lang="ja-JP" altLang="en-US" sz="1400" b="1" dirty="0" smtClean="0">
                <a:solidFill>
                  <a:schemeClr val="tx1"/>
                </a:solidFill>
                <a:latin typeface="+mn-ea"/>
                <a:cs typeface="Meiryo UI" panose="020B0604030504040204" pitchFamily="50" charset="-128"/>
              </a:rPr>
              <a:t>門真住宅（門真市）　</a:t>
            </a:r>
            <a:endParaRPr lang="en-US" altLang="ja-JP" sz="1400" b="1" dirty="0" smtClean="0">
              <a:solidFill>
                <a:schemeClr val="tx1"/>
              </a:solidFill>
              <a:latin typeface="+mn-ea"/>
              <a:cs typeface="Meiryo UI" panose="020B0604030504040204" pitchFamily="50" charset="-128"/>
            </a:endParaRPr>
          </a:p>
          <a:p>
            <a:pPr>
              <a:lnSpc>
                <a:spcPts val="1500"/>
              </a:lnSpc>
            </a:pPr>
            <a:r>
              <a:rPr lang="ja-JP" altLang="en-US" sz="1400" b="1" dirty="0" smtClean="0">
                <a:solidFill>
                  <a:schemeClr val="tx1"/>
                </a:solidFill>
                <a:latin typeface="+mn-ea"/>
                <a:cs typeface="Meiryo UI" panose="020B0604030504040204" pitchFamily="50" charset="-128"/>
              </a:rPr>
              <a:t>建替事業の概要</a:t>
            </a:r>
            <a:endParaRPr lang="en-US" altLang="ja-JP" sz="1400" b="1" dirty="0" smtClean="0">
              <a:solidFill>
                <a:schemeClr val="tx1"/>
              </a:solidFill>
              <a:latin typeface="+mn-ea"/>
              <a:cs typeface="Meiryo UI" panose="020B0604030504040204" pitchFamily="50" charset="-128"/>
            </a:endParaRPr>
          </a:p>
          <a:p>
            <a:pPr>
              <a:lnSpc>
                <a:spcPts val="1500"/>
              </a:lnSpc>
            </a:pPr>
            <a:r>
              <a:rPr lang="ja-JP" altLang="en-US" sz="1400" dirty="0" smtClean="0">
                <a:solidFill>
                  <a:schemeClr val="tx1"/>
                </a:solidFill>
                <a:latin typeface="+mn-ea"/>
                <a:cs typeface="Meiryo UI" panose="020B0604030504040204" pitchFamily="50" charset="-128"/>
              </a:rPr>
              <a:t>約</a:t>
            </a:r>
            <a:r>
              <a:rPr lang="en-US" altLang="ja-JP" sz="1400" dirty="0">
                <a:solidFill>
                  <a:schemeClr val="tx1"/>
                </a:solidFill>
                <a:latin typeface="+mn-ea"/>
                <a:cs typeface="Meiryo UI" panose="020B0604030504040204" pitchFamily="50" charset="-128"/>
              </a:rPr>
              <a:t>1,850</a:t>
            </a:r>
            <a:r>
              <a:rPr lang="ja-JP" altLang="en-US" sz="1400" dirty="0">
                <a:solidFill>
                  <a:schemeClr val="tx1"/>
                </a:solidFill>
                <a:latin typeface="+mn-ea"/>
                <a:cs typeface="Meiryo UI" panose="020B0604030504040204" pitchFamily="50" charset="-128"/>
              </a:rPr>
              <a:t>戸（</a:t>
            </a:r>
            <a:r>
              <a:rPr lang="en-US" altLang="ja-JP" sz="1400" dirty="0">
                <a:solidFill>
                  <a:schemeClr val="tx1"/>
                </a:solidFill>
                <a:latin typeface="+mn-ea"/>
                <a:cs typeface="Meiryo UI" panose="020B0604030504040204" pitchFamily="50" charset="-128"/>
              </a:rPr>
              <a:t>5</a:t>
            </a:r>
            <a:r>
              <a:rPr lang="ja-JP" altLang="en-US" sz="1400" dirty="0">
                <a:solidFill>
                  <a:schemeClr val="tx1"/>
                </a:solidFill>
                <a:latin typeface="+mn-ea"/>
                <a:cs typeface="Meiryo UI" panose="020B0604030504040204" pitchFamily="50" charset="-128"/>
              </a:rPr>
              <a:t>期計画</a:t>
            </a:r>
            <a:r>
              <a:rPr lang="ja-JP" altLang="en-US" sz="1400" dirty="0" smtClean="0">
                <a:solidFill>
                  <a:schemeClr val="tx1"/>
                </a:solidFill>
                <a:latin typeface="+mn-ea"/>
                <a:cs typeface="Meiryo UI" panose="020B0604030504040204" pitchFamily="50" charset="-128"/>
              </a:rPr>
              <a:t>）　</a:t>
            </a:r>
            <a:r>
              <a:rPr lang="en-US" altLang="ja-JP" sz="1400" dirty="0" smtClean="0">
                <a:solidFill>
                  <a:schemeClr val="tx1"/>
                </a:solidFill>
                <a:latin typeface="+mn-ea"/>
                <a:cs typeface="Meiryo UI" panose="020B0604030504040204" pitchFamily="50" charset="-128"/>
              </a:rPr>
              <a:t>9</a:t>
            </a:r>
            <a:r>
              <a:rPr lang="ja-JP" altLang="en-US" sz="1400" dirty="0">
                <a:solidFill>
                  <a:schemeClr val="tx1"/>
                </a:solidFill>
                <a:latin typeface="+mn-ea"/>
                <a:cs typeface="Meiryo UI" panose="020B0604030504040204" pitchFamily="50" charset="-128"/>
              </a:rPr>
              <a:t>～</a:t>
            </a:r>
            <a:r>
              <a:rPr lang="en-US" altLang="ja-JP" sz="1400" dirty="0">
                <a:solidFill>
                  <a:schemeClr val="tx1"/>
                </a:solidFill>
                <a:latin typeface="+mn-ea"/>
                <a:cs typeface="Meiryo UI" panose="020B0604030504040204" pitchFamily="50" charset="-128"/>
              </a:rPr>
              <a:t>14</a:t>
            </a:r>
            <a:r>
              <a:rPr lang="ja-JP" altLang="en-US" sz="1400" dirty="0">
                <a:solidFill>
                  <a:schemeClr val="tx1"/>
                </a:solidFill>
                <a:latin typeface="+mn-ea"/>
                <a:cs typeface="Meiryo UI" panose="020B0604030504040204" pitchFamily="50" charset="-128"/>
              </a:rPr>
              <a:t>階建（</a:t>
            </a:r>
            <a:r>
              <a:rPr lang="en-US" altLang="ja-JP" sz="1400" dirty="0">
                <a:solidFill>
                  <a:schemeClr val="tx1"/>
                </a:solidFill>
                <a:latin typeface="+mn-ea"/>
                <a:cs typeface="Meiryo UI" panose="020B0604030504040204" pitchFamily="50" charset="-128"/>
              </a:rPr>
              <a:t>3</a:t>
            </a:r>
            <a:r>
              <a:rPr lang="ja-JP" altLang="en-US" sz="1400" dirty="0">
                <a:solidFill>
                  <a:schemeClr val="tx1"/>
                </a:solidFill>
                <a:latin typeface="+mn-ea"/>
                <a:cs typeface="Meiryo UI" panose="020B0604030504040204" pitchFamily="50" charset="-128"/>
              </a:rPr>
              <a:t>期以降未定</a:t>
            </a:r>
            <a:r>
              <a:rPr lang="ja-JP" altLang="en-US" sz="1400" dirty="0" smtClean="0">
                <a:solidFill>
                  <a:schemeClr val="tx1"/>
                </a:solidFill>
                <a:latin typeface="+mn-ea"/>
                <a:cs typeface="Meiryo UI" panose="020B0604030504040204" pitchFamily="50" charset="-128"/>
              </a:rPr>
              <a:t>）集会所</a:t>
            </a:r>
            <a:r>
              <a:rPr lang="en-US" altLang="ja-JP" sz="1400" dirty="0" smtClean="0">
                <a:solidFill>
                  <a:schemeClr val="tx1"/>
                </a:solidFill>
                <a:latin typeface="+mn-ea"/>
                <a:cs typeface="Meiryo UI" panose="020B0604030504040204" pitchFamily="50" charset="-128"/>
              </a:rPr>
              <a:t>3</a:t>
            </a:r>
            <a:r>
              <a:rPr lang="ja-JP" altLang="en-US" sz="1400" dirty="0">
                <a:solidFill>
                  <a:schemeClr val="tx1"/>
                </a:solidFill>
                <a:latin typeface="+mn-ea"/>
                <a:cs typeface="Meiryo UI" panose="020B0604030504040204" pitchFamily="50" charset="-128"/>
              </a:rPr>
              <a:t>ヵ所</a:t>
            </a:r>
            <a:endParaRPr lang="en-US" altLang="ja-JP" sz="1400" dirty="0">
              <a:solidFill>
                <a:schemeClr val="tx1"/>
              </a:solidFill>
              <a:latin typeface="+mn-ea"/>
              <a:cs typeface="Meiryo UI" panose="020B0604030504040204" pitchFamily="50" charset="-128"/>
            </a:endParaRPr>
          </a:p>
          <a:p>
            <a:pPr>
              <a:lnSpc>
                <a:spcPts val="1500"/>
              </a:lnSpc>
            </a:pPr>
            <a:r>
              <a:rPr lang="ja-JP" altLang="en-US" sz="1400" b="1" dirty="0" smtClean="0">
                <a:solidFill>
                  <a:schemeClr val="tx1"/>
                </a:solidFill>
                <a:latin typeface="+mn-ea"/>
                <a:cs typeface="Meiryo UI" panose="020B0604030504040204" pitchFamily="50" charset="-128"/>
              </a:rPr>
              <a:t>地域力</a:t>
            </a:r>
            <a:r>
              <a:rPr lang="ja-JP" altLang="en-US" sz="1400" b="1" dirty="0">
                <a:solidFill>
                  <a:schemeClr val="tx1"/>
                </a:solidFill>
                <a:latin typeface="+mn-ea"/>
                <a:cs typeface="Meiryo UI" panose="020B0604030504040204" pitchFamily="50" charset="-128"/>
              </a:rPr>
              <a:t>向上に向けたまちづくり</a:t>
            </a:r>
            <a:endParaRPr lang="en-US" altLang="ja-JP" sz="1400" b="1" dirty="0">
              <a:solidFill>
                <a:schemeClr val="tx1"/>
              </a:solidFill>
              <a:latin typeface="+mn-ea"/>
              <a:cs typeface="Meiryo UI" panose="020B0604030504040204" pitchFamily="50" charset="-128"/>
            </a:endParaRPr>
          </a:p>
          <a:p>
            <a:pPr>
              <a:lnSpc>
                <a:spcPts val="1500"/>
              </a:lnSpc>
            </a:pPr>
            <a:r>
              <a:rPr lang="ja-JP" altLang="en-US" sz="1400" dirty="0">
                <a:solidFill>
                  <a:schemeClr val="tx1"/>
                </a:solidFill>
                <a:latin typeface="+mn-ea"/>
                <a:cs typeface="Meiryo UI" panose="020B0604030504040204" pitchFamily="50" charset="-128"/>
              </a:rPr>
              <a:t>・門真市への幼稚園・保育所</a:t>
            </a:r>
            <a:r>
              <a:rPr lang="ja-JP" altLang="en-US" sz="1400" dirty="0" smtClean="0">
                <a:solidFill>
                  <a:schemeClr val="tx1"/>
                </a:solidFill>
                <a:latin typeface="+mn-ea"/>
                <a:cs typeface="Meiryo UI" panose="020B0604030504040204" pitchFamily="50" charset="-128"/>
              </a:rPr>
              <a:t>、消防</a:t>
            </a:r>
            <a:r>
              <a:rPr lang="ja-JP" altLang="en-US" sz="1400" dirty="0">
                <a:solidFill>
                  <a:schemeClr val="tx1"/>
                </a:solidFill>
                <a:latin typeface="+mn-ea"/>
                <a:cs typeface="Meiryo UI" panose="020B0604030504040204" pitchFamily="50" charset="-128"/>
              </a:rPr>
              <a:t>署用地の提供</a:t>
            </a:r>
            <a:endParaRPr lang="en-US" altLang="ja-JP" sz="1400" dirty="0">
              <a:solidFill>
                <a:schemeClr val="tx1"/>
              </a:solidFill>
              <a:latin typeface="+mn-ea"/>
              <a:cs typeface="Meiryo UI" panose="020B0604030504040204" pitchFamily="50" charset="-128"/>
            </a:endParaRPr>
          </a:p>
          <a:p>
            <a:pPr>
              <a:lnSpc>
                <a:spcPts val="1500"/>
              </a:lnSpc>
            </a:pPr>
            <a:r>
              <a:rPr lang="ja-JP" altLang="en-US" sz="1400" dirty="0">
                <a:solidFill>
                  <a:schemeClr val="tx1"/>
                </a:solidFill>
                <a:latin typeface="+mn-ea"/>
                <a:cs typeface="Meiryo UI" panose="020B0604030504040204" pitchFamily="50" charset="-128"/>
              </a:rPr>
              <a:t>・隣接する北島地区のまちづくり</a:t>
            </a:r>
            <a:r>
              <a:rPr lang="ja-JP" altLang="en-US" sz="1400" dirty="0" smtClean="0">
                <a:solidFill>
                  <a:schemeClr val="tx1"/>
                </a:solidFill>
                <a:latin typeface="+mn-ea"/>
                <a:cs typeface="Meiryo UI" panose="020B0604030504040204" pitchFamily="50" charset="-128"/>
              </a:rPr>
              <a:t>と一体的</a:t>
            </a:r>
            <a:r>
              <a:rPr lang="ja-JP" altLang="en-US" sz="1400" dirty="0">
                <a:solidFill>
                  <a:schemeClr val="tx1"/>
                </a:solidFill>
                <a:latin typeface="+mn-ea"/>
                <a:cs typeface="Meiryo UI" panose="020B0604030504040204" pitchFamily="50" charset="-128"/>
              </a:rPr>
              <a:t>な土地利用（スポーツ</a:t>
            </a:r>
            <a:endParaRPr lang="en-US" altLang="ja-JP" sz="1400" dirty="0">
              <a:solidFill>
                <a:schemeClr val="tx1"/>
              </a:solidFill>
              <a:latin typeface="+mn-ea"/>
              <a:cs typeface="Meiryo UI" panose="020B0604030504040204" pitchFamily="50" charset="-128"/>
            </a:endParaRPr>
          </a:p>
          <a:p>
            <a:pPr>
              <a:lnSpc>
                <a:spcPts val="1500"/>
              </a:lnSpc>
            </a:pPr>
            <a:r>
              <a:rPr lang="ja-JP" altLang="en-US" sz="1400" dirty="0">
                <a:solidFill>
                  <a:schemeClr val="tx1"/>
                </a:solidFill>
                <a:latin typeface="+mn-ea"/>
                <a:cs typeface="Meiryo UI" panose="020B0604030504040204" pitchFamily="50" charset="-128"/>
              </a:rPr>
              <a:t>　機能や防災機能を有する公園等）</a:t>
            </a:r>
          </a:p>
          <a:p>
            <a:pPr>
              <a:lnSpc>
                <a:spcPts val="1500"/>
              </a:lnSpc>
            </a:pPr>
            <a:r>
              <a:rPr lang="ja-JP" altLang="en-US" sz="1400" dirty="0">
                <a:solidFill>
                  <a:schemeClr val="tx1"/>
                </a:solidFill>
                <a:latin typeface="+mn-ea"/>
                <a:cs typeface="Meiryo UI" panose="020B0604030504040204" pitchFamily="50" charset="-128"/>
              </a:rPr>
              <a:t>・若年ファミリー世帯が定住</a:t>
            </a:r>
            <a:r>
              <a:rPr lang="ja-JP" altLang="en-US" sz="1400" dirty="0" smtClean="0">
                <a:solidFill>
                  <a:schemeClr val="tx1"/>
                </a:solidFill>
                <a:latin typeface="+mn-ea"/>
                <a:cs typeface="Meiryo UI" panose="020B0604030504040204" pitchFamily="50" charset="-128"/>
              </a:rPr>
              <a:t>できる良好</a:t>
            </a:r>
            <a:r>
              <a:rPr lang="ja-JP" altLang="en-US" sz="1400" dirty="0">
                <a:solidFill>
                  <a:schemeClr val="tx1"/>
                </a:solidFill>
                <a:latin typeface="+mn-ea"/>
                <a:cs typeface="Meiryo UI" panose="020B0604030504040204" pitchFamily="50" charset="-128"/>
              </a:rPr>
              <a:t>な民間住宅等の供給促進</a:t>
            </a:r>
          </a:p>
          <a:p>
            <a:pPr algn="ctr"/>
            <a:endParaRPr kumimoji="1" lang="ja-JP" altLang="en-US" sz="1400" dirty="0">
              <a:solidFill>
                <a:schemeClr val="tx1"/>
              </a:solidFill>
              <a:latin typeface="+mn-ea"/>
            </a:endParaRPr>
          </a:p>
        </p:txBody>
      </p:sp>
      <p:sp>
        <p:nvSpPr>
          <p:cNvPr id="12" name="正方形/長方形 11"/>
          <p:cNvSpPr/>
          <p:nvPr/>
        </p:nvSpPr>
        <p:spPr>
          <a:xfrm>
            <a:off x="288454" y="5613659"/>
            <a:ext cx="3672408"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府営住宅大規模団地（モデル的事業）</a:t>
            </a:r>
            <a:endParaRPr kumimoji="1" lang="ja-JP" altLang="en-US" sz="1600" dirty="0">
              <a:solidFill>
                <a:schemeClr val="tx1"/>
              </a:solidFill>
            </a:endParaRPr>
          </a:p>
        </p:txBody>
      </p:sp>
      <p:graphicFrame>
        <p:nvGraphicFramePr>
          <p:cNvPr id="16" name="表 15"/>
          <p:cNvGraphicFramePr>
            <a:graphicFrameLocks noGrp="1"/>
          </p:cNvGraphicFramePr>
          <p:nvPr>
            <p:extLst>
              <p:ext uri="{D42A27DB-BD31-4B8C-83A1-F6EECF244321}">
                <p14:modId xmlns:p14="http://schemas.microsoft.com/office/powerpoint/2010/main" val="1487337350"/>
              </p:ext>
            </p:extLst>
          </p:nvPr>
        </p:nvGraphicFramePr>
        <p:xfrm>
          <a:off x="4032869" y="6351825"/>
          <a:ext cx="5616625" cy="3747403"/>
        </p:xfrm>
        <a:graphic>
          <a:graphicData uri="http://schemas.openxmlformats.org/drawingml/2006/table">
            <a:tbl>
              <a:tblPr firstRow="1" firstCol="1" lastRow="1" lastCol="1" bandRow="1" bandCol="1">
                <a:tableStyleId>{5C22544A-7EE6-4342-B048-85BDC9FD1C3A}</a:tableStyleId>
              </a:tblPr>
              <a:tblGrid>
                <a:gridCol w="1224136"/>
                <a:gridCol w="720080"/>
                <a:gridCol w="1872208"/>
                <a:gridCol w="1800201"/>
              </a:tblGrid>
              <a:tr h="341753">
                <a:tc>
                  <a:txBody>
                    <a:bodyPr/>
                    <a:lstStyle/>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団</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地名【事業手法】</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spcAft>
                          <a:spcPts val="0"/>
                        </a:spcAft>
                      </a:pP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管理戸数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地域力向上にむけたまちづくり</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spcAft>
                          <a:spcPts val="0"/>
                        </a:spcAft>
                      </a:pP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進捗状況</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91643">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新千里</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北</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（豊中市）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【建替、耐震改修】</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1,312</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・介護保険関連施設用地の</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提供</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耐震</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診断</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･改修</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計画①</a:t>
                      </a:r>
                    </a:p>
                    <a:p>
                      <a:pPr marL="355600" indent="-355600"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建替実施設計</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55600" indent="-355600"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耐震</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改修</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実施</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r>
                        <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等</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3507">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新千里</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南</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1454509" rtl="0" eaLnBrk="1" fontAlgn="auto" latinLnBrk="0" hangingPunct="1">
                        <a:lnSpc>
                          <a:spcPct val="100000"/>
                        </a:lnSpc>
                        <a:spcBef>
                          <a:spcPts val="0"/>
                        </a:spcBef>
                        <a:spcAft>
                          <a:spcPts val="0"/>
                        </a:spcAft>
                        <a:buClrTx/>
                        <a:buSzTx/>
                        <a:buFontTx/>
                        <a:buNone/>
                        <a:tabLst/>
                        <a:defRPr/>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（豊中市）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1,025</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1454509" rtl="0" eaLnBrk="1" fontAlgn="auto" latinLnBrk="0" hangingPunct="1">
                        <a:lnSpc>
                          <a:spcPct val="100000"/>
                        </a:lnSpc>
                        <a:spcBef>
                          <a:spcPts val="0"/>
                        </a:spcBef>
                        <a:spcAft>
                          <a:spcPts val="0"/>
                        </a:spcAft>
                        <a:buClrTx/>
                        <a:buSzTx/>
                        <a:buFontTx/>
                        <a:buNone/>
                        <a:tabLst/>
                        <a:defRPr/>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・介護保険関連施設用地の</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454509" rtl="0" eaLnBrk="1" fontAlgn="auto" latinLnBrk="0" hangingPunct="1">
                        <a:lnSpc>
                          <a:spcPct val="100000"/>
                        </a:lnSpc>
                        <a:spcBef>
                          <a:spcPts val="0"/>
                        </a:spcBef>
                        <a:spcAft>
                          <a:spcPts val="0"/>
                        </a:spcAft>
                        <a:buClrTx/>
                        <a:buSzTx/>
                        <a:buFontTx/>
                        <a:buNone/>
                        <a:tabLst/>
                        <a:defRPr/>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提供</a:t>
                      </a:r>
                      <a:endParaRPr lang="ja-JP"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・市のまちづくり用地など敷地の　　　　　</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約３割を活用用地として創出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基本</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実施</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893">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千里桃山</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台</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（吹田市）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【建替、存置】</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1,040</a:t>
                      </a:r>
                      <a:r>
                        <a:rPr lang="ja-JP" sz="1050" b="0" kern="10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・近隣センター再生との連携</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「豊か</a:t>
                      </a: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なみどり環境の創出」等　　　　　</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市施策との連携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活用用地創出</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実現性</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調査</a:t>
                      </a: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3507">
                <a:tc>
                  <a:txBody>
                    <a:bodyPr/>
                    <a:lstStyle/>
                    <a:p>
                      <a:pPr algn="ctr">
                        <a:spcAft>
                          <a:spcPts val="0"/>
                        </a:spcAft>
                      </a:pP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門真</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（門真市）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2,364</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・市への幼稚園・保育所、</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消防署用地の提供</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・隣接地区のまちづくりとの連携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H25</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期本体</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工事</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入居</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期実施</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本体</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工事</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着手</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等</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1643">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八田</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荘</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（堺市）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【建替、耐震改修】</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2,486</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・幹線道路沿道に活用用地を</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創出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H25</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設計①</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設計②</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期実施設計①</a:t>
                      </a: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期実施</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②</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仮移転</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撤去</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18"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283052" y="7557740"/>
            <a:ext cx="3935164" cy="2892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スライド番号プレースホルダー 2"/>
          <p:cNvSpPr txBox="1">
            <a:spLocks/>
          </p:cNvSpPr>
          <p:nvPr/>
        </p:nvSpPr>
        <p:spPr>
          <a:xfrm>
            <a:off x="14311208" y="10171236"/>
            <a:ext cx="570841" cy="365125"/>
          </a:xfrm>
          <a:prstGeom prst="rect">
            <a:avLst/>
          </a:prstGeom>
        </p:spPr>
        <p:txBody>
          <a:bodyPr vert="horz" lIns="147493" tIns="73747" rIns="147493" bIns="73747" rtlCol="0" anchor="ctr"/>
          <a:lstStyle>
            <a:defPPr>
              <a:defRPr lang="ja-JP"/>
            </a:defPPr>
            <a:lvl1pPr marL="0" algn="r" defTabSz="1474933" rtl="0" eaLnBrk="1" latinLnBrk="0" hangingPunct="1">
              <a:defRPr kumimoji="1" sz="1900" kern="1200">
                <a:solidFill>
                  <a:schemeClr val="tx1">
                    <a:tint val="75000"/>
                  </a:schemeClr>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a:lstStyle>
          <a:p>
            <a:fld id="{EA6D242B-6A52-4C5C-AF40-54B5FB6D04E5}" type="slidenum">
              <a:rPr lang="ja-JP" altLang="en-US" smtClean="0">
                <a:solidFill>
                  <a:schemeClr val="tx1"/>
                </a:solidFill>
              </a:rPr>
              <a:pPr/>
              <a:t>5</a:t>
            </a:fld>
            <a:endParaRPr lang="ja-JP" altLang="en-US" dirty="0">
              <a:solidFill>
                <a:schemeClr val="tx1"/>
              </a:solidFill>
            </a:endParaRPr>
          </a:p>
        </p:txBody>
      </p:sp>
    </p:spTree>
    <p:extLst>
      <p:ext uri="{BB962C8B-B14F-4D97-AF65-F5344CB8AC3E}">
        <p14:creationId xmlns:p14="http://schemas.microsoft.com/office/powerpoint/2010/main" val="2030312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518635"/>
            <a:ext cx="14881408" cy="10017726"/>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５．</a:t>
            </a:r>
            <a:r>
              <a:rPr lang="ja-JP" altLang="en-US" sz="2600" dirty="0">
                <a:latin typeface="HGPｺﾞｼｯｸM" panose="020B0600000000000000" pitchFamily="50" charset="-128"/>
                <a:ea typeface="HGPｺﾞｼｯｸM" panose="020B0600000000000000" pitchFamily="50" charset="-128"/>
              </a:rPr>
              <a:t>同和地区を含む旧地域改善向け公営・改良住宅が建設された</a:t>
            </a:r>
            <a:r>
              <a:rPr lang="ja-JP" altLang="en-US" sz="2600" dirty="0" smtClean="0">
                <a:latin typeface="HGPｺﾞｼｯｸM" panose="020B0600000000000000" pitchFamily="50" charset="-128"/>
                <a:ea typeface="HGPｺﾞｼｯｸM" panose="020B0600000000000000" pitchFamily="50" charset="-128"/>
              </a:rPr>
              <a:t>地域</a:t>
            </a:r>
            <a:endParaRPr lang="ja-JP" altLang="en-US" sz="2600" dirty="0">
              <a:latin typeface="HGPｺﾞｼｯｸM" panose="020B0600000000000000" pitchFamily="50" charset="-128"/>
              <a:ea typeface="HGPｺﾞｼｯｸM" panose="020B0600000000000000" pitchFamily="50" charset="-128"/>
            </a:endParaRPr>
          </a:p>
        </p:txBody>
      </p:sp>
      <p:sp>
        <p:nvSpPr>
          <p:cNvPr id="19" name="スライド番号プレースホルダー 2"/>
          <p:cNvSpPr txBox="1">
            <a:spLocks/>
          </p:cNvSpPr>
          <p:nvPr/>
        </p:nvSpPr>
        <p:spPr>
          <a:xfrm>
            <a:off x="14311208" y="10171236"/>
            <a:ext cx="570841" cy="365125"/>
          </a:xfrm>
          <a:prstGeom prst="rect">
            <a:avLst/>
          </a:prstGeom>
        </p:spPr>
        <p:txBody>
          <a:bodyPr vert="horz" lIns="147493" tIns="73747" rIns="147493" bIns="73747" rtlCol="0" anchor="ctr"/>
          <a:lstStyle>
            <a:defPPr>
              <a:defRPr lang="ja-JP"/>
            </a:defPPr>
            <a:lvl1pPr marL="0" algn="r" defTabSz="1474933" rtl="0" eaLnBrk="1" latinLnBrk="0" hangingPunct="1">
              <a:defRPr kumimoji="1" sz="1900" kern="1200">
                <a:solidFill>
                  <a:schemeClr val="tx1">
                    <a:tint val="75000"/>
                  </a:schemeClr>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a:lstStyle>
          <a:p>
            <a:fld id="{EA6D242B-6A52-4C5C-AF40-54B5FB6D04E5}" type="slidenum">
              <a:rPr lang="ja-JP" altLang="en-US" smtClean="0">
                <a:solidFill>
                  <a:schemeClr val="tx1"/>
                </a:solidFill>
              </a:rPr>
              <a:pPr/>
              <a:t>6</a:t>
            </a:fld>
            <a:endParaRPr lang="ja-JP" altLang="en-US" dirty="0">
              <a:solidFill>
                <a:schemeClr val="tx1"/>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2828871484"/>
              </p:ext>
            </p:extLst>
          </p:nvPr>
        </p:nvGraphicFramePr>
        <p:xfrm>
          <a:off x="288454" y="594172"/>
          <a:ext cx="14573147" cy="284547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lnSpc>
                          <a:spcPct val="100000"/>
                        </a:lnSpc>
                        <a:spcAft>
                          <a:spcPts val="0"/>
                        </a:spcAft>
                      </a:pP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lnSpc>
                          <a:spcPct val="100000"/>
                        </a:lnSpc>
                        <a:spcAft>
                          <a:spcPts val="0"/>
                        </a:spcAft>
                      </a:pP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lnSpc>
                          <a:spcPct val="100000"/>
                        </a:lnSpc>
                        <a:spcAft>
                          <a:spcPts val="0"/>
                        </a:spcAft>
                      </a:pP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spcAft>
                          <a:spcPts val="0"/>
                        </a:spcAft>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lvl="0">
                        <a:lnSpc>
                          <a:spcPct val="100000"/>
                        </a:lnSpc>
                        <a:spcAft>
                          <a:spcPts val="0"/>
                        </a:spcAft>
                      </a:pPr>
                      <a:r>
                        <a:rPr kumimoji="1" lang="ja-JP" altLang="en-US" sz="1400" kern="1200" dirty="0" smtClean="0">
                          <a:solidFill>
                            <a:schemeClr val="tx1"/>
                          </a:solidFill>
                          <a:effectLst/>
                          <a:latin typeface="+mn-ea"/>
                          <a:ea typeface="+mn-ea"/>
                          <a:cs typeface="+mn-cs"/>
                        </a:rPr>
                        <a:t>居住水準の向上、バリアフリー化、高齢者世帯や母子世帯の比率が比較的高い、低所得者層･高年齢層に定住志向が高い、中堅所得層・若年層に転出希望が多い</a:t>
                      </a:r>
                      <a:r>
                        <a:rPr kumimoji="1" lang="ja-JP" altLang="ja-JP" sz="1400" kern="1200" dirty="0" smtClean="0">
                          <a:solidFill>
                            <a:schemeClr val="tx1"/>
                          </a:solidFill>
                          <a:effectLst/>
                          <a:latin typeface="+mn-ea"/>
                          <a:ea typeface="+mn-ea"/>
                          <a:cs typeface="+mn-cs"/>
                        </a:rPr>
                        <a:t>　等</a:t>
                      </a:r>
                    </a:p>
                    <a:p>
                      <a:pPr>
                        <a:lnSpc>
                          <a:spcPct val="100000"/>
                        </a:lnSpc>
                        <a:spcAft>
                          <a:spcPts val="0"/>
                        </a:spcAft>
                      </a:pPr>
                      <a:endParaRPr kumimoji="1" lang="en-US" altLang="ja-JP" sz="1400" kern="1200" dirty="0" smtClean="0">
                        <a:solidFill>
                          <a:schemeClr val="tx1"/>
                        </a:solidFill>
                        <a:effectLst/>
                        <a:latin typeface="+mn-ea"/>
                        <a:ea typeface="+mn-ea"/>
                        <a:cs typeface="+mn-cs"/>
                      </a:endParaRPr>
                    </a:p>
                    <a:p>
                      <a:pPr>
                        <a:lnSpc>
                          <a:spcPct val="100000"/>
                        </a:lnSpc>
                        <a:spcAft>
                          <a:spcPts val="0"/>
                        </a:spcAft>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spcAft>
                          <a:spcPts val="0"/>
                        </a:spcAft>
                      </a:pPr>
                      <a:r>
                        <a:rPr kumimoji="1" lang="ja-JP" altLang="en-US" sz="1400" kern="1200" dirty="0" smtClean="0">
                          <a:solidFill>
                            <a:schemeClr val="tx1"/>
                          </a:solidFill>
                          <a:effectLst/>
                          <a:latin typeface="+mn-ea"/>
                          <a:ea typeface="+mn-ea"/>
                          <a:cs typeface="+mn-cs"/>
                        </a:rPr>
                        <a:t>　公営・改良住宅の建替えや改善を促進するとともに、「みなし特定公共賃貸住宅制度」の活用など若年中堅層が定住し、良好なコミュニティの育つ「住み続けることのできるまちづくり」を目指す。</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□公営・改良住宅の建替えや改善の促進</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□民間と連携した多様な住宅供給が図られるよう</a:t>
                      </a:r>
                      <a:r>
                        <a:rPr kumimoji="1" lang="en-US" altLang="ja-JP" sz="1400" b="0" u="none" kern="1200" dirty="0" smtClean="0">
                          <a:solidFill>
                            <a:schemeClr val="tx1"/>
                          </a:solidFill>
                          <a:effectLst/>
                          <a:latin typeface="+mn-ea"/>
                          <a:ea typeface="+mn-ea"/>
                          <a:cs typeface="+mn-cs"/>
                        </a:rPr>
                        <a:t>PFI</a:t>
                      </a:r>
                      <a:r>
                        <a:rPr kumimoji="1" lang="ja-JP" altLang="en-US" sz="1400" b="0" u="none" kern="1200" dirty="0" smtClean="0">
                          <a:solidFill>
                            <a:schemeClr val="tx1"/>
                          </a:solidFill>
                          <a:effectLst/>
                          <a:latin typeface="+mn-ea"/>
                          <a:ea typeface="+mn-ea"/>
                          <a:cs typeface="+mn-cs"/>
                        </a:rPr>
                        <a:t>事業などの先進事例の情報提供や指導・助言を実施</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□空家等の地域活動拠点としての活用</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□「みなし特定公共賃貸住宅制度」の活用</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□まちづくり協議会等の住民参加による、隣保館等の地域の施設などを活動の場として活用しながら、公と民とのパートナーシップによるまちづくりの促進</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174625" indent="-17462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○市町において、居住水準等の向上や多様な住宅供給等が積極的に図られるよう、研修会等を通じて、空家を地域活動拠点として活用された事例の情報提供や、募集・管理に係る指導・助言を実施。</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○地区内に多様な所得階層や世代が居住できるよう、公営住</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宅・改良住宅をみなし特定公共賃貸住宅として活用。</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dirty="0" smtClean="0">
                          <a:solidFill>
                            <a:schemeClr val="tx1"/>
                          </a:solidFill>
                          <a:effectLst/>
                          <a:latin typeface="+mn-ea"/>
                          <a:ea typeface="+mn-ea"/>
                          <a:cs typeface="+mn-cs"/>
                        </a:rPr>
                        <a:t>○地域の活性化に向けた取組みとして、地元（まちづくり協議会 </a:t>
                      </a:r>
                      <a:endParaRPr kumimoji="1" lang="en-US" altLang="ja-JP" sz="1400" kern="120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dirty="0" smtClean="0">
                          <a:solidFill>
                            <a:schemeClr val="tx1"/>
                          </a:solidFill>
                          <a:effectLst/>
                          <a:latin typeface="+mn-ea"/>
                          <a:ea typeface="+mn-ea"/>
                          <a:cs typeface="+mn-cs"/>
                        </a:rPr>
                        <a:t>   等）、市、関係機関と連携したまちづくり構想の策定に向けた</a:t>
                      </a:r>
                      <a:endParaRPr kumimoji="1" lang="en-US" altLang="ja-JP" sz="1400" kern="120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dirty="0" smtClean="0">
                          <a:solidFill>
                            <a:schemeClr val="tx1"/>
                          </a:solidFill>
                          <a:effectLst/>
                          <a:latin typeface="+mn-ea"/>
                          <a:ea typeface="+mn-ea"/>
                          <a:cs typeface="+mn-cs"/>
                        </a:rPr>
                        <a:t>   勉強会を開催（平成</a:t>
                      </a:r>
                      <a:r>
                        <a:rPr kumimoji="1" lang="en-US" altLang="ja-JP" sz="1400" kern="1200" dirty="0" smtClean="0">
                          <a:solidFill>
                            <a:schemeClr val="tx1"/>
                          </a:solidFill>
                          <a:effectLst/>
                          <a:latin typeface="+mn-ea"/>
                          <a:ea typeface="+mn-ea"/>
                          <a:cs typeface="+mn-cs"/>
                        </a:rPr>
                        <a:t>26</a:t>
                      </a:r>
                      <a:r>
                        <a:rPr kumimoji="1" lang="ja-JP" altLang="en-US" sz="1400" kern="1200" dirty="0" smtClean="0">
                          <a:solidFill>
                            <a:schemeClr val="tx1"/>
                          </a:solidFill>
                          <a:effectLst/>
                          <a:latin typeface="+mn-ea"/>
                          <a:ea typeface="+mn-ea"/>
                          <a:cs typeface="+mn-cs"/>
                        </a:rPr>
                        <a:t>年度～）。</a:t>
                      </a:r>
                    </a:p>
                    <a:p>
                      <a:pPr marL="174625" indent="-174625" algn="l">
                        <a:lnSpc>
                          <a:spcPct val="100000"/>
                        </a:lnSpc>
                        <a:spcBef>
                          <a:spcPts val="0"/>
                        </a:spcBef>
                        <a:spcAft>
                          <a:spcPts val="0"/>
                        </a:spcAft>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1" name="角丸四角形 10"/>
          <p:cNvSpPr/>
          <p:nvPr/>
        </p:nvSpPr>
        <p:spPr>
          <a:xfrm>
            <a:off x="360462" y="3701238"/>
            <a:ext cx="6969954" cy="6652560"/>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1454509">
              <a:defRPr/>
            </a:pPr>
            <a:endParaRPr kumimoji="0" lang="en-US" altLang="ja-JP" sz="1400" b="1" kern="0" dirty="0" smtClean="0">
              <a:solidFill>
                <a:schemeClr val="tx1"/>
              </a:solidFill>
              <a:latin typeface="+mn-ea"/>
            </a:endParaRPr>
          </a:p>
          <a:p>
            <a:pPr lvl="0" defTabSz="1454509">
              <a:defRPr/>
            </a:pPr>
            <a:r>
              <a:rPr kumimoji="0" lang="ja-JP" altLang="en-US" sz="1400" b="1" kern="0" dirty="0">
                <a:solidFill>
                  <a:schemeClr val="tx1"/>
                </a:solidFill>
                <a:latin typeface="+mn-ea"/>
              </a:rPr>
              <a:t>　</a:t>
            </a:r>
            <a:r>
              <a:rPr kumimoji="0" lang="ja-JP" altLang="en-US" sz="1400" kern="0" dirty="0" smtClean="0">
                <a:solidFill>
                  <a:schemeClr val="tx1"/>
                </a:solidFill>
                <a:latin typeface="+mn-ea"/>
              </a:rPr>
              <a:t>市町営</a:t>
            </a:r>
            <a:r>
              <a:rPr kumimoji="0" lang="ja-JP" altLang="en-US" sz="1400" kern="0" dirty="0">
                <a:solidFill>
                  <a:schemeClr val="tx1"/>
                </a:solidFill>
                <a:latin typeface="+mn-ea"/>
              </a:rPr>
              <a:t>住宅は、昭和</a:t>
            </a:r>
            <a:r>
              <a:rPr kumimoji="0" lang="en-US" altLang="ja-JP" sz="1400" kern="0" dirty="0">
                <a:solidFill>
                  <a:schemeClr val="tx1"/>
                </a:solidFill>
                <a:latin typeface="+mn-ea"/>
              </a:rPr>
              <a:t>30</a:t>
            </a:r>
            <a:r>
              <a:rPr kumimoji="0" lang="ja-JP" altLang="en-US" sz="1400" kern="0" dirty="0">
                <a:solidFill>
                  <a:schemeClr val="tx1"/>
                </a:solidFill>
                <a:latin typeface="+mn-ea"/>
              </a:rPr>
              <a:t>～</a:t>
            </a:r>
            <a:r>
              <a:rPr kumimoji="0" lang="en-US" altLang="ja-JP" sz="1400" kern="0" dirty="0">
                <a:solidFill>
                  <a:schemeClr val="tx1"/>
                </a:solidFill>
                <a:latin typeface="+mn-ea"/>
              </a:rPr>
              <a:t>40</a:t>
            </a:r>
            <a:r>
              <a:rPr kumimoji="0" lang="ja-JP" altLang="en-US" sz="1400" kern="0" dirty="0">
                <a:solidFill>
                  <a:schemeClr val="tx1"/>
                </a:solidFill>
                <a:latin typeface="+mn-ea"/>
              </a:rPr>
              <a:t>年代に建設された建築物が大半であり、老朽化による建替え</a:t>
            </a:r>
            <a:r>
              <a:rPr kumimoji="0" lang="ja-JP" altLang="en-US" sz="1400" kern="0" dirty="0" smtClean="0">
                <a:solidFill>
                  <a:schemeClr val="tx1"/>
                </a:solidFill>
                <a:latin typeface="+mn-ea"/>
              </a:rPr>
              <a:t>及び住</a:t>
            </a:r>
            <a:r>
              <a:rPr kumimoji="0" lang="ja-JP" altLang="en-US" sz="1400" kern="0" dirty="0">
                <a:solidFill>
                  <a:schemeClr val="tx1"/>
                </a:solidFill>
                <a:latin typeface="+mn-ea"/>
              </a:rPr>
              <a:t>戸内の段差解消などの高齢者向け改善、浴室設置などの設備改善等、中長期的な視点に</a:t>
            </a:r>
            <a:r>
              <a:rPr kumimoji="0" lang="ja-JP" altLang="en-US" sz="1400" kern="0" dirty="0" smtClean="0">
                <a:solidFill>
                  <a:schemeClr val="tx1"/>
                </a:solidFill>
                <a:latin typeface="+mn-ea"/>
              </a:rPr>
              <a:t>立った</a:t>
            </a:r>
            <a:r>
              <a:rPr kumimoji="0" lang="ja-JP" altLang="en-US" sz="1400" kern="0" dirty="0">
                <a:solidFill>
                  <a:schemeClr val="tx1"/>
                </a:solidFill>
                <a:latin typeface="+mn-ea"/>
              </a:rPr>
              <a:t>改善を実施。</a:t>
            </a:r>
            <a:endParaRPr kumimoji="0" lang="en-US" altLang="ja-JP" sz="1400" kern="0" dirty="0">
              <a:solidFill>
                <a:schemeClr val="tx1"/>
              </a:solidFill>
              <a:latin typeface="+mn-ea"/>
            </a:endParaRPr>
          </a:p>
          <a:p>
            <a:pPr marL="173038" lvl="0" indent="-173038" defTabSz="1454509">
              <a:defRPr/>
            </a:pPr>
            <a:endParaRPr kumimoji="0" lang="en-US" altLang="ja-JP" sz="1400" kern="0" dirty="0">
              <a:solidFill>
                <a:schemeClr val="tx1"/>
              </a:solidFill>
              <a:latin typeface="+mn-ea"/>
            </a:endParaRPr>
          </a:p>
          <a:p>
            <a:pPr marL="173038" lvl="0" indent="-173038" defTabSz="1454509">
              <a:defRPr/>
            </a:pPr>
            <a:r>
              <a:rPr kumimoji="0" lang="ja-JP" altLang="en-US" sz="1400" kern="0" dirty="0" smtClean="0">
                <a:solidFill>
                  <a:schemeClr val="tx1"/>
                </a:solidFill>
                <a:latin typeface="+mn-ea"/>
              </a:rPr>
              <a:t>○</a:t>
            </a:r>
            <a:r>
              <a:rPr kumimoji="0" lang="ja-JP" altLang="en-US" sz="1400" kern="0" dirty="0">
                <a:solidFill>
                  <a:schemeClr val="tx1"/>
                </a:solidFill>
                <a:latin typeface="+mn-ea"/>
              </a:rPr>
              <a:t>公営・改良住宅の建替え</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・４市１町：６住宅　３４５戸（平成２３～２７年度）　　</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（参考）</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平成</a:t>
            </a:r>
            <a:r>
              <a:rPr kumimoji="0" lang="ja-JP" altLang="en-US" sz="1400" kern="0" dirty="0">
                <a:solidFill>
                  <a:schemeClr val="tx1"/>
                </a:solidFill>
                <a:latin typeface="+mn-ea"/>
              </a:rPr>
              <a:t>２３年度（事業完了年度）</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構造</a:t>
            </a:r>
            <a:r>
              <a:rPr kumimoji="0" lang="ja-JP" altLang="en-US" sz="1400" kern="0" dirty="0">
                <a:solidFill>
                  <a:schemeClr val="tx1"/>
                </a:solidFill>
                <a:latin typeface="+mn-ea"/>
              </a:rPr>
              <a:t>規模：ＲＣ造５階・８階建</a:t>
            </a:r>
            <a:endParaRPr kumimoji="0" lang="en-US" altLang="ja-JP" sz="1400" kern="0" dirty="0">
              <a:solidFill>
                <a:schemeClr val="tx1"/>
              </a:solidFill>
              <a:latin typeface="+mn-ea"/>
            </a:endParaRPr>
          </a:p>
          <a:p>
            <a:pPr marL="173038"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整備</a:t>
            </a:r>
            <a:r>
              <a:rPr kumimoji="0" lang="ja-JP" altLang="en-US" sz="1400" kern="0" dirty="0">
                <a:solidFill>
                  <a:schemeClr val="tx1"/>
                </a:solidFill>
                <a:latin typeface="+mn-ea"/>
              </a:rPr>
              <a:t>戸数：８０戸</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事業</a:t>
            </a:r>
            <a:r>
              <a:rPr kumimoji="0" lang="ja-JP" altLang="en-US" sz="1400" kern="0" dirty="0">
                <a:solidFill>
                  <a:schemeClr val="tx1"/>
                </a:solidFill>
                <a:latin typeface="+mn-ea"/>
              </a:rPr>
              <a:t>の</a:t>
            </a:r>
            <a:r>
              <a:rPr kumimoji="0" lang="ja-JP" altLang="en-US" sz="1400" kern="0" dirty="0" smtClean="0">
                <a:solidFill>
                  <a:schemeClr val="tx1"/>
                </a:solidFill>
                <a:latin typeface="+mn-ea"/>
              </a:rPr>
              <a:t>特徴</a:t>
            </a:r>
            <a:endParaRPr kumimoji="0" lang="en-US" altLang="ja-JP" sz="1400" kern="0" dirty="0" smtClean="0">
              <a:solidFill>
                <a:schemeClr val="tx1"/>
              </a:solidFill>
              <a:latin typeface="+mn-ea"/>
            </a:endParaRPr>
          </a:p>
          <a:p>
            <a:pPr marL="449263"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地域</a:t>
            </a:r>
            <a:r>
              <a:rPr kumimoji="0" lang="ja-JP" altLang="en-US" sz="1400" kern="0" dirty="0">
                <a:solidFill>
                  <a:schemeClr val="tx1"/>
                </a:solidFill>
                <a:latin typeface="+mn-ea"/>
              </a:rPr>
              <a:t>まちづくり協議会及び住民と行政がそれぞれの役割を担い、</a:t>
            </a:r>
            <a:r>
              <a:rPr kumimoji="0" lang="ja-JP" altLang="en-US" sz="1400" kern="0" dirty="0" smtClean="0">
                <a:solidFill>
                  <a:schemeClr val="tx1"/>
                </a:solidFill>
                <a:latin typeface="+mn-ea"/>
              </a:rPr>
              <a:t>ワークショップ等</a:t>
            </a:r>
            <a:r>
              <a:rPr kumimoji="0" lang="ja-JP" altLang="en-US" sz="1400" kern="0" dirty="0">
                <a:solidFill>
                  <a:schemeClr val="tx1"/>
                </a:solidFill>
                <a:latin typeface="+mn-ea"/>
              </a:rPr>
              <a:t>を通じて意見交換を行い、建替えを実施</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endParaRPr kumimoji="0" lang="en-US" altLang="ja-JP" sz="1400" kern="0" dirty="0">
              <a:solidFill>
                <a:schemeClr val="tx1"/>
              </a:solidFill>
              <a:latin typeface="+mn-ea"/>
            </a:endParaRPr>
          </a:p>
          <a:p>
            <a:pPr marL="173038" lvl="0" indent="-173038" defTabSz="1454509">
              <a:defRPr/>
            </a:pP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○公営・改良住宅の高齢者向け改善や浴室設置等の改善</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高齢者向け</a:t>
            </a:r>
            <a:r>
              <a:rPr kumimoji="0" lang="ja-JP" altLang="en-US" sz="1400" kern="0" dirty="0" smtClean="0">
                <a:solidFill>
                  <a:schemeClr val="tx1"/>
                </a:solidFill>
                <a:latin typeface="+mn-ea"/>
              </a:rPr>
              <a:t>改善　</a:t>
            </a:r>
            <a:r>
              <a:rPr kumimoji="0" lang="en-US" altLang="ja-JP" sz="1400" kern="0" dirty="0" smtClean="0">
                <a:solidFill>
                  <a:schemeClr val="tx1"/>
                </a:solidFill>
                <a:latin typeface="+mn-ea"/>
              </a:rPr>
              <a:t>【</a:t>
            </a:r>
            <a:r>
              <a:rPr kumimoji="0" lang="en-US" altLang="ja-JP" sz="1400" kern="0" dirty="0">
                <a:solidFill>
                  <a:schemeClr val="tx1"/>
                </a:solidFill>
                <a:latin typeface="+mn-ea"/>
              </a:rPr>
              <a:t>4</a:t>
            </a:r>
            <a:r>
              <a:rPr kumimoji="0" lang="ja-JP" altLang="en-US" sz="1400" kern="0" dirty="0">
                <a:solidFill>
                  <a:schemeClr val="tx1"/>
                </a:solidFill>
                <a:latin typeface="+mn-ea"/>
              </a:rPr>
              <a:t>市：</a:t>
            </a:r>
            <a:r>
              <a:rPr kumimoji="0" lang="en-US" altLang="ja-JP" sz="1400" kern="0" dirty="0">
                <a:solidFill>
                  <a:schemeClr val="tx1"/>
                </a:solidFill>
                <a:latin typeface="+mn-ea"/>
              </a:rPr>
              <a:t>5</a:t>
            </a:r>
            <a:r>
              <a:rPr kumimoji="0" lang="ja-JP" altLang="en-US" sz="1400" kern="0" dirty="0">
                <a:solidFill>
                  <a:schemeClr val="tx1"/>
                </a:solidFill>
                <a:latin typeface="+mn-ea"/>
              </a:rPr>
              <a:t>住宅</a:t>
            </a:r>
            <a:r>
              <a:rPr kumimoji="0" lang="en-US" altLang="ja-JP" sz="1400" kern="0" dirty="0">
                <a:solidFill>
                  <a:schemeClr val="tx1"/>
                </a:solidFill>
                <a:latin typeface="+mn-ea"/>
              </a:rPr>
              <a:t>115</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27</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住戸規模改善    </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1</a:t>
            </a:r>
            <a:r>
              <a:rPr kumimoji="0" lang="ja-JP" altLang="en-US" sz="1400" kern="0" dirty="0">
                <a:solidFill>
                  <a:schemeClr val="tx1"/>
                </a:solidFill>
                <a:latin typeface="+mn-ea"/>
              </a:rPr>
              <a:t>住宅</a:t>
            </a:r>
            <a:r>
              <a:rPr kumimoji="0" lang="en-US" altLang="ja-JP" sz="1400" kern="0" dirty="0">
                <a:solidFill>
                  <a:schemeClr val="tx1"/>
                </a:solidFill>
                <a:latin typeface="+mn-ea"/>
              </a:rPr>
              <a:t>12</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浴室設置改善    </a:t>
            </a:r>
            <a:r>
              <a:rPr kumimoji="0" lang="en-US" altLang="ja-JP" sz="1400" kern="0" dirty="0">
                <a:solidFill>
                  <a:schemeClr val="tx1"/>
                </a:solidFill>
                <a:latin typeface="+mn-ea"/>
              </a:rPr>
              <a:t>【2</a:t>
            </a:r>
            <a:r>
              <a:rPr kumimoji="0" lang="ja-JP" altLang="en-US" sz="1400" kern="0" dirty="0">
                <a:solidFill>
                  <a:schemeClr val="tx1"/>
                </a:solidFill>
                <a:latin typeface="+mn-ea"/>
              </a:rPr>
              <a:t>市：</a:t>
            </a:r>
            <a:r>
              <a:rPr kumimoji="0" lang="en-US" altLang="ja-JP" sz="1400" kern="0" dirty="0">
                <a:solidFill>
                  <a:schemeClr val="tx1"/>
                </a:solidFill>
                <a:latin typeface="+mn-ea"/>
              </a:rPr>
              <a:t>4</a:t>
            </a:r>
            <a:r>
              <a:rPr kumimoji="0" lang="ja-JP" altLang="en-US" sz="1400" kern="0" dirty="0">
                <a:solidFill>
                  <a:schemeClr val="tx1"/>
                </a:solidFill>
                <a:latin typeface="+mn-ea"/>
              </a:rPr>
              <a:t>住宅</a:t>
            </a:r>
            <a:r>
              <a:rPr kumimoji="0" lang="en-US" altLang="ja-JP" sz="1400" kern="0" dirty="0">
                <a:solidFill>
                  <a:schemeClr val="tx1"/>
                </a:solidFill>
                <a:latin typeface="+mn-ea"/>
              </a:rPr>
              <a:t>133</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27</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共用部の改善    </a:t>
            </a:r>
            <a:r>
              <a:rPr kumimoji="0" lang="en-US" altLang="ja-JP" sz="1400" kern="0" dirty="0">
                <a:solidFill>
                  <a:schemeClr val="tx1"/>
                </a:solidFill>
                <a:latin typeface="+mn-ea"/>
              </a:rPr>
              <a:t>【222</a:t>
            </a:r>
            <a:r>
              <a:rPr kumimoji="0" lang="ja-JP" altLang="en-US" sz="1400" kern="0" dirty="0">
                <a:solidFill>
                  <a:schemeClr val="tx1"/>
                </a:solidFill>
                <a:latin typeface="+mn-ea"/>
              </a:rPr>
              <a:t>戸対象（平成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27</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・事業内容</a:t>
            </a: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高齢者向け</a:t>
            </a:r>
            <a:r>
              <a:rPr kumimoji="0" lang="ja-JP" altLang="en-US" sz="1400" kern="0" dirty="0">
                <a:solidFill>
                  <a:schemeClr val="tx1"/>
                </a:solidFill>
                <a:latin typeface="+mn-ea"/>
              </a:rPr>
              <a:t>改善（住戸内段差解消、浴室</a:t>
            </a:r>
            <a:r>
              <a:rPr kumimoji="0" lang="ja-JP" altLang="en-US" sz="1400" kern="0" dirty="0" smtClean="0">
                <a:solidFill>
                  <a:schemeClr val="tx1"/>
                </a:solidFill>
                <a:latin typeface="+mn-ea"/>
              </a:rPr>
              <a:t>・便</a:t>
            </a:r>
            <a:r>
              <a:rPr kumimoji="0" lang="ja-JP" altLang="en-US" sz="1400" kern="0" dirty="0">
                <a:solidFill>
                  <a:schemeClr val="tx1"/>
                </a:solidFill>
                <a:latin typeface="+mn-ea"/>
              </a:rPr>
              <a:t>所内手摺設置等）</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住戸規模増</a:t>
            </a:r>
            <a:r>
              <a:rPr kumimoji="0" lang="ja-JP" altLang="en-US" sz="1400" kern="0" dirty="0">
                <a:solidFill>
                  <a:schemeClr val="tx1"/>
                </a:solidFill>
                <a:latin typeface="+mn-ea"/>
              </a:rPr>
              <a:t>改善（狭小住戸３戸を２戸へ</a:t>
            </a:r>
            <a:r>
              <a:rPr kumimoji="0" lang="ja-JP" altLang="en-US" sz="1400" kern="0" dirty="0" smtClean="0">
                <a:solidFill>
                  <a:schemeClr val="tx1"/>
                </a:solidFill>
                <a:latin typeface="+mn-ea"/>
              </a:rPr>
              <a:t>の規模増</a:t>
            </a:r>
            <a:r>
              <a:rPr kumimoji="0" lang="ja-JP" altLang="en-US" sz="1400" kern="0" dirty="0">
                <a:solidFill>
                  <a:schemeClr val="tx1"/>
                </a:solidFill>
                <a:latin typeface="+mn-ea"/>
              </a:rPr>
              <a:t>改善（３戸２））</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浴室</a:t>
            </a:r>
            <a:r>
              <a:rPr kumimoji="0" lang="ja-JP" altLang="en-US" sz="1400" kern="0" dirty="0">
                <a:solidFill>
                  <a:schemeClr val="tx1"/>
                </a:solidFill>
                <a:latin typeface="+mn-ea"/>
              </a:rPr>
              <a:t>設置改善（浴室増築・浴槽設置）</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共用部</a:t>
            </a:r>
            <a:r>
              <a:rPr kumimoji="0" lang="ja-JP" altLang="en-US" sz="1400" kern="0" dirty="0">
                <a:solidFill>
                  <a:schemeClr val="tx1"/>
                </a:solidFill>
                <a:latin typeface="+mn-ea"/>
              </a:rPr>
              <a:t>の改善（共用廊下等への手摺設置）</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事業の特徴</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地域</a:t>
            </a:r>
            <a:r>
              <a:rPr kumimoji="0" lang="ja-JP" altLang="en-US" sz="1400" kern="0" dirty="0">
                <a:solidFill>
                  <a:schemeClr val="tx1"/>
                </a:solidFill>
                <a:latin typeface="+mn-ea"/>
              </a:rPr>
              <a:t>によって、地域のまちづくり協議会を中心に既存入居者の合意形成を図り</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地域住宅</a:t>
            </a:r>
            <a:r>
              <a:rPr kumimoji="0" lang="ja-JP" altLang="en-US" sz="1400" kern="0" dirty="0">
                <a:solidFill>
                  <a:schemeClr val="tx1"/>
                </a:solidFill>
                <a:latin typeface="+mn-ea"/>
              </a:rPr>
              <a:t>計画に基づき、具体的な棟改善に向けた改修ﾌﾟﾗﾝを確定し、工事を実施。</a:t>
            </a:r>
            <a:endParaRPr kumimoji="0" lang="en-US" altLang="ja-JP" sz="1400" kern="0" dirty="0">
              <a:solidFill>
                <a:schemeClr val="tx1"/>
              </a:solidFill>
              <a:latin typeface="+mn-ea"/>
            </a:endParaRPr>
          </a:p>
          <a:p>
            <a:endParaRPr kumimoji="1" lang="ja-JP" altLang="en-US" sz="1400" dirty="0">
              <a:solidFill>
                <a:schemeClr val="tx1"/>
              </a:solidFill>
              <a:latin typeface="+mn-ea"/>
            </a:endParaRPr>
          </a:p>
        </p:txBody>
      </p:sp>
      <p:sp>
        <p:nvSpPr>
          <p:cNvPr id="12" name="角丸四角形 11"/>
          <p:cNvSpPr/>
          <p:nvPr/>
        </p:nvSpPr>
        <p:spPr>
          <a:xfrm>
            <a:off x="7582111" y="3695601"/>
            <a:ext cx="7204138" cy="6658197"/>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lvl="0" indent="-173038" defTabSz="1454509">
              <a:defRPr/>
            </a:pPr>
            <a:endParaRPr kumimoji="0" lang="en-US" altLang="ja-JP" sz="1400" b="1" kern="0" dirty="0" smtClean="0">
              <a:solidFill>
                <a:schemeClr val="tx1"/>
              </a:solidFill>
              <a:latin typeface="+mn-ea"/>
            </a:endParaRPr>
          </a:p>
          <a:p>
            <a:pPr marL="173038" lvl="0" indent="-173038" defTabSz="1454509">
              <a:defRPr/>
            </a:pPr>
            <a:r>
              <a:rPr kumimoji="0" lang="ja-JP" altLang="en-US" sz="1400" b="1"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既存の空家等の地域活動拠点としての活用</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・グループホームへの住戸活用　</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3</a:t>
            </a:r>
            <a:r>
              <a:rPr kumimoji="0" lang="ja-JP" altLang="en-US" sz="1400" kern="0" dirty="0">
                <a:solidFill>
                  <a:schemeClr val="tx1"/>
                </a:solidFill>
                <a:latin typeface="+mn-ea"/>
              </a:rPr>
              <a:t>住宅</a:t>
            </a:r>
            <a:r>
              <a:rPr kumimoji="0" lang="en-US" altLang="ja-JP" sz="1400" kern="0" dirty="0">
                <a:solidFill>
                  <a:schemeClr val="tx1"/>
                </a:solidFill>
                <a:latin typeface="+mn-ea"/>
              </a:rPr>
              <a:t>7</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a:t>
            </a:r>
            <a:r>
              <a:rPr kumimoji="0" lang="ja-JP" altLang="en-US" sz="1400" kern="0" dirty="0">
                <a:solidFill>
                  <a:schemeClr val="tx1"/>
                </a:solidFill>
                <a:latin typeface="+mn-ea"/>
              </a:rPr>
              <a:t>７年度）</a:t>
            </a:r>
            <a:r>
              <a:rPr kumimoji="0" lang="en-US" altLang="ja-JP" sz="1400" kern="0" dirty="0">
                <a:solidFill>
                  <a:schemeClr val="tx1"/>
                </a:solidFill>
                <a:latin typeface="+mn-ea"/>
              </a:rPr>
              <a:t>】</a:t>
            </a:r>
            <a:r>
              <a:rPr kumimoji="0" lang="ja-JP" altLang="en-US" sz="1400" kern="0" dirty="0">
                <a:solidFill>
                  <a:schemeClr val="tx1"/>
                </a:solidFill>
                <a:latin typeface="+mn-ea"/>
              </a:rPr>
              <a:t>　</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r>
              <a:rPr kumimoji="0" lang="ja-JP" altLang="en-US" sz="1400" kern="0" dirty="0">
                <a:solidFill>
                  <a:schemeClr val="tx1"/>
                </a:solidFill>
                <a:latin typeface="+mn-ea"/>
              </a:rPr>
              <a:t>・子育て・高齢者生活支援 活動拠点</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2</a:t>
            </a:r>
            <a:r>
              <a:rPr kumimoji="0" lang="ja-JP" altLang="en-US" sz="1400" kern="0" dirty="0">
                <a:solidFill>
                  <a:schemeClr val="tx1"/>
                </a:solidFill>
                <a:latin typeface="+mn-ea"/>
              </a:rPr>
              <a:t>住宅</a:t>
            </a:r>
            <a:r>
              <a:rPr kumimoji="0" lang="en-US" altLang="ja-JP" sz="1400" kern="0" dirty="0">
                <a:solidFill>
                  <a:schemeClr val="tx1"/>
                </a:solidFill>
                <a:latin typeface="+mn-ea"/>
              </a:rPr>
              <a:t>2</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年度）</a:t>
            </a:r>
            <a:r>
              <a:rPr kumimoji="0" lang="en-US" altLang="ja-JP" sz="1400" kern="0" dirty="0">
                <a:solidFill>
                  <a:schemeClr val="tx1"/>
                </a:solidFill>
                <a:latin typeface="+mn-ea"/>
              </a:rPr>
              <a:t>】</a:t>
            </a:r>
            <a:r>
              <a:rPr kumimoji="0" lang="ja-JP" altLang="en-US" sz="1400" kern="0" dirty="0">
                <a:solidFill>
                  <a:schemeClr val="tx1"/>
                </a:solidFill>
                <a:latin typeface="+mn-ea"/>
              </a:rPr>
              <a:t>　</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r>
              <a:rPr kumimoji="0" lang="ja-JP" altLang="en-US" sz="1400" kern="0" dirty="0">
                <a:solidFill>
                  <a:schemeClr val="tx1"/>
                </a:solidFill>
                <a:latin typeface="+mn-ea"/>
              </a:rPr>
              <a:t>・</a:t>
            </a:r>
            <a:r>
              <a:rPr kumimoji="0" lang="ja-JP" altLang="en-US" sz="1400" kern="0" dirty="0" err="1">
                <a:solidFill>
                  <a:schemeClr val="tx1"/>
                </a:solidFill>
                <a:latin typeface="+mn-ea"/>
              </a:rPr>
              <a:t>障がい</a:t>
            </a:r>
            <a:r>
              <a:rPr kumimoji="0" lang="ja-JP" altLang="en-US" sz="1400" kern="0" dirty="0">
                <a:solidFill>
                  <a:schemeClr val="tx1"/>
                </a:solidFill>
                <a:latin typeface="+mn-ea"/>
              </a:rPr>
              <a:t>者就労支援活動</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1</a:t>
            </a:r>
            <a:r>
              <a:rPr kumimoji="0" lang="ja-JP" altLang="en-US" sz="1400" kern="0" dirty="0">
                <a:solidFill>
                  <a:schemeClr val="tx1"/>
                </a:solidFill>
                <a:latin typeface="+mn-ea"/>
              </a:rPr>
              <a:t>住宅</a:t>
            </a:r>
            <a:r>
              <a:rPr kumimoji="0" lang="en-US" altLang="ja-JP" sz="1400" kern="0" dirty="0">
                <a:solidFill>
                  <a:schemeClr val="tx1"/>
                </a:solidFill>
                <a:latin typeface="+mn-ea"/>
              </a:rPr>
              <a:t>1</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年度）</a:t>
            </a:r>
            <a:r>
              <a:rPr kumimoji="0" lang="en-US" altLang="ja-JP" sz="1400" kern="0" dirty="0" smtClean="0">
                <a:solidFill>
                  <a:schemeClr val="tx1"/>
                </a:solidFill>
                <a:latin typeface="+mn-ea"/>
              </a:rPr>
              <a:t>】</a:t>
            </a:r>
          </a:p>
          <a:p>
            <a:pPr marL="173038" lvl="0" indent="-173038" defTabSz="1454509">
              <a:defRPr/>
            </a:pPr>
            <a:endParaRPr kumimoji="0" lang="en-US" altLang="ja-JP" sz="1400" b="1" kern="0" dirty="0" smtClean="0">
              <a:solidFill>
                <a:schemeClr val="tx1"/>
              </a:solidFill>
              <a:latin typeface="+mn-ea"/>
            </a:endParaRPr>
          </a:p>
          <a:p>
            <a:pPr marL="173038" lvl="0" indent="-173038" defTabSz="1454509">
              <a:defRPr/>
            </a:pPr>
            <a:r>
              <a:rPr kumimoji="0" lang="ja-JP" altLang="en-US" sz="1400" b="1" kern="0" dirty="0" smtClean="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住民参加のもと、地域の実情に即したまちづくり構想の策定</a:t>
            </a:r>
            <a:endParaRPr kumimoji="0" lang="en-US" altLang="ja-JP" sz="1400" kern="0" dirty="0">
              <a:solidFill>
                <a:schemeClr val="tx1"/>
              </a:solidFill>
              <a:latin typeface="+mn-ea"/>
            </a:endParaRPr>
          </a:p>
          <a:p>
            <a:pPr marL="361950" lvl="0" indent="-361950" defTabSz="1454509">
              <a:tabLst>
                <a:tab pos="182563" algn="l"/>
              </a:tabLst>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r>
              <a:rPr kumimoji="0" lang="ja-JP" altLang="en-US" sz="1400" kern="0" dirty="0">
                <a:solidFill>
                  <a:schemeClr val="tx1"/>
                </a:solidFill>
                <a:latin typeface="+mn-ea"/>
              </a:rPr>
              <a:t>・地域における地元と市町とのまちづくりの機運の高まりをとらえ、地元、市、関係機関と連携</a:t>
            </a:r>
            <a:r>
              <a:rPr kumimoji="0" lang="ja-JP" altLang="en-US" sz="1400" kern="0" dirty="0" smtClean="0">
                <a:solidFill>
                  <a:schemeClr val="tx1"/>
                </a:solidFill>
                <a:latin typeface="+mn-ea"/>
              </a:rPr>
              <a:t>した勉強会</a:t>
            </a:r>
            <a:r>
              <a:rPr kumimoji="0" lang="ja-JP" altLang="en-US" sz="1400" kern="0" dirty="0">
                <a:solidFill>
                  <a:schemeClr val="tx1"/>
                </a:solidFill>
                <a:latin typeface="+mn-ea"/>
              </a:rPr>
              <a:t>を開催している</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en-US" altLang="ja-JP" sz="1400" b="1" kern="0" dirty="0">
                <a:solidFill>
                  <a:schemeClr val="tx1"/>
                </a:solidFill>
                <a:latin typeface="+mn-ea"/>
              </a:rPr>
              <a:t>【</a:t>
            </a:r>
            <a:r>
              <a:rPr kumimoji="0" lang="ja-JP" altLang="en-US" sz="1400" b="1" kern="0" dirty="0">
                <a:solidFill>
                  <a:schemeClr val="tx1"/>
                </a:solidFill>
                <a:latin typeface="+mn-ea"/>
              </a:rPr>
              <a:t>勉強会の実施状況</a:t>
            </a:r>
            <a:r>
              <a:rPr kumimoji="0" lang="en-US" altLang="ja-JP" sz="1400" b="1" kern="0" dirty="0">
                <a:solidFill>
                  <a:schemeClr val="tx1"/>
                </a:solidFill>
                <a:latin typeface="+mn-ea"/>
              </a:rPr>
              <a:t>】</a:t>
            </a:r>
          </a:p>
          <a:p>
            <a:pPr marL="457200" lvl="0" indent="-457200" defTabSz="1454509">
              <a:defRPr/>
            </a:pPr>
            <a:r>
              <a:rPr kumimoji="0" lang="ja-JP" altLang="en-US" sz="1400" kern="0" dirty="0">
                <a:solidFill>
                  <a:schemeClr val="tx1"/>
                </a:solidFill>
                <a:latin typeface="+mn-ea"/>
              </a:rPr>
              <a:t>　　 ・第１回勉強会（平成</a:t>
            </a:r>
            <a:r>
              <a:rPr kumimoji="0" lang="en-US" altLang="ja-JP" sz="1400" kern="0" dirty="0">
                <a:solidFill>
                  <a:schemeClr val="tx1"/>
                </a:solidFill>
                <a:latin typeface="+mn-ea"/>
              </a:rPr>
              <a:t>26</a:t>
            </a:r>
            <a:r>
              <a:rPr kumimoji="0" lang="ja-JP" altLang="en-US" sz="1400" kern="0" dirty="0">
                <a:solidFill>
                  <a:schemeClr val="tx1"/>
                </a:solidFill>
                <a:latin typeface="+mn-ea"/>
              </a:rPr>
              <a:t>年</a:t>
            </a:r>
            <a:r>
              <a:rPr kumimoji="0" lang="en-US" altLang="ja-JP" sz="1400" kern="0" dirty="0">
                <a:solidFill>
                  <a:schemeClr val="tx1"/>
                </a:solidFill>
                <a:latin typeface="+mn-ea"/>
              </a:rPr>
              <a:t>5</a:t>
            </a:r>
            <a:r>
              <a:rPr kumimoji="0" lang="ja-JP" altLang="en-US" sz="1400" kern="0" dirty="0">
                <a:solidFill>
                  <a:schemeClr val="tx1"/>
                </a:solidFill>
                <a:latin typeface="+mn-ea"/>
              </a:rPr>
              <a:t>月）</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地区の概要、これまでの取組等の意見交換、今後予定している地区の市営住宅の建替えに</a:t>
            </a:r>
            <a:r>
              <a:rPr kumimoji="0" lang="ja-JP" altLang="en-US" sz="1400" kern="0" dirty="0" smtClean="0">
                <a:solidFill>
                  <a:schemeClr val="tx1"/>
                </a:solidFill>
                <a:latin typeface="+mn-ea"/>
              </a:rPr>
              <a:t>向け</a:t>
            </a:r>
            <a:r>
              <a:rPr kumimoji="0" lang="ja-JP" altLang="en-US" sz="1400" kern="0" dirty="0">
                <a:solidFill>
                  <a:schemeClr val="tx1"/>
                </a:solidFill>
                <a:latin typeface="+mn-ea"/>
              </a:rPr>
              <a:t>、まちづくり協議会で構想を策定、市の長寿命化計画へ位置づける方向を確認</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・第２回勉強会（平成</a:t>
            </a:r>
            <a:r>
              <a:rPr kumimoji="0" lang="en-US" altLang="ja-JP" sz="1400" kern="0" dirty="0">
                <a:solidFill>
                  <a:schemeClr val="tx1"/>
                </a:solidFill>
                <a:latin typeface="+mn-ea"/>
              </a:rPr>
              <a:t>26</a:t>
            </a:r>
            <a:r>
              <a:rPr kumimoji="0" lang="ja-JP" altLang="en-US" sz="1400" kern="0" dirty="0">
                <a:solidFill>
                  <a:schemeClr val="tx1"/>
                </a:solidFill>
                <a:latin typeface="+mn-ea"/>
              </a:rPr>
              <a:t>年</a:t>
            </a:r>
            <a:r>
              <a:rPr kumimoji="0" lang="en-US" altLang="ja-JP" sz="1400" kern="0" dirty="0">
                <a:solidFill>
                  <a:schemeClr val="tx1"/>
                </a:solidFill>
                <a:latin typeface="+mn-ea"/>
              </a:rPr>
              <a:t>7</a:t>
            </a:r>
            <a:r>
              <a:rPr kumimoji="0" lang="ja-JP" altLang="en-US" sz="1400" kern="0" dirty="0">
                <a:solidFill>
                  <a:schemeClr val="tx1"/>
                </a:solidFill>
                <a:latin typeface="+mn-ea"/>
              </a:rPr>
              <a:t>月）</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今後のスケジュール、現状課題の把握手法、地域コミュニティ活性化手法等の意見交換を実施。</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・第３回勉強会（平成</a:t>
            </a:r>
            <a:r>
              <a:rPr kumimoji="0" lang="en-US" altLang="ja-JP" sz="1400" kern="0" dirty="0">
                <a:solidFill>
                  <a:schemeClr val="tx1"/>
                </a:solidFill>
                <a:latin typeface="+mn-ea"/>
              </a:rPr>
              <a:t>27</a:t>
            </a:r>
            <a:r>
              <a:rPr kumimoji="0" lang="ja-JP" altLang="en-US" sz="1400" kern="0" dirty="0">
                <a:solidFill>
                  <a:schemeClr val="tx1"/>
                </a:solidFill>
                <a:latin typeface="+mn-ea"/>
              </a:rPr>
              <a:t>年</a:t>
            </a:r>
            <a:r>
              <a:rPr kumimoji="0" lang="en-US" altLang="ja-JP" sz="1400" kern="0" dirty="0">
                <a:solidFill>
                  <a:schemeClr val="tx1"/>
                </a:solidFill>
                <a:latin typeface="+mn-ea"/>
              </a:rPr>
              <a:t>11</a:t>
            </a:r>
            <a:r>
              <a:rPr kumimoji="0" lang="ja-JP" altLang="en-US" sz="1400" kern="0" dirty="0" smtClean="0">
                <a:solidFill>
                  <a:schemeClr val="tx1"/>
                </a:solidFill>
                <a:latin typeface="+mn-ea"/>
              </a:rPr>
              <a:t>月）</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地元が選定したコンサルティング業者を</a:t>
            </a:r>
            <a:r>
              <a:rPr kumimoji="0" lang="ja-JP" altLang="en-US" sz="1400" kern="0" dirty="0" smtClean="0">
                <a:solidFill>
                  <a:schemeClr val="tx1"/>
                </a:solidFill>
                <a:latin typeface="+mn-ea"/>
              </a:rPr>
              <a:t>交え、現状課題の確認、今後の方針及びスケジュール等についての意見交換を実施。</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・第４回勉強会（平成</a:t>
            </a:r>
            <a:r>
              <a:rPr kumimoji="0" lang="en-US" altLang="ja-JP" sz="1400" kern="0" dirty="0" smtClean="0">
                <a:solidFill>
                  <a:schemeClr val="tx1"/>
                </a:solidFill>
                <a:latin typeface="+mn-ea"/>
              </a:rPr>
              <a:t>28</a:t>
            </a:r>
            <a:r>
              <a:rPr kumimoji="0" lang="ja-JP" altLang="en-US" sz="1400" kern="0" dirty="0" smtClean="0">
                <a:solidFill>
                  <a:schemeClr val="tx1"/>
                </a:solidFill>
                <a:latin typeface="+mn-ea"/>
              </a:rPr>
              <a:t>年</a:t>
            </a:r>
            <a:r>
              <a:rPr kumimoji="0" lang="en-US" altLang="ja-JP" sz="1400" kern="0" dirty="0" smtClean="0">
                <a:solidFill>
                  <a:schemeClr val="tx1"/>
                </a:solidFill>
                <a:latin typeface="+mn-ea"/>
              </a:rPr>
              <a:t>2</a:t>
            </a:r>
            <a:r>
              <a:rPr kumimoji="0" lang="ja-JP" altLang="en-US" sz="1400" kern="0" dirty="0" smtClean="0">
                <a:solidFill>
                  <a:schemeClr val="tx1"/>
                </a:solidFill>
                <a:latin typeface="+mn-ea"/>
              </a:rPr>
              <a:t>月予定）</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団地役員会等との意見交換を予定。</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endParaRPr kumimoji="0" lang="en-US" altLang="ja-JP" sz="1400" kern="0" dirty="0">
              <a:solidFill>
                <a:schemeClr val="tx1"/>
              </a:solidFill>
              <a:latin typeface="+mn-ea"/>
            </a:endParaRPr>
          </a:p>
          <a:p>
            <a:pPr marL="457200" lvl="0" indent="-457200" defTabSz="1454509">
              <a:tabLst>
                <a:tab pos="182563" algn="l"/>
              </a:tabLst>
              <a:defRPr/>
            </a:pPr>
            <a:endParaRPr kumimoji="0" lang="en-US" altLang="ja-JP" sz="1400" kern="0" dirty="0">
              <a:solidFill>
                <a:schemeClr val="tx1"/>
              </a:solidFill>
              <a:latin typeface="+mn-ea"/>
            </a:endParaRPr>
          </a:p>
          <a:p>
            <a:pPr marL="457200" indent="-457200"/>
            <a:endParaRPr kumimoji="1" lang="ja-JP" altLang="en-US" sz="1400" dirty="0">
              <a:solidFill>
                <a:schemeClr val="tx1"/>
              </a:solidFill>
              <a:latin typeface="+mn-ea"/>
            </a:endParaRPr>
          </a:p>
        </p:txBody>
      </p:sp>
      <p:pic>
        <p:nvPicPr>
          <p:cNvPr id="15"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170176" y="6714852"/>
            <a:ext cx="1944216" cy="1639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正方形/長方形 15"/>
          <p:cNvSpPr/>
          <p:nvPr/>
        </p:nvSpPr>
        <p:spPr>
          <a:xfrm>
            <a:off x="4977429" y="8318698"/>
            <a:ext cx="2376264" cy="2796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t"/>
          <a:lstStyle/>
          <a:p>
            <a:pPr marL="173014" indent="-173014"/>
            <a:r>
              <a:rPr lang="ja-JP" altLang="en-US" sz="1200" dirty="0">
                <a:solidFill>
                  <a:schemeClr val="tx1"/>
                </a:solidFill>
              </a:rPr>
              <a:t>　</a:t>
            </a:r>
            <a:r>
              <a:rPr lang="ja-JP" altLang="en-US" sz="1200" dirty="0" smtClean="0">
                <a:solidFill>
                  <a:schemeClr val="tx1"/>
                </a:solidFill>
              </a:rPr>
              <a:t>（共用廊下等への手摺設置例）</a:t>
            </a:r>
          </a:p>
          <a:p>
            <a:pPr marL="173014" indent="-173014"/>
            <a:endParaRPr lang="ja-JP" altLang="en-US" sz="1200" dirty="0" smtClean="0">
              <a:solidFill>
                <a:schemeClr val="tx1"/>
              </a:solidFill>
            </a:endParaRPr>
          </a:p>
        </p:txBody>
      </p:sp>
      <p:sp>
        <p:nvSpPr>
          <p:cNvPr id="18" name="正方形/長方形 17"/>
          <p:cNvSpPr/>
          <p:nvPr/>
        </p:nvSpPr>
        <p:spPr>
          <a:xfrm>
            <a:off x="360461" y="3489764"/>
            <a:ext cx="3484977"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居住水準の向上に向けた取組み</a:t>
            </a:r>
            <a:endParaRPr kumimoji="1" lang="ja-JP" altLang="en-US" sz="1600" dirty="0">
              <a:solidFill>
                <a:schemeClr val="tx1"/>
              </a:solidFill>
            </a:endParaRPr>
          </a:p>
        </p:txBody>
      </p:sp>
      <p:sp>
        <p:nvSpPr>
          <p:cNvPr id="20" name="正方形/長方形 19"/>
          <p:cNvSpPr/>
          <p:nvPr/>
        </p:nvSpPr>
        <p:spPr>
          <a:xfrm>
            <a:off x="7561265" y="3489664"/>
            <a:ext cx="4464493" cy="41177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多様な住宅供給や地域の活性化に向けた取組み</a:t>
            </a:r>
            <a:endParaRPr kumimoji="1" lang="ja-JP" altLang="en-US" sz="1600" dirty="0">
              <a:solidFill>
                <a:schemeClr val="tx1"/>
              </a:solidFill>
            </a:endParaRPr>
          </a:p>
        </p:txBody>
      </p:sp>
    </p:spTree>
    <p:extLst>
      <p:ext uri="{BB962C8B-B14F-4D97-AF65-F5344CB8AC3E}">
        <p14:creationId xmlns:p14="http://schemas.microsoft.com/office/powerpoint/2010/main" val="1711899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rPr>
              <a:t>６</a:t>
            </a:r>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．住工混在市街地</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2" name="テキスト ボックス 31"/>
          <p:cNvSpPr txBox="1"/>
          <p:nvPr/>
        </p:nvSpPr>
        <p:spPr>
          <a:xfrm>
            <a:off x="141407" y="738188"/>
            <a:ext cx="14881408" cy="9798173"/>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graphicFrame>
        <p:nvGraphicFramePr>
          <p:cNvPr id="10" name="表 9"/>
          <p:cNvGraphicFramePr>
            <a:graphicFrameLocks noGrp="1"/>
          </p:cNvGraphicFramePr>
          <p:nvPr>
            <p:extLst>
              <p:ext uri="{D42A27DB-BD31-4B8C-83A1-F6EECF244321}">
                <p14:modId xmlns:p14="http://schemas.microsoft.com/office/powerpoint/2010/main" val="2435520420"/>
              </p:ext>
            </p:extLst>
          </p:nvPr>
        </p:nvGraphicFramePr>
        <p:xfrm>
          <a:off x="334438" y="954212"/>
          <a:ext cx="14573147" cy="305883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lvl="0">
                        <a:lnSpc>
                          <a:spcPct val="100000"/>
                        </a:lnSpc>
                      </a:pPr>
                      <a:r>
                        <a:rPr kumimoji="1" lang="ja-JP" altLang="en-US" sz="1400" kern="1200" dirty="0" smtClean="0">
                          <a:solidFill>
                            <a:schemeClr val="tx1"/>
                          </a:solidFill>
                          <a:effectLst/>
                          <a:latin typeface="+mn-ea"/>
                          <a:ea typeface="+mn-ea"/>
                          <a:cs typeface="+mn-cs"/>
                        </a:rPr>
                        <a:t>工場等の廃業や転出により、住居系土地利用への転換が進行、他地区からの住民の流入に伴う住民と企業相互の各種トラブルが発生（住宅側では騒音、振動等の住環境問題が発生、工場側では、近隣住民との問題など操業環境の障害）</a:t>
                      </a:r>
                      <a:r>
                        <a:rPr kumimoji="1" lang="ja-JP" altLang="ja-JP" sz="1400" kern="1200" dirty="0" smtClean="0">
                          <a:solidFill>
                            <a:schemeClr val="tx1"/>
                          </a:solidFill>
                          <a:effectLst/>
                          <a:latin typeface="+mn-ea"/>
                          <a:ea typeface="+mn-ea"/>
                          <a:cs typeface="+mn-cs"/>
                        </a:rPr>
                        <a:t>　等</a:t>
                      </a:r>
                    </a:p>
                    <a:p>
                      <a:pPr>
                        <a:lnSpc>
                          <a:spcPct val="100000"/>
                        </a:lnSpc>
                      </a:pPr>
                      <a:endParaRPr kumimoji="1" lang="en-US" altLang="ja-JP" sz="1400" kern="1200" dirty="0" smtClean="0">
                        <a:solidFill>
                          <a:schemeClr val="tx1"/>
                        </a:solidFill>
                        <a:effectLst/>
                        <a:latin typeface="+mn-ea"/>
                        <a:ea typeface="+mn-ea"/>
                        <a:cs typeface="+mn-cs"/>
                      </a:endParaRPr>
                    </a:p>
                    <a:p>
                      <a:pPr>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良好な住環境を確保する地域、工場等の集積の維持を図る地域など、地域の目標に応じて、住宅と工場等の立地を適正に規制誘導し、住環境と操業環境が共存できるルールのもとで、それぞれできる限り良好な環境を確保し、調和の取れたまちづくりを目指す。</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□地区計画等の活用などによる地域の状況に応じた土地利用の誘導</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□共存するためのルールづくりの促進</a:t>
                      </a: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○良好な住環境を確保する地域、工場等の集積の維持を図る地域など、地域の目標に応じて、住宅と工場等の立地を適正に規制誘導するため、住環境と操業環境が共存できるルールづくりを促進</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3" name="角丸四角形 12"/>
          <p:cNvSpPr/>
          <p:nvPr/>
        </p:nvSpPr>
        <p:spPr>
          <a:xfrm>
            <a:off x="4968974" y="4212598"/>
            <a:ext cx="9913075" cy="498178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14" indent="-173014"/>
            <a:endParaRPr lang="en-US" altLang="ja-JP" sz="1400" dirty="0" smtClean="0">
              <a:solidFill>
                <a:schemeClr val="tx1"/>
              </a:solidFill>
              <a:latin typeface="+mn-ea"/>
            </a:endParaRPr>
          </a:p>
          <a:p>
            <a:pPr marL="171450" indent="-171450"/>
            <a:r>
              <a:rPr lang="ja-JP" altLang="en-US" sz="1400" dirty="0">
                <a:solidFill>
                  <a:schemeClr val="tx1"/>
                </a:solidFill>
                <a:latin typeface="+mn-ea"/>
              </a:rPr>
              <a:t>○</a:t>
            </a:r>
            <a:r>
              <a:rPr lang="ja-JP" altLang="en-US" sz="1400" dirty="0" smtClean="0">
                <a:solidFill>
                  <a:schemeClr val="tx1"/>
                </a:solidFill>
                <a:latin typeface="+mn-ea"/>
              </a:rPr>
              <a:t>住工</a:t>
            </a:r>
            <a:r>
              <a:rPr lang="ja-JP" altLang="en-US" sz="1400" dirty="0">
                <a:solidFill>
                  <a:schemeClr val="tx1"/>
                </a:solidFill>
                <a:latin typeface="+mn-ea"/>
              </a:rPr>
              <a:t>共生のための「まちづくり協議会」への支援　</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高井田</a:t>
            </a:r>
            <a:r>
              <a:rPr lang="ja-JP" altLang="en-US" sz="1400" dirty="0">
                <a:solidFill>
                  <a:schemeClr val="tx1"/>
                </a:solidFill>
                <a:latin typeface="+mn-ea"/>
              </a:rPr>
              <a:t>まちづくり協議会が主催する「高井田</a:t>
            </a:r>
            <a:r>
              <a:rPr lang="ja-JP" altLang="en-US" sz="1400" dirty="0" smtClean="0">
                <a:solidFill>
                  <a:schemeClr val="tx1"/>
                </a:solidFill>
                <a:latin typeface="+mn-ea"/>
              </a:rPr>
              <a:t>モノづくり</a:t>
            </a:r>
            <a:r>
              <a:rPr lang="ja-JP" altLang="en-US" sz="1400" dirty="0">
                <a:solidFill>
                  <a:schemeClr val="tx1"/>
                </a:solidFill>
                <a:latin typeface="+mn-ea"/>
              </a:rPr>
              <a:t>体験塾」</a:t>
            </a:r>
            <a:r>
              <a:rPr lang="ja-JP" altLang="en-US" sz="1400" dirty="0" smtClean="0">
                <a:solidFill>
                  <a:schemeClr val="tx1"/>
                </a:solidFill>
                <a:latin typeface="+mn-ea"/>
              </a:rPr>
              <a:t>に後援。</a:t>
            </a:r>
            <a:endParaRPr lang="en-US" altLang="ja-JP" sz="1400" dirty="0">
              <a:solidFill>
                <a:schemeClr val="tx1"/>
              </a:solidFill>
              <a:latin typeface="+mn-ea"/>
            </a:endParaRPr>
          </a:p>
          <a:p>
            <a:pPr marL="171450" indent="-171450"/>
            <a:r>
              <a:rPr lang="ja-JP" altLang="en-US" sz="1400" dirty="0">
                <a:solidFill>
                  <a:schemeClr val="tx1"/>
                </a:solidFill>
                <a:latin typeface="+mn-ea"/>
              </a:rPr>
              <a:t>　高校生が現場職業体験を通じて、モノづくりの</a:t>
            </a:r>
            <a:r>
              <a:rPr lang="ja-JP" altLang="en-US" sz="1400" dirty="0" smtClean="0">
                <a:solidFill>
                  <a:schemeClr val="tx1"/>
                </a:solidFill>
                <a:latin typeface="+mn-ea"/>
              </a:rPr>
              <a:t>知恵や</a:t>
            </a:r>
            <a:r>
              <a:rPr lang="ja-JP" altLang="en-US" sz="1400" dirty="0">
                <a:solidFill>
                  <a:schemeClr val="tx1"/>
                </a:solidFill>
                <a:latin typeface="+mn-ea"/>
              </a:rPr>
              <a:t>技術を学ぶとともに</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smtClean="0">
                <a:solidFill>
                  <a:schemeClr val="tx1"/>
                </a:solidFill>
                <a:latin typeface="+mn-ea"/>
              </a:rPr>
              <a:t>「</a:t>
            </a:r>
            <a:r>
              <a:rPr lang="ja-JP" altLang="en-US" sz="1400" dirty="0">
                <a:solidFill>
                  <a:schemeClr val="tx1"/>
                </a:solidFill>
                <a:latin typeface="+mn-ea"/>
              </a:rPr>
              <a:t>モノづくりの達人」の</a:t>
            </a:r>
            <a:r>
              <a:rPr lang="ja-JP" altLang="en-US" sz="1400" dirty="0" smtClean="0">
                <a:solidFill>
                  <a:schemeClr val="tx1"/>
                </a:solidFill>
                <a:latin typeface="+mn-ea"/>
              </a:rPr>
              <a:t>考え方や</a:t>
            </a:r>
            <a:r>
              <a:rPr lang="ja-JP" altLang="en-US" sz="1400" dirty="0">
                <a:solidFill>
                  <a:schemeClr val="tx1"/>
                </a:solidFill>
                <a:latin typeface="+mn-ea"/>
              </a:rPr>
              <a:t>生き方そのものに触れる機会となっている</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smtClean="0">
                <a:solidFill>
                  <a:schemeClr val="tx1"/>
                </a:solidFill>
                <a:latin typeface="+mn-ea"/>
              </a:rPr>
              <a:t>○「</a:t>
            </a:r>
            <a:r>
              <a:rPr lang="ja-JP" altLang="en-US" sz="1400" dirty="0">
                <a:solidFill>
                  <a:schemeClr val="tx1"/>
                </a:solidFill>
                <a:latin typeface="+mn-ea"/>
              </a:rPr>
              <a:t>東大阪市住工共生のまちづくり条例」（平成</a:t>
            </a:r>
            <a:r>
              <a:rPr lang="en-US" altLang="ja-JP" sz="1400" dirty="0">
                <a:solidFill>
                  <a:schemeClr val="tx1"/>
                </a:solidFill>
                <a:latin typeface="+mn-ea"/>
              </a:rPr>
              <a:t>25</a:t>
            </a:r>
            <a:r>
              <a:rPr lang="ja-JP" altLang="en-US" sz="1400" dirty="0">
                <a:solidFill>
                  <a:schemeClr val="tx1"/>
                </a:solidFill>
                <a:latin typeface="+mn-ea"/>
              </a:rPr>
              <a:t>年</a:t>
            </a:r>
            <a:r>
              <a:rPr lang="en-US" altLang="ja-JP" sz="1400" dirty="0">
                <a:solidFill>
                  <a:schemeClr val="tx1"/>
                </a:solidFill>
                <a:latin typeface="+mn-ea"/>
              </a:rPr>
              <a:t>4</a:t>
            </a:r>
            <a:r>
              <a:rPr lang="ja-JP" altLang="en-US" sz="1400" dirty="0">
                <a:solidFill>
                  <a:schemeClr val="tx1"/>
                </a:solidFill>
                <a:latin typeface="+mn-ea"/>
              </a:rPr>
              <a:t>月</a:t>
            </a:r>
            <a:r>
              <a:rPr lang="en-US" altLang="ja-JP" sz="1400" dirty="0">
                <a:solidFill>
                  <a:schemeClr val="tx1"/>
                </a:solidFill>
                <a:latin typeface="+mn-ea"/>
              </a:rPr>
              <a:t>1</a:t>
            </a:r>
            <a:r>
              <a:rPr lang="ja-JP" altLang="en-US" sz="1400" dirty="0">
                <a:solidFill>
                  <a:schemeClr val="tx1"/>
                </a:solidFill>
                <a:latin typeface="+mn-ea"/>
              </a:rPr>
              <a:t>日施行）</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・基本理念</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①</a:t>
            </a:r>
            <a:r>
              <a:rPr lang="ja-JP" altLang="en-US" sz="1400" dirty="0">
                <a:solidFill>
                  <a:schemeClr val="tx1"/>
                </a:solidFill>
                <a:latin typeface="+mn-ea"/>
              </a:rPr>
              <a:t>住工共生のまちづくりは、誰もが安全で快適に暮らせるまち</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②</a:t>
            </a:r>
            <a:r>
              <a:rPr lang="ja-JP" altLang="en-US" sz="1400" dirty="0">
                <a:solidFill>
                  <a:schemeClr val="tx1"/>
                </a:solidFill>
                <a:latin typeface="+mn-ea"/>
              </a:rPr>
              <a:t>元気に働き活力あふれる経済活動が営まれるまち</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③</a:t>
            </a:r>
            <a:r>
              <a:rPr lang="ja-JP" altLang="en-US" sz="1400" dirty="0">
                <a:solidFill>
                  <a:schemeClr val="tx1"/>
                </a:solidFill>
                <a:latin typeface="+mn-ea"/>
              </a:rPr>
              <a:t>モノづくり企業が果たす役割の重要性を理解し</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　モノづくり</a:t>
            </a:r>
            <a:r>
              <a:rPr lang="ja-JP" altLang="en-US" sz="1400" dirty="0">
                <a:solidFill>
                  <a:schemeClr val="tx1"/>
                </a:solidFill>
                <a:latin typeface="+mn-ea"/>
              </a:rPr>
              <a:t>のまちである</a:t>
            </a:r>
            <a:r>
              <a:rPr lang="ja-JP" altLang="en-US" sz="1400" dirty="0" smtClean="0">
                <a:solidFill>
                  <a:schemeClr val="tx1"/>
                </a:solidFill>
                <a:latin typeface="+mn-ea"/>
              </a:rPr>
              <a:t>ことに</a:t>
            </a:r>
            <a:r>
              <a:rPr lang="ja-JP" altLang="en-US" sz="1400" dirty="0">
                <a:solidFill>
                  <a:schemeClr val="tx1"/>
                </a:solidFill>
                <a:latin typeface="+mn-ea"/>
              </a:rPr>
              <a:t>誇りを持てるまち</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の</a:t>
            </a:r>
            <a:r>
              <a:rPr lang="ja-JP" altLang="en-US" sz="1400" dirty="0">
                <a:solidFill>
                  <a:schemeClr val="tx1"/>
                </a:solidFill>
                <a:latin typeface="+mn-ea"/>
              </a:rPr>
              <a:t>実現を図ることを旨として、市民、モノづくり企業、建築主等</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関係者</a:t>
            </a:r>
            <a:r>
              <a:rPr lang="ja-JP" altLang="en-US" sz="1400" dirty="0">
                <a:solidFill>
                  <a:schemeClr val="tx1"/>
                </a:solidFill>
                <a:latin typeface="+mn-ea"/>
              </a:rPr>
              <a:t>及び市が相互に連携</a:t>
            </a:r>
            <a:r>
              <a:rPr lang="ja-JP" altLang="en-US" sz="1400" dirty="0" smtClean="0">
                <a:solidFill>
                  <a:schemeClr val="tx1"/>
                </a:solidFill>
                <a:latin typeface="+mn-ea"/>
              </a:rPr>
              <a:t>を図りながら</a:t>
            </a:r>
            <a:r>
              <a:rPr lang="ja-JP" altLang="en-US" sz="1400" dirty="0">
                <a:solidFill>
                  <a:schemeClr val="tx1"/>
                </a:solidFill>
                <a:latin typeface="+mn-ea"/>
              </a:rPr>
              <a:t>、共同して推進</a:t>
            </a:r>
            <a:r>
              <a:rPr lang="ja-JP" altLang="en-US" sz="1400" dirty="0" smtClean="0">
                <a:solidFill>
                  <a:schemeClr val="tx1"/>
                </a:solidFill>
                <a:latin typeface="+mn-ea"/>
              </a:rPr>
              <a:t>され</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なければ</a:t>
            </a:r>
            <a:r>
              <a:rPr lang="ja-JP" altLang="en-US" sz="1400" dirty="0">
                <a:solidFill>
                  <a:schemeClr val="tx1"/>
                </a:solidFill>
                <a:latin typeface="+mn-ea"/>
              </a:rPr>
              <a:t>ならないと規定するとともに、各主体の責務を規定。</a:t>
            </a:r>
            <a:endParaRPr lang="en-US" altLang="ja-JP" sz="1400" dirty="0">
              <a:solidFill>
                <a:schemeClr val="tx1"/>
              </a:solidFill>
              <a:latin typeface="+mn-ea"/>
            </a:endParaRPr>
          </a:p>
          <a:p>
            <a:pPr marL="171450" indent="-171450"/>
            <a:r>
              <a:rPr lang="ja-JP" altLang="en-US" sz="1400" dirty="0" smtClean="0">
                <a:solidFill>
                  <a:schemeClr val="tx1"/>
                </a:solidFill>
                <a:latin typeface="+mn-ea"/>
              </a:rPr>
              <a:t>　・住工</a:t>
            </a:r>
            <a:r>
              <a:rPr lang="ja-JP" altLang="en-US" sz="1400" dirty="0">
                <a:solidFill>
                  <a:schemeClr val="tx1"/>
                </a:solidFill>
                <a:latin typeface="+mn-ea"/>
              </a:rPr>
              <a:t>共生のまちづくりの推進に関する</a:t>
            </a:r>
            <a:r>
              <a:rPr lang="ja-JP" altLang="en-US" sz="1400" dirty="0" smtClean="0">
                <a:solidFill>
                  <a:schemeClr val="tx1"/>
                </a:solidFill>
                <a:latin typeface="+mn-ea"/>
              </a:rPr>
              <a:t>施策として以下を規定。</a:t>
            </a:r>
            <a:endParaRPr lang="en-US" altLang="ja-JP" sz="1400" dirty="0">
              <a:solidFill>
                <a:schemeClr val="tx1"/>
              </a:solidFill>
              <a:latin typeface="+mn-ea"/>
            </a:endParaRPr>
          </a:p>
          <a:p>
            <a:pPr marL="171450" indent="-171450"/>
            <a:r>
              <a:rPr lang="ja-JP" altLang="en-US" sz="1400" dirty="0">
                <a:solidFill>
                  <a:schemeClr val="tx1"/>
                </a:solidFill>
                <a:latin typeface="+mn-ea"/>
              </a:rPr>
              <a:t>　①市民とモノづくり企業が共生できる環境形成を促進する施策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　②住工混在の緩やかな解消に資する施策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　③モノづくり企業の立地の促進及び操業の継続を支援する施策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　④その他住工共生のまちづくりに資する施策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a:t>
            </a:r>
            <a:r>
              <a:rPr lang="ja-JP" altLang="en-US" sz="1400" dirty="0" smtClean="0">
                <a:solidFill>
                  <a:schemeClr val="tx1"/>
                </a:solidFill>
                <a:latin typeface="+mn-ea"/>
              </a:rPr>
              <a:t>モノづくり</a:t>
            </a:r>
            <a:r>
              <a:rPr lang="ja-JP" altLang="en-US" sz="1400" dirty="0">
                <a:solidFill>
                  <a:schemeClr val="tx1"/>
                </a:solidFill>
                <a:latin typeface="+mn-ea"/>
              </a:rPr>
              <a:t>企業の集積を維持するため、準工業地域の</a:t>
            </a:r>
            <a:r>
              <a:rPr lang="ja-JP" altLang="en-US" sz="1400" dirty="0" smtClean="0">
                <a:solidFill>
                  <a:schemeClr val="tx1"/>
                </a:solidFill>
                <a:latin typeface="+mn-ea"/>
              </a:rPr>
              <a:t>うち</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モノづくり</a:t>
            </a:r>
            <a:r>
              <a:rPr lang="ja-JP" altLang="en-US" sz="1400" dirty="0">
                <a:solidFill>
                  <a:schemeClr val="tx1"/>
                </a:solidFill>
                <a:latin typeface="+mn-ea"/>
              </a:rPr>
              <a:t>企業の土地利用の比率</a:t>
            </a:r>
            <a:r>
              <a:rPr lang="ja-JP" altLang="en-US" sz="1400" dirty="0" smtClean="0">
                <a:solidFill>
                  <a:schemeClr val="tx1"/>
                </a:solidFill>
                <a:latin typeface="+mn-ea"/>
              </a:rPr>
              <a:t>が高い</a:t>
            </a:r>
            <a:r>
              <a:rPr lang="ja-JP" altLang="en-US" sz="1400" dirty="0">
                <a:solidFill>
                  <a:schemeClr val="tx1"/>
                </a:solidFill>
                <a:latin typeface="+mn-ea"/>
              </a:rPr>
              <a:t>地域及び工業地域</a:t>
            </a:r>
            <a:r>
              <a:rPr lang="ja-JP" altLang="en-US" sz="1400" dirty="0" smtClean="0">
                <a:solidFill>
                  <a:schemeClr val="tx1"/>
                </a:solidFill>
                <a:latin typeface="+mn-ea"/>
              </a:rPr>
              <a:t>を</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モノづくり推進地域」として指定。</a:t>
            </a:r>
            <a:endParaRPr lang="en-US" altLang="ja-JP" sz="1400" dirty="0">
              <a:solidFill>
                <a:schemeClr val="tx1"/>
              </a:solidFill>
              <a:latin typeface="+mn-ea"/>
            </a:endParaRPr>
          </a:p>
          <a:p>
            <a:pPr marL="171450" indent="-171450"/>
            <a:endParaRPr kumimoji="1" lang="ja-JP" altLang="en-US" sz="1400" dirty="0">
              <a:solidFill>
                <a:schemeClr val="tx1"/>
              </a:solidFill>
              <a:latin typeface="+mn-ea"/>
            </a:endParaRPr>
          </a:p>
        </p:txBody>
      </p:sp>
      <p:sp>
        <p:nvSpPr>
          <p:cNvPr id="14" name="角丸四角形 13"/>
          <p:cNvSpPr/>
          <p:nvPr/>
        </p:nvSpPr>
        <p:spPr>
          <a:xfrm>
            <a:off x="4968974" y="9420595"/>
            <a:ext cx="10041591" cy="946291"/>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14" indent="-173014"/>
            <a:endParaRPr lang="en-US" altLang="ja-JP" sz="1400" u="sng" dirty="0" smtClean="0">
              <a:solidFill>
                <a:schemeClr val="tx1"/>
              </a:solidFill>
              <a:latin typeface="+mn-ea"/>
            </a:endParaRPr>
          </a:p>
          <a:p>
            <a:pPr marL="173014" indent="-173014"/>
            <a:r>
              <a:rPr lang="ja-JP" altLang="en-US" sz="1400" dirty="0" smtClean="0">
                <a:solidFill>
                  <a:schemeClr val="tx1"/>
                </a:solidFill>
                <a:latin typeface="+mn-ea"/>
              </a:rPr>
              <a:t>「</a:t>
            </a:r>
            <a:r>
              <a:rPr lang="ja-JP" altLang="en-US" sz="1400" dirty="0">
                <a:solidFill>
                  <a:schemeClr val="tx1"/>
                </a:solidFill>
                <a:latin typeface="+mn-ea"/>
              </a:rPr>
              <a:t>大東市住工調和条例」（平成</a:t>
            </a:r>
            <a:r>
              <a:rPr lang="en-US" altLang="ja-JP" sz="1400" dirty="0">
                <a:solidFill>
                  <a:schemeClr val="tx1"/>
                </a:solidFill>
                <a:latin typeface="+mn-ea"/>
              </a:rPr>
              <a:t>22</a:t>
            </a:r>
            <a:r>
              <a:rPr lang="ja-JP" altLang="en-US" sz="1400" dirty="0">
                <a:solidFill>
                  <a:schemeClr val="tx1"/>
                </a:solidFill>
                <a:latin typeface="+mn-ea"/>
              </a:rPr>
              <a:t>年</a:t>
            </a:r>
            <a:r>
              <a:rPr lang="en-US" altLang="ja-JP" sz="1400" dirty="0">
                <a:solidFill>
                  <a:schemeClr val="tx1"/>
                </a:solidFill>
                <a:latin typeface="+mn-ea"/>
              </a:rPr>
              <a:t>10</a:t>
            </a:r>
            <a:r>
              <a:rPr lang="ja-JP" altLang="en-US" sz="1400" dirty="0">
                <a:solidFill>
                  <a:schemeClr val="tx1"/>
                </a:solidFill>
                <a:latin typeface="+mn-ea"/>
              </a:rPr>
              <a:t>月</a:t>
            </a:r>
            <a:r>
              <a:rPr lang="en-US" altLang="ja-JP" sz="1400" dirty="0">
                <a:solidFill>
                  <a:schemeClr val="tx1"/>
                </a:solidFill>
                <a:latin typeface="+mn-ea"/>
              </a:rPr>
              <a:t>1</a:t>
            </a:r>
            <a:r>
              <a:rPr lang="ja-JP" altLang="en-US" sz="1400" dirty="0">
                <a:solidFill>
                  <a:schemeClr val="tx1"/>
                </a:solidFill>
                <a:latin typeface="+mn-ea"/>
              </a:rPr>
              <a:t>日施行）</a:t>
            </a:r>
            <a:endParaRPr lang="en-US" altLang="ja-JP" sz="1400" dirty="0">
              <a:solidFill>
                <a:schemeClr val="tx1"/>
              </a:solidFill>
              <a:latin typeface="+mn-ea"/>
            </a:endParaRPr>
          </a:p>
          <a:p>
            <a:pPr marL="174625"/>
            <a:r>
              <a:rPr lang="ja-JP" altLang="en-US" sz="1400" dirty="0" smtClean="0">
                <a:solidFill>
                  <a:schemeClr val="tx1"/>
                </a:solidFill>
                <a:latin typeface="+mn-ea"/>
              </a:rPr>
              <a:t>工業</a:t>
            </a:r>
            <a:r>
              <a:rPr lang="ja-JP" altLang="en-US" sz="1400" dirty="0">
                <a:solidFill>
                  <a:schemeClr val="tx1"/>
                </a:solidFill>
                <a:latin typeface="+mn-ea"/>
              </a:rPr>
              <a:t>地域や工業地域に隣接する準工業地域等における住宅と工場の混在の防止に努め、</a:t>
            </a:r>
            <a:r>
              <a:rPr lang="ja-JP" altLang="en-US" sz="1400" dirty="0" smtClean="0">
                <a:solidFill>
                  <a:schemeClr val="tx1"/>
                </a:solidFill>
                <a:latin typeface="+mn-ea"/>
              </a:rPr>
              <a:t>良好な</a:t>
            </a:r>
            <a:r>
              <a:rPr lang="ja-JP" altLang="en-US" sz="1400" dirty="0">
                <a:solidFill>
                  <a:schemeClr val="tx1"/>
                </a:solidFill>
                <a:latin typeface="+mn-ea"/>
              </a:rPr>
              <a:t>まちづくりと企業活動の調和を図ることについて、必要な事項を定めることを目的として制定。</a:t>
            </a:r>
          </a:p>
          <a:p>
            <a:endParaRPr kumimoji="1" lang="ja-JP" altLang="en-US" sz="1400" dirty="0">
              <a:solidFill>
                <a:schemeClr val="tx1"/>
              </a:solidFill>
              <a:latin typeface="+mn-ea"/>
            </a:endParaRPr>
          </a:p>
        </p:txBody>
      </p:sp>
      <p:sp>
        <p:nvSpPr>
          <p:cNvPr id="16" name="AutoShape 65"/>
          <p:cNvSpPr>
            <a:spLocks noChangeArrowheads="1"/>
          </p:cNvSpPr>
          <p:nvPr/>
        </p:nvSpPr>
        <p:spPr bwMode="auto">
          <a:xfrm>
            <a:off x="387056" y="4280738"/>
            <a:ext cx="4425566" cy="6231234"/>
          </a:xfrm>
          <a:prstGeom prst="roundRect">
            <a:avLst>
              <a:gd name="adj" fmla="val 5958"/>
            </a:avLst>
          </a:prstGeom>
          <a:solidFill>
            <a:schemeClr val="accent6">
              <a:lumMod val="20000"/>
              <a:lumOff val="80000"/>
            </a:schemeClr>
          </a:solidFill>
          <a:ln w="9525">
            <a:solidFill>
              <a:schemeClr val="tx1"/>
            </a:solidFill>
            <a:round/>
            <a:headEnd/>
            <a:tailEnd/>
          </a:ln>
        </p:spPr>
        <p:txBody>
          <a:bodyPr wrap="square" lIns="36000" tIns="36000" rIns="0" bIns="0" anchor="t" anchorCtr="0">
            <a:normAutofit/>
          </a:bodyPr>
          <a:lstStyle/>
          <a:p>
            <a:pPr marL="173014" indent="-173014"/>
            <a:endParaRPr lang="en-US" altLang="ja-JP" sz="1400" dirty="0" smtClean="0">
              <a:latin typeface="+mn-ea"/>
            </a:endParaRPr>
          </a:p>
          <a:p>
            <a:pPr marL="173014" indent="-173014"/>
            <a:r>
              <a:rPr lang="en-US" altLang="ja-JP" sz="1400" dirty="0" smtClean="0">
                <a:latin typeface="+mn-ea"/>
              </a:rPr>
              <a:t>【</a:t>
            </a:r>
            <a:r>
              <a:rPr lang="ja-JP" altLang="en-US" sz="1400" dirty="0">
                <a:latin typeface="+mn-ea"/>
              </a:rPr>
              <a:t>住工共存するためのルール作りへの取組み</a:t>
            </a:r>
            <a:r>
              <a:rPr lang="en-US" altLang="ja-JP" sz="1400" dirty="0">
                <a:latin typeface="+mn-ea"/>
              </a:rPr>
              <a:t>】</a:t>
            </a:r>
          </a:p>
          <a:p>
            <a:pPr marL="173014" indent="-173014"/>
            <a:r>
              <a:rPr lang="ja-JP" altLang="en-US" sz="1400" dirty="0">
                <a:latin typeface="+mn-ea"/>
              </a:rPr>
              <a:t>　</a:t>
            </a:r>
            <a:r>
              <a:rPr lang="ja-JP" altLang="en-US" sz="1400" dirty="0" smtClean="0">
                <a:latin typeface="+mn-ea"/>
              </a:rPr>
              <a:t>○大阪府</a:t>
            </a:r>
            <a:r>
              <a:rPr lang="ja-JP" altLang="en-US" sz="1400" dirty="0">
                <a:latin typeface="+mn-ea"/>
              </a:rPr>
              <a:t>の東部大阪都市計画区域マスタープラン（平成</a:t>
            </a:r>
            <a:r>
              <a:rPr lang="en-US" altLang="ja-JP" sz="1400" dirty="0">
                <a:latin typeface="+mn-ea"/>
              </a:rPr>
              <a:t>23</a:t>
            </a:r>
            <a:r>
              <a:rPr lang="ja-JP" altLang="en-US" sz="1400" dirty="0">
                <a:latin typeface="+mn-ea"/>
              </a:rPr>
              <a:t>年</a:t>
            </a:r>
            <a:r>
              <a:rPr lang="en-US" altLang="ja-JP" sz="1400" dirty="0">
                <a:latin typeface="+mn-ea"/>
              </a:rPr>
              <a:t>3</a:t>
            </a:r>
            <a:r>
              <a:rPr lang="ja-JP" altLang="en-US" sz="1400" dirty="0">
                <a:latin typeface="+mn-ea"/>
              </a:rPr>
              <a:t>月策定）において</a:t>
            </a:r>
            <a:r>
              <a:rPr lang="ja-JP" altLang="en-US" sz="1400" dirty="0" smtClean="0">
                <a:latin typeface="+mn-ea"/>
              </a:rPr>
              <a:t>、住工</a:t>
            </a:r>
            <a:r>
              <a:rPr lang="ja-JP" altLang="en-US" sz="1400" dirty="0">
                <a:latin typeface="+mn-ea"/>
              </a:rPr>
              <a:t>混在問題への</a:t>
            </a:r>
            <a:r>
              <a:rPr lang="ja-JP" altLang="en-US" sz="1400" dirty="0" smtClean="0">
                <a:latin typeface="+mn-ea"/>
              </a:rPr>
              <a:t>対応として</a:t>
            </a:r>
            <a:r>
              <a:rPr lang="ja-JP" altLang="en-US" sz="1400" dirty="0">
                <a:latin typeface="+mn-ea"/>
              </a:rPr>
              <a:t>、現状と課題、今後の方針を記載。</a:t>
            </a:r>
            <a:endParaRPr lang="en-US" altLang="ja-JP" sz="1400" dirty="0">
              <a:latin typeface="+mn-ea"/>
            </a:endParaRPr>
          </a:p>
          <a:p>
            <a:pPr marL="173014" indent="-173014"/>
            <a:r>
              <a:rPr lang="ja-JP" altLang="en-US" sz="1400" dirty="0">
                <a:latin typeface="+mn-ea"/>
              </a:rPr>
              <a:t>　　それをふまえて、東部大阪地域の住工混在問題を抱える各市の都市計画マスタープランにおいて、住工混在市街地への対応に関する方針が記載されている。</a:t>
            </a:r>
            <a:endParaRPr lang="en-US" altLang="ja-JP" sz="1400" dirty="0">
              <a:latin typeface="+mn-ea"/>
            </a:endParaRPr>
          </a:p>
          <a:p>
            <a:pPr>
              <a:lnSpc>
                <a:spcPts val="1500"/>
              </a:lnSpc>
            </a:pPr>
            <a:endParaRPr lang="ja-JP" altLang="en-US" sz="1400" dirty="0">
              <a:latin typeface="+mn-ea"/>
            </a:endParaRPr>
          </a:p>
        </p:txBody>
      </p:sp>
      <p:sp>
        <p:nvSpPr>
          <p:cNvPr id="17" name="角丸四角形 16"/>
          <p:cNvSpPr/>
          <p:nvPr/>
        </p:nvSpPr>
        <p:spPr>
          <a:xfrm>
            <a:off x="576487" y="6354812"/>
            <a:ext cx="4104456" cy="3607376"/>
          </a:xfrm>
          <a:prstGeom prst="roundRect">
            <a:avLst>
              <a:gd name="adj" fmla="val 6402"/>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173014" indent="-173014"/>
            <a:r>
              <a:rPr lang="ja-JP" altLang="en-US" sz="1400" dirty="0">
                <a:solidFill>
                  <a:schemeClr val="tx1"/>
                </a:solidFill>
                <a:latin typeface="+mn-ea"/>
              </a:rPr>
              <a:t>東部</a:t>
            </a:r>
            <a:r>
              <a:rPr lang="ja-JP" altLang="en-US" sz="1400" dirty="0" smtClean="0">
                <a:solidFill>
                  <a:schemeClr val="tx1"/>
                </a:solidFill>
                <a:latin typeface="+mn-ea"/>
              </a:rPr>
              <a:t>大阪都市計画区域マスタープラン</a:t>
            </a:r>
            <a:endParaRPr lang="en-US" altLang="ja-JP" sz="1400" dirty="0" smtClean="0">
              <a:solidFill>
                <a:schemeClr val="tx1"/>
              </a:solidFill>
              <a:latin typeface="+mn-ea"/>
            </a:endParaRPr>
          </a:p>
          <a:p>
            <a:pPr marL="173014" indent="-173014"/>
            <a:r>
              <a:rPr lang="ja-JP" altLang="en-US" sz="1400" dirty="0" smtClean="0">
                <a:solidFill>
                  <a:schemeClr val="tx1"/>
                </a:solidFill>
                <a:latin typeface="+mn-ea"/>
              </a:rPr>
              <a:t>「</a:t>
            </a:r>
            <a:r>
              <a:rPr lang="ja-JP" altLang="en-US" sz="1400" dirty="0">
                <a:solidFill>
                  <a:schemeClr val="tx1"/>
                </a:solidFill>
                <a:latin typeface="+mn-ea"/>
              </a:rPr>
              <a:t>住工混在問題への対応</a:t>
            </a:r>
            <a:r>
              <a:rPr lang="ja-JP" altLang="en-US" sz="1400" dirty="0" smtClean="0">
                <a:solidFill>
                  <a:schemeClr val="tx1"/>
                </a:solidFill>
                <a:latin typeface="+mn-ea"/>
              </a:rPr>
              <a:t>」より抜粋</a:t>
            </a:r>
            <a:r>
              <a:rPr lang="ja-JP" altLang="en-US" sz="1400" dirty="0">
                <a:solidFill>
                  <a:schemeClr val="tx1"/>
                </a:solidFill>
                <a:latin typeface="+mn-ea"/>
              </a:rPr>
              <a:t>　　</a:t>
            </a:r>
            <a:endParaRPr lang="en-US" altLang="ja-JP" sz="1400" dirty="0">
              <a:solidFill>
                <a:schemeClr val="tx1"/>
              </a:solidFill>
              <a:latin typeface="+mn-ea"/>
            </a:endParaRPr>
          </a:p>
          <a:p>
            <a:pPr marL="173014" indent="-173014"/>
            <a:endParaRPr lang="en-US" altLang="ja-JP" sz="1400" dirty="0" smtClean="0">
              <a:solidFill>
                <a:schemeClr val="tx1"/>
              </a:solidFill>
              <a:latin typeface="+mn-ea"/>
            </a:endParaRPr>
          </a:p>
          <a:p>
            <a:pPr marL="173014" indent="-173014"/>
            <a:r>
              <a:rPr lang="ja-JP" altLang="en-US" sz="1400" dirty="0">
                <a:solidFill>
                  <a:schemeClr val="tx1"/>
                </a:solidFill>
                <a:latin typeface="+mn-ea"/>
              </a:rPr>
              <a:t>　</a:t>
            </a:r>
            <a:r>
              <a:rPr lang="ja-JP" altLang="en-US" sz="1400" u="sng" dirty="0">
                <a:solidFill>
                  <a:schemeClr val="tx1"/>
                </a:solidFill>
                <a:latin typeface="+mn-ea"/>
              </a:rPr>
              <a:t>現状と課題</a:t>
            </a:r>
            <a:endParaRPr lang="en-US" altLang="ja-JP" sz="1400" u="sng" dirty="0">
              <a:solidFill>
                <a:schemeClr val="tx1"/>
              </a:solidFill>
              <a:latin typeface="+mn-ea"/>
            </a:endParaRPr>
          </a:p>
          <a:p>
            <a:pPr marL="173014" indent="-173014"/>
            <a:r>
              <a:rPr lang="ja-JP" altLang="en-US" sz="1400" dirty="0">
                <a:solidFill>
                  <a:schemeClr val="tx1"/>
                </a:solidFill>
                <a:latin typeface="+mn-ea"/>
              </a:rPr>
              <a:t>　　「新しい住民と工場操業者の間で騒音、臭い、埃などを巡ってトラブルが起こるなど、住工混在地域としての問題が生じています。」</a:t>
            </a:r>
            <a:endParaRPr lang="en-US" altLang="ja-JP" sz="1400" dirty="0">
              <a:solidFill>
                <a:schemeClr val="tx1"/>
              </a:solidFill>
              <a:latin typeface="+mn-ea"/>
            </a:endParaRPr>
          </a:p>
          <a:p>
            <a:pPr marL="173014" indent="-173014"/>
            <a:endParaRPr lang="en-US" altLang="ja-JP" sz="1400" dirty="0" smtClean="0">
              <a:solidFill>
                <a:schemeClr val="tx1"/>
              </a:solidFill>
              <a:latin typeface="+mn-ea"/>
            </a:endParaRPr>
          </a:p>
          <a:p>
            <a:pPr marL="173014" indent="-173014"/>
            <a:r>
              <a:rPr lang="ja-JP" altLang="en-US" sz="1400" dirty="0">
                <a:solidFill>
                  <a:schemeClr val="tx1"/>
                </a:solidFill>
                <a:latin typeface="+mn-ea"/>
              </a:rPr>
              <a:t>　</a:t>
            </a:r>
            <a:r>
              <a:rPr lang="ja-JP" altLang="en-US" sz="1400" u="sng" dirty="0" smtClean="0">
                <a:solidFill>
                  <a:schemeClr val="tx1"/>
                </a:solidFill>
                <a:latin typeface="+mn-ea"/>
              </a:rPr>
              <a:t>今後</a:t>
            </a:r>
            <a:r>
              <a:rPr lang="ja-JP" altLang="en-US" sz="1400" u="sng" dirty="0">
                <a:solidFill>
                  <a:schemeClr val="tx1"/>
                </a:solidFill>
                <a:latin typeface="+mn-ea"/>
              </a:rPr>
              <a:t>の方針</a:t>
            </a:r>
            <a:endParaRPr lang="en-US" altLang="ja-JP" sz="1400" u="sng" dirty="0">
              <a:solidFill>
                <a:schemeClr val="tx1"/>
              </a:solidFill>
              <a:latin typeface="+mn-ea"/>
            </a:endParaRPr>
          </a:p>
          <a:p>
            <a:pPr marL="173014" indent="-173014"/>
            <a:r>
              <a:rPr lang="ja-JP" altLang="en-US" sz="1400" dirty="0">
                <a:solidFill>
                  <a:schemeClr val="tx1"/>
                </a:solidFill>
                <a:latin typeface="+mn-ea"/>
              </a:rPr>
              <a:t>　　「地域の企業と地域住民が相互に安心して、働きやすく住みやすい</a:t>
            </a:r>
            <a:r>
              <a:rPr lang="ja-JP" altLang="en-US" sz="1400" dirty="0" smtClean="0">
                <a:solidFill>
                  <a:schemeClr val="tx1"/>
                </a:solidFill>
                <a:latin typeface="+mn-ea"/>
              </a:rPr>
              <a:t>環境</a:t>
            </a:r>
            <a:r>
              <a:rPr lang="ja-JP" altLang="en-US" sz="1400" dirty="0" smtClean="0">
                <a:solidFill>
                  <a:srgbClr val="FF0000"/>
                </a:solidFill>
                <a:latin typeface="+mn-ea"/>
              </a:rPr>
              <a:t>を</a:t>
            </a:r>
            <a:r>
              <a:rPr lang="ja-JP" altLang="en-US" sz="1400" dirty="0" smtClean="0">
                <a:solidFill>
                  <a:schemeClr val="tx1"/>
                </a:solidFill>
                <a:latin typeface="+mn-ea"/>
              </a:rPr>
              <a:t>創る</a:t>
            </a:r>
            <a:r>
              <a:rPr lang="ja-JP" altLang="en-US" sz="1400" dirty="0">
                <a:solidFill>
                  <a:schemeClr val="tx1"/>
                </a:solidFill>
                <a:latin typeface="+mn-ea"/>
              </a:rPr>
              <a:t>ための地域のルールづくりを進めることが重要です。」</a:t>
            </a:r>
            <a:endParaRPr lang="en-US" altLang="ja-JP" sz="1400" dirty="0">
              <a:solidFill>
                <a:schemeClr val="tx1"/>
              </a:solidFill>
              <a:latin typeface="+mn-ea"/>
            </a:endParaRPr>
          </a:p>
          <a:p>
            <a:pPr marL="173014" indent="-173014"/>
            <a:r>
              <a:rPr lang="ja-JP" altLang="en-US" sz="1400" dirty="0">
                <a:solidFill>
                  <a:schemeClr val="tx1"/>
                </a:solidFill>
                <a:latin typeface="+mn-ea"/>
              </a:rPr>
              <a:t>　　「工場の操業環境を確保するゾーンと良好な住環境を確保するゾーンを設定し、各々の環境を確保することが可能となるような地区</a:t>
            </a:r>
            <a:r>
              <a:rPr lang="ja-JP" altLang="en-US" sz="1400" dirty="0" smtClean="0">
                <a:solidFill>
                  <a:schemeClr val="tx1"/>
                </a:solidFill>
                <a:latin typeface="+mn-ea"/>
              </a:rPr>
              <a:t>計画の</a:t>
            </a:r>
            <a:r>
              <a:rPr lang="ja-JP" altLang="en-US" sz="1400" dirty="0">
                <a:solidFill>
                  <a:schemeClr val="tx1"/>
                </a:solidFill>
                <a:latin typeface="+mn-ea"/>
              </a:rPr>
              <a:t>導入等を促進します。」</a:t>
            </a:r>
            <a:endParaRPr lang="en-US" altLang="ja-JP" sz="1400" dirty="0">
              <a:solidFill>
                <a:schemeClr val="tx1"/>
              </a:solidFill>
              <a:latin typeface="+mn-ea"/>
            </a:endParaRPr>
          </a:p>
        </p:txBody>
      </p:sp>
      <p:pic>
        <p:nvPicPr>
          <p:cNvPr id="20"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801622" y="4382646"/>
            <a:ext cx="1988820" cy="1501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291588" y="5930564"/>
            <a:ext cx="4413021" cy="3146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正方形/長方形 21"/>
          <p:cNvSpPr/>
          <p:nvPr/>
        </p:nvSpPr>
        <p:spPr>
          <a:xfrm>
            <a:off x="4968974" y="4050556"/>
            <a:ext cx="2364902"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東大阪市</a:t>
            </a:r>
            <a:endParaRPr kumimoji="1" lang="ja-JP" altLang="en-US" sz="1600" dirty="0">
              <a:solidFill>
                <a:schemeClr val="tx1"/>
              </a:solidFill>
            </a:endParaRPr>
          </a:p>
        </p:txBody>
      </p:sp>
      <p:sp>
        <p:nvSpPr>
          <p:cNvPr id="23" name="正方形/長方形 22"/>
          <p:cNvSpPr/>
          <p:nvPr/>
        </p:nvSpPr>
        <p:spPr>
          <a:xfrm>
            <a:off x="4968974" y="9235132"/>
            <a:ext cx="2364902"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大東市</a:t>
            </a:r>
            <a:endParaRPr kumimoji="1" lang="ja-JP" altLang="en-US" sz="1600" dirty="0">
              <a:solidFill>
                <a:schemeClr val="tx1"/>
              </a:solidFill>
            </a:endParaRPr>
          </a:p>
        </p:txBody>
      </p:sp>
      <p:sp>
        <p:nvSpPr>
          <p:cNvPr id="24" name="正方形/長方形 23"/>
          <p:cNvSpPr/>
          <p:nvPr/>
        </p:nvSpPr>
        <p:spPr>
          <a:xfrm>
            <a:off x="355848" y="4050556"/>
            <a:ext cx="288493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住工混在問題への対応</a:t>
            </a:r>
            <a:endParaRPr kumimoji="1" lang="ja-JP" altLang="en-US" sz="1600" dirty="0">
              <a:solidFill>
                <a:schemeClr val="tx1"/>
              </a:solidFill>
            </a:endParaRPr>
          </a:p>
        </p:txBody>
      </p:sp>
      <p:sp>
        <p:nvSpPr>
          <p:cNvPr id="25" name="正方形/長方形 24"/>
          <p:cNvSpPr/>
          <p:nvPr/>
        </p:nvSpPr>
        <p:spPr>
          <a:xfrm>
            <a:off x="10949949" y="8894142"/>
            <a:ext cx="3248938" cy="25053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ctr"/>
          <a:lstStyle/>
          <a:p>
            <a:pPr marL="173014" indent="-173014" algn="ctr"/>
            <a:r>
              <a:rPr lang="ja-JP" altLang="en-US" sz="1200" dirty="0">
                <a:solidFill>
                  <a:schemeClr val="tx1"/>
                </a:solidFill>
              </a:rPr>
              <a:t>モノづくり推進地域指定状況（東大阪市）</a:t>
            </a:r>
          </a:p>
        </p:txBody>
      </p:sp>
      <p:sp>
        <p:nvSpPr>
          <p:cNvPr id="26" name="正方形/長方形 25"/>
          <p:cNvSpPr/>
          <p:nvPr/>
        </p:nvSpPr>
        <p:spPr>
          <a:xfrm>
            <a:off x="12790441" y="5633251"/>
            <a:ext cx="1960867" cy="25053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ctr"/>
          <a:lstStyle/>
          <a:p>
            <a:pPr marL="173014" indent="-173014" algn="ctr"/>
            <a:r>
              <a:rPr lang="ja-JP" altLang="en-US" sz="1200" dirty="0" smtClean="0">
                <a:solidFill>
                  <a:schemeClr val="tx1"/>
                </a:solidFill>
              </a:rPr>
              <a:t>高井田地域（</a:t>
            </a:r>
            <a:r>
              <a:rPr lang="ja-JP" altLang="en-US" sz="1200" dirty="0">
                <a:solidFill>
                  <a:schemeClr val="tx1"/>
                </a:solidFill>
              </a:rPr>
              <a:t>東大阪市）</a:t>
            </a:r>
          </a:p>
        </p:txBody>
      </p:sp>
      <p:sp>
        <p:nvSpPr>
          <p:cNvPr id="19" name="スライド番号プレースホルダー 2"/>
          <p:cNvSpPr txBox="1">
            <a:spLocks/>
          </p:cNvSpPr>
          <p:nvPr/>
        </p:nvSpPr>
        <p:spPr>
          <a:xfrm>
            <a:off x="14311208" y="10171236"/>
            <a:ext cx="570841" cy="365125"/>
          </a:xfrm>
          <a:prstGeom prst="rect">
            <a:avLst/>
          </a:prstGeom>
        </p:spPr>
        <p:txBody>
          <a:bodyPr vert="horz" lIns="147493" tIns="73747" rIns="147493" bIns="73747" rtlCol="0" anchor="ctr"/>
          <a:lstStyle>
            <a:defPPr>
              <a:defRPr lang="ja-JP"/>
            </a:defPPr>
            <a:lvl1pPr marL="0" algn="r" defTabSz="1474933" rtl="0" eaLnBrk="1" latinLnBrk="0" hangingPunct="1">
              <a:defRPr kumimoji="1" sz="1900" kern="1200">
                <a:solidFill>
                  <a:schemeClr val="tx1">
                    <a:tint val="75000"/>
                  </a:schemeClr>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a:lstStyle>
          <a:p>
            <a:fld id="{EA6D242B-6A52-4C5C-AF40-54B5FB6D04E5}" type="slidenum">
              <a:rPr lang="ja-JP" altLang="en-US" smtClean="0">
                <a:solidFill>
                  <a:schemeClr val="tx1"/>
                </a:solidFill>
              </a:rPr>
              <a:pPr/>
              <a:t>7</a:t>
            </a:fld>
            <a:endParaRPr lang="ja-JP" altLang="en-US" dirty="0">
              <a:solidFill>
                <a:schemeClr val="tx1"/>
              </a:solidFill>
            </a:endParaRPr>
          </a:p>
        </p:txBody>
      </p:sp>
    </p:spTree>
    <p:extLst>
      <p:ext uri="{BB962C8B-B14F-4D97-AF65-F5344CB8AC3E}">
        <p14:creationId xmlns:p14="http://schemas.microsoft.com/office/powerpoint/2010/main" val="596455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14B459-E033-4B75-916F-ABD04A73F6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AA61AB-F5AA-46C7-BFD0-89ED5BE11251}">
  <ds:schemaRefs>
    <ds:schemaRef ds:uri="http://www.w3.org/XML/1998/namespace"/>
    <ds:schemaRef ds:uri="http://purl.org/dc/elements/1.1/"/>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schemas.microsoft.com/office/infopath/2007/PartnerControls"/>
    <ds:schemaRef ds:uri="46689e31-b03d-4afa-a735-a1f8d7beadb1"/>
    <ds:schemaRef ds:uri="http://purl.org/dc/dcmitype/"/>
  </ds:schemaRefs>
</ds:datastoreItem>
</file>

<file path=customXml/itemProps3.xml><?xml version="1.0" encoding="utf-8"?>
<ds:datastoreItem xmlns:ds="http://schemas.openxmlformats.org/officeDocument/2006/customXml" ds:itemID="{65AFCB3D-1D49-4C6B-8570-F2C82FEF03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11014</TotalTime>
  <Words>1828</Words>
  <Application>Microsoft Office PowerPoint</Application>
  <PresentationFormat>ユーザー設定</PresentationFormat>
  <Paragraphs>574</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正樹</dc:creator>
  <cp:lastModifiedBy>長谷川　正樹</cp:lastModifiedBy>
  <cp:revision>620</cp:revision>
  <cp:lastPrinted>2016-01-12T05:17:43Z</cp:lastPrinted>
  <dcterms:created xsi:type="dcterms:W3CDTF">2015-09-08T11:59:32Z</dcterms:created>
  <dcterms:modified xsi:type="dcterms:W3CDTF">2017-03-24T12:57:37Z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