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5"/>
  </p:notesMasterIdLst>
  <p:sldIdLst>
    <p:sldId id="387" r:id="rId2"/>
    <p:sldId id="397" r:id="rId3"/>
    <p:sldId id="382" r:id="rId4"/>
  </p:sldIdLst>
  <p:sldSz cx="12192000" cy="16256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59" autoAdjust="0"/>
    <p:restoredTop sz="91741" autoAdjust="0"/>
  </p:normalViewPr>
  <p:slideViewPr>
    <p:cSldViewPr snapToGrid="0">
      <p:cViewPr varScale="1">
        <p:scale>
          <a:sx n="32" d="100"/>
          <a:sy n="32" d="100"/>
        </p:scale>
        <p:origin x="2136" y="72"/>
      </p:cViewPr>
      <p:guideLst/>
    </p:cSldViewPr>
  </p:slideViewPr>
  <p:notesTextViewPr>
    <p:cViewPr>
      <p:scale>
        <a:sx n="1" d="1"/>
        <a:sy n="1" d="1"/>
      </p:scale>
      <p:origin x="0" y="0"/>
    </p:cViewPr>
  </p:notesTextViewPr>
  <p:sorterViewPr>
    <p:cViewPr>
      <p:scale>
        <a:sx n="100" d="100"/>
        <a:sy n="100" d="100"/>
      </p:scale>
      <p:origin x="0" y="-25584"/>
    </p:cViewPr>
  </p:sorterViewPr>
  <p:gridSpacing cx="45000" cy="450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3"/>
            <a:ext cx="2949575" cy="498475"/>
          </a:xfrm>
          <a:prstGeom prst="rect">
            <a:avLst/>
          </a:prstGeom>
        </p:spPr>
        <p:txBody>
          <a:bodyPr vert="horz" lIns="91422" tIns="45711" rIns="91422" bIns="4571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1" y="3"/>
            <a:ext cx="2949575" cy="498475"/>
          </a:xfrm>
          <a:prstGeom prst="rect">
            <a:avLst/>
          </a:prstGeom>
        </p:spPr>
        <p:txBody>
          <a:bodyPr vert="horz" lIns="91422" tIns="45711" rIns="91422" bIns="45711" rtlCol="0"/>
          <a:lstStyle>
            <a:lvl1pPr algn="r">
              <a:defRPr sz="1200"/>
            </a:lvl1pPr>
          </a:lstStyle>
          <a:p>
            <a:fld id="{C55A9F67-E7A2-4E82-AB4B-84F8F4F3C681}" type="datetimeFigureOut">
              <a:rPr kumimoji="1" lang="ja-JP" altLang="en-US" smtClean="0"/>
              <a:t>2020/11/13</a:t>
            </a:fld>
            <a:endParaRPr kumimoji="1" lang="ja-JP" altLang="en-US"/>
          </a:p>
        </p:txBody>
      </p:sp>
      <p:sp>
        <p:nvSpPr>
          <p:cNvPr id="4" name="スライド イメージ プレースホルダー 3"/>
          <p:cNvSpPr>
            <a:spLocks noGrp="1" noRot="1" noChangeAspect="1"/>
          </p:cNvSpPr>
          <p:nvPr>
            <p:ph type="sldImg" idx="2"/>
          </p:nvPr>
        </p:nvSpPr>
        <p:spPr>
          <a:xfrm>
            <a:off x="2146300" y="1243013"/>
            <a:ext cx="2514600" cy="3354387"/>
          </a:xfrm>
          <a:prstGeom prst="rect">
            <a:avLst/>
          </a:prstGeom>
          <a:noFill/>
          <a:ln w="12700">
            <a:solidFill>
              <a:prstClr val="black"/>
            </a:solidFill>
          </a:ln>
        </p:spPr>
        <p:txBody>
          <a:bodyPr vert="horz" lIns="91422" tIns="45711" rIns="91422" bIns="45711" rtlCol="0" anchor="ctr"/>
          <a:lstStyle/>
          <a:p>
            <a:endParaRPr lang="ja-JP" altLang="en-US"/>
          </a:p>
        </p:txBody>
      </p:sp>
      <p:sp>
        <p:nvSpPr>
          <p:cNvPr id="5" name="ノート プレースホルダー 4"/>
          <p:cNvSpPr>
            <a:spLocks noGrp="1"/>
          </p:cNvSpPr>
          <p:nvPr>
            <p:ph type="body" sz="quarter" idx="3"/>
          </p:nvPr>
        </p:nvSpPr>
        <p:spPr>
          <a:xfrm>
            <a:off x="681041" y="4783141"/>
            <a:ext cx="5445125" cy="3913187"/>
          </a:xfrm>
          <a:prstGeom prst="rect">
            <a:avLst/>
          </a:prstGeom>
        </p:spPr>
        <p:txBody>
          <a:bodyPr vert="horz" lIns="91422" tIns="45711" rIns="91422" bIns="45711"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3" y="9440866"/>
            <a:ext cx="2949575" cy="498475"/>
          </a:xfrm>
          <a:prstGeom prst="rect">
            <a:avLst/>
          </a:prstGeom>
        </p:spPr>
        <p:txBody>
          <a:bodyPr vert="horz" lIns="91422" tIns="45711" rIns="91422" bIns="4571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1" y="9440866"/>
            <a:ext cx="2949575" cy="498475"/>
          </a:xfrm>
          <a:prstGeom prst="rect">
            <a:avLst/>
          </a:prstGeom>
        </p:spPr>
        <p:txBody>
          <a:bodyPr vert="horz" lIns="91422" tIns="45711" rIns="91422" bIns="45711" rtlCol="0" anchor="b"/>
          <a:lstStyle>
            <a:lvl1pPr algn="r">
              <a:defRPr sz="1200"/>
            </a:lvl1pPr>
          </a:lstStyle>
          <a:p>
            <a:fld id="{1A129212-0568-412B-8408-5132D870ADEA}" type="slidenum">
              <a:rPr kumimoji="1" lang="ja-JP" altLang="en-US" smtClean="0"/>
              <a:t>‹#›</a:t>
            </a:fld>
            <a:endParaRPr kumimoji="1" lang="ja-JP" altLang="en-US"/>
          </a:p>
        </p:txBody>
      </p:sp>
    </p:spTree>
    <p:extLst>
      <p:ext uri="{BB962C8B-B14F-4D97-AF65-F5344CB8AC3E}">
        <p14:creationId xmlns:p14="http://schemas.microsoft.com/office/powerpoint/2010/main" val="238178886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60873">
              <a:defRPr/>
            </a:pPr>
            <a:fld id="{1A129212-0568-412B-8408-5132D870ADEA}" type="slidenum">
              <a:rPr kumimoji="1" lang="ja-JP" altLang="en-US">
                <a:solidFill>
                  <a:prstClr val="black"/>
                </a:solidFill>
                <a:latin typeface="游ゴシック" panose="020F0502020204030204"/>
                <a:ea typeface="游ゴシック" panose="020B0400000000000000" pitchFamily="50" charset="-128"/>
              </a:rPr>
              <a:pPr defTabSz="460873">
                <a:defRPr/>
              </a:pPr>
              <a:t>2</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315676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660416"/>
            <a:ext cx="10363200" cy="5659496"/>
          </a:xfrm>
        </p:spPr>
        <p:txBody>
          <a:bodyPr anchor="b"/>
          <a:lstStyle>
            <a:lvl1pPr algn="ctr">
              <a:defRPr sz="8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524000" y="8538164"/>
            <a:ext cx="9144000" cy="3924769"/>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60800C32-84C4-470C-9D80-693C57AD637F}" type="datetime1">
              <a:rPr kumimoji="1" lang="ja-JP" altLang="en-US" smtClean="0"/>
              <a:t>2020/11/13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3087392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60AA93D-BE49-41D6-9FBC-C02F05166F78}" type="datetime1">
              <a:rPr kumimoji="1" lang="ja-JP" altLang="en-US" smtClean="0"/>
              <a:t>2020/11/13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14165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865481"/>
            <a:ext cx="2628900" cy="13776209"/>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38201" y="865481"/>
            <a:ext cx="7734300" cy="13776209"/>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4AF1290-CC0A-419E-BD07-79EE11D23742}" type="datetime1">
              <a:rPr kumimoji="1" lang="ja-JP" altLang="en-US" smtClean="0"/>
              <a:t>2020/11/13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352554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A657F0C-6E5B-45CF-8C60-4E7770CC9D8F}" type="datetime1">
              <a:rPr kumimoji="1" lang="ja-JP" altLang="en-US" smtClean="0"/>
              <a:t>2020/11/13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3821205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1" y="4052716"/>
            <a:ext cx="10515600" cy="6762043"/>
          </a:xfrm>
        </p:spPr>
        <p:txBody>
          <a:bodyPr anchor="b"/>
          <a:lstStyle>
            <a:lvl1pPr>
              <a:defRPr sz="8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1851" y="10878731"/>
            <a:ext cx="10515600" cy="3555999"/>
          </a:xfrm>
        </p:spPr>
        <p:txBody>
          <a:bodyPr/>
          <a:lstStyle>
            <a:lvl1pPr marL="0" indent="0">
              <a:buNone/>
              <a:defRPr sz="320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1EA8221E-9A76-4D20-94A6-80DE43A67317}" type="datetime1">
              <a:rPr kumimoji="1" lang="ja-JP" altLang="en-US" smtClean="0"/>
              <a:t>2020/11/13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409015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38200" y="4327407"/>
            <a:ext cx="5181600" cy="103142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172200" y="4327407"/>
            <a:ext cx="5181600" cy="103142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D537F9E4-4A17-48E8-A306-05A2CA7076B8}" type="datetime1">
              <a:rPr kumimoji="1" lang="ja-JP" altLang="en-US" smtClean="0"/>
              <a:t>2020/11/13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1158351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865485"/>
            <a:ext cx="10515600" cy="3142075"/>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9789" y="3984979"/>
            <a:ext cx="5157787" cy="1952977"/>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ja-JP" altLang="en-US" smtClean="0"/>
              <a:t>マスター テキストの書式設定</a:t>
            </a:r>
          </a:p>
        </p:txBody>
      </p:sp>
      <p:sp>
        <p:nvSpPr>
          <p:cNvPr id="4" name="Content Placeholder 3"/>
          <p:cNvSpPr>
            <a:spLocks noGrp="1"/>
          </p:cNvSpPr>
          <p:nvPr>
            <p:ph sz="half" idx="2"/>
          </p:nvPr>
        </p:nvSpPr>
        <p:spPr>
          <a:xfrm>
            <a:off x="839789" y="5937956"/>
            <a:ext cx="5157787" cy="87338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172201" y="3984979"/>
            <a:ext cx="5183188" cy="1952977"/>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ja-JP" altLang="en-US" smtClean="0"/>
              <a:t>マスター テキストの書式設定</a:t>
            </a:r>
          </a:p>
        </p:txBody>
      </p:sp>
      <p:sp>
        <p:nvSpPr>
          <p:cNvPr id="6" name="Content Placeholder 5"/>
          <p:cNvSpPr>
            <a:spLocks noGrp="1"/>
          </p:cNvSpPr>
          <p:nvPr>
            <p:ph sz="quarter" idx="4"/>
          </p:nvPr>
        </p:nvSpPr>
        <p:spPr>
          <a:xfrm>
            <a:off x="6172201" y="5937956"/>
            <a:ext cx="5183188" cy="87338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D5999C33-A68E-4203-AE82-7E60A34117AD}" type="datetime1">
              <a:rPr kumimoji="1" lang="ja-JP" altLang="en-US" smtClean="0"/>
              <a:t>2020/11/13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3362625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11845E8F-C6E3-46D7-9406-FD3CF1F135D6}" type="datetime1">
              <a:rPr kumimoji="1" lang="ja-JP" altLang="en-US" smtClean="0"/>
              <a:t>2020/11/13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552810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266475-AB03-431E-88C4-484E426AECE8}" type="datetime1">
              <a:rPr kumimoji="1" lang="ja-JP" altLang="en-US" smtClean="0"/>
              <a:t>2020/11/13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1488876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1083733"/>
            <a:ext cx="3932237" cy="3793067"/>
          </a:xfrm>
        </p:spPr>
        <p:txBody>
          <a:bodyPr anchor="b"/>
          <a:lstStyle>
            <a:lvl1pPr>
              <a:defRPr sz="4267"/>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5183188" y="2340567"/>
            <a:ext cx="6172200" cy="11552296"/>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839788" y="4876800"/>
            <a:ext cx="3932237" cy="9034875"/>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1DAB5BA-31AC-4B67-BF01-3CF73CBA085E}" type="datetime1">
              <a:rPr kumimoji="1" lang="ja-JP" altLang="en-US" smtClean="0"/>
              <a:t>2020/11/13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2090195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1083733"/>
            <a:ext cx="3932237" cy="3793067"/>
          </a:xfrm>
        </p:spPr>
        <p:txBody>
          <a:bodyPr anchor="b"/>
          <a:lstStyle>
            <a:lvl1pPr>
              <a:defRPr sz="4267"/>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5183188" y="2340567"/>
            <a:ext cx="6172200" cy="11552296"/>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ja-JP" altLang="en-US" smtClean="0"/>
              <a:t>図を追加</a:t>
            </a:r>
            <a:endParaRPr lang="en-US" dirty="0"/>
          </a:p>
        </p:txBody>
      </p:sp>
      <p:sp>
        <p:nvSpPr>
          <p:cNvPr id="4" name="Text Placeholder 3"/>
          <p:cNvSpPr>
            <a:spLocks noGrp="1"/>
          </p:cNvSpPr>
          <p:nvPr>
            <p:ph type="body" sz="half" idx="2"/>
          </p:nvPr>
        </p:nvSpPr>
        <p:spPr>
          <a:xfrm>
            <a:off x="839788" y="4876800"/>
            <a:ext cx="3932237" cy="9034875"/>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A375877-3B35-4D09-9961-E4F0FCBFBAA9}" type="datetime1">
              <a:rPr kumimoji="1" lang="ja-JP" altLang="en-US" smtClean="0"/>
              <a:t>2020/11/13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1118719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865485"/>
            <a:ext cx="10515600" cy="3142075"/>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8200" y="4327407"/>
            <a:ext cx="10515600" cy="1031428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838200" y="15066908"/>
            <a:ext cx="2743200" cy="865481"/>
          </a:xfrm>
          <a:prstGeom prst="rect">
            <a:avLst/>
          </a:prstGeom>
        </p:spPr>
        <p:txBody>
          <a:bodyPr vert="horz" lIns="91440" tIns="45720" rIns="91440" bIns="45720" rtlCol="0" anchor="ctr"/>
          <a:lstStyle>
            <a:lvl1pPr algn="l">
              <a:defRPr sz="1600">
                <a:solidFill>
                  <a:schemeClr val="tx1">
                    <a:tint val="75000"/>
                  </a:schemeClr>
                </a:solidFill>
              </a:defRPr>
            </a:lvl1pPr>
          </a:lstStyle>
          <a:p>
            <a:fld id="{AC3F3E7F-DA65-4A0D-A88E-963FDA5B4104}" type="datetime1">
              <a:rPr kumimoji="1" lang="ja-JP" altLang="en-US" smtClean="0"/>
              <a:t>2020/11/13</a:t>
            </a:fld>
            <a:endParaRPr kumimoji="1" lang="ja-JP" altLang="en-US"/>
          </a:p>
        </p:txBody>
      </p:sp>
      <p:sp>
        <p:nvSpPr>
          <p:cNvPr id="5" name="Footer Placeholder 4"/>
          <p:cNvSpPr>
            <a:spLocks noGrp="1"/>
          </p:cNvSpPr>
          <p:nvPr>
            <p:ph type="ftr" sz="quarter" idx="3"/>
          </p:nvPr>
        </p:nvSpPr>
        <p:spPr>
          <a:xfrm>
            <a:off x="4038600" y="15066908"/>
            <a:ext cx="4114800" cy="865481"/>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15066908"/>
            <a:ext cx="2743200" cy="865481"/>
          </a:xfrm>
          <a:prstGeom prst="rect">
            <a:avLst/>
          </a:prstGeom>
        </p:spPr>
        <p:txBody>
          <a:bodyPr vert="horz" lIns="91440" tIns="45720" rIns="91440" bIns="45720" rtlCol="0" anchor="ctr"/>
          <a:lstStyle>
            <a:lvl1pPr algn="r">
              <a:defRPr sz="1600">
                <a:solidFill>
                  <a:schemeClr val="tx1">
                    <a:tint val="75000"/>
                  </a:schemeClr>
                </a:solidFill>
              </a:defRPr>
            </a:lvl1p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283725917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l" defTabSz="1219170" rtl="0" eaLnBrk="1" latinLnBrk="0" hangingPunct="1">
        <a:lnSpc>
          <a:spcPct val="90000"/>
        </a:lnSpc>
        <a:spcBef>
          <a:spcPct val="0"/>
        </a:spcBef>
        <a:buNone/>
        <a:defRPr kumimoji="1"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kumimoji="1"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kumimoji="1"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kumimoji="1"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9pPr>
    </p:bodyStyle>
    <p:otherStyle>
      <a:defPPr>
        <a:defRPr lang="en-US"/>
      </a:defPPr>
      <a:lvl1pPr marL="0" algn="l" defTabSz="1219170" rtl="0" eaLnBrk="1" latinLnBrk="0" hangingPunct="1">
        <a:defRPr kumimoji="1" sz="2400" kern="1200">
          <a:solidFill>
            <a:schemeClr val="tx1"/>
          </a:solidFill>
          <a:latin typeface="+mn-lt"/>
          <a:ea typeface="+mn-ea"/>
          <a:cs typeface="+mn-cs"/>
        </a:defRPr>
      </a:lvl1pPr>
      <a:lvl2pPr marL="609585" algn="l" defTabSz="1219170" rtl="0" eaLnBrk="1" latinLnBrk="0" hangingPunct="1">
        <a:defRPr kumimoji="1" sz="2400" kern="1200">
          <a:solidFill>
            <a:schemeClr val="tx1"/>
          </a:solidFill>
          <a:latin typeface="+mn-lt"/>
          <a:ea typeface="+mn-ea"/>
          <a:cs typeface="+mn-cs"/>
        </a:defRPr>
      </a:lvl2pPr>
      <a:lvl3pPr marL="1219170" algn="l" defTabSz="1219170" rtl="0" eaLnBrk="1" latinLnBrk="0" hangingPunct="1">
        <a:defRPr kumimoji="1" sz="2400" kern="1200">
          <a:solidFill>
            <a:schemeClr val="tx1"/>
          </a:solidFill>
          <a:latin typeface="+mn-lt"/>
          <a:ea typeface="+mn-ea"/>
          <a:cs typeface="+mn-cs"/>
        </a:defRPr>
      </a:lvl3pPr>
      <a:lvl4pPr marL="1828754" algn="l" defTabSz="1219170" rtl="0" eaLnBrk="1" latinLnBrk="0" hangingPunct="1">
        <a:defRPr kumimoji="1" sz="2400" kern="1200">
          <a:solidFill>
            <a:schemeClr val="tx1"/>
          </a:solidFill>
          <a:latin typeface="+mn-lt"/>
          <a:ea typeface="+mn-ea"/>
          <a:cs typeface="+mn-cs"/>
        </a:defRPr>
      </a:lvl4pPr>
      <a:lvl5pPr marL="2438339" algn="l" defTabSz="1219170" rtl="0" eaLnBrk="1" latinLnBrk="0" hangingPunct="1">
        <a:defRPr kumimoji="1" sz="2400" kern="1200">
          <a:solidFill>
            <a:schemeClr val="tx1"/>
          </a:solidFill>
          <a:latin typeface="+mn-lt"/>
          <a:ea typeface="+mn-ea"/>
          <a:cs typeface="+mn-cs"/>
        </a:defRPr>
      </a:lvl5pPr>
      <a:lvl6pPr marL="3047924" algn="l" defTabSz="1219170" rtl="0" eaLnBrk="1" latinLnBrk="0" hangingPunct="1">
        <a:defRPr kumimoji="1" sz="2400" kern="1200">
          <a:solidFill>
            <a:schemeClr val="tx1"/>
          </a:solidFill>
          <a:latin typeface="+mn-lt"/>
          <a:ea typeface="+mn-ea"/>
          <a:cs typeface="+mn-cs"/>
        </a:defRPr>
      </a:lvl6pPr>
      <a:lvl7pPr marL="3657509" algn="l" defTabSz="1219170" rtl="0" eaLnBrk="1" latinLnBrk="0" hangingPunct="1">
        <a:defRPr kumimoji="1" sz="2400" kern="1200">
          <a:solidFill>
            <a:schemeClr val="tx1"/>
          </a:solidFill>
          <a:latin typeface="+mn-lt"/>
          <a:ea typeface="+mn-ea"/>
          <a:cs typeface="+mn-cs"/>
        </a:defRPr>
      </a:lvl7pPr>
      <a:lvl8pPr marL="4267093" algn="l" defTabSz="1219170" rtl="0" eaLnBrk="1" latinLnBrk="0" hangingPunct="1">
        <a:defRPr kumimoji="1" sz="2400" kern="1200">
          <a:solidFill>
            <a:schemeClr val="tx1"/>
          </a:solidFill>
          <a:latin typeface="+mn-lt"/>
          <a:ea typeface="+mn-ea"/>
          <a:cs typeface="+mn-cs"/>
        </a:defRPr>
      </a:lvl8pPr>
      <a:lvl9pPr marL="4876678" algn="l" defTabSz="1219170" rtl="0" eaLnBrk="1" latinLnBrk="0" hangingPunct="1">
        <a:defRPr kumimoji="1"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6.jpeg"/><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gif"/><Relationship Id="rId4" Type="http://schemas.openxmlformats.org/officeDocument/2006/relationships/image" Target="../media/image3.gif"/></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4.jpg"/><Relationship Id="rId13" Type="http://schemas.openxmlformats.org/officeDocument/2006/relationships/image" Target="../media/image19.emf"/><Relationship Id="rId3" Type="http://schemas.openxmlformats.org/officeDocument/2006/relationships/image" Target="../media/image9.png"/><Relationship Id="rId7" Type="http://schemas.openxmlformats.org/officeDocument/2006/relationships/image" Target="../media/image13.jpeg"/><Relationship Id="rId12" Type="http://schemas.openxmlformats.org/officeDocument/2006/relationships/image" Target="../media/image18.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g"/><Relationship Id="rId11" Type="http://schemas.openxmlformats.org/officeDocument/2006/relationships/image" Target="../media/image17.jpeg"/><Relationship Id="rId5" Type="http://schemas.openxmlformats.org/officeDocument/2006/relationships/image" Target="../media/image11.jpeg"/><Relationship Id="rId10" Type="http://schemas.openxmlformats.org/officeDocument/2006/relationships/image" Target="../media/image16.jpg"/><Relationship Id="rId4" Type="http://schemas.openxmlformats.org/officeDocument/2006/relationships/image" Target="../media/image10.jpeg"/><Relationship Id="rId9" Type="http://schemas.openxmlformats.org/officeDocument/2006/relationships/image" Target="../media/image15.jpg"/><Relationship Id="rId1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715439" y="1949079"/>
            <a:ext cx="6126908" cy="2657138"/>
          </a:xfrm>
          <a:prstGeom prst="rect">
            <a:avLst/>
          </a:prstGeom>
          <a:noFill/>
        </p:spPr>
        <p:txBody>
          <a:bodyPr wrap="square" rtlCol="0">
            <a:spAutoFit/>
          </a:bodyPr>
          <a:lstStyle/>
          <a:p>
            <a:pPr lvl="0">
              <a:lnSpc>
                <a:spcPts val="2000"/>
              </a:lnSpc>
              <a:defRPr/>
            </a:pPr>
            <a:r>
              <a:rPr kumimoji="1" lang="ja-JP" altLang="en-US" sz="1900" dirty="0" smtClean="0">
                <a:solidFill>
                  <a:prstClr val="black"/>
                </a:solidFill>
                <a:latin typeface="ＭＳ Ｐ明朝" panose="02020600040205080304" pitchFamily="18" charset="-128"/>
                <a:ea typeface="ＭＳ Ｐ明朝" panose="02020600040205080304" pitchFamily="18" charset="-128"/>
              </a:rPr>
              <a:t>　大阪</a:t>
            </a:r>
            <a:r>
              <a:rPr kumimoji="1" lang="ja-JP" altLang="en-US" sz="1900" dirty="0">
                <a:solidFill>
                  <a:prstClr val="black"/>
                </a:solidFill>
                <a:latin typeface="ＭＳ Ｐ明朝" panose="02020600040205080304" pitchFamily="18" charset="-128"/>
                <a:ea typeface="ＭＳ Ｐ明朝" panose="02020600040205080304" pitchFamily="18" charset="-128"/>
              </a:rPr>
              <a:t>都市魅力創造</a:t>
            </a:r>
            <a:r>
              <a:rPr kumimoji="1" lang="ja-JP" altLang="en-US" sz="1900" dirty="0" smtClean="0">
                <a:solidFill>
                  <a:prstClr val="black"/>
                </a:solidFill>
                <a:latin typeface="ＭＳ Ｐ明朝" panose="02020600040205080304" pitchFamily="18" charset="-128"/>
                <a:ea typeface="ＭＳ Ｐ明朝" panose="02020600040205080304" pitchFamily="18" charset="-128"/>
              </a:rPr>
              <a:t>戦略</a:t>
            </a:r>
            <a:r>
              <a:rPr lang="en-US" altLang="ja-JP" sz="1900" baseline="30000" dirty="0">
                <a:latin typeface="ＭＳ Ｐ明朝" panose="02020600040205080304" pitchFamily="18" charset="-128"/>
                <a:ea typeface="ＭＳ Ｐ明朝" panose="02020600040205080304" pitchFamily="18" charset="-128"/>
              </a:rPr>
              <a:t>※</a:t>
            </a:r>
            <a:r>
              <a:rPr kumimoji="1" lang="ja-JP" altLang="en-US" sz="1900" dirty="0" smtClean="0">
                <a:solidFill>
                  <a:prstClr val="black"/>
                </a:solidFill>
                <a:latin typeface="ＭＳ Ｐ明朝" panose="02020600040205080304" pitchFamily="18" charset="-128"/>
                <a:ea typeface="ＭＳ Ｐ明朝" panose="02020600040205080304" pitchFamily="18" charset="-128"/>
              </a:rPr>
              <a:t>の</a:t>
            </a:r>
            <a:r>
              <a:rPr kumimoji="1" lang="ja-JP" altLang="en-US" sz="1900" dirty="0">
                <a:solidFill>
                  <a:prstClr val="black"/>
                </a:solidFill>
                <a:latin typeface="ＭＳ Ｐ明朝" panose="02020600040205080304" pitchFamily="18" charset="-128"/>
                <a:ea typeface="ＭＳ Ｐ明朝" panose="02020600040205080304" pitchFamily="18" charset="-128"/>
              </a:rPr>
              <a:t>重点エリアである築港・ベイエリア地区でのクルーズ客船母港化の実現に向け、天保山岸壁をメインの客船ターミナルとして誘致活動に取り組みます</a:t>
            </a:r>
            <a:r>
              <a:rPr kumimoji="1" lang="ja-JP" altLang="en-US" sz="1900" dirty="0" smtClean="0">
                <a:solidFill>
                  <a:prstClr val="black"/>
                </a:solidFill>
                <a:latin typeface="ＭＳ Ｐ明朝" panose="02020600040205080304" pitchFamily="18" charset="-128"/>
                <a:ea typeface="ＭＳ Ｐ明朝" panose="02020600040205080304" pitchFamily="18" charset="-128"/>
              </a:rPr>
              <a:t>。大阪港</a:t>
            </a:r>
            <a:r>
              <a:rPr kumimoji="1" lang="ja-JP" altLang="en-US" sz="1900" dirty="0">
                <a:solidFill>
                  <a:prstClr val="black"/>
                </a:solidFill>
                <a:latin typeface="ＭＳ Ｐ明朝" panose="02020600040205080304" pitchFamily="18" charset="-128"/>
                <a:ea typeface="ＭＳ Ｐ明朝" panose="02020600040205080304" pitchFamily="18" charset="-128"/>
              </a:rPr>
              <a:t>の中央突堤北岸壁、</a:t>
            </a:r>
            <a:r>
              <a:rPr kumimoji="1" lang="ja-JP" altLang="en-US" sz="1900" dirty="0" smtClean="0">
                <a:solidFill>
                  <a:prstClr val="black"/>
                </a:solidFill>
                <a:latin typeface="ＭＳ Ｐ明朝" panose="02020600040205080304" pitchFamily="18" charset="-128"/>
                <a:ea typeface="ＭＳ Ｐ明朝" panose="02020600040205080304" pitchFamily="18" charset="-128"/>
              </a:rPr>
              <a:t>鶴浜岸壁に加えて、堺泉北港等も紹介し、「お断りゼロ」を</a:t>
            </a:r>
            <a:r>
              <a:rPr kumimoji="1" lang="ja-JP" altLang="en-US" sz="1900" dirty="0" smtClean="0">
                <a:latin typeface="ＭＳ Ｐ明朝" panose="02020600040205080304" pitchFamily="18" charset="-128"/>
                <a:ea typeface="ＭＳ Ｐ明朝" panose="02020600040205080304" pitchFamily="18" charset="-128"/>
              </a:rPr>
              <a:t>め</a:t>
            </a:r>
            <a:r>
              <a:rPr kumimoji="1" lang="ja-JP" altLang="en-US" sz="1900" dirty="0">
                <a:latin typeface="ＭＳ Ｐ明朝" panose="02020600040205080304" pitchFamily="18" charset="-128"/>
                <a:ea typeface="ＭＳ Ｐ明朝" panose="02020600040205080304" pitchFamily="18" charset="-128"/>
              </a:rPr>
              <a:t>ざ</a:t>
            </a:r>
            <a:r>
              <a:rPr kumimoji="1" lang="ja-JP" altLang="en-US" sz="1900" dirty="0" smtClean="0">
                <a:solidFill>
                  <a:prstClr val="black"/>
                </a:solidFill>
                <a:latin typeface="ＭＳ Ｐ明朝" panose="02020600040205080304" pitchFamily="18" charset="-128"/>
                <a:ea typeface="ＭＳ Ｐ明朝" panose="02020600040205080304" pitchFamily="18" charset="-128"/>
              </a:rPr>
              <a:t>します。</a:t>
            </a:r>
            <a:endParaRPr kumimoji="1" lang="ja-JP" altLang="en-US" sz="1900" b="0" i="0" u="sng"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457200" rtl="0" eaLnBrk="1" fontAlgn="auto" latinLnBrk="0" hangingPunct="1">
              <a:lnSpc>
                <a:spcPts val="2000"/>
              </a:lnSpc>
              <a:spcBef>
                <a:spcPts val="0"/>
              </a:spcBef>
              <a:spcAft>
                <a:spcPts val="0"/>
              </a:spcAft>
              <a:buClrTx/>
              <a:buSzTx/>
              <a:buFontTx/>
              <a:buNone/>
              <a:tabLst/>
              <a:defRPr/>
            </a:pPr>
            <a:r>
              <a:rPr kumimoji="1" lang="ja-JP" altLang="en-US" sz="1900" b="0" i="0" u="none" strike="noStrike" kern="1200" cap="none" spc="0" normalizeH="0" baseline="0" noProof="0" dirty="0" smtClean="0">
                <a:ln>
                  <a:noFill/>
                </a:ln>
                <a:solidFill>
                  <a:srgbClr val="FF0000"/>
                </a:solidFill>
                <a:effectLst/>
                <a:uLnTx/>
                <a:uFillTx/>
                <a:latin typeface="ＭＳ Ｐ明朝" panose="02020600040205080304" pitchFamily="18" charset="-128"/>
                <a:ea typeface="ＭＳ Ｐ明朝" panose="02020600040205080304" pitchFamily="18" charset="-128"/>
                <a:cs typeface="+mn-cs"/>
              </a:rPr>
              <a:t>　</a:t>
            </a:r>
            <a:r>
              <a:rPr kumimoji="1" lang="ja-JP" altLang="en-US" sz="1900" b="0" i="0"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 </a:t>
            </a:r>
            <a:r>
              <a:rPr kumimoji="1" lang="ja-JP" altLang="en-US" sz="1900" dirty="0" smtClean="0">
                <a:latin typeface="ＭＳ Ｐ明朝" panose="02020600040205080304" pitchFamily="18" charset="-128"/>
                <a:ea typeface="ＭＳ Ｐ明朝" panose="02020600040205080304" pitchFamily="18" charset="-128"/>
              </a:rPr>
              <a:t>また</a:t>
            </a:r>
            <a:r>
              <a:rPr kumimoji="1" lang="ja-JP" altLang="en-US" sz="1900" dirty="0">
                <a:latin typeface="ＭＳ Ｐ明朝" panose="02020600040205080304" pitchFamily="18" charset="-128"/>
                <a:ea typeface="ＭＳ Ｐ明朝" panose="02020600040205080304" pitchFamily="18" charset="-128"/>
              </a:rPr>
              <a:t>、大阪の認知度を向上させるため、昨夏、世界文化遺産に登録された「百舌鳥・古市古墳群</a:t>
            </a:r>
            <a:r>
              <a:rPr kumimoji="1" lang="ja-JP" altLang="en-US" sz="1900" dirty="0" smtClean="0">
                <a:latin typeface="ＭＳ Ｐ明朝" panose="02020600040205080304" pitchFamily="18" charset="-128"/>
                <a:ea typeface="ＭＳ Ｐ明朝" panose="02020600040205080304" pitchFamily="18" charset="-128"/>
              </a:rPr>
              <a:t>」をはじめ、府域</a:t>
            </a:r>
            <a:r>
              <a:rPr kumimoji="1" lang="ja-JP" altLang="en-US" sz="1900" dirty="0">
                <a:latin typeface="ＭＳ Ｐ明朝" panose="02020600040205080304" pitchFamily="18" charset="-128"/>
                <a:ea typeface="ＭＳ Ｐ明朝" panose="02020600040205080304" pitchFamily="18" charset="-128"/>
              </a:rPr>
              <a:t>の多様な観光素材を活かした寄港地観光メニューをさらに充実させ、地元市町等と連携した船社への誘致活動を行います。</a:t>
            </a:r>
          </a:p>
        </p:txBody>
      </p:sp>
      <p:sp>
        <p:nvSpPr>
          <p:cNvPr id="5" name="テキスト ボックス 4"/>
          <p:cNvSpPr txBox="1"/>
          <p:nvPr/>
        </p:nvSpPr>
        <p:spPr>
          <a:xfrm>
            <a:off x="1020458" y="620310"/>
            <a:ext cx="1051560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1"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ＭＳ Ｐ明朝" panose="02020600040205080304" pitchFamily="18" charset="-128"/>
                <a:ea typeface="ＭＳ Ｐ明朝" panose="02020600040205080304" pitchFamily="18" charset="-128"/>
                <a:cs typeface="+mn-cs"/>
              </a:rPr>
              <a:t>⑵　ヒトの交流により賑わう</a:t>
            </a:r>
            <a:r>
              <a:rPr kumimoji="1" lang="ja-JP" altLang="en-US" sz="2800" b="0" i="1" u="sng"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ＭＳ Ｐ明朝" panose="02020600040205080304" pitchFamily="18" charset="-128"/>
                <a:ea typeface="ＭＳ Ｐ明朝" panose="02020600040205080304" pitchFamily="18" charset="-128"/>
                <a:cs typeface="+mn-cs"/>
              </a:rPr>
              <a:t>（クルーズ</a:t>
            </a:r>
            <a:r>
              <a:rPr kumimoji="1" lang="ja-JP" altLang="en-US" sz="2800" i="1" u="sng" dirty="0" smtClean="0">
                <a:effectLst>
                  <a:outerShdw blurRad="38100" dist="38100" dir="2700000" algn="tl">
                    <a:srgbClr val="000000">
                      <a:alpha val="43137"/>
                    </a:srgbClr>
                  </a:outerShdw>
                </a:effectLst>
                <a:latin typeface="ＭＳ Ｐ明朝" panose="02020600040205080304" pitchFamily="18" charset="-128"/>
                <a:ea typeface="ＭＳ Ｐ明朝" panose="02020600040205080304" pitchFamily="18" charset="-128"/>
              </a:rPr>
              <a:t>・まちづくり</a:t>
            </a:r>
            <a:r>
              <a:rPr kumimoji="1" lang="ja-JP" altLang="en-US" sz="2800" b="0" i="1" u="sng"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ＭＳ Ｐ明朝" panose="02020600040205080304" pitchFamily="18" charset="-128"/>
                <a:ea typeface="ＭＳ Ｐ明朝" panose="02020600040205080304" pitchFamily="18" charset="-128"/>
                <a:cs typeface="+mn-cs"/>
              </a:rPr>
              <a:t>）</a:t>
            </a:r>
            <a:endParaRPr kumimoji="1" lang="ja-JP" altLang="en-US" sz="2800" b="0" i="1"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ＭＳ Ｐ明朝" panose="02020600040205080304" pitchFamily="18" charset="-128"/>
              <a:ea typeface="ＭＳ Ｐ明朝" panose="02020600040205080304" pitchFamily="18" charset="-128"/>
              <a:cs typeface="+mn-cs"/>
            </a:endParaRPr>
          </a:p>
        </p:txBody>
      </p:sp>
      <p:sp>
        <p:nvSpPr>
          <p:cNvPr id="8" name="フッター プレースホルダー 7"/>
          <p:cNvSpPr>
            <a:spLocks noGrp="1"/>
          </p:cNvSpPr>
          <p:nvPr>
            <p:ph type="ftr" sz="quarter" idx="11"/>
          </p:nvPr>
        </p:nvSpPr>
        <p:spPr>
          <a:xfrm>
            <a:off x="4038600" y="15920301"/>
            <a:ext cx="4114800" cy="318010"/>
          </a:xfrm>
        </p:spPr>
        <p:txBody>
          <a:bodyPr anchor="b" anchorCtr="1"/>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smtClean="0">
                <a:ln>
                  <a:noFill/>
                </a:ln>
                <a:solidFill>
                  <a:prstClr val="black">
                    <a:tint val="75000"/>
                  </a:prstClr>
                </a:solidFill>
                <a:effectLst/>
                <a:uLnTx/>
                <a:uFillTx/>
                <a:latin typeface="Calibri" panose="020F0502020204030204"/>
                <a:ea typeface="游ゴシック" panose="020B0400000000000000" pitchFamily="50" charset="-128"/>
                <a:cs typeface="+mn-cs"/>
              </a:rPr>
              <a:t>9</a:t>
            </a:r>
            <a:endParaRPr kumimoji="1" lang="ja-JP" altLang="en-US" sz="16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7" name="角丸四角形 6"/>
          <p:cNvSpPr/>
          <p:nvPr/>
        </p:nvSpPr>
        <p:spPr>
          <a:xfrm>
            <a:off x="1446892" y="1319585"/>
            <a:ext cx="4489451" cy="504000"/>
          </a:xfrm>
          <a:prstGeom prst="roundRect">
            <a:avLst>
              <a:gd name="adj" fmla="val 3431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1" lang="ja-JP" altLang="en-US" sz="1900" b="1" dirty="0">
                <a:solidFill>
                  <a:schemeClr val="tx1"/>
                </a:solidFill>
                <a:latin typeface="ＭＳ Ｐゴシック" panose="020B0600070205080204" pitchFamily="50" charset="-128"/>
                <a:ea typeface="ＭＳ Ｐゴシック" panose="020B0600070205080204" pitchFamily="50" charset="-128"/>
              </a:rPr>
              <a:t>オール大阪でのクルーズ</a:t>
            </a:r>
            <a:r>
              <a:rPr kumimoji="1" lang="ja-JP" altLang="en-US" sz="1900" b="1" dirty="0" smtClean="0">
                <a:solidFill>
                  <a:schemeClr val="tx1"/>
                </a:solidFill>
                <a:latin typeface="ＭＳ Ｐゴシック" panose="020B0600070205080204" pitchFamily="50" charset="-128"/>
                <a:ea typeface="ＭＳ Ｐゴシック" panose="020B0600070205080204" pitchFamily="50" charset="-128"/>
              </a:rPr>
              <a:t>客船誘致</a:t>
            </a:r>
            <a:endParaRPr kumimoji="1" lang="ja-JP" altLang="en-US" sz="1900"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endParaRPr>
          </a:p>
        </p:txBody>
      </p:sp>
      <p:sp>
        <p:nvSpPr>
          <p:cNvPr id="42" name="テキスト ボックス 41"/>
          <p:cNvSpPr txBox="1"/>
          <p:nvPr/>
        </p:nvSpPr>
        <p:spPr>
          <a:xfrm>
            <a:off x="1441916" y="8270411"/>
            <a:ext cx="6591300" cy="310341"/>
          </a:xfrm>
          <a:prstGeom prst="rect">
            <a:avLst/>
          </a:prstGeom>
          <a:noFill/>
        </p:spPr>
        <p:txBody>
          <a:bodyPr wrap="square" rtlCol="0">
            <a:spAutoFit/>
          </a:bodyPr>
          <a:lstStyle/>
          <a:p>
            <a:pPr marL="0" marR="0" lvl="0" indent="0" algn="l" defTabSz="457200" rtl="0" eaLnBrk="1" fontAlgn="auto" latinLnBrk="0" hangingPunct="1">
              <a:lnSpc>
                <a:spcPts val="1700"/>
              </a:lnSpc>
              <a:spcBef>
                <a:spcPts val="0"/>
              </a:spcBef>
              <a:spcAft>
                <a:spcPts val="0"/>
              </a:spcAft>
              <a:buClrTx/>
              <a:buSzTx/>
              <a:buFontTx/>
              <a:buNone/>
              <a:tabLst/>
              <a:defRPr/>
            </a:pPr>
            <a:r>
              <a:rPr kumimoji="1" lang="ja-JP" altLang="en-US" sz="1900" b="1" i="0" u="sng"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クルーズ</a:t>
            </a:r>
            <a:r>
              <a:rPr kumimoji="1" lang="ja-JP" altLang="en-US" sz="1900" b="1"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客船母港化構想の実現に向けた</a:t>
            </a:r>
            <a:r>
              <a:rPr kumimoji="1" lang="ja-JP" altLang="en-US" sz="1900" b="1" i="0" u="sng"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具体的取組み</a:t>
            </a:r>
            <a:endParaRPr kumimoji="1" lang="ja-JP" altLang="en-US" sz="1900" b="1"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3" name="テキスト ボックス 42"/>
          <p:cNvSpPr txBox="1"/>
          <p:nvPr/>
        </p:nvSpPr>
        <p:spPr>
          <a:xfrm>
            <a:off x="1616192" y="8613438"/>
            <a:ext cx="4320151" cy="155427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900" i="0" u="none" strike="noStrike" kern="1200" cap="none" spc="0" normalizeH="0" baseline="0" noProof="0" dirty="0" smtClean="0">
                <a:ln>
                  <a:noFill/>
                </a:ln>
                <a:effectLst/>
                <a:uLnTx/>
                <a:uFillTx/>
                <a:latin typeface="ＭＳ Ｐゴシック" panose="020B0600070205080204" pitchFamily="50" charset="-128"/>
                <a:ea typeface="ＭＳ Ｐゴシック" panose="020B0600070205080204" pitchFamily="50" charset="-128"/>
                <a:cs typeface="+mn-cs"/>
              </a:rPr>
              <a:t>■ ハード面</a:t>
            </a:r>
            <a:r>
              <a:rPr kumimoji="1" lang="ja-JP" altLang="en-US" sz="190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の</a:t>
            </a:r>
            <a:r>
              <a:rPr kumimoji="1" lang="ja-JP" altLang="en-US" sz="1900" i="0" u="none" strike="noStrike" kern="1200" cap="none" spc="0" normalizeH="0" baseline="0" noProof="0" dirty="0" smtClean="0">
                <a:ln>
                  <a:noFill/>
                </a:ln>
                <a:effectLst/>
                <a:uLnTx/>
                <a:uFillTx/>
                <a:latin typeface="ＭＳ Ｐゴシック" panose="020B0600070205080204" pitchFamily="50" charset="-128"/>
                <a:ea typeface="ＭＳ Ｐゴシック" panose="020B0600070205080204" pitchFamily="50" charset="-128"/>
                <a:cs typeface="+mn-cs"/>
              </a:rPr>
              <a:t>取組み</a:t>
            </a:r>
            <a:endParaRPr kumimoji="1" lang="ja-JP" altLang="en-US" sz="190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9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　・岸壁等整備（</a:t>
            </a:r>
            <a:r>
              <a:rPr kumimoji="1" lang="en-US" altLang="ja-JP" sz="19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22</a:t>
            </a:r>
            <a:r>
              <a:rPr kumimoji="1" lang="ja-JP" altLang="en-US" sz="19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万トン級対応</a:t>
            </a:r>
            <a:r>
              <a:rPr kumimoji="1" lang="ja-JP" altLang="en-US"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a:t>
            </a:r>
            <a:endParaRPr kumimoji="1" lang="en-US" altLang="ja-JP"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900" dirty="0">
                <a:latin typeface="ＭＳ Ｐ明朝" panose="02020600040205080304" pitchFamily="18" charset="-128"/>
                <a:ea typeface="ＭＳ Ｐ明朝" panose="02020600040205080304" pitchFamily="18" charset="-128"/>
              </a:rPr>
              <a:t>　</a:t>
            </a:r>
            <a:r>
              <a:rPr kumimoji="1" lang="ja-JP" altLang="en-US" sz="1900" dirty="0" smtClean="0">
                <a:latin typeface="ＭＳ Ｐ明朝" panose="02020600040205080304" pitchFamily="18" charset="-128"/>
                <a:ea typeface="ＭＳ Ｐ明朝" panose="02020600040205080304" pitchFamily="18" charset="-128"/>
              </a:rPr>
              <a:t>　</a:t>
            </a:r>
            <a:r>
              <a:rPr kumimoji="1" lang="ja-JP" altLang="en-US"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　令和</a:t>
            </a:r>
            <a:r>
              <a:rPr kumimoji="1" lang="en-US" altLang="ja-JP"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3</a:t>
            </a:r>
            <a:r>
              <a:rPr kumimoji="1" lang="ja-JP" altLang="en-US"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年度に供用開始予定</a:t>
            </a:r>
            <a:endParaRPr kumimoji="1" lang="en-US" altLang="ja-JP"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9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　・客船ターミナル</a:t>
            </a:r>
            <a:r>
              <a:rPr kumimoji="1" lang="ja-JP" altLang="en-US"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整備</a:t>
            </a:r>
            <a:endParaRPr kumimoji="1" lang="en-US" altLang="ja-JP"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900" dirty="0">
                <a:latin typeface="ＭＳ Ｐ明朝" panose="02020600040205080304" pitchFamily="18" charset="-128"/>
                <a:ea typeface="ＭＳ Ｐ明朝" panose="02020600040205080304" pitchFamily="18" charset="-128"/>
              </a:rPr>
              <a:t>　</a:t>
            </a:r>
            <a:r>
              <a:rPr kumimoji="1" lang="ja-JP" altLang="en-US" sz="1900" dirty="0" smtClean="0">
                <a:latin typeface="ＭＳ Ｐ明朝" panose="02020600040205080304" pitchFamily="18" charset="-128"/>
                <a:ea typeface="ＭＳ Ｐ明朝" panose="02020600040205080304" pitchFamily="18" charset="-128"/>
              </a:rPr>
              <a:t>　</a:t>
            </a:r>
            <a:r>
              <a:rPr kumimoji="1" lang="ja-JP" altLang="en-US"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　令和</a:t>
            </a:r>
            <a:r>
              <a:rPr kumimoji="1" lang="en-US" altLang="ja-JP"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5</a:t>
            </a:r>
            <a:r>
              <a:rPr kumimoji="1" lang="ja-JP" altLang="en-US"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年度に供用開始予定</a:t>
            </a:r>
            <a:endParaRPr kumimoji="1" lang="ja-JP" altLang="en-US" sz="19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endParaRPr>
          </a:p>
        </p:txBody>
      </p:sp>
      <p:sp>
        <p:nvSpPr>
          <p:cNvPr id="56" name="テキスト ボックス 55"/>
          <p:cNvSpPr txBox="1"/>
          <p:nvPr/>
        </p:nvSpPr>
        <p:spPr>
          <a:xfrm>
            <a:off x="1422706" y="13375254"/>
            <a:ext cx="3930134" cy="184665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900" b="1" i="0" u="sng"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900" b="1"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寄港地観光メニューの充実</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　</a:t>
            </a:r>
            <a:r>
              <a:rPr kumimoji="0" lang="ja-JP" altLang="en-US"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a:t>
            </a:r>
            <a:r>
              <a:rPr kumimoji="0"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府域</a:t>
            </a:r>
            <a:r>
              <a:rPr kumimoji="0" lang="ja-JP" altLang="en-US"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の多様な観光素材を活かし</a:t>
            </a:r>
            <a:r>
              <a:rPr kumimoji="0"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endParaRPr kumimoji="0" lang="en-US" altLang="ja-JP"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a:t>
            </a:r>
            <a:r>
              <a:rPr kumimoji="0"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大阪府域</a:t>
            </a:r>
            <a:r>
              <a:rPr kumimoji="0" lang="ja-JP" altLang="en-US"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全体へのクルーズ客船</a:t>
            </a:r>
            <a:r>
              <a:rPr kumimoji="0"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の</a:t>
            </a:r>
            <a:endParaRPr kumimoji="0" lang="en-US" altLang="ja-JP"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a:t>
            </a:r>
            <a:r>
              <a:rPr kumimoji="0"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乗客</a:t>
            </a:r>
            <a:r>
              <a:rPr kumimoji="0" lang="ja-JP" altLang="en-US"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の訪問促進、</a:t>
            </a:r>
            <a:r>
              <a:rPr kumimoji="0" lang="ja-JP" altLang="ja-JP"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クルーズ客船寄</a:t>
            </a:r>
            <a:endParaRPr kumimoji="0" lang="en-US" altLang="ja-JP"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a:t>
            </a:r>
            <a:r>
              <a:rPr kumimoji="0" lang="ja-JP" altLang="ja-JP"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港</a:t>
            </a:r>
            <a:r>
              <a:rPr kumimoji="0" lang="ja-JP" altLang="ja-JP"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による観光振興・地域活性化</a:t>
            </a:r>
            <a:r>
              <a:rPr kumimoji="0" lang="ja-JP" altLang="ja-JP"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を</a:t>
            </a:r>
            <a:endParaRPr kumimoji="0" lang="en-US" altLang="ja-JP"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a:t>
            </a:r>
            <a:r>
              <a:rPr kumimoji="0" lang="ja-JP" altLang="ja-JP"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図</a:t>
            </a:r>
            <a:r>
              <a:rPr kumimoji="0"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ります</a:t>
            </a:r>
            <a:r>
              <a:rPr kumimoji="0" lang="ja-JP" altLang="en-US" sz="19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1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grpSp>
        <p:nvGrpSpPr>
          <p:cNvPr id="14" name="グループ化 13"/>
          <p:cNvGrpSpPr/>
          <p:nvPr/>
        </p:nvGrpSpPr>
        <p:grpSpPr>
          <a:xfrm>
            <a:off x="5067302" y="13433155"/>
            <a:ext cx="3269069" cy="2387381"/>
            <a:chOff x="5321711" y="13673441"/>
            <a:chExt cx="3062074" cy="2040541"/>
          </a:xfrm>
        </p:grpSpPr>
        <p:pic>
          <p:nvPicPr>
            <p:cNvPr id="57" name="図 56"/>
            <p:cNvPicPr>
              <a:picLocks noChangeAspect="1"/>
            </p:cNvPicPr>
            <p:nvPr/>
          </p:nvPicPr>
          <p:blipFill>
            <a:blip r:embed="rId2"/>
            <a:stretch>
              <a:fillRect/>
            </a:stretch>
          </p:blipFill>
          <p:spPr>
            <a:xfrm>
              <a:off x="5610143" y="13673441"/>
              <a:ext cx="2310897" cy="1651833"/>
            </a:xfrm>
            <a:prstGeom prst="rect">
              <a:avLst/>
            </a:prstGeom>
          </p:spPr>
        </p:pic>
        <p:sp>
          <p:nvSpPr>
            <p:cNvPr id="70" name="テキスト ボックス 40"/>
            <p:cNvSpPr txBox="1">
              <a:spLocks noChangeArrowheads="1"/>
            </p:cNvSpPr>
            <p:nvPr/>
          </p:nvSpPr>
          <p:spPr bwMode="auto">
            <a:xfrm>
              <a:off x="5321711" y="15367686"/>
              <a:ext cx="3062074" cy="346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0"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世界</a:t>
              </a:r>
              <a:r>
                <a:rPr kumimoji="0" lang="ja-JP" altLang="en-US" sz="1400" b="0" i="0" u="none" strike="noStrike" kern="1200" cap="none" spc="0" normalizeH="0" baseline="0" noProof="0" dirty="0" smtClean="0">
                  <a:ln>
                    <a:noFill/>
                  </a:ln>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文化遺産 </a:t>
              </a:r>
              <a:r>
                <a:rPr lang="ja-JP" altLang="en-US" sz="14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0" lang="ja-JP" altLang="en-US" sz="1400" b="0" i="0" u="none" strike="noStrike" kern="1200" cap="none" spc="0" normalizeH="0" baseline="0" noProof="0" dirty="0" smtClean="0">
                  <a:ln>
                    <a:noFill/>
                  </a:ln>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百舌鳥・古市古墳群」</a:t>
              </a:r>
              <a:r>
                <a:rPr kumimoji="0" lang="ja-JP"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kumimoji="0" lang="ja-JP"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grpSp>
        <p:nvGrpSpPr>
          <p:cNvPr id="15" name="グループ化 14"/>
          <p:cNvGrpSpPr/>
          <p:nvPr/>
        </p:nvGrpSpPr>
        <p:grpSpPr>
          <a:xfrm>
            <a:off x="8496624" y="13433150"/>
            <a:ext cx="2778556" cy="2355398"/>
            <a:chOff x="8469200" y="13675735"/>
            <a:chExt cx="2578703" cy="2030872"/>
          </a:xfrm>
        </p:grpSpPr>
        <p:pic>
          <p:nvPicPr>
            <p:cNvPr id="58" name="図 57"/>
            <p:cNvPicPr>
              <a:picLocks noChangeAspect="1"/>
            </p:cNvPicPr>
            <p:nvPr/>
          </p:nvPicPr>
          <p:blipFill>
            <a:blip r:embed="rId3"/>
            <a:stretch>
              <a:fillRect/>
            </a:stretch>
          </p:blipFill>
          <p:spPr>
            <a:xfrm>
              <a:off x="8469200" y="13675735"/>
              <a:ext cx="2524993" cy="1666326"/>
            </a:xfrm>
            <a:prstGeom prst="rect">
              <a:avLst/>
            </a:prstGeom>
          </p:spPr>
        </p:pic>
        <p:sp>
          <p:nvSpPr>
            <p:cNvPr id="61" name="テキスト ボックス 40"/>
            <p:cNvSpPr txBox="1">
              <a:spLocks noChangeArrowheads="1"/>
            </p:cNvSpPr>
            <p:nvPr/>
          </p:nvSpPr>
          <p:spPr bwMode="auto">
            <a:xfrm>
              <a:off x="8469200" y="15360311"/>
              <a:ext cx="2578703" cy="346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0"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岸和田</a:t>
              </a:r>
              <a:r>
                <a:rPr kumimoji="0" lang="ja-JP" altLang="en-US" sz="1400" b="0" i="0" u="none" strike="noStrike" kern="1200" cap="none" spc="0" normalizeH="0" baseline="0" noProof="0" dirty="0" err="1"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だんじり</a:t>
              </a:r>
              <a:r>
                <a:rPr kumimoji="0"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祭</a:t>
              </a:r>
              <a:r>
                <a:rPr kumimoji="0"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kumimoji="0" lang="ja-JP"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grpSp>
        <p:nvGrpSpPr>
          <p:cNvPr id="13" name="グループ化 12"/>
          <p:cNvGrpSpPr/>
          <p:nvPr/>
        </p:nvGrpSpPr>
        <p:grpSpPr>
          <a:xfrm>
            <a:off x="1770744" y="4713053"/>
            <a:ext cx="5776686" cy="3153614"/>
            <a:chOff x="437449" y="4585246"/>
            <a:chExt cx="5801541" cy="3380925"/>
          </a:xfrm>
        </p:grpSpPr>
        <p:sp>
          <p:nvSpPr>
            <p:cNvPr id="21" name="テキスト ボックス 20"/>
            <p:cNvSpPr txBox="1"/>
            <p:nvPr/>
          </p:nvSpPr>
          <p:spPr>
            <a:xfrm>
              <a:off x="504610" y="5104647"/>
              <a:ext cx="5692471" cy="2734401"/>
            </a:xfrm>
            <a:prstGeom prst="rect">
              <a:avLst/>
            </a:prstGeom>
            <a:noFill/>
          </p:spPr>
          <p:txBody>
            <a:bodyPr wrap="square" rtlCol="0">
              <a:spAutoFit/>
            </a:bodyPr>
            <a:lstStyle/>
            <a:p>
              <a:pPr>
                <a:lnSpc>
                  <a:spcPts val="2000"/>
                </a:lnSpc>
                <a:spcAft>
                  <a:spcPts val="600"/>
                </a:spcAft>
                <a:defRPr/>
              </a:pPr>
              <a:r>
                <a:rPr kumimoji="1" lang="ja-JP" altLang="en-US" sz="1600" dirty="0" smtClean="0">
                  <a:latin typeface="ＭＳ Ｐ明朝" panose="02020600040205080304" pitchFamily="18" charset="-128"/>
                  <a:ea typeface="ＭＳ Ｐ明朝" panose="02020600040205080304" pitchFamily="18" charset="-128"/>
                </a:rPr>
                <a:t>　</a:t>
              </a:r>
              <a:r>
                <a:rPr kumimoji="1" lang="ja-JP" altLang="en-US" sz="1600" dirty="0">
                  <a:latin typeface="ＭＳ Ｐ明朝" panose="02020600040205080304" pitchFamily="18" charset="-128"/>
                  <a:ea typeface="ＭＳ Ｐ明朝" panose="02020600040205080304" pitchFamily="18" charset="-128"/>
                </a:rPr>
                <a:t>大阪府全域で大阪の魅力をさらに向上させるため、大阪府及び大阪市共通の戦略として策定しました</a:t>
              </a:r>
              <a:r>
                <a:rPr kumimoji="1" lang="ja-JP" altLang="en-US" sz="1600" dirty="0" err="1">
                  <a:latin typeface="ＭＳ Ｐ明朝" panose="02020600040205080304" pitchFamily="18" charset="-128"/>
                  <a:ea typeface="ＭＳ Ｐ明朝" panose="02020600040205080304" pitchFamily="18" charset="-128"/>
                </a:rPr>
                <a:t>。</a:t>
              </a:r>
              <a:r>
                <a:rPr kumimoji="1" lang="ja-JP" altLang="en-US" sz="1600" dirty="0">
                  <a:latin typeface="ＭＳ Ｐ明朝" panose="02020600040205080304" pitchFamily="18" charset="-128"/>
                  <a:ea typeface="ＭＳ Ｐ明朝" panose="02020600040205080304" pitchFamily="18" charset="-128"/>
                </a:rPr>
                <a:t>　</a:t>
              </a:r>
              <a:endParaRPr kumimoji="1" lang="en-US" altLang="ja-JP" sz="1600" dirty="0">
                <a:latin typeface="ＭＳ Ｐ明朝" panose="02020600040205080304" pitchFamily="18" charset="-128"/>
                <a:ea typeface="ＭＳ Ｐ明朝" panose="02020600040205080304" pitchFamily="18" charset="-128"/>
              </a:endParaRPr>
            </a:p>
            <a:p>
              <a:pPr>
                <a:lnSpc>
                  <a:spcPts val="2000"/>
                </a:lnSpc>
                <a:spcAft>
                  <a:spcPts val="600"/>
                </a:spcAft>
                <a:defRPr/>
              </a:pPr>
              <a:r>
                <a:rPr kumimoji="1" lang="ja-JP" altLang="en-US" sz="1600" dirty="0">
                  <a:latin typeface="ＭＳ Ｐ明朝" panose="02020600040205080304" pitchFamily="18" charset="-128"/>
                  <a:ea typeface="ＭＳ Ｐ明朝" panose="02020600040205080304" pitchFamily="18" charset="-128"/>
                </a:rPr>
                <a:t>　</a:t>
              </a:r>
              <a:r>
                <a:rPr kumimoji="1" lang="en-US" altLang="ja-JP" sz="1600" dirty="0" smtClean="0">
                  <a:latin typeface="ＭＳ Ｐ明朝" panose="02020600040205080304" pitchFamily="18" charset="-128"/>
                  <a:ea typeface="ＭＳ Ｐ明朝" panose="02020600040205080304" pitchFamily="18" charset="-128"/>
                </a:rPr>
                <a:t>『</a:t>
              </a:r>
              <a:r>
                <a:rPr kumimoji="1" lang="ja-JP" altLang="en-US" sz="1600" dirty="0" smtClean="0">
                  <a:latin typeface="ＭＳ Ｐ明朝" panose="02020600040205080304" pitchFamily="18" charset="-128"/>
                  <a:ea typeface="ＭＳ Ｐ明朝" panose="02020600040205080304" pitchFamily="18" charset="-128"/>
                </a:rPr>
                <a:t>内外</a:t>
              </a:r>
              <a:r>
                <a:rPr kumimoji="1" lang="ja-JP" altLang="en-US" sz="1600" dirty="0">
                  <a:latin typeface="ＭＳ Ｐ明朝" panose="02020600040205080304" pitchFamily="18" charset="-128"/>
                  <a:ea typeface="ＭＳ Ｐ明朝" panose="02020600040205080304" pitchFamily="18" charset="-128"/>
                </a:rPr>
                <a:t>から人、モノ、投資等を呼び込む「強い大阪」の</a:t>
              </a:r>
              <a:r>
                <a:rPr kumimoji="1" lang="ja-JP" altLang="en-US" sz="1600" dirty="0" smtClean="0">
                  <a:latin typeface="ＭＳ Ｐ明朝" panose="02020600040205080304" pitchFamily="18" charset="-128"/>
                  <a:ea typeface="ＭＳ Ｐ明朝" panose="02020600040205080304" pitchFamily="18" charset="-128"/>
                </a:rPr>
                <a:t>実現</a:t>
              </a:r>
              <a:r>
                <a:rPr kumimoji="1" lang="en-US" altLang="ja-JP" sz="1600" dirty="0" smtClean="0">
                  <a:latin typeface="ＭＳ Ｐ明朝" panose="02020600040205080304" pitchFamily="18" charset="-128"/>
                  <a:ea typeface="ＭＳ Ｐ明朝" panose="02020600040205080304" pitchFamily="18" charset="-128"/>
                </a:rPr>
                <a:t>』</a:t>
              </a:r>
              <a:r>
                <a:rPr kumimoji="1" lang="ja-JP" altLang="en-US" sz="1600" dirty="0" err="1" smtClean="0">
                  <a:latin typeface="ＭＳ Ｐ明朝" panose="02020600040205080304" pitchFamily="18" charset="-128"/>
                  <a:ea typeface="ＭＳ Ｐ明朝" panose="02020600040205080304" pitchFamily="18" charset="-128"/>
                </a:rPr>
                <a:t>、</a:t>
              </a:r>
              <a:r>
                <a:rPr kumimoji="1" lang="en-US" altLang="ja-JP" sz="1600" dirty="0" smtClean="0">
                  <a:latin typeface="ＭＳ Ｐ明朝" panose="02020600040205080304" pitchFamily="18" charset="-128"/>
                  <a:ea typeface="ＭＳ Ｐ明朝" panose="02020600040205080304" pitchFamily="18" charset="-128"/>
                </a:rPr>
                <a:t>『</a:t>
              </a:r>
              <a:r>
                <a:rPr kumimoji="1" lang="ja-JP" altLang="en-US" sz="1600" dirty="0" smtClean="0">
                  <a:latin typeface="ＭＳ Ｐ明朝" panose="02020600040205080304" pitchFamily="18" charset="-128"/>
                  <a:ea typeface="ＭＳ Ｐ明朝" panose="02020600040205080304" pitchFamily="18" charset="-128"/>
                </a:rPr>
                <a:t>世界</a:t>
              </a:r>
              <a:r>
                <a:rPr kumimoji="1" lang="ja-JP" altLang="en-US" sz="1600" dirty="0">
                  <a:latin typeface="ＭＳ Ｐ明朝" panose="02020600040205080304" pitchFamily="18" charset="-128"/>
                  <a:ea typeface="ＭＳ Ｐ明朝" panose="02020600040205080304" pitchFamily="18" charset="-128"/>
                </a:rPr>
                <a:t>に存在感を示す「大阪」の</a:t>
              </a:r>
              <a:r>
                <a:rPr kumimoji="1" lang="ja-JP" altLang="en-US" sz="1600" dirty="0" smtClean="0">
                  <a:latin typeface="ＭＳ Ｐ明朝" panose="02020600040205080304" pitchFamily="18" charset="-128"/>
                  <a:ea typeface="ＭＳ Ｐ明朝" panose="02020600040205080304" pitchFamily="18" charset="-128"/>
                </a:rPr>
                <a:t>実現</a:t>
              </a:r>
              <a:r>
                <a:rPr kumimoji="1" lang="en-US" altLang="ja-JP" sz="1600" dirty="0" smtClean="0">
                  <a:latin typeface="ＭＳ Ｐ明朝" panose="02020600040205080304" pitchFamily="18" charset="-128"/>
                  <a:ea typeface="ＭＳ Ｐ明朝" panose="02020600040205080304" pitchFamily="18" charset="-128"/>
                </a:rPr>
                <a:t>』</a:t>
              </a:r>
              <a:r>
                <a:rPr kumimoji="1" lang="ja-JP" altLang="en-US" sz="1600" dirty="0" smtClean="0">
                  <a:latin typeface="ＭＳ Ｐ明朝" panose="02020600040205080304" pitchFamily="18" charset="-128"/>
                  <a:ea typeface="ＭＳ Ｐ明朝" panose="02020600040205080304" pitchFamily="18" charset="-128"/>
                </a:rPr>
                <a:t>と</a:t>
              </a:r>
              <a:r>
                <a:rPr kumimoji="1" lang="ja-JP" altLang="en-US" sz="1600" dirty="0">
                  <a:latin typeface="ＭＳ Ｐ明朝" panose="02020600040205080304" pitchFamily="18" charset="-128"/>
                  <a:ea typeface="ＭＳ Ｐ明朝" panose="02020600040205080304" pitchFamily="18" charset="-128"/>
                </a:rPr>
                <a:t>いう</a:t>
              </a:r>
              <a:r>
                <a:rPr kumimoji="1" lang="en-US" altLang="ja-JP" sz="1600" dirty="0">
                  <a:latin typeface="ＭＳ Ｐ明朝" panose="02020600040205080304" pitchFamily="18" charset="-128"/>
                  <a:ea typeface="ＭＳ Ｐ明朝" panose="02020600040205080304" pitchFamily="18" charset="-128"/>
                </a:rPr>
                <a:t>2</a:t>
              </a:r>
              <a:r>
                <a:rPr kumimoji="1" lang="ja-JP" altLang="en-US" sz="1600" dirty="0" err="1">
                  <a:latin typeface="ＭＳ Ｐ明朝" panose="02020600040205080304" pitchFamily="18" charset="-128"/>
                  <a:ea typeface="ＭＳ Ｐ明朝" panose="02020600040205080304" pitchFamily="18" charset="-128"/>
                </a:rPr>
                <a:t>つの</a:t>
              </a:r>
              <a:r>
                <a:rPr kumimoji="1" lang="ja-JP" altLang="en-US" sz="1600" dirty="0">
                  <a:latin typeface="ＭＳ Ｐ明朝" panose="02020600040205080304" pitchFamily="18" charset="-128"/>
                  <a:ea typeface="ＭＳ Ｐ明朝" panose="02020600040205080304" pitchFamily="18" charset="-128"/>
                </a:rPr>
                <a:t>戦略目標を掲げ、その達成のため</a:t>
              </a:r>
              <a:r>
                <a:rPr kumimoji="1" lang="en-US" altLang="ja-JP" sz="1600" dirty="0">
                  <a:latin typeface="ＭＳ Ｐ明朝" panose="02020600040205080304" pitchFamily="18" charset="-128"/>
                  <a:ea typeface="ＭＳ Ｐ明朝" panose="02020600040205080304" pitchFamily="18" charset="-128"/>
                </a:rPr>
                <a:t>10</a:t>
              </a:r>
              <a:r>
                <a:rPr kumimoji="1" lang="ja-JP" altLang="en-US" sz="1600" dirty="0">
                  <a:latin typeface="ＭＳ Ｐ明朝" panose="02020600040205080304" pitchFamily="18" charset="-128"/>
                  <a:ea typeface="ＭＳ Ｐ明朝" panose="02020600040205080304" pitchFamily="18" charset="-128"/>
                </a:rPr>
                <a:t>の「目指すべき都市像」を設定しています。</a:t>
              </a:r>
              <a:endParaRPr kumimoji="1" lang="en-US" altLang="ja-JP" sz="1600" dirty="0">
                <a:latin typeface="ＭＳ Ｐ明朝" panose="02020600040205080304" pitchFamily="18" charset="-128"/>
                <a:ea typeface="ＭＳ Ｐ明朝" panose="02020600040205080304" pitchFamily="18" charset="-128"/>
              </a:endParaRPr>
            </a:p>
            <a:p>
              <a:pPr>
                <a:lnSpc>
                  <a:spcPts val="2000"/>
                </a:lnSpc>
                <a:spcAft>
                  <a:spcPts val="600"/>
                </a:spcAft>
                <a:defRPr/>
              </a:pPr>
              <a:r>
                <a:rPr kumimoji="1" lang="ja-JP" altLang="en-US" sz="1600" dirty="0">
                  <a:latin typeface="ＭＳ Ｐ明朝" panose="02020600040205080304" pitchFamily="18" charset="-128"/>
                  <a:ea typeface="ＭＳ Ｐ明朝" panose="02020600040205080304" pitchFamily="18" charset="-128"/>
                </a:rPr>
                <a:t>　築港・ベイエリア</a:t>
              </a:r>
              <a:r>
                <a:rPr kumimoji="1" lang="ja-JP" altLang="en-US" sz="1600" dirty="0" smtClean="0">
                  <a:latin typeface="ＭＳ Ｐ明朝" panose="02020600040205080304" pitchFamily="18" charset="-128"/>
                  <a:ea typeface="ＭＳ Ｐ明朝" panose="02020600040205080304" pitchFamily="18" charset="-128"/>
                </a:rPr>
                <a:t>地区では</a:t>
              </a:r>
              <a:r>
                <a:rPr kumimoji="1" lang="ja-JP" altLang="en-US" sz="1600" dirty="0">
                  <a:latin typeface="ＭＳ Ｐ明朝" panose="02020600040205080304" pitchFamily="18" charset="-128"/>
                  <a:ea typeface="ＭＳ Ｐ明朝" panose="02020600040205080304" pitchFamily="18" charset="-128"/>
                </a:rPr>
                <a:t>、</a:t>
              </a:r>
              <a:r>
                <a:rPr kumimoji="1" lang="ja-JP" altLang="en-US" sz="1600" dirty="0" smtClean="0">
                  <a:latin typeface="ＭＳ Ｐ明朝" panose="02020600040205080304" pitchFamily="18" charset="-128"/>
                  <a:ea typeface="ＭＳ Ｐ明朝" panose="02020600040205080304" pitchFamily="18" charset="-128"/>
                </a:rPr>
                <a:t>このうち</a:t>
              </a:r>
              <a:r>
                <a:rPr kumimoji="1" lang="ja-JP" altLang="en-US" sz="1600" dirty="0">
                  <a:latin typeface="ＭＳ Ｐ明朝" panose="02020600040205080304" pitchFamily="18" charset="-128"/>
                  <a:ea typeface="ＭＳ Ｐ明朝" panose="02020600040205080304" pitchFamily="18" charset="-128"/>
                </a:rPr>
                <a:t>“世界に誇れる自慢の都市”を</a:t>
              </a:r>
              <a:r>
                <a:rPr kumimoji="1" lang="ja-JP" altLang="en-US" sz="1600" dirty="0" smtClean="0">
                  <a:latin typeface="ＭＳ Ｐ明朝" panose="02020600040205080304" pitchFamily="18" charset="-128"/>
                  <a:ea typeface="ＭＳ Ｐ明朝" panose="02020600040205080304" pitchFamily="18" charset="-128"/>
                </a:rPr>
                <a:t>目指すものであり、</a:t>
              </a:r>
              <a:r>
                <a:rPr kumimoji="1" lang="ja-JP" altLang="en-US" sz="1600" dirty="0">
                  <a:latin typeface="ＭＳ Ｐ明朝" panose="02020600040205080304" pitchFamily="18" charset="-128"/>
                  <a:ea typeface="ＭＳ Ｐ明朝" panose="02020600040205080304" pitchFamily="18" charset="-128"/>
                </a:rPr>
                <a:t>クルーズ客船の母港化により内外集客力を</a:t>
              </a:r>
              <a:r>
                <a:rPr kumimoji="1" lang="ja-JP" altLang="en-US" sz="1600" dirty="0" smtClean="0">
                  <a:latin typeface="ＭＳ Ｐ明朝" panose="02020600040205080304" pitchFamily="18" charset="-128"/>
                  <a:ea typeface="ＭＳ Ｐ明朝" panose="02020600040205080304" pitchFamily="18" charset="-128"/>
                </a:rPr>
                <a:t>強化するととも</a:t>
              </a:r>
              <a:r>
                <a:rPr kumimoji="1" lang="ja-JP" altLang="en-US" sz="1600" dirty="0">
                  <a:latin typeface="ＭＳ Ｐ明朝" panose="02020600040205080304" pitchFamily="18" charset="-128"/>
                  <a:ea typeface="ＭＳ Ｐ明朝" panose="02020600040205080304" pitchFamily="18" charset="-128"/>
                </a:rPr>
                <a:t>に、集客観光拠点化を</a:t>
              </a:r>
              <a:r>
                <a:rPr kumimoji="1" lang="ja-JP" altLang="en-US" sz="1600" dirty="0" smtClean="0">
                  <a:latin typeface="ＭＳ Ｐ明朝" panose="02020600040205080304" pitchFamily="18" charset="-128"/>
                  <a:ea typeface="ＭＳ Ｐ明朝" panose="02020600040205080304" pitchFamily="18" charset="-128"/>
                </a:rPr>
                <a:t>図り、世界</a:t>
              </a:r>
              <a:r>
                <a:rPr kumimoji="1" lang="ja-JP" altLang="en-US" sz="1600" dirty="0">
                  <a:latin typeface="ＭＳ Ｐ明朝" panose="02020600040205080304" pitchFamily="18" charset="-128"/>
                  <a:ea typeface="ＭＳ Ｐ明朝" panose="02020600040205080304" pitchFamily="18" charset="-128"/>
                </a:rPr>
                <a:t>に</a:t>
              </a:r>
              <a:r>
                <a:rPr kumimoji="1" lang="ja-JP" altLang="en-US" sz="1600" dirty="0" smtClean="0">
                  <a:latin typeface="ＭＳ Ｐ明朝" panose="02020600040205080304" pitchFamily="18" charset="-128"/>
                  <a:ea typeface="ＭＳ Ｐ明朝" panose="02020600040205080304" pitchFamily="18" charset="-128"/>
                </a:rPr>
                <a:t>アピールします</a:t>
              </a:r>
              <a:r>
                <a:rPr kumimoji="1" lang="ja-JP" altLang="en-US" sz="1600" dirty="0">
                  <a:latin typeface="ＭＳ Ｐ明朝" panose="02020600040205080304" pitchFamily="18" charset="-128"/>
                  <a:ea typeface="ＭＳ Ｐ明朝" panose="02020600040205080304" pitchFamily="18" charset="-128"/>
                </a:rPr>
                <a:t>。　</a:t>
              </a:r>
              <a:endParaRPr kumimoji="1" lang="en-US" altLang="ja-JP" sz="1600" dirty="0">
                <a:latin typeface="ＭＳ Ｐ明朝" panose="02020600040205080304" pitchFamily="18" charset="-128"/>
                <a:ea typeface="ＭＳ Ｐ明朝" panose="02020600040205080304" pitchFamily="18" charset="-128"/>
              </a:endParaRPr>
            </a:p>
          </p:txBody>
        </p:sp>
        <p:sp>
          <p:nvSpPr>
            <p:cNvPr id="46" name="テキスト ボックス 45"/>
            <p:cNvSpPr txBox="1"/>
            <p:nvPr/>
          </p:nvSpPr>
          <p:spPr>
            <a:xfrm>
              <a:off x="504610" y="4671609"/>
              <a:ext cx="5734380" cy="39533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i="0"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r>
                <a:rPr kumimoji="1" lang="ja-JP" altLang="en-US" b="1" i="0" u="sng"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大阪都市魅力創造戦略２０２０</a:t>
              </a:r>
              <a:endParaRPr kumimoji="1" lang="en-US" altLang="ja-JP" b="1" i="0" u="sng"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endParaRPr>
            </a:p>
          </p:txBody>
        </p:sp>
        <p:sp>
          <p:nvSpPr>
            <p:cNvPr id="12" name="正方形/長方形 11"/>
            <p:cNvSpPr/>
            <p:nvPr/>
          </p:nvSpPr>
          <p:spPr>
            <a:xfrm>
              <a:off x="437449" y="4585246"/>
              <a:ext cx="5762084" cy="3380925"/>
            </a:xfrm>
            <a:prstGeom prst="rect">
              <a:avLst/>
            </a:prstGeom>
            <a:no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grpSp>
        <p:nvGrpSpPr>
          <p:cNvPr id="76" name="グループ化 75"/>
          <p:cNvGrpSpPr/>
          <p:nvPr/>
        </p:nvGrpSpPr>
        <p:grpSpPr>
          <a:xfrm>
            <a:off x="8058568" y="1650982"/>
            <a:ext cx="3487859" cy="3033347"/>
            <a:chOff x="7596270" y="8412744"/>
            <a:chExt cx="3803123" cy="2808580"/>
          </a:xfrm>
        </p:grpSpPr>
        <p:pic>
          <p:nvPicPr>
            <p:cNvPr id="77" name="図 76"/>
            <p:cNvPicPr>
              <a:picLocks noChangeAspect="1"/>
            </p:cNvPicPr>
            <p:nvPr/>
          </p:nvPicPr>
          <p:blipFill>
            <a:blip r:embed="rId4"/>
            <a:stretch>
              <a:fillRect/>
            </a:stretch>
          </p:blipFill>
          <p:spPr>
            <a:xfrm>
              <a:off x="7596270" y="8412744"/>
              <a:ext cx="3803123" cy="2447800"/>
            </a:xfrm>
            <a:prstGeom prst="rect">
              <a:avLst/>
            </a:prstGeom>
          </p:spPr>
        </p:pic>
        <p:sp>
          <p:nvSpPr>
            <p:cNvPr id="78" name="テキスト ボックス 40"/>
            <p:cNvSpPr txBox="1">
              <a:spLocks noChangeArrowheads="1"/>
            </p:cNvSpPr>
            <p:nvPr/>
          </p:nvSpPr>
          <p:spPr bwMode="auto">
            <a:xfrm>
              <a:off x="8208479" y="10875028"/>
              <a:ext cx="2578703" cy="346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0"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天保山岸壁</a:t>
              </a:r>
              <a:r>
                <a:rPr kumimoji="0" lang="ja-JP"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kumimoji="0" lang="ja-JP"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grpSp>
        <p:nvGrpSpPr>
          <p:cNvPr id="11" name="グループ化 10"/>
          <p:cNvGrpSpPr/>
          <p:nvPr/>
        </p:nvGrpSpPr>
        <p:grpSpPr>
          <a:xfrm>
            <a:off x="4563042" y="8647439"/>
            <a:ext cx="3773329" cy="2162068"/>
            <a:chOff x="2354967" y="9047741"/>
            <a:chExt cx="2641315" cy="1485389"/>
          </a:xfrm>
        </p:grpSpPr>
        <p:pic>
          <p:nvPicPr>
            <p:cNvPr id="41" name="図 40"/>
            <p:cNvPicPr>
              <a:picLocks noChangeAspect="1"/>
            </p:cNvPicPr>
            <p:nvPr/>
          </p:nvPicPr>
          <p:blipFill>
            <a:blip r:embed="rId5"/>
            <a:stretch>
              <a:fillRect/>
            </a:stretch>
          </p:blipFill>
          <p:spPr>
            <a:xfrm>
              <a:off x="2869455" y="9047741"/>
              <a:ext cx="1612340" cy="1139093"/>
            </a:xfrm>
            <a:prstGeom prst="rect">
              <a:avLst/>
            </a:prstGeom>
          </p:spPr>
        </p:pic>
        <p:sp>
          <p:nvSpPr>
            <p:cNvPr id="26" name="テキスト ボックス 40"/>
            <p:cNvSpPr txBox="1">
              <a:spLocks noChangeArrowheads="1"/>
            </p:cNvSpPr>
            <p:nvPr/>
          </p:nvSpPr>
          <p:spPr bwMode="auto">
            <a:xfrm>
              <a:off x="2354967" y="10186834"/>
              <a:ext cx="2641315" cy="346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0"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新ターミナルのイメージ図</a:t>
              </a:r>
              <a:r>
                <a:rPr kumimoji="0" lang="ja-JP"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kumimoji="0" lang="ja-JP"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sp>
        <p:nvSpPr>
          <p:cNvPr id="71" name="テキスト ボックス 70"/>
          <p:cNvSpPr txBox="1"/>
          <p:nvPr/>
        </p:nvSpPr>
        <p:spPr>
          <a:xfrm>
            <a:off x="1616192" y="10253568"/>
            <a:ext cx="9309560" cy="2723823"/>
          </a:xfrm>
          <a:prstGeom prst="rect">
            <a:avLst/>
          </a:prstGeom>
          <a:noFill/>
        </p:spPr>
        <p:txBody>
          <a:bodyPr wrap="square" rtlCol="0">
            <a:spAutoFit/>
          </a:bodyPr>
          <a:lstStyle/>
          <a:p>
            <a:r>
              <a:rPr kumimoji="1" lang="ja-JP" altLang="en-US" sz="1900" dirty="0" smtClean="0">
                <a:latin typeface="ＭＳ Ｐゴシック" panose="020B0600070205080204" pitchFamily="50" charset="-128"/>
                <a:ea typeface="ＭＳ Ｐゴシック" panose="020B0600070205080204" pitchFamily="50" charset="-128"/>
              </a:rPr>
              <a:t>■ ソフト面</a:t>
            </a:r>
            <a:r>
              <a:rPr kumimoji="1" lang="ja-JP" altLang="en-US" sz="1900" dirty="0">
                <a:latin typeface="ＭＳ Ｐゴシック" panose="020B0600070205080204" pitchFamily="50" charset="-128"/>
                <a:ea typeface="ＭＳ Ｐゴシック" panose="020B0600070205080204" pitchFamily="50" charset="-128"/>
              </a:rPr>
              <a:t>の</a:t>
            </a:r>
            <a:r>
              <a:rPr kumimoji="1" lang="ja-JP" altLang="en-US" sz="1900" dirty="0" smtClean="0">
                <a:latin typeface="ＭＳ Ｐゴシック" panose="020B0600070205080204" pitchFamily="50" charset="-128"/>
                <a:ea typeface="ＭＳ Ｐゴシック" panose="020B0600070205080204" pitchFamily="50" charset="-128"/>
              </a:rPr>
              <a:t>取組み</a:t>
            </a:r>
            <a:endParaRPr kumimoji="1" lang="en-US" altLang="ja-JP" sz="1900" strike="sngStrike" dirty="0" smtClean="0">
              <a:solidFill>
                <a:srgbClr val="FF0000"/>
              </a:solidFill>
              <a:latin typeface="ＭＳ Ｐゴシック" panose="020B0600070205080204" pitchFamily="50" charset="-128"/>
              <a:ea typeface="ＭＳ Ｐゴシック" panose="020B0600070205080204" pitchFamily="50" charset="-128"/>
            </a:endParaRPr>
          </a:p>
          <a:p>
            <a:pPr marL="622300" indent="-622300"/>
            <a:r>
              <a:rPr kumimoji="1" lang="ja-JP" altLang="en-US" sz="1900" dirty="0" smtClean="0">
                <a:latin typeface="ＭＳ Ｐ明朝" panose="02020600040205080304" pitchFamily="18" charset="-128"/>
                <a:ea typeface="ＭＳ Ｐ明朝" panose="02020600040205080304" pitchFamily="18" charset="-128"/>
              </a:rPr>
              <a:t>　・積極的なポートセールス</a:t>
            </a:r>
            <a:endParaRPr kumimoji="1" lang="en-US" altLang="ja-JP" sz="1900" dirty="0" smtClean="0">
              <a:latin typeface="ＭＳ Ｐ明朝" panose="02020600040205080304" pitchFamily="18" charset="-128"/>
              <a:ea typeface="ＭＳ Ｐ明朝" panose="02020600040205080304" pitchFamily="18" charset="-128"/>
            </a:endParaRPr>
          </a:p>
          <a:p>
            <a:pPr marL="622300" indent="-622300"/>
            <a:r>
              <a:rPr kumimoji="1" lang="ja-JP" altLang="en-US" sz="1900" dirty="0">
                <a:latin typeface="ＭＳ Ｐ明朝" panose="02020600040205080304" pitchFamily="18" charset="-128"/>
                <a:ea typeface="ＭＳ Ｐ明朝" panose="02020600040205080304" pitchFamily="18" charset="-128"/>
              </a:rPr>
              <a:t>　　→　「クルーズコンベンション」への参加、欧米等船会社、国内船会社等への個別訪問等</a:t>
            </a:r>
            <a:endParaRPr kumimoji="1" lang="ja-JP" altLang="en-US" sz="1900" dirty="0" smtClean="0">
              <a:latin typeface="ＭＳ Ｐ明朝" panose="02020600040205080304" pitchFamily="18" charset="-128"/>
              <a:ea typeface="ＭＳ Ｐ明朝" panose="02020600040205080304" pitchFamily="18" charset="-128"/>
            </a:endParaRPr>
          </a:p>
          <a:p>
            <a:pPr marL="622300" indent="-622300"/>
            <a:r>
              <a:rPr kumimoji="1" lang="ja-JP" altLang="en-US" sz="1900" dirty="0">
                <a:latin typeface="ＭＳ Ｐ明朝" panose="02020600040205080304" pitchFamily="18" charset="-128"/>
                <a:ea typeface="ＭＳ Ｐ明朝" panose="02020600040205080304" pitchFamily="18" charset="-128"/>
              </a:rPr>
              <a:t>　・受入体制の</a:t>
            </a:r>
            <a:r>
              <a:rPr kumimoji="1" lang="ja-JP" altLang="en-US" sz="1900" dirty="0" smtClean="0">
                <a:latin typeface="ＭＳ Ｐ明朝" panose="02020600040205080304" pitchFamily="18" charset="-128"/>
                <a:ea typeface="ＭＳ Ｐ明朝" panose="02020600040205080304" pitchFamily="18" charset="-128"/>
              </a:rPr>
              <a:t>充実</a:t>
            </a:r>
            <a:endParaRPr kumimoji="1" lang="en-US" altLang="ja-JP" sz="1900" dirty="0" smtClean="0">
              <a:latin typeface="ＭＳ Ｐ明朝" panose="02020600040205080304" pitchFamily="18" charset="-128"/>
              <a:ea typeface="ＭＳ Ｐ明朝" panose="02020600040205080304" pitchFamily="18" charset="-128"/>
            </a:endParaRPr>
          </a:p>
          <a:p>
            <a:pPr marL="622300" indent="-622300"/>
            <a:r>
              <a:rPr kumimoji="1" lang="ja-JP" altLang="en-US" sz="1900" dirty="0">
                <a:latin typeface="ＭＳ Ｐ明朝" panose="02020600040205080304" pitchFamily="18" charset="-128"/>
                <a:ea typeface="ＭＳ Ｐ明朝" panose="02020600040205080304" pitchFamily="18" charset="-128"/>
              </a:rPr>
              <a:t>　</a:t>
            </a:r>
            <a:r>
              <a:rPr kumimoji="1" lang="ja-JP" altLang="en-US" sz="1900" dirty="0" smtClean="0">
                <a:latin typeface="ＭＳ Ｐ明朝" panose="02020600040205080304" pitchFamily="18" charset="-128"/>
                <a:ea typeface="ＭＳ Ｐ明朝" panose="02020600040205080304" pitchFamily="18" charset="-128"/>
              </a:rPr>
              <a:t>　→</a:t>
            </a:r>
            <a:r>
              <a:rPr kumimoji="1" lang="ja-JP" altLang="en-US" sz="1900" dirty="0">
                <a:latin typeface="ＭＳ Ｐ明朝" panose="02020600040205080304" pitchFamily="18" charset="-128"/>
                <a:ea typeface="ＭＳ Ｐ明朝" panose="02020600040205080304" pitchFamily="18" charset="-128"/>
              </a:rPr>
              <a:t>　入港時の歓迎演奏、セレモニー、マスコットキャラクターによる出迎え、インフォメーション、 両替</a:t>
            </a:r>
            <a:r>
              <a:rPr kumimoji="1" lang="ja-JP" altLang="en-US" sz="1900" dirty="0" smtClean="0">
                <a:latin typeface="ＭＳ Ｐ明朝" panose="02020600040205080304" pitchFamily="18" charset="-128"/>
                <a:ea typeface="ＭＳ Ｐ明朝" panose="02020600040205080304" pitchFamily="18" charset="-128"/>
              </a:rPr>
              <a:t>など</a:t>
            </a:r>
            <a:endParaRPr kumimoji="1" lang="en-US" altLang="ja-JP" sz="1900" dirty="0" smtClean="0">
              <a:latin typeface="ＭＳ Ｐ明朝" panose="02020600040205080304" pitchFamily="18" charset="-128"/>
              <a:ea typeface="ＭＳ Ｐ明朝" panose="02020600040205080304" pitchFamily="18" charset="-128"/>
            </a:endParaRPr>
          </a:p>
          <a:p>
            <a:pPr marL="622300" indent="-622300"/>
            <a:r>
              <a:rPr kumimoji="1" lang="ja-JP" altLang="en-US" sz="1900" dirty="0">
                <a:solidFill>
                  <a:srgbClr val="FF0000"/>
                </a:solidFill>
                <a:latin typeface="ＭＳ Ｐ明朝" panose="02020600040205080304" pitchFamily="18" charset="-128"/>
                <a:ea typeface="ＭＳ Ｐ明朝" panose="02020600040205080304" pitchFamily="18" charset="-128"/>
              </a:rPr>
              <a:t>　</a:t>
            </a:r>
            <a:r>
              <a:rPr kumimoji="1" lang="ja-JP" altLang="en-US" sz="1900" dirty="0" smtClean="0">
                <a:latin typeface="ＭＳ Ｐ明朝" panose="02020600040205080304" pitchFamily="18" charset="-128"/>
                <a:ea typeface="ＭＳ Ｐ明朝" panose="02020600040205080304" pitchFamily="18" charset="-128"/>
              </a:rPr>
              <a:t>・非常時も想定した受入環境の整備</a:t>
            </a:r>
            <a:endParaRPr kumimoji="1" lang="en-US" altLang="ja-JP" sz="1900" dirty="0" smtClean="0">
              <a:latin typeface="ＭＳ Ｐ明朝" panose="02020600040205080304" pitchFamily="18" charset="-128"/>
              <a:ea typeface="ＭＳ Ｐ明朝" panose="02020600040205080304" pitchFamily="18" charset="-128"/>
            </a:endParaRPr>
          </a:p>
          <a:p>
            <a:pPr marL="622300" indent="-622300"/>
            <a:r>
              <a:rPr kumimoji="1" lang="ja-JP" altLang="en-US" sz="1900" dirty="0">
                <a:latin typeface="ＭＳ Ｐ明朝" panose="02020600040205080304" pitchFamily="18" charset="-128"/>
                <a:ea typeface="ＭＳ Ｐ明朝" panose="02020600040205080304" pitchFamily="18" charset="-128"/>
              </a:rPr>
              <a:t>　　→　</a:t>
            </a:r>
            <a:r>
              <a:rPr kumimoji="1" lang="ja-JP" altLang="en-US" sz="1900" dirty="0" smtClean="0">
                <a:latin typeface="ＭＳ Ｐ明朝" panose="02020600040205080304" pitchFamily="18" charset="-128"/>
                <a:ea typeface="ＭＳ Ｐ明朝" panose="02020600040205080304" pitchFamily="18" charset="-128"/>
              </a:rPr>
              <a:t>船内でウイルス感染症が発生した場合など非常時も想定し、周辺エリアにおいて受入施設を確保するなど、関係機関と連携した安全・安心の受入環境づくりを進める。</a:t>
            </a:r>
            <a:endParaRPr kumimoji="1" lang="ja-JP" altLang="en-US" sz="1900" dirty="0">
              <a:latin typeface="ＭＳ Ｐ明朝" panose="02020600040205080304" pitchFamily="18" charset="-128"/>
              <a:ea typeface="ＭＳ Ｐ明朝" panose="02020600040205080304" pitchFamily="18" charset="-128"/>
            </a:endParaRPr>
          </a:p>
        </p:txBody>
      </p:sp>
      <p:sp>
        <p:nvSpPr>
          <p:cNvPr id="44" name="テキスト ボックス 40"/>
          <p:cNvSpPr txBox="1">
            <a:spLocks noChangeArrowheads="1"/>
          </p:cNvSpPr>
          <p:nvPr/>
        </p:nvSpPr>
        <p:spPr bwMode="auto">
          <a:xfrm>
            <a:off x="8620027" y="7086276"/>
            <a:ext cx="2364939" cy="374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400" dirty="0" smtClean="0">
                <a:solidFill>
                  <a:prstClr val="black"/>
                </a:solidFill>
                <a:latin typeface="ＭＳ Ｐゴシック" panose="020B0600070205080204" pitchFamily="50" charset="-128"/>
                <a:ea typeface="ＭＳ Ｐゴシック" panose="020B0600070205080204" pitchFamily="50" charset="-128"/>
                <a:cs typeface="Times New Roman" panose="02020603050405020304" pitchFamily="18" charset="0"/>
              </a:rPr>
              <a:t>中央突堤北岸壁</a:t>
            </a:r>
            <a:r>
              <a:rPr lang="ja-JP" altLang="en-US" sz="14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（手前）</a:t>
            </a:r>
            <a:r>
              <a:rPr kumimoji="0" lang="ja-JP"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kumimoji="0" lang="ja-JP"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7" name="テキスト ボックス 40"/>
          <p:cNvSpPr txBox="1">
            <a:spLocks noChangeArrowheads="1"/>
          </p:cNvSpPr>
          <p:nvPr/>
        </p:nvSpPr>
        <p:spPr bwMode="auto">
          <a:xfrm>
            <a:off x="8459301" y="9856740"/>
            <a:ext cx="2719973" cy="374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0" lang="ja-JP" altLang="en-US" sz="1400" b="0" i="0" u="none" strike="noStrike" kern="1200" cap="none" spc="0" normalizeH="0" baseline="0" noProof="0" dirty="0" smtClean="0">
                <a:ln>
                  <a:noFill/>
                </a:ln>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堺泉北港</a:t>
            </a:r>
            <a:r>
              <a:rPr lang="ja-JP" altLang="en-US" sz="1400" noProof="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大浜埠頭第</a:t>
            </a:r>
            <a:r>
              <a:rPr lang="en-US" altLang="ja-JP" sz="1400" noProof="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5</a:t>
            </a:r>
            <a:r>
              <a:rPr lang="ja-JP" altLang="en-US" sz="1400" noProof="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号</a:t>
            </a:r>
            <a:r>
              <a:rPr lang="ja-JP" altLang="en-US" sz="14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岸壁</a:t>
            </a:r>
            <a:r>
              <a:rPr kumimoji="0" lang="ja-JP"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kumimoji="0" lang="ja-JP"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pic>
        <p:nvPicPr>
          <p:cNvPr id="48" name="図 47"/>
          <p:cNvPicPr>
            <a:picLocks noChangeAspect="1"/>
          </p:cNvPicPr>
          <p:nvPr/>
        </p:nvPicPr>
        <p:blipFill rotWithShape="1">
          <a:blip r:embed="rId6" cstate="print">
            <a:extLst>
              <a:ext uri="{28A0092B-C50C-407E-A947-70E740481C1C}">
                <a14:useLocalDpi xmlns:a14="http://schemas.microsoft.com/office/drawing/2010/main" val="0"/>
              </a:ext>
            </a:extLst>
          </a:blip>
          <a:srcRect t="3691"/>
          <a:stretch/>
        </p:blipFill>
        <p:spPr>
          <a:xfrm>
            <a:off x="8054253" y="4668753"/>
            <a:ext cx="3488400" cy="2396465"/>
          </a:xfrm>
          <a:prstGeom prst="rect">
            <a:avLst/>
          </a:prstGeom>
        </p:spPr>
      </p:pic>
      <p:pic>
        <p:nvPicPr>
          <p:cNvPr id="33" name="図 32"/>
          <p:cNvPicPr>
            <a:picLocks noChangeAspect="1"/>
          </p:cNvPicPr>
          <p:nvPr/>
        </p:nvPicPr>
        <p:blipFill rotWithShape="1">
          <a:blip r:embed="rId7" cstate="print">
            <a:extLst>
              <a:ext uri="{28A0092B-C50C-407E-A947-70E740481C1C}">
                <a14:useLocalDpi xmlns:a14="http://schemas.microsoft.com/office/drawing/2010/main" val="0"/>
              </a:ext>
            </a:extLst>
          </a:blip>
          <a:srcRect l="15752" r="1"/>
          <a:stretch/>
        </p:blipFill>
        <p:spPr>
          <a:xfrm>
            <a:off x="8063065" y="7560051"/>
            <a:ext cx="3470775" cy="2317346"/>
          </a:xfrm>
          <a:prstGeom prst="rect">
            <a:avLst/>
          </a:prstGeom>
        </p:spPr>
      </p:pic>
    </p:spTree>
    <p:extLst>
      <p:ext uri="{BB962C8B-B14F-4D97-AF65-F5344CB8AC3E}">
        <p14:creationId xmlns:p14="http://schemas.microsoft.com/office/powerpoint/2010/main" val="15409314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1184371" y="644789"/>
            <a:ext cx="4548772" cy="504000"/>
          </a:xfrm>
          <a:prstGeom prst="roundRect">
            <a:avLst>
              <a:gd name="adj" fmla="val 3431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9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海上</a:t>
            </a:r>
            <a:r>
              <a:rPr kumimoji="1" lang="ja-JP" altLang="en-US" sz="19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交通による交流機能の充実</a:t>
            </a:r>
            <a:endParaRPr kumimoji="1" lang="ja-JP" altLang="en-US" sz="19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61" name="フッター プレースホルダー 7"/>
          <p:cNvSpPr>
            <a:spLocks noGrp="1"/>
          </p:cNvSpPr>
          <p:nvPr>
            <p:ph type="ftr" sz="quarter" idx="11"/>
          </p:nvPr>
        </p:nvSpPr>
        <p:spPr>
          <a:xfrm>
            <a:off x="4038600" y="15832586"/>
            <a:ext cx="4114800" cy="401880"/>
          </a:xfrm>
        </p:spPr>
        <p:txBody>
          <a:bodyPr anchor="b" anchorCtr="1"/>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smtClean="0">
                <a:ln>
                  <a:noFill/>
                </a:ln>
                <a:solidFill>
                  <a:prstClr val="black">
                    <a:tint val="75000"/>
                  </a:prstClr>
                </a:solidFill>
                <a:effectLst/>
                <a:uLnTx/>
                <a:uFillTx/>
                <a:latin typeface="Calibri" panose="020F0502020204030204"/>
                <a:ea typeface="游ゴシック" panose="020B0400000000000000" pitchFamily="50" charset="-128"/>
                <a:cs typeface="+mn-cs"/>
              </a:rPr>
              <a:t>10</a:t>
            </a:r>
            <a:endParaRPr kumimoji="1" lang="ja-JP" altLang="en-US" sz="16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61" name="テキスト ボックス 160"/>
          <p:cNvSpPr txBox="1"/>
          <p:nvPr/>
        </p:nvSpPr>
        <p:spPr>
          <a:xfrm>
            <a:off x="1542172" y="13815792"/>
            <a:ext cx="9350479" cy="127727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　</a:t>
            </a:r>
            <a:r>
              <a:rPr kumimoji="0"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さらに</a:t>
            </a:r>
            <a:r>
              <a:rPr kumimoji="0" lang="ja-JP" altLang="ja-JP"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r>
              <a:rPr kumimoji="0"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夢洲の</a:t>
            </a:r>
            <a:r>
              <a:rPr kumimoji="0" lang="ja-JP" altLang="ja-JP"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小型</a:t>
            </a:r>
            <a:r>
              <a:rPr kumimoji="0" lang="ja-JP" altLang="ja-JP"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桟橋に隣接</a:t>
            </a:r>
            <a:r>
              <a:rPr kumimoji="0" lang="ja-JP" altLang="ja-JP"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してクルーズ客船用</a:t>
            </a:r>
            <a:r>
              <a:rPr kumimoji="0" lang="ja-JP" altLang="ja-JP"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岸壁を整備した</a:t>
            </a:r>
            <a:r>
              <a:rPr kumimoji="0" lang="ja-JP" altLang="ja-JP"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場合には</a:t>
            </a:r>
            <a:r>
              <a:rPr kumimoji="0" lang="ja-JP" altLang="ja-JP"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、小型</a:t>
            </a:r>
            <a:r>
              <a:rPr kumimoji="0" lang="ja-JP" altLang="ja-JP"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旅客船</a:t>
            </a:r>
            <a:r>
              <a:rPr kumimoji="0" lang="ja-JP" altLang="ja-JP"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による関西国際空港との接続によって「フライ＆クルーズ」の促進が期待でき、また神戸や大阪市内との接続によって、クルーズ客船の乗客へ</a:t>
            </a:r>
            <a:r>
              <a:rPr kumimoji="0" lang="ja-JP" altLang="ja-JP"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の多様</a:t>
            </a:r>
            <a:r>
              <a:rPr kumimoji="0" lang="ja-JP" altLang="ja-JP"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なオプショナルツアーの提供や</a:t>
            </a:r>
            <a:r>
              <a:rPr kumimoji="0" lang="ja-JP" altLang="ja-JP"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エクスカーション</a:t>
            </a:r>
            <a:r>
              <a:rPr kumimoji="0" lang="en-US" altLang="ja-JP" sz="1900" b="0" i="0" u="none" strike="noStrike" kern="1200" cap="none" spc="0" normalizeH="0" baseline="3000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r>
              <a:rPr kumimoji="0" lang="ja-JP" altLang="ja-JP"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の</a:t>
            </a:r>
            <a:r>
              <a:rPr kumimoji="0" lang="ja-JP" altLang="ja-JP"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利便性向上に</a:t>
            </a:r>
            <a:r>
              <a:rPr kumimoji="0" lang="ja-JP" altLang="ja-JP"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つな</a:t>
            </a:r>
            <a:r>
              <a:rPr kumimoji="0"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げることが可能となります</a:t>
            </a:r>
            <a:r>
              <a:rPr kumimoji="0" lang="ja-JP" altLang="ja-JP"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endParaRPr kumimoji="1" lang="ja-JP" altLang="en-US"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sp>
        <p:nvSpPr>
          <p:cNvPr id="2" name="テキスト ボックス 1"/>
          <p:cNvSpPr txBox="1"/>
          <p:nvPr/>
        </p:nvSpPr>
        <p:spPr>
          <a:xfrm>
            <a:off x="1615194" y="15173727"/>
            <a:ext cx="9411714" cy="49244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r>
              <a:rPr kumimoji="1" lang="ja-JP" altLang="en-US" sz="13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エクスカーション・・・訪れた場所で案内人の解説に耳を傾けながら参加者も意見を交わし、地域の自然や歴史、文化など、さまざまな</a:t>
            </a:r>
            <a:endParaRPr kumimoji="1" lang="en-US" altLang="ja-JP" sz="13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a:t>
            </a:r>
            <a:r>
              <a:rPr kumimoji="1" lang="ja-JP" altLang="en-US" sz="13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　　　　　　　　　　　　　学術的内容で専門家の解説を聞くとともに、参加者も現地での体験や議論を行う「体験型の見学会」のこと。</a:t>
            </a:r>
            <a:endParaRPr kumimoji="1" lang="ja-JP" altLang="en-US" sz="13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sp>
        <p:nvSpPr>
          <p:cNvPr id="115" name="テキスト ボックス 114"/>
          <p:cNvSpPr txBox="1"/>
          <p:nvPr/>
        </p:nvSpPr>
        <p:spPr>
          <a:xfrm>
            <a:off x="2905903" y="13403889"/>
            <a:ext cx="6235054"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大阪港（夢洲）を中心とした海上交通ネットワーク（イメージ</a:t>
            </a:r>
            <a:r>
              <a:rPr kumimoji="0"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p:txBody>
      </p:sp>
      <p:pic>
        <p:nvPicPr>
          <p:cNvPr id="7" name="図 6"/>
          <p:cNvPicPr>
            <a:picLocks noChangeAspect="1"/>
          </p:cNvPicPr>
          <p:nvPr/>
        </p:nvPicPr>
        <p:blipFill>
          <a:blip r:embed="rId3"/>
          <a:stretch>
            <a:fillRect/>
          </a:stretch>
        </p:blipFill>
        <p:spPr>
          <a:xfrm>
            <a:off x="1613124" y="3391842"/>
            <a:ext cx="9540710" cy="10027775"/>
          </a:xfrm>
          <a:prstGeom prst="rect">
            <a:avLst/>
          </a:prstGeom>
        </p:spPr>
      </p:pic>
      <p:sp>
        <p:nvSpPr>
          <p:cNvPr id="120" name="テキスト ボックス 119"/>
          <p:cNvSpPr txBox="1"/>
          <p:nvPr/>
        </p:nvSpPr>
        <p:spPr>
          <a:xfrm>
            <a:off x="1542172" y="1252915"/>
            <a:ext cx="9350478" cy="2139047"/>
          </a:xfrm>
          <a:prstGeom prst="rect">
            <a:avLst/>
          </a:prstGeom>
          <a:noFill/>
        </p:spPr>
        <p:txBody>
          <a:bodyPr wrap="square" rtlCol="0">
            <a:spAutoFit/>
          </a:bodyPr>
          <a:lstStyle/>
          <a:p>
            <a:pPr lvl="0"/>
            <a:r>
              <a:rPr lang="ja-JP" altLang="en-US" sz="1900" dirty="0" smtClean="0">
                <a:latin typeface="ＭＳ Ｐ明朝" panose="02020600040205080304" pitchFamily="18" charset="-128"/>
                <a:ea typeface="ＭＳ Ｐ明朝" panose="02020600040205080304" pitchFamily="18" charset="-128"/>
              </a:rPr>
              <a:t>　国際</a:t>
            </a:r>
            <a:r>
              <a:rPr lang="ja-JP" altLang="en-US" sz="1900" dirty="0">
                <a:latin typeface="ＭＳ Ｐ明朝" panose="02020600040205080304" pitchFamily="18" charset="-128"/>
                <a:ea typeface="ＭＳ Ｐ明朝" panose="02020600040205080304" pitchFamily="18" charset="-128"/>
              </a:rPr>
              <a:t>観光拠点の形成</a:t>
            </a:r>
            <a:r>
              <a:rPr lang="ja-JP" altLang="en-US" sz="1900" dirty="0" smtClean="0">
                <a:latin typeface="ＭＳ Ｐ明朝" panose="02020600040205080304" pitchFamily="18" charset="-128"/>
                <a:ea typeface="ＭＳ Ｐ明朝" panose="02020600040205080304" pitchFamily="18" charset="-128"/>
              </a:rPr>
              <a:t>をめ</a:t>
            </a:r>
            <a:r>
              <a:rPr lang="ja-JP" altLang="en-US" sz="1900" dirty="0">
                <a:latin typeface="ＭＳ Ｐ明朝" panose="02020600040205080304" pitchFamily="18" charset="-128"/>
                <a:ea typeface="ＭＳ Ｐ明朝" panose="02020600040205080304" pitchFamily="18" charset="-128"/>
              </a:rPr>
              <a:t>ざ</a:t>
            </a:r>
            <a:r>
              <a:rPr lang="ja-JP" altLang="en-US" sz="1900" dirty="0" smtClean="0">
                <a:latin typeface="ＭＳ Ｐ明朝" panose="02020600040205080304" pitchFamily="18" charset="-128"/>
                <a:ea typeface="ＭＳ Ｐ明朝" panose="02020600040205080304" pitchFamily="18" charset="-128"/>
              </a:rPr>
              <a:t>して</a:t>
            </a:r>
            <a:r>
              <a:rPr lang="ja-JP" altLang="en-US" sz="1900" dirty="0">
                <a:latin typeface="ＭＳ Ｐ明朝" panose="02020600040205080304" pitchFamily="18" charset="-128"/>
                <a:ea typeface="ＭＳ Ｐ明朝" panose="02020600040205080304" pitchFamily="18" charset="-128"/>
              </a:rPr>
              <a:t>いる大阪港夢洲地区において、万博等を契機とした今後見込まれる旅客輸送需要に対応するため、周囲を海に囲まれた夢洲の立地を活かした魅力ある交通ネットワークの形成を図ります。</a:t>
            </a:r>
          </a:p>
          <a:p>
            <a:pPr lvl="0"/>
            <a:r>
              <a:rPr lang="ja-JP" altLang="en-US" sz="1900" dirty="0">
                <a:latin typeface="ＭＳ Ｐ明朝" panose="02020600040205080304" pitchFamily="18" charset="-128"/>
                <a:ea typeface="ＭＳ Ｐ明朝" panose="02020600040205080304" pitchFamily="18" charset="-128"/>
              </a:rPr>
              <a:t>　具体的には、関西国際空港や神戸空港</a:t>
            </a:r>
            <a:r>
              <a:rPr lang="ja-JP" altLang="en-US" sz="1900" dirty="0" smtClean="0">
                <a:latin typeface="ＭＳ Ｐ明朝" panose="02020600040205080304" pitchFamily="18" charset="-128"/>
                <a:ea typeface="ＭＳ Ｐ明朝" panose="02020600040205080304" pitchFamily="18" charset="-128"/>
              </a:rPr>
              <a:t>などの大阪湾内の拠点を結ぶネットワーク、</a:t>
            </a:r>
            <a:r>
              <a:rPr lang="ja-JP" altLang="en-US" sz="1900" dirty="0">
                <a:latin typeface="ＭＳ Ｐ明朝" panose="02020600040205080304" pitchFamily="18" charset="-128"/>
                <a:ea typeface="ＭＳ Ｐ明朝" panose="02020600040205080304" pitchFamily="18" charset="-128"/>
              </a:rPr>
              <a:t>また</a:t>
            </a:r>
            <a:r>
              <a:rPr lang="ja-JP" altLang="en-US" sz="1900" dirty="0" smtClean="0">
                <a:latin typeface="ＭＳ Ｐ明朝" panose="02020600040205080304" pitchFamily="18" charset="-128"/>
                <a:ea typeface="ＭＳ Ｐ明朝" panose="02020600040205080304" pitchFamily="18" charset="-128"/>
              </a:rPr>
              <a:t>、ユニバーサル・スタジオ・ジャパン（ＵＳＪ）、海遊館などの</a:t>
            </a:r>
            <a:r>
              <a:rPr lang="ja-JP" altLang="en-US" sz="1900" dirty="0">
                <a:latin typeface="ＭＳ Ｐ明朝" panose="02020600040205080304" pitchFamily="18" charset="-128"/>
                <a:ea typeface="ＭＳ Ｐ明朝" panose="02020600040205080304" pitchFamily="18" charset="-128"/>
              </a:rPr>
              <a:t>近傍の集客</a:t>
            </a:r>
            <a:r>
              <a:rPr lang="ja-JP" altLang="en-US" sz="1900" dirty="0" smtClean="0">
                <a:latin typeface="ＭＳ Ｐ明朝" panose="02020600040205080304" pitchFamily="18" charset="-128"/>
                <a:ea typeface="ＭＳ Ｐ明朝" panose="02020600040205080304" pitchFamily="18" charset="-128"/>
              </a:rPr>
              <a:t>施設や水都大阪（水の回廊）、淀川舟運と連携したネットワーク、大阪湾と瀬戸内・西日本を結ぶネットワークなど</a:t>
            </a:r>
            <a:r>
              <a:rPr lang="ja-JP" altLang="en-US" sz="1900" dirty="0">
                <a:latin typeface="ＭＳ Ｐ明朝" panose="02020600040205080304" pitchFamily="18" charset="-128"/>
                <a:ea typeface="ＭＳ Ｐ明朝" panose="02020600040205080304" pitchFamily="18" charset="-128"/>
              </a:rPr>
              <a:t>の海上交通による交流機能の充実</a:t>
            </a:r>
            <a:r>
              <a:rPr lang="ja-JP" altLang="en-US" sz="1900" dirty="0" smtClean="0">
                <a:latin typeface="ＭＳ Ｐ明朝" panose="02020600040205080304" pitchFamily="18" charset="-128"/>
                <a:ea typeface="ＭＳ Ｐ明朝" panose="02020600040205080304" pitchFamily="18" charset="-128"/>
              </a:rPr>
              <a:t>をめ</a:t>
            </a:r>
            <a:r>
              <a:rPr lang="ja-JP" altLang="en-US" sz="1900" dirty="0">
                <a:latin typeface="ＭＳ Ｐ明朝" panose="02020600040205080304" pitchFamily="18" charset="-128"/>
                <a:ea typeface="ＭＳ Ｐ明朝" panose="02020600040205080304" pitchFamily="18" charset="-128"/>
              </a:rPr>
              <a:t>ざ</a:t>
            </a:r>
            <a:r>
              <a:rPr lang="ja-JP" altLang="en-US" sz="1900" dirty="0" smtClean="0">
                <a:latin typeface="ＭＳ Ｐ明朝" panose="02020600040205080304" pitchFamily="18" charset="-128"/>
                <a:ea typeface="ＭＳ Ｐ明朝" panose="02020600040205080304" pitchFamily="18" charset="-128"/>
              </a:rPr>
              <a:t>して</a:t>
            </a:r>
            <a:r>
              <a:rPr lang="ja-JP" altLang="en-US" sz="1900" dirty="0">
                <a:latin typeface="ＭＳ Ｐ明朝" panose="02020600040205080304" pitchFamily="18" charset="-128"/>
                <a:ea typeface="ＭＳ Ｐ明朝" panose="02020600040205080304" pitchFamily="18" charset="-128"/>
              </a:rPr>
              <a:t>いきます。</a:t>
            </a:r>
          </a:p>
        </p:txBody>
      </p:sp>
    </p:spTree>
    <p:extLst>
      <p:ext uri="{BB962C8B-B14F-4D97-AF65-F5344CB8AC3E}">
        <p14:creationId xmlns:p14="http://schemas.microsoft.com/office/powerpoint/2010/main" val="31997504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フッター プレースホルダー 7"/>
          <p:cNvSpPr>
            <a:spLocks noGrp="1"/>
          </p:cNvSpPr>
          <p:nvPr>
            <p:ph type="ftr" sz="quarter" idx="11"/>
          </p:nvPr>
        </p:nvSpPr>
        <p:spPr>
          <a:xfrm>
            <a:off x="4077443" y="15902702"/>
            <a:ext cx="4114800" cy="312082"/>
          </a:xfrm>
        </p:spPr>
        <p:txBody>
          <a:bodyPr anchor="b" anchorCtr="1"/>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smtClean="0">
                <a:ln>
                  <a:noFill/>
                </a:ln>
                <a:solidFill>
                  <a:prstClr val="black">
                    <a:tint val="75000"/>
                  </a:prstClr>
                </a:solidFill>
                <a:effectLst/>
                <a:uLnTx/>
                <a:uFillTx/>
                <a:latin typeface="Calibri" panose="020F0502020204030204"/>
                <a:ea typeface="游ゴシック" panose="020B0400000000000000" pitchFamily="50" charset="-128"/>
                <a:cs typeface="+mn-cs"/>
              </a:rPr>
              <a:t>11</a:t>
            </a:r>
            <a:endParaRPr kumimoji="1" lang="ja-JP" altLang="en-US" sz="16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29" name="角丸四角形 28"/>
          <p:cNvSpPr/>
          <p:nvPr/>
        </p:nvSpPr>
        <p:spPr>
          <a:xfrm>
            <a:off x="1258221" y="767654"/>
            <a:ext cx="3654977" cy="504000"/>
          </a:xfrm>
          <a:prstGeom prst="roundRect">
            <a:avLst>
              <a:gd name="adj" fmla="val 3431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900" b="1"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みな</a:t>
            </a:r>
            <a:r>
              <a:rPr kumimoji="1" lang="ja-JP" altLang="en-US" sz="1900"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と・海岸のにぎわい創出</a:t>
            </a:r>
          </a:p>
        </p:txBody>
      </p:sp>
      <p:pic>
        <p:nvPicPr>
          <p:cNvPr id="16" name="Picture 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881307" y="3422648"/>
            <a:ext cx="10507073" cy="11221797"/>
          </a:xfrm>
          <a:prstGeom prst="rect">
            <a:avLst/>
          </a:prstGeom>
          <a:noFill/>
          <a:ln>
            <a:prstDash val="dash"/>
          </a:ln>
          <a:extLst>
            <a:ext uri="{909E8E84-426E-40DD-AFC4-6F175D3DCCD1}">
              <a14:hiddenFill xmlns:a14="http://schemas.microsoft.com/office/drawing/2010/main">
                <a:blipFill dpi="0" rotWithShape="0">
                  <a:blip/>
                  <a:srcRect/>
                  <a:stretch>
                    <a:fillRect/>
                  </a:stretch>
                </a:blipFill>
              </a14:hiddenFill>
            </a:ext>
          </a:extLst>
        </p:spPr>
      </p:pic>
      <p:pic>
        <p:nvPicPr>
          <p:cNvPr id="38" name="図 37"/>
          <p:cNvPicPr>
            <a:picLocks noChangeAspect="1"/>
          </p:cNvPicPr>
          <p:nvPr/>
        </p:nvPicPr>
        <p:blipFill>
          <a:blip r:embed="rId3"/>
          <a:stretch>
            <a:fillRect/>
          </a:stretch>
        </p:blipFill>
        <p:spPr>
          <a:xfrm>
            <a:off x="1431303" y="13889086"/>
            <a:ext cx="2121227" cy="1333492"/>
          </a:xfrm>
          <a:prstGeom prst="rect">
            <a:avLst/>
          </a:prstGeom>
        </p:spPr>
      </p:pic>
      <p:pic>
        <p:nvPicPr>
          <p:cNvPr id="4" name="図 3"/>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849196" y="13878828"/>
            <a:ext cx="2117059" cy="1425631"/>
          </a:xfrm>
          <a:prstGeom prst="rect">
            <a:avLst/>
          </a:prstGeom>
        </p:spPr>
      </p:pic>
      <p:pic>
        <p:nvPicPr>
          <p:cNvPr id="7" name="図 6"/>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477431" y="11086739"/>
            <a:ext cx="2199383" cy="1422174"/>
          </a:xfrm>
          <a:prstGeom prst="rect">
            <a:avLst/>
          </a:prstGeom>
        </p:spPr>
      </p:pic>
      <p:pic>
        <p:nvPicPr>
          <p:cNvPr id="9" name="図 8"/>
          <p:cNvPicPr>
            <a:picLocks noChangeAspect="1"/>
          </p:cNvPicPr>
          <p:nvPr/>
        </p:nvPicPr>
        <p:blipFill rotWithShape="1">
          <a:blip r:embed="rId6">
            <a:extLst>
              <a:ext uri="{28A0092B-C50C-407E-A947-70E740481C1C}">
                <a14:useLocalDpi xmlns:a14="http://schemas.microsoft.com/office/drawing/2010/main" val="0"/>
              </a:ext>
            </a:extLst>
          </a:blip>
          <a:srcRect l="35000" r="35633" b="-1889"/>
          <a:stretch/>
        </p:blipFill>
        <p:spPr>
          <a:xfrm>
            <a:off x="8788989" y="10862829"/>
            <a:ext cx="2138536" cy="1485031"/>
          </a:xfrm>
          <a:prstGeom prst="rect">
            <a:avLst/>
          </a:prstGeom>
        </p:spPr>
      </p:pic>
      <p:sp>
        <p:nvSpPr>
          <p:cNvPr id="42" name="テキスト ボックス 94"/>
          <p:cNvSpPr txBox="1"/>
          <p:nvPr/>
        </p:nvSpPr>
        <p:spPr>
          <a:xfrm>
            <a:off x="1473261" y="11140319"/>
            <a:ext cx="1490606" cy="13849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りんくうマーブルビーチ</a:t>
            </a:r>
            <a:r>
              <a:rPr kumimoji="1" lang="en-US" altLang="ja-JP"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endParaRPr kumimoji="1" lang="en-US" altLang="ja-JP"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3" name="テキスト ボックス 94"/>
          <p:cNvSpPr txBox="1"/>
          <p:nvPr/>
        </p:nvSpPr>
        <p:spPr>
          <a:xfrm>
            <a:off x="4616660" y="13634158"/>
            <a:ext cx="1490606" cy="13849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淡輪箱作海水浴場</a:t>
            </a:r>
            <a:r>
              <a:rPr kumimoji="1" lang="en-US" altLang="ja-JP"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endParaRPr kumimoji="1" lang="en-US" altLang="ja-JP"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4" name="テキスト ボックス 94"/>
          <p:cNvSpPr txBox="1"/>
          <p:nvPr/>
        </p:nvSpPr>
        <p:spPr>
          <a:xfrm>
            <a:off x="8797205" y="10948240"/>
            <a:ext cx="1490606" cy="13849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二色の浜海水浴場</a:t>
            </a:r>
            <a:r>
              <a:rPr kumimoji="1" lang="en-US" altLang="ja-JP"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endParaRPr kumimoji="1" lang="en-US" altLang="ja-JP"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5" name="テキスト ボックス 94"/>
          <p:cNvSpPr txBox="1"/>
          <p:nvPr/>
        </p:nvSpPr>
        <p:spPr>
          <a:xfrm>
            <a:off x="1438663" y="13948160"/>
            <a:ext cx="1490606" cy="13849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深</a:t>
            </a:r>
            <a:r>
              <a:rPr kumimoji="1" lang="ja-JP" altLang="en-US"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日港フェスティバル</a:t>
            </a:r>
            <a:r>
              <a:rPr kumimoji="1" lang="en-US" altLang="ja-JP"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endParaRPr kumimoji="1" lang="en-US" altLang="ja-JP"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cxnSp>
        <p:nvCxnSpPr>
          <p:cNvPr id="10" name="直線矢印コネクタ 9"/>
          <p:cNvCxnSpPr>
            <a:stCxn id="12" idx="3"/>
          </p:cNvCxnSpPr>
          <p:nvPr/>
        </p:nvCxnSpPr>
        <p:spPr>
          <a:xfrm>
            <a:off x="5927848" y="6017150"/>
            <a:ext cx="3930409" cy="592683"/>
          </a:xfrm>
          <a:prstGeom prst="straightConnector1">
            <a:avLst/>
          </a:prstGeom>
          <a:ln w="19050">
            <a:solidFill>
              <a:srgbClr val="FF0000"/>
            </a:solidFill>
            <a:tailEnd type="oval" w="lg" len="lg"/>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p:nvPr/>
        </p:nvCxnSpPr>
        <p:spPr>
          <a:xfrm>
            <a:off x="5955596" y="7722073"/>
            <a:ext cx="2132876" cy="686732"/>
          </a:xfrm>
          <a:prstGeom prst="straightConnector1">
            <a:avLst/>
          </a:prstGeom>
          <a:ln w="19050">
            <a:solidFill>
              <a:srgbClr val="FF0000"/>
            </a:solidFill>
            <a:tailEnd type="oval" w="lg" len="lg"/>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p:nvPr/>
        </p:nvCxnSpPr>
        <p:spPr>
          <a:xfrm>
            <a:off x="5914680" y="9141699"/>
            <a:ext cx="1343909" cy="526656"/>
          </a:xfrm>
          <a:prstGeom prst="straightConnector1">
            <a:avLst/>
          </a:prstGeom>
          <a:ln w="19050">
            <a:solidFill>
              <a:srgbClr val="FF0000"/>
            </a:solidFill>
            <a:tailEnd type="oval" w="lg" len="lg"/>
          </a:ln>
        </p:spPr>
        <p:style>
          <a:lnRef idx="1">
            <a:schemeClr val="accent1"/>
          </a:lnRef>
          <a:fillRef idx="0">
            <a:schemeClr val="accent1"/>
          </a:fillRef>
          <a:effectRef idx="0">
            <a:schemeClr val="accent1"/>
          </a:effectRef>
          <a:fontRef idx="minor">
            <a:schemeClr val="tx1"/>
          </a:fontRef>
        </p:style>
      </p:cxnSp>
      <p:cxnSp>
        <p:nvCxnSpPr>
          <p:cNvPr id="50" name="直線矢印コネクタ 49"/>
          <p:cNvCxnSpPr>
            <a:stCxn id="31" idx="0"/>
          </p:cNvCxnSpPr>
          <p:nvPr/>
        </p:nvCxnSpPr>
        <p:spPr>
          <a:xfrm flipH="1" flipV="1">
            <a:off x="8977537" y="7892716"/>
            <a:ext cx="860679" cy="994553"/>
          </a:xfrm>
          <a:prstGeom prst="straightConnector1">
            <a:avLst/>
          </a:prstGeom>
          <a:ln w="19050">
            <a:solidFill>
              <a:srgbClr val="FF0000"/>
            </a:solidFill>
            <a:tailEnd type="oval" w="lg" len="lg"/>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a:stCxn id="9" idx="1"/>
          </p:cNvCxnSpPr>
          <p:nvPr/>
        </p:nvCxnSpPr>
        <p:spPr>
          <a:xfrm flipH="1" flipV="1">
            <a:off x="6722067" y="10288482"/>
            <a:ext cx="2066922" cy="1316863"/>
          </a:xfrm>
          <a:prstGeom prst="straightConnector1">
            <a:avLst/>
          </a:prstGeom>
          <a:ln w="19050">
            <a:solidFill>
              <a:srgbClr val="FF0000"/>
            </a:solidFill>
            <a:tailEnd type="oval" w="lg" len="lg"/>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p:nvPr/>
        </p:nvCxnSpPr>
        <p:spPr>
          <a:xfrm>
            <a:off x="3598658" y="10177680"/>
            <a:ext cx="2168872" cy="831881"/>
          </a:xfrm>
          <a:prstGeom prst="straightConnector1">
            <a:avLst/>
          </a:prstGeom>
          <a:ln w="19050">
            <a:solidFill>
              <a:srgbClr val="FF0000"/>
            </a:solidFill>
            <a:tailEnd type="oval" w="lg" len="lg"/>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a:stCxn id="7" idx="3"/>
          </p:cNvCxnSpPr>
          <p:nvPr/>
        </p:nvCxnSpPr>
        <p:spPr>
          <a:xfrm flipV="1">
            <a:off x="3676814" y="11691644"/>
            <a:ext cx="1491684" cy="106182"/>
          </a:xfrm>
          <a:prstGeom prst="straightConnector1">
            <a:avLst/>
          </a:prstGeom>
          <a:ln w="19050">
            <a:solidFill>
              <a:srgbClr val="FF0000"/>
            </a:solidFill>
            <a:tailEnd type="oval" w="lg" len="lg"/>
          </a:ln>
        </p:spPr>
        <p:style>
          <a:lnRef idx="1">
            <a:schemeClr val="accent1"/>
          </a:lnRef>
          <a:fillRef idx="0">
            <a:schemeClr val="accent1"/>
          </a:fillRef>
          <a:effectRef idx="0">
            <a:schemeClr val="accent1"/>
          </a:effectRef>
          <a:fontRef idx="minor">
            <a:schemeClr val="tx1"/>
          </a:fontRef>
        </p:style>
      </p:cxnSp>
      <p:cxnSp>
        <p:nvCxnSpPr>
          <p:cNvPr id="55" name="直線矢印コネクタ 54"/>
          <p:cNvCxnSpPr/>
          <p:nvPr/>
        </p:nvCxnSpPr>
        <p:spPr>
          <a:xfrm flipH="1" flipV="1">
            <a:off x="3552530" y="12814977"/>
            <a:ext cx="1355196" cy="1063851"/>
          </a:xfrm>
          <a:prstGeom prst="straightConnector1">
            <a:avLst/>
          </a:prstGeom>
          <a:ln w="19050">
            <a:solidFill>
              <a:srgbClr val="FF0000"/>
            </a:solidFill>
            <a:tailEnd type="oval" w="lg" len="lg"/>
          </a:ln>
        </p:spPr>
        <p:style>
          <a:lnRef idx="1">
            <a:schemeClr val="accent1"/>
          </a:lnRef>
          <a:fillRef idx="0">
            <a:schemeClr val="accent1"/>
          </a:fillRef>
          <a:effectRef idx="0">
            <a:schemeClr val="accent1"/>
          </a:effectRef>
          <a:fontRef idx="minor">
            <a:schemeClr val="tx1"/>
          </a:fontRef>
        </p:style>
      </p:cxnSp>
      <p:cxnSp>
        <p:nvCxnSpPr>
          <p:cNvPr id="57" name="直線矢印コネクタ 56"/>
          <p:cNvCxnSpPr>
            <a:stCxn id="38" idx="0"/>
          </p:cNvCxnSpPr>
          <p:nvPr/>
        </p:nvCxnSpPr>
        <p:spPr>
          <a:xfrm flipH="1" flipV="1">
            <a:off x="2238586" y="13382171"/>
            <a:ext cx="253331" cy="506915"/>
          </a:xfrm>
          <a:prstGeom prst="straightConnector1">
            <a:avLst/>
          </a:prstGeom>
          <a:ln w="19050">
            <a:solidFill>
              <a:srgbClr val="FF0000"/>
            </a:solidFill>
            <a:tailEnd type="oval" w="lg" len="lg"/>
          </a:ln>
        </p:spPr>
        <p:style>
          <a:lnRef idx="1">
            <a:schemeClr val="accent1"/>
          </a:lnRef>
          <a:fillRef idx="0">
            <a:schemeClr val="accent1"/>
          </a:fillRef>
          <a:effectRef idx="0">
            <a:schemeClr val="accent1"/>
          </a:effectRef>
          <a:fontRef idx="minor">
            <a:schemeClr val="tx1"/>
          </a:fontRef>
        </p:style>
      </p:cxnSp>
      <p:pic>
        <p:nvPicPr>
          <p:cNvPr id="12" name="図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13832" y="5314530"/>
            <a:ext cx="2214016" cy="1405240"/>
          </a:xfrm>
          <a:prstGeom prst="rect">
            <a:avLst/>
          </a:prstGeom>
        </p:spPr>
      </p:pic>
      <p:sp>
        <p:nvSpPr>
          <p:cNvPr id="21" name="テキスト ボックス 94"/>
          <p:cNvSpPr txBox="1"/>
          <p:nvPr/>
        </p:nvSpPr>
        <p:spPr>
          <a:xfrm>
            <a:off x="3717416" y="5383680"/>
            <a:ext cx="942455" cy="13849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堺旧港地区</a:t>
            </a:r>
            <a:r>
              <a:rPr kumimoji="1" lang="en-US" altLang="ja-JP"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endParaRPr kumimoji="1" lang="en-US" altLang="ja-JP" sz="9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cxnSp>
        <p:nvCxnSpPr>
          <p:cNvPr id="56" name="直線矢印コネクタ 55"/>
          <p:cNvCxnSpPr/>
          <p:nvPr/>
        </p:nvCxnSpPr>
        <p:spPr>
          <a:xfrm flipV="1">
            <a:off x="3680984" y="11150501"/>
            <a:ext cx="1990616" cy="580139"/>
          </a:xfrm>
          <a:prstGeom prst="straightConnector1">
            <a:avLst/>
          </a:prstGeom>
          <a:ln w="19050">
            <a:solidFill>
              <a:srgbClr val="FF0000"/>
            </a:solidFill>
            <a:tailEnd type="oval" w="lg" len="lg"/>
          </a:ln>
        </p:spPr>
        <p:style>
          <a:lnRef idx="1">
            <a:schemeClr val="accent1"/>
          </a:lnRef>
          <a:fillRef idx="0">
            <a:schemeClr val="accent1"/>
          </a:fillRef>
          <a:effectRef idx="0">
            <a:schemeClr val="accent1"/>
          </a:effectRef>
          <a:fontRef idx="minor">
            <a:schemeClr val="tx1"/>
          </a:fontRef>
        </p:style>
      </p:cxnSp>
      <p:pic>
        <p:nvPicPr>
          <p:cNvPr id="30" name="図 2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97580" y="8301983"/>
            <a:ext cx="2164212" cy="1463129"/>
          </a:xfrm>
          <a:prstGeom prst="rect">
            <a:avLst/>
          </a:prstGeom>
        </p:spPr>
      </p:pic>
      <p:sp>
        <p:nvSpPr>
          <p:cNvPr id="33" name="テキスト ボックス 94"/>
          <p:cNvSpPr txBox="1"/>
          <p:nvPr/>
        </p:nvSpPr>
        <p:spPr>
          <a:xfrm>
            <a:off x="3797580" y="8379925"/>
            <a:ext cx="1490606" cy="13849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阪南港地蔵浜マルシェ</a:t>
            </a:r>
            <a:r>
              <a:rPr kumimoji="1" lang="en-US" altLang="ja-JP"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endParaRPr kumimoji="1" lang="en-US" altLang="ja-JP"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31" name="図 3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66920" y="8887269"/>
            <a:ext cx="2142592" cy="1455819"/>
          </a:xfrm>
          <a:prstGeom prst="rect">
            <a:avLst/>
          </a:prstGeom>
        </p:spPr>
      </p:pic>
      <p:sp>
        <p:nvSpPr>
          <p:cNvPr id="46" name="テキスト ボックス 94"/>
          <p:cNvSpPr txBox="1"/>
          <p:nvPr/>
        </p:nvSpPr>
        <p:spPr>
          <a:xfrm>
            <a:off x="8766920" y="8964296"/>
            <a:ext cx="2029708" cy="13849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white"/>
                </a:solidFill>
                <a:effectLst/>
                <a:uLnTx/>
                <a:uFillTx/>
                <a:latin typeface="Calibri" panose="020F0502020204030204"/>
                <a:ea typeface="游ゴシック" panose="020B0400000000000000" pitchFamily="50" charset="-128"/>
                <a:cs typeface="+mn-cs"/>
              </a:rPr>
              <a:t>【</a:t>
            </a:r>
            <a:r>
              <a:rPr kumimoji="1" lang="ja-JP" altLang="en-US" sz="900" b="0" i="0" u="none" strike="noStrike" kern="1200" cap="none" spc="0" normalizeH="0" baseline="0" noProof="0" dirty="0" smtClean="0">
                <a:ln>
                  <a:noFill/>
                </a:ln>
                <a:solidFill>
                  <a:prstClr val="white"/>
                </a:solidFill>
                <a:effectLst/>
                <a:uLnTx/>
                <a:uFillTx/>
                <a:latin typeface="Calibri" panose="020F0502020204030204"/>
                <a:ea typeface="游ゴシック" panose="020B0400000000000000" pitchFamily="50" charset="-128"/>
                <a:cs typeface="+mn-cs"/>
              </a:rPr>
              <a:t>堺泉北港ｽﾓｰﾙﾄﾞﾗｺﾞﾝﾎﾞｰﾄﾞ大会</a:t>
            </a:r>
            <a:r>
              <a:rPr kumimoji="1" lang="en-US" altLang="ja-JP" sz="900" b="0" i="0" u="none" strike="noStrike" kern="1200" cap="none" spc="0" normalizeH="0" baseline="0" noProof="0" dirty="0" smtClean="0">
                <a:ln>
                  <a:noFill/>
                </a:ln>
                <a:solidFill>
                  <a:prstClr val="white"/>
                </a:solidFill>
                <a:effectLst/>
                <a:uLnTx/>
                <a:uFillTx/>
                <a:latin typeface="Calibri" panose="020F0502020204030204"/>
                <a:ea typeface="游ゴシック" panose="020B0400000000000000" pitchFamily="50" charset="-128"/>
                <a:cs typeface="+mn-cs"/>
              </a:rPr>
              <a:t>】</a:t>
            </a:r>
            <a:r>
              <a:rPr kumimoji="1" lang="ja-JP" altLang="en-US" sz="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　</a:t>
            </a:r>
            <a:endParaRPr kumimoji="1" lang="en-US" altLang="ja-JP" sz="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32" name="図 3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90741" y="3810654"/>
            <a:ext cx="2254441" cy="1397966"/>
          </a:xfrm>
          <a:prstGeom prst="rect">
            <a:avLst/>
          </a:prstGeom>
        </p:spPr>
      </p:pic>
      <p:cxnSp>
        <p:nvCxnSpPr>
          <p:cNvPr id="59" name="直線矢印コネクタ 58"/>
          <p:cNvCxnSpPr>
            <a:stCxn id="32" idx="3"/>
          </p:cNvCxnSpPr>
          <p:nvPr/>
        </p:nvCxnSpPr>
        <p:spPr>
          <a:xfrm>
            <a:off x="5945182" y="4509637"/>
            <a:ext cx="2247061" cy="33334"/>
          </a:xfrm>
          <a:prstGeom prst="straightConnector1">
            <a:avLst/>
          </a:prstGeom>
          <a:ln w="19050">
            <a:solidFill>
              <a:srgbClr val="FF0000"/>
            </a:solidFill>
            <a:tailEnd type="oval" w="lg" len="lg"/>
          </a:ln>
        </p:spPr>
        <p:style>
          <a:lnRef idx="1">
            <a:schemeClr val="accent1"/>
          </a:lnRef>
          <a:fillRef idx="0">
            <a:schemeClr val="accent1"/>
          </a:fillRef>
          <a:effectRef idx="0">
            <a:schemeClr val="accent1"/>
          </a:effectRef>
          <a:fontRef idx="minor">
            <a:schemeClr val="tx1"/>
          </a:fontRef>
        </p:style>
      </p:cxnSp>
      <p:cxnSp>
        <p:nvCxnSpPr>
          <p:cNvPr id="63" name="直線矢印コネクタ 62"/>
          <p:cNvCxnSpPr>
            <a:stCxn id="69" idx="1"/>
          </p:cNvCxnSpPr>
          <p:nvPr/>
        </p:nvCxnSpPr>
        <p:spPr>
          <a:xfrm flipH="1" flipV="1">
            <a:off x="8885298" y="4865324"/>
            <a:ext cx="657210" cy="740503"/>
          </a:xfrm>
          <a:prstGeom prst="straightConnector1">
            <a:avLst/>
          </a:prstGeom>
          <a:ln w="19050">
            <a:solidFill>
              <a:srgbClr val="FF0000"/>
            </a:solidFill>
            <a:tailEnd type="oval" w="lg" len="lg"/>
          </a:ln>
        </p:spPr>
        <p:style>
          <a:lnRef idx="1">
            <a:schemeClr val="accent1"/>
          </a:lnRef>
          <a:fillRef idx="0">
            <a:schemeClr val="accent1"/>
          </a:fillRef>
          <a:effectRef idx="0">
            <a:schemeClr val="accent1"/>
          </a:effectRef>
          <a:fontRef idx="minor">
            <a:schemeClr val="tx1"/>
          </a:fontRef>
        </p:style>
      </p:cxnSp>
      <p:grpSp>
        <p:nvGrpSpPr>
          <p:cNvPr id="3" name="グループ化 2"/>
          <p:cNvGrpSpPr/>
          <p:nvPr/>
        </p:nvGrpSpPr>
        <p:grpSpPr>
          <a:xfrm>
            <a:off x="9542508" y="4865324"/>
            <a:ext cx="2149797" cy="1481005"/>
            <a:chOff x="9460420" y="4776667"/>
            <a:chExt cx="2149797" cy="1481005"/>
          </a:xfrm>
        </p:grpSpPr>
        <p:pic>
          <p:nvPicPr>
            <p:cNvPr id="69" name="図 6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460420" y="4776667"/>
              <a:ext cx="2149797" cy="1481005"/>
            </a:xfrm>
            <a:prstGeom prst="rect">
              <a:avLst/>
            </a:prstGeom>
          </p:spPr>
        </p:pic>
        <p:sp>
          <p:nvSpPr>
            <p:cNvPr id="70" name="テキスト ボックス 94"/>
            <p:cNvSpPr txBox="1"/>
            <p:nvPr/>
          </p:nvSpPr>
          <p:spPr>
            <a:xfrm>
              <a:off x="9516808" y="4842228"/>
              <a:ext cx="942455" cy="13849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天保山まつり</a:t>
              </a:r>
              <a:r>
                <a:rPr kumimoji="1" lang="en-US" altLang="ja-JP"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endParaRPr kumimoji="1" lang="en-US" altLang="ja-JP" sz="9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grpSp>
      <p:sp>
        <p:nvSpPr>
          <p:cNvPr id="71" name="テキスト ボックス 94"/>
          <p:cNvSpPr txBox="1"/>
          <p:nvPr/>
        </p:nvSpPr>
        <p:spPr>
          <a:xfrm>
            <a:off x="3791507" y="3845649"/>
            <a:ext cx="2011079" cy="13849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舞洲シーサイドプロムナード</a:t>
            </a:r>
            <a:r>
              <a:rPr kumimoji="1" lang="en-US" altLang="ja-JP"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endParaRPr kumimoji="1" lang="en-US" altLang="ja-JP" sz="9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72" name="図 7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74747" y="6847150"/>
            <a:ext cx="2203682" cy="1419992"/>
          </a:xfrm>
          <a:prstGeom prst="rect">
            <a:avLst/>
          </a:prstGeom>
        </p:spPr>
      </p:pic>
      <p:sp>
        <p:nvSpPr>
          <p:cNvPr id="19" name="テキスト ボックス 94"/>
          <p:cNvSpPr txBox="1"/>
          <p:nvPr/>
        </p:nvSpPr>
        <p:spPr>
          <a:xfrm>
            <a:off x="3791507" y="6864897"/>
            <a:ext cx="1810420" cy="13849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泉大津旧港地区なぎさ公園</a:t>
            </a:r>
            <a:r>
              <a:rPr kumimoji="1" lang="en-US" altLang="ja-JP"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endParaRPr kumimoji="1" lang="en-US" altLang="ja-JP"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73" name="図 72"/>
          <p:cNvPicPr>
            <a:picLocks noChangeAspect="1"/>
          </p:cNvPicPr>
          <p:nvPr/>
        </p:nvPicPr>
        <p:blipFill>
          <a:blip r:embed="rId13"/>
          <a:stretch>
            <a:fillRect/>
          </a:stretch>
        </p:blipFill>
        <p:spPr>
          <a:xfrm>
            <a:off x="1495860" y="9524471"/>
            <a:ext cx="2205888" cy="1491798"/>
          </a:xfrm>
          <a:prstGeom prst="rect">
            <a:avLst/>
          </a:prstGeom>
        </p:spPr>
      </p:pic>
      <p:sp>
        <p:nvSpPr>
          <p:cNvPr id="37" name="テキスト ボックス 94"/>
          <p:cNvSpPr txBox="1"/>
          <p:nvPr/>
        </p:nvSpPr>
        <p:spPr>
          <a:xfrm>
            <a:off x="1492296" y="9545930"/>
            <a:ext cx="1490606" cy="13849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泉佐野恋人の聖地</a:t>
            </a:r>
            <a:r>
              <a:rPr kumimoji="1" lang="en-US" altLang="ja-JP"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endParaRPr kumimoji="1" lang="en-US" altLang="ja-JP"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7" name="テキスト ボックス 94"/>
          <p:cNvSpPr txBox="1"/>
          <p:nvPr/>
        </p:nvSpPr>
        <p:spPr>
          <a:xfrm>
            <a:off x="3849196" y="13948159"/>
            <a:ext cx="1490606" cy="13849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淡輪箱作海水浴場</a:t>
            </a:r>
            <a:r>
              <a:rPr kumimoji="1" lang="en-US" altLang="ja-JP"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endParaRPr kumimoji="1" lang="en-US" altLang="ja-JP" sz="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7" name="テキスト ボックス 26"/>
          <p:cNvSpPr txBox="1"/>
          <p:nvPr/>
        </p:nvSpPr>
        <p:spPr>
          <a:xfrm>
            <a:off x="1473261" y="1388315"/>
            <a:ext cx="9304332" cy="1261884"/>
          </a:xfrm>
          <a:prstGeom prst="rect">
            <a:avLst/>
          </a:prstGeom>
          <a:noFill/>
        </p:spPr>
        <p:txBody>
          <a:bodyPr wrap="square" rtlCol="0">
            <a:spAutoFit/>
          </a:bodyPr>
          <a:lstStyle/>
          <a:p>
            <a:pPr marL="108000" marR="0" lvl="0" indent="108000" algn="l" defTabSz="457200" rtl="0" eaLnBrk="1" fontAlgn="auto" latinLnBrk="0" hangingPunct="1">
              <a:lnSpc>
                <a:spcPct val="100000"/>
              </a:lnSpc>
              <a:spcBef>
                <a:spcPts val="0"/>
              </a:spcBef>
              <a:spcAft>
                <a:spcPts val="0"/>
              </a:spcAft>
              <a:buClrTx/>
              <a:buSzTx/>
              <a:buFontTx/>
              <a:buNone/>
              <a:tabLst/>
              <a:defRPr/>
            </a:pPr>
            <a:r>
              <a:rPr kumimoji="1"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　</a:t>
            </a:r>
            <a:r>
              <a:rPr kumimoji="1" lang="ja-JP" altLang="en-US"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沿岸市町、</a:t>
            </a:r>
            <a:r>
              <a:rPr kumimoji="1" lang="ja-JP" altLang="ja-JP"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企業等と連携し</a:t>
            </a:r>
            <a:r>
              <a:rPr kumimoji="1" lang="ja-JP" altLang="en-US"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た</a:t>
            </a:r>
            <a:r>
              <a:rPr kumimoji="1" lang="ja-JP" altLang="ja-JP"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港湾緑地</a:t>
            </a:r>
            <a:r>
              <a:rPr kumimoji="1" lang="ja-JP" altLang="en-US"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の</a:t>
            </a:r>
            <a:r>
              <a:rPr kumimoji="1" lang="ja-JP" altLang="ja-JP"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活用</a:t>
            </a:r>
            <a:r>
              <a:rPr kumimoji="1" lang="ja-JP" altLang="en-US"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、また、みなと・海岸特有のロケーションや景観等を活かした</a:t>
            </a:r>
            <a:r>
              <a:rPr kumimoji="1" lang="ja-JP" altLang="ja-JP"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にぎわい・魅力創出に</a:t>
            </a:r>
            <a:r>
              <a:rPr kumimoji="1" lang="ja-JP" altLang="en-US"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向けて、引き続き</a:t>
            </a:r>
            <a:r>
              <a:rPr kumimoji="1" lang="ja-JP" altLang="ja-JP"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取り組</a:t>
            </a:r>
            <a:r>
              <a:rPr kumimoji="1" lang="ja-JP" altLang="en-US"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みます。さらに、地域特性を活かした地方港湾の再生や親しみのある海岸づくりなど、地元市町のまちづくりに併せたにぎわい、憩いの創出に協力します。</a:t>
            </a:r>
            <a:endParaRPr kumimoji="1" lang="en-US" altLang="ja-JP" sz="19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endParaRPr>
          </a:p>
        </p:txBody>
      </p:sp>
      <p:cxnSp>
        <p:nvCxnSpPr>
          <p:cNvPr id="54" name="直線矢印コネクタ 53"/>
          <p:cNvCxnSpPr>
            <a:stCxn id="5" idx="2"/>
          </p:cNvCxnSpPr>
          <p:nvPr/>
        </p:nvCxnSpPr>
        <p:spPr>
          <a:xfrm flipH="1">
            <a:off x="9781778" y="4091971"/>
            <a:ext cx="385050" cy="566875"/>
          </a:xfrm>
          <a:prstGeom prst="straightConnector1">
            <a:avLst/>
          </a:prstGeom>
          <a:ln w="19050">
            <a:solidFill>
              <a:srgbClr val="FF0000"/>
            </a:solidFill>
            <a:tailEnd type="oval" w="lg" len="lg"/>
          </a:ln>
        </p:spPr>
        <p:style>
          <a:lnRef idx="1">
            <a:schemeClr val="accent1"/>
          </a:lnRef>
          <a:fillRef idx="0">
            <a:schemeClr val="accent1"/>
          </a:fillRef>
          <a:effectRef idx="0">
            <a:schemeClr val="accent1"/>
          </a:effectRef>
          <a:fontRef idx="minor">
            <a:schemeClr val="tx1"/>
          </a:fontRef>
        </p:style>
      </p:cxnSp>
      <p:pic>
        <p:nvPicPr>
          <p:cNvPr id="5" name="図 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096195" y="2664461"/>
            <a:ext cx="2141265" cy="1427510"/>
          </a:xfrm>
          <a:prstGeom prst="rect">
            <a:avLst/>
          </a:prstGeom>
        </p:spPr>
      </p:pic>
      <p:sp>
        <p:nvSpPr>
          <p:cNvPr id="58" name="テキスト ボックス 94"/>
          <p:cNvSpPr txBox="1"/>
          <p:nvPr/>
        </p:nvSpPr>
        <p:spPr>
          <a:xfrm>
            <a:off x="9096195" y="2717409"/>
            <a:ext cx="2381430" cy="13849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kumimoji="1" lang="en-US" altLang="ja-JP" sz="900" b="0" i="0" u="none" strike="noStrike" kern="1200" cap="none" spc="0" normalizeH="0" baseline="0" noProof="0" dirty="0" smtClean="0">
                <a:ln>
                  <a:noFill/>
                </a:ln>
                <a:solidFill>
                  <a:schemeClr val="tx1"/>
                </a:solidFill>
                <a:effectLst/>
                <a:uLnTx/>
                <a:uFillTx/>
                <a:latin typeface="Calibri" panose="020F0502020204030204"/>
                <a:ea typeface="游ゴシック" panose="020B0400000000000000" pitchFamily="50" charset="-128"/>
                <a:cs typeface="+mn-cs"/>
              </a:rPr>
              <a:t>【</a:t>
            </a:r>
            <a:r>
              <a:rPr lang="en-US" altLang="ja-JP" sz="900" b="1" dirty="0" smtClean="0">
                <a:solidFill>
                  <a:schemeClr val="tx1"/>
                </a:solidFill>
                <a:latin typeface="+mn-ea"/>
              </a:rPr>
              <a:t>TUGBOAT_TAISHO</a:t>
            </a:r>
            <a:r>
              <a:rPr lang="ja-JP" altLang="en-US" sz="900" b="1" dirty="0" smtClean="0">
                <a:solidFill>
                  <a:schemeClr val="tx1"/>
                </a:solidFill>
                <a:latin typeface="+mn-ea"/>
              </a:rPr>
              <a:t> </a:t>
            </a:r>
            <a:r>
              <a:rPr lang="en-US" altLang="ja-JP" sz="900" b="1" dirty="0" smtClean="0">
                <a:solidFill>
                  <a:schemeClr val="tx1"/>
                </a:solidFill>
              </a:rPr>
              <a:t>(</a:t>
            </a:r>
            <a:r>
              <a:rPr lang="ja-JP" altLang="en-US" sz="900" b="1" dirty="0" smtClean="0">
                <a:solidFill>
                  <a:schemeClr val="tx1"/>
                </a:solidFill>
              </a:rPr>
              <a:t>タグボート大正</a:t>
            </a:r>
            <a:r>
              <a:rPr lang="en-US" altLang="ja-JP" sz="900" b="1" dirty="0" smtClean="0">
                <a:solidFill>
                  <a:schemeClr val="tx1"/>
                </a:solidFill>
              </a:rPr>
              <a:t>)</a:t>
            </a:r>
            <a:r>
              <a:rPr kumimoji="1" lang="en-US" altLang="ja-JP" sz="900" b="0" i="0" u="none" strike="noStrike" kern="1200" cap="none" spc="0" normalizeH="0" baseline="0" noProof="0" dirty="0" smtClean="0">
                <a:ln>
                  <a:noFill/>
                </a:ln>
                <a:solidFill>
                  <a:schemeClr val="tx1"/>
                </a:solidFill>
                <a:effectLst/>
                <a:uLnTx/>
                <a:uFillTx/>
                <a:latin typeface="Calibri" panose="020F0502020204030204"/>
                <a:ea typeface="游ゴシック" panose="020B0400000000000000" pitchFamily="50" charset="-128"/>
                <a:cs typeface="+mn-cs"/>
              </a:rPr>
              <a:t>】</a:t>
            </a:r>
            <a:endParaRPr kumimoji="1" lang="en-US" altLang="ja-JP" sz="900" b="0" i="0" u="none" strike="noStrike" kern="1200" cap="none" spc="0" normalizeH="0" baseline="0" noProof="0" dirty="0">
              <a:ln>
                <a:noFill/>
              </a:ln>
              <a:solidFill>
                <a:schemeClr val="tx1"/>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4615011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6828</TotalTime>
  <Words>1013</Words>
  <Application>Microsoft Office PowerPoint</Application>
  <PresentationFormat>ユーザー設定</PresentationFormat>
  <Paragraphs>59</Paragraphs>
  <Slides>3</Slides>
  <Notes>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3</vt:i4>
      </vt:variant>
    </vt:vector>
  </HeadingPairs>
  <TitlesOfParts>
    <vt:vector size="13" baseType="lpstr">
      <vt:lpstr>HG丸ｺﾞｼｯｸM-PRO</vt:lpstr>
      <vt:lpstr>ＭＳ Ｐゴシック</vt:lpstr>
      <vt:lpstr>ＭＳ Ｐ明朝</vt:lpstr>
      <vt:lpstr>游ゴシック</vt:lpstr>
      <vt:lpstr>游ゴシック Light</vt:lpstr>
      <vt:lpstr>Arial</vt:lpstr>
      <vt:lpstr>Calibri</vt:lpstr>
      <vt:lpstr>Calibri Light</vt:lpstr>
      <vt:lpstr>Times New Roman</vt:lpstr>
      <vt:lpstr>Office テーマ</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大阪“港”ビジョン  （素案）</dc:title>
  <dc:creator>玉置　陽菜</dc:creator>
  <cp:lastModifiedBy>蘆原　慎也</cp:lastModifiedBy>
  <cp:revision>730</cp:revision>
  <cp:lastPrinted>2020-11-09T08:56:34Z</cp:lastPrinted>
  <dcterms:modified xsi:type="dcterms:W3CDTF">2020-11-13T05:01:02Z</dcterms:modified>
</cp:coreProperties>
</file>