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62" r:id="rId2"/>
  </p:sldIdLst>
  <p:sldSz cx="12801600" cy="9601200" type="A3"/>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72" autoAdjust="0"/>
    <p:restoredTop sz="95026" autoAdjust="0"/>
  </p:normalViewPr>
  <p:slideViewPr>
    <p:cSldViewPr snapToGrid="0">
      <p:cViewPr>
        <p:scale>
          <a:sx n="150" d="100"/>
          <a:sy n="150" d="100"/>
        </p:scale>
        <p:origin x="-4877" y="-43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8" y="1"/>
            <a:ext cx="3078428" cy="513508"/>
          </a:xfrm>
          <a:prstGeom prst="rect">
            <a:avLst/>
          </a:prstGeom>
        </p:spPr>
        <p:txBody>
          <a:bodyPr vert="horz" lIns="94620" tIns="47309" rIns="94620" bIns="47309"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3999" y="1"/>
            <a:ext cx="3078428" cy="513508"/>
          </a:xfrm>
          <a:prstGeom prst="rect">
            <a:avLst/>
          </a:prstGeom>
        </p:spPr>
        <p:txBody>
          <a:bodyPr vert="horz" lIns="94620" tIns="47309" rIns="94620" bIns="47309" rtlCol="0"/>
          <a:lstStyle>
            <a:lvl1pPr algn="r">
              <a:defRPr sz="1200"/>
            </a:lvl1pPr>
          </a:lstStyle>
          <a:p>
            <a:fld id="{0907650C-216D-4BF0-8E95-0E40A72EF11C}" type="datetimeFigureOut">
              <a:rPr kumimoji="1" lang="ja-JP" altLang="en-US" smtClean="0"/>
              <a:t>2026/8/25</a:t>
            </a:fld>
            <a:endParaRPr kumimoji="1" lang="ja-JP" altLang="en-US"/>
          </a:p>
        </p:txBody>
      </p:sp>
      <p:sp>
        <p:nvSpPr>
          <p:cNvPr id="4" name="スライド イメージ プレースホルダー 3"/>
          <p:cNvSpPr>
            <a:spLocks noGrp="1" noRot="1" noChangeAspect="1"/>
          </p:cNvSpPr>
          <p:nvPr>
            <p:ph type="sldImg" idx="2"/>
          </p:nvPr>
        </p:nvSpPr>
        <p:spPr>
          <a:xfrm>
            <a:off x="1249363" y="1279525"/>
            <a:ext cx="4605337" cy="3454400"/>
          </a:xfrm>
          <a:prstGeom prst="rect">
            <a:avLst/>
          </a:prstGeom>
          <a:noFill/>
          <a:ln w="12700">
            <a:solidFill>
              <a:prstClr val="black"/>
            </a:solidFill>
          </a:ln>
        </p:spPr>
        <p:txBody>
          <a:bodyPr vert="horz" lIns="94620" tIns="47309" rIns="94620" bIns="47309" rtlCol="0" anchor="ctr"/>
          <a:lstStyle/>
          <a:p>
            <a:endParaRPr lang="ja-JP" altLang="en-US"/>
          </a:p>
        </p:txBody>
      </p:sp>
      <p:sp>
        <p:nvSpPr>
          <p:cNvPr id="5" name="ノート プレースホルダー 4"/>
          <p:cNvSpPr>
            <a:spLocks noGrp="1"/>
          </p:cNvSpPr>
          <p:nvPr>
            <p:ph type="body" sz="quarter" idx="3"/>
          </p:nvPr>
        </p:nvSpPr>
        <p:spPr>
          <a:xfrm>
            <a:off x="710407" y="4925408"/>
            <a:ext cx="5683250" cy="4029879"/>
          </a:xfrm>
          <a:prstGeom prst="rect">
            <a:avLst/>
          </a:prstGeom>
        </p:spPr>
        <p:txBody>
          <a:bodyPr vert="horz" lIns="94620" tIns="47309" rIns="94620" bIns="4730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8" y="9721107"/>
            <a:ext cx="3078428" cy="513507"/>
          </a:xfrm>
          <a:prstGeom prst="rect">
            <a:avLst/>
          </a:prstGeom>
        </p:spPr>
        <p:txBody>
          <a:bodyPr vert="horz" lIns="94620" tIns="47309" rIns="94620" bIns="4730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3999" y="9721107"/>
            <a:ext cx="3078428" cy="513507"/>
          </a:xfrm>
          <a:prstGeom prst="rect">
            <a:avLst/>
          </a:prstGeom>
        </p:spPr>
        <p:txBody>
          <a:bodyPr vert="horz" lIns="94620" tIns="47309" rIns="94620" bIns="47309" rtlCol="0" anchor="b"/>
          <a:lstStyle>
            <a:lvl1pPr algn="r">
              <a:defRPr sz="1200"/>
            </a:lvl1pPr>
          </a:lstStyle>
          <a:p>
            <a:fld id="{7A78BE36-24F8-4115-B7A2-A890679837E4}" type="slidenum">
              <a:rPr kumimoji="1" lang="ja-JP" altLang="en-US" smtClean="0"/>
              <a:t>‹#›</a:t>
            </a:fld>
            <a:endParaRPr kumimoji="1" lang="ja-JP" altLang="en-US"/>
          </a:p>
        </p:txBody>
      </p:sp>
    </p:spTree>
    <p:extLst>
      <p:ext uri="{BB962C8B-B14F-4D97-AF65-F5344CB8AC3E}">
        <p14:creationId xmlns:p14="http://schemas.microsoft.com/office/powerpoint/2010/main" val="3168539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1F52AF-4BB0-51ED-CFCF-A71CD706C51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DB7AFFA-6A92-8EB6-C7A2-499A75A929B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2BDB8C3-C5C7-89DD-BACE-04A0ED5089A8}"/>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4F01AA10-116D-02E0-5BC2-8DC794DA69ED}"/>
              </a:ext>
            </a:extLst>
          </p:cNvPr>
          <p:cNvSpPr>
            <a:spLocks noGrp="1"/>
          </p:cNvSpPr>
          <p:nvPr>
            <p:ph type="sldNum" sz="quarter" idx="10"/>
          </p:nvPr>
        </p:nvSpPr>
        <p:spPr/>
        <p:txBody>
          <a:bodyPr/>
          <a:lstStyle/>
          <a:p>
            <a:fld id="{7A78BE36-24F8-4115-B7A2-A890679837E4}" type="slidenum">
              <a:rPr kumimoji="1" lang="ja-JP" altLang="en-US" smtClean="0"/>
              <a:t>1</a:t>
            </a:fld>
            <a:endParaRPr kumimoji="1" lang="ja-JP" altLang="en-US"/>
          </a:p>
        </p:txBody>
      </p:sp>
    </p:spTree>
    <p:extLst>
      <p:ext uri="{BB962C8B-B14F-4D97-AF65-F5344CB8AC3E}">
        <p14:creationId xmlns:p14="http://schemas.microsoft.com/office/powerpoint/2010/main" val="1006324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31382F5A-3347-4BFD-ACAD-FC79E64D3FE5}" type="datetimeFigureOut">
              <a:rPr kumimoji="1" lang="ja-JP" altLang="en-US" smtClean="0"/>
              <a:t>2026/8/25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919903A-D1EE-42DC-AE16-3C1C57E85801}" type="slidenum">
              <a:rPr kumimoji="1" lang="ja-JP" altLang="en-US" smtClean="0"/>
              <a:t>‹#›</a:t>
            </a:fld>
            <a:endParaRPr kumimoji="1" lang="ja-JP" altLang="en-US"/>
          </a:p>
        </p:txBody>
      </p:sp>
    </p:spTree>
    <p:extLst>
      <p:ext uri="{BB962C8B-B14F-4D97-AF65-F5344CB8AC3E}">
        <p14:creationId xmlns:p14="http://schemas.microsoft.com/office/powerpoint/2010/main" val="2915557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 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1382F5A-3347-4BFD-ACAD-FC79E64D3FE5}" type="datetimeFigureOut">
              <a:rPr kumimoji="1" lang="ja-JP" altLang="en-US" smtClean="0"/>
              <a:t>2026/8/25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919903A-D1EE-42DC-AE16-3C1C57E85801}" type="slidenum">
              <a:rPr kumimoji="1" lang="ja-JP" altLang="en-US" smtClean="0"/>
              <a:t>‹#›</a:t>
            </a:fld>
            <a:endParaRPr kumimoji="1" lang="ja-JP" altLang="en-US"/>
          </a:p>
        </p:txBody>
      </p:sp>
    </p:spTree>
    <p:extLst>
      <p:ext uri="{BB962C8B-B14F-4D97-AF65-F5344CB8AC3E}">
        <p14:creationId xmlns:p14="http://schemas.microsoft.com/office/powerpoint/2010/main" val="3715641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1382F5A-3347-4BFD-ACAD-FC79E64D3FE5}" type="datetimeFigureOut">
              <a:rPr kumimoji="1" lang="ja-JP" altLang="en-US" smtClean="0"/>
              <a:t>2026/8/25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919903A-D1EE-42DC-AE16-3C1C57E85801}" type="slidenum">
              <a:rPr kumimoji="1" lang="ja-JP" altLang="en-US" smtClean="0"/>
              <a:t>‹#›</a:t>
            </a:fld>
            <a:endParaRPr kumimoji="1" lang="ja-JP" altLang="en-US"/>
          </a:p>
        </p:txBody>
      </p:sp>
    </p:spTree>
    <p:extLst>
      <p:ext uri="{BB962C8B-B14F-4D97-AF65-F5344CB8AC3E}">
        <p14:creationId xmlns:p14="http://schemas.microsoft.com/office/powerpoint/2010/main" val="2312642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1382F5A-3347-4BFD-ACAD-FC79E64D3FE5}" type="datetimeFigureOut">
              <a:rPr kumimoji="1" lang="ja-JP" altLang="en-US" smtClean="0"/>
              <a:t>2026/8/25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919903A-D1EE-42DC-AE16-3C1C57E85801}" type="slidenum">
              <a:rPr kumimoji="1" lang="ja-JP" altLang="en-US" smtClean="0"/>
              <a:t>‹#›</a:t>
            </a:fld>
            <a:endParaRPr kumimoji="1" lang="ja-JP" altLang="en-US"/>
          </a:p>
        </p:txBody>
      </p:sp>
    </p:spTree>
    <p:extLst>
      <p:ext uri="{BB962C8B-B14F-4D97-AF65-F5344CB8AC3E}">
        <p14:creationId xmlns:p14="http://schemas.microsoft.com/office/powerpoint/2010/main" val="3898861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31382F5A-3347-4BFD-ACAD-FC79E64D3FE5}" type="datetimeFigureOut">
              <a:rPr kumimoji="1" lang="ja-JP" altLang="en-US" smtClean="0"/>
              <a:t>2026/8/25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919903A-D1EE-42DC-AE16-3C1C57E85801}" type="slidenum">
              <a:rPr kumimoji="1" lang="ja-JP" altLang="en-US" smtClean="0"/>
              <a:t>‹#›</a:t>
            </a:fld>
            <a:endParaRPr kumimoji="1" lang="ja-JP" altLang="en-US"/>
          </a:p>
        </p:txBody>
      </p:sp>
    </p:spTree>
    <p:extLst>
      <p:ext uri="{BB962C8B-B14F-4D97-AF65-F5344CB8AC3E}">
        <p14:creationId xmlns:p14="http://schemas.microsoft.com/office/powerpoint/2010/main" val="2520413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1382F5A-3347-4BFD-ACAD-FC79E64D3FE5}" type="datetimeFigureOut">
              <a:rPr kumimoji="1" lang="ja-JP" altLang="en-US" smtClean="0"/>
              <a:t>2026/8/25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919903A-D1EE-42DC-AE16-3C1C57E85801}" type="slidenum">
              <a:rPr kumimoji="1" lang="ja-JP" altLang="en-US" smtClean="0"/>
              <a:t>‹#›</a:t>
            </a:fld>
            <a:endParaRPr kumimoji="1" lang="ja-JP" altLang="en-US"/>
          </a:p>
        </p:txBody>
      </p:sp>
    </p:spTree>
    <p:extLst>
      <p:ext uri="{BB962C8B-B14F-4D97-AF65-F5344CB8AC3E}">
        <p14:creationId xmlns:p14="http://schemas.microsoft.com/office/powerpoint/2010/main" val="3853115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4" name="Content Placeholder 3"/>
          <p:cNvSpPr>
            <a:spLocks noGrp="1"/>
          </p:cNvSpPr>
          <p:nvPr>
            <p:ph sz="half" idx="2"/>
          </p:nvPr>
        </p:nvSpPr>
        <p:spPr>
          <a:xfrm>
            <a:off x="881779" y="3507105"/>
            <a:ext cx="5415676"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6" name="Content Placeholder 5"/>
          <p:cNvSpPr>
            <a:spLocks noGrp="1"/>
          </p:cNvSpPr>
          <p:nvPr>
            <p:ph sz="quarter" idx="4"/>
          </p:nvPr>
        </p:nvSpPr>
        <p:spPr>
          <a:xfrm>
            <a:off x="6480811" y="3507105"/>
            <a:ext cx="5442347" cy="515842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31382F5A-3347-4BFD-ACAD-FC79E64D3FE5}" type="datetimeFigureOut">
              <a:rPr kumimoji="1" lang="ja-JP" altLang="en-US" smtClean="0"/>
              <a:t>2026/8/25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919903A-D1EE-42DC-AE16-3C1C57E85801}" type="slidenum">
              <a:rPr kumimoji="1" lang="ja-JP" altLang="en-US" smtClean="0"/>
              <a:t>‹#›</a:t>
            </a:fld>
            <a:endParaRPr kumimoji="1" lang="ja-JP" altLang="en-US"/>
          </a:p>
        </p:txBody>
      </p:sp>
    </p:spTree>
    <p:extLst>
      <p:ext uri="{BB962C8B-B14F-4D97-AF65-F5344CB8AC3E}">
        <p14:creationId xmlns:p14="http://schemas.microsoft.com/office/powerpoint/2010/main" val="949249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1382F5A-3347-4BFD-ACAD-FC79E64D3FE5}" type="datetimeFigureOut">
              <a:rPr kumimoji="1" lang="ja-JP" altLang="en-US" smtClean="0"/>
              <a:t>2026/8/25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919903A-D1EE-42DC-AE16-3C1C57E85801}" type="slidenum">
              <a:rPr kumimoji="1" lang="ja-JP" altLang="en-US" smtClean="0"/>
              <a:t>‹#›</a:t>
            </a:fld>
            <a:endParaRPr kumimoji="1" lang="ja-JP" altLang="en-US"/>
          </a:p>
        </p:txBody>
      </p:sp>
    </p:spTree>
    <p:extLst>
      <p:ext uri="{BB962C8B-B14F-4D97-AF65-F5344CB8AC3E}">
        <p14:creationId xmlns:p14="http://schemas.microsoft.com/office/powerpoint/2010/main" val="3467555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382F5A-3347-4BFD-ACAD-FC79E64D3FE5}" type="datetimeFigureOut">
              <a:rPr kumimoji="1" lang="ja-JP" altLang="en-US" smtClean="0"/>
              <a:t>2026/8/25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919903A-D1EE-42DC-AE16-3C1C57E85801}" type="slidenum">
              <a:rPr kumimoji="1" lang="ja-JP" altLang="en-US" smtClean="0"/>
              <a:t>‹#›</a:t>
            </a:fld>
            <a:endParaRPr kumimoji="1" lang="ja-JP" altLang="en-US"/>
          </a:p>
        </p:txBody>
      </p:sp>
    </p:spTree>
    <p:extLst>
      <p:ext uri="{BB962C8B-B14F-4D97-AF65-F5344CB8AC3E}">
        <p14:creationId xmlns:p14="http://schemas.microsoft.com/office/powerpoint/2010/main" val="4274926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 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1382F5A-3347-4BFD-ACAD-FC79E64D3FE5}" type="datetimeFigureOut">
              <a:rPr kumimoji="1" lang="ja-JP" altLang="en-US" smtClean="0"/>
              <a:t>2026/8/25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919903A-D1EE-42DC-AE16-3C1C57E85801}" type="slidenum">
              <a:rPr kumimoji="1" lang="ja-JP" altLang="en-US" smtClean="0"/>
              <a:t>‹#›</a:t>
            </a:fld>
            <a:endParaRPr kumimoji="1" lang="ja-JP" altLang="en-US"/>
          </a:p>
        </p:txBody>
      </p:sp>
    </p:spTree>
    <p:extLst>
      <p:ext uri="{BB962C8B-B14F-4D97-AF65-F5344CB8AC3E}">
        <p14:creationId xmlns:p14="http://schemas.microsoft.com/office/powerpoint/2010/main" val="2275116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ja-JP" altLang="en-US"/>
              <a:t>図を追加</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31382F5A-3347-4BFD-ACAD-FC79E64D3FE5}" type="datetimeFigureOut">
              <a:rPr kumimoji="1" lang="ja-JP" altLang="en-US" smtClean="0"/>
              <a:t>2026/8/25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919903A-D1EE-42DC-AE16-3C1C57E85801}" type="slidenum">
              <a:rPr kumimoji="1" lang="ja-JP" altLang="en-US" smtClean="0"/>
              <a:t>‹#›</a:t>
            </a:fld>
            <a:endParaRPr kumimoji="1" lang="ja-JP" altLang="en-US"/>
          </a:p>
        </p:txBody>
      </p:sp>
    </p:spTree>
    <p:extLst>
      <p:ext uri="{BB962C8B-B14F-4D97-AF65-F5344CB8AC3E}">
        <p14:creationId xmlns:p14="http://schemas.microsoft.com/office/powerpoint/2010/main" val="28951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31382F5A-3347-4BFD-ACAD-FC79E64D3FE5}" type="datetimeFigureOut">
              <a:rPr kumimoji="1" lang="ja-JP" altLang="en-US" smtClean="0"/>
              <a:t>2026/8/25</a:t>
            </a:fld>
            <a:endParaRPr kumimoji="1" lang="ja-JP" altLang="en-US"/>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1919903A-D1EE-42DC-AE16-3C1C57E85801}" type="slidenum">
              <a:rPr kumimoji="1" lang="ja-JP" altLang="en-US" smtClean="0"/>
              <a:t>‹#›</a:t>
            </a:fld>
            <a:endParaRPr kumimoji="1" lang="ja-JP" altLang="en-US"/>
          </a:p>
        </p:txBody>
      </p:sp>
    </p:spTree>
    <p:extLst>
      <p:ext uri="{BB962C8B-B14F-4D97-AF65-F5344CB8AC3E}">
        <p14:creationId xmlns:p14="http://schemas.microsoft.com/office/powerpoint/2010/main" val="388111791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AA307-768E-50D9-3ECB-3AC9597FB6D0}"/>
            </a:ext>
          </a:extLst>
        </p:cNvPr>
        <p:cNvGrpSpPr/>
        <p:nvPr/>
      </p:nvGrpSpPr>
      <p:grpSpPr>
        <a:xfrm>
          <a:off x="0" y="0"/>
          <a:ext cx="0" cy="0"/>
          <a:chOff x="0" y="0"/>
          <a:chExt cx="0" cy="0"/>
        </a:xfrm>
      </p:grpSpPr>
      <p:sp>
        <p:nvSpPr>
          <p:cNvPr id="22" name="角丸四角形 22">
            <a:extLst>
              <a:ext uri="{FF2B5EF4-FFF2-40B4-BE49-F238E27FC236}">
                <a16:creationId xmlns:a16="http://schemas.microsoft.com/office/drawing/2014/main" id="{36D29423-1896-CC90-1112-3BE940390167}"/>
              </a:ext>
            </a:extLst>
          </p:cNvPr>
          <p:cNvSpPr/>
          <p:nvPr/>
        </p:nvSpPr>
        <p:spPr>
          <a:xfrm>
            <a:off x="9726533" y="7156341"/>
            <a:ext cx="2983586" cy="515146"/>
          </a:xfrm>
          <a:prstGeom prst="round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kumimoji="1" lang="ja-JP" altLang="en-US" sz="900" b="1" u="sng" dirty="0">
                <a:solidFill>
                  <a:schemeClr val="tx1"/>
                </a:solidFill>
                <a:latin typeface="HG丸ｺﾞｼｯｸM-PRO" panose="020F0600000000000000" pitchFamily="50" charset="-128"/>
                <a:ea typeface="HG丸ｺﾞｼｯｸM-PRO" panose="020F0600000000000000" pitchFamily="50" charset="-128"/>
              </a:rPr>
              <a:t>目標</a:t>
            </a:r>
            <a:endParaRPr kumimoji="1" lang="en-US" altLang="ja-JP" sz="900" b="1" u="sng" dirty="0">
              <a:solidFill>
                <a:schemeClr val="tx1"/>
              </a:solidFill>
              <a:latin typeface="HG丸ｺﾞｼｯｸM-PRO" panose="020F0600000000000000" pitchFamily="50" charset="-128"/>
              <a:ea typeface="HG丸ｺﾞｼｯｸM-PRO" panose="020F0600000000000000" pitchFamily="50" charset="-128"/>
            </a:endParaRPr>
          </a:p>
          <a:p>
            <a:pPr>
              <a:buNone/>
            </a:pPr>
            <a:endParaRPr lang="ja-JP" altLang="ja-JP" sz="900" kern="100" dirty="0">
              <a:solidFill>
                <a:schemeClr val="tx1"/>
              </a:solidFill>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a:buNone/>
            </a:pPr>
            <a:endParaRPr kumimoji="1" lang="ja-JP" altLang="en-US" sz="900" dirty="0">
              <a:solidFill>
                <a:schemeClr val="tx1"/>
              </a:solidFill>
              <a:latin typeface="HG丸ｺﾞｼｯｸM-PRO" panose="020F0600000000000000" pitchFamily="50" charset="-128"/>
              <a:ea typeface="HG丸ｺﾞｼｯｸM-PRO" panose="020F0600000000000000" pitchFamily="50" charset="-128"/>
            </a:endParaRPr>
          </a:p>
        </p:txBody>
      </p:sp>
      <p:sp>
        <p:nvSpPr>
          <p:cNvPr id="27" name="テキスト ボックス 26">
            <a:extLst>
              <a:ext uri="{FF2B5EF4-FFF2-40B4-BE49-F238E27FC236}">
                <a16:creationId xmlns:a16="http://schemas.microsoft.com/office/drawing/2014/main" id="{B845CD54-C69A-3AD5-A605-BDEE651E0BAA}"/>
              </a:ext>
            </a:extLst>
          </p:cNvPr>
          <p:cNvSpPr txBox="1"/>
          <p:nvPr/>
        </p:nvSpPr>
        <p:spPr>
          <a:xfrm>
            <a:off x="9797618" y="7321790"/>
            <a:ext cx="2888932" cy="230832"/>
          </a:xfrm>
          <a:prstGeom prst="rect">
            <a:avLst/>
          </a:prstGeom>
          <a:noFill/>
        </p:spPr>
        <p:txBody>
          <a:bodyPr wrap="none" rtlCol="0">
            <a:spAutoFit/>
          </a:bodyPr>
          <a:lstStyle/>
          <a:p>
            <a:pPr algn="ctr"/>
            <a:r>
              <a:rPr lang="en-US" altLang="ja-JP" sz="900" kern="100" dirty="0">
                <a:latin typeface="BIZ UDPゴシック" panose="020B0400000000000000" pitchFamily="50" charset="-128"/>
                <a:ea typeface="BIZ UDPゴシック" panose="020B0400000000000000" pitchFamily="50" charset="-128"/>
                <a:cs typeface="Arial" panose="020B0604020202020204" pitchFamily="34" charset="0"/>
              </a:rPr>
              <a:t>【</a:t>
            </a:r>
            <a:r>
              <a:rPr lang="ja-JP" altLang="ja-JP" sz="900" kern="100" dirty="0">
                <a:latin typeface="BIZ UDPゴシック" panose="020B0400000000000000" pitchFamily="50" charset="-128"/>
                <a:ea typeface="BIZ UDPゴシック" panose="020B0400000000000000" pitchFamily="50" charset="-128"/>
                <a:cs typeface="Arial" panose="020B0604020202020204" pitchFamily="34" charset="0"/>
              </a:rPr>
              <a:t>中期</a:t>
            </a:r>
            <a:r>
              <a:rPr lang="en-US" altLang="ja-JP" sz="900" kern="100" dirty="0">
                <a:latin typeface="BIZ UDPゴシック" panose="020B0400000000000000" pitchFamily="50" charset="-128"/>
                <a:ea typeface="BIZ UDPゴシック" panose="020B0400000000000000" pitchFamily="50" charset="-128"/>
                <a:cs typeface="Arial" panose="020B0604020202020204" pitchFamily="34" charset="0"/>
              </a:rPr>
              <a:t>】2030</a:t>
            </a:r>
            <a:r>
              <a:rPr lang="ja-JP" altLang="ja-JP" sz="900" kern="100" dirty="0">
                <a:latin typeface="BIZ UDPゴシック" panose="020B0400000000000000" pitchFamily="50" charset="-128"/>
                <a:ea typeface="BIZ UDPゴシック" panose="020B0400000000000000" pitchFamily="50" charset="-128"/>
                <a:cs typeface="Arial" panose="020B0604020202020204" pitchFamily="34" charset="0"/>
              </a:rPr>
              <a:t>年度：</a:t>
            </a:r>
            <a:r>
              <a:rPr lang="en-US" altLang="ja-JP" sz="900" kern="100" dirty="0">
                <a:latin typeface="BIZ UDPゴシック" panose="020B0400000000000000" pitchFamily="50" charset="-128"/>
                <a:ea typeface="BIZ UDPゴシック" panose="020B0400000000000000" pitchFamily="50" charset="-128"/>
                <a:cs typeface="Arial" panose="020B0604020202020204" pitchFamily="34" charset="0"/>
              </a:rPr>
              <a:t>CO2</a:t>
            </a:r>
            <a:r>
              <a:rPr lang="ja-JP" altLang="en-US" sz="900" kern="100" dirty="0">
                <a:latin typeface="BIZ UDPゴシック" panose="020B0400000000000000" pitchFamily="50" charset="-128"/>
                <a:ea typeface="BIZ UDPゴシック" panose="020B0400000000000000" pitchFamily="50" charset="-128"/>
                <a:cs typeface="Arial" panose="020B0604020202020204" pitchFamily="34" charset="0"/>
              </a:rPr>
              <a:t>排出量</a:t>
            </a:r>
            <a:r>
              <a:rPr lang="en-US" altLang="ja-JP" sz="900" kern="100" dirty="0">
                <a:latin typeface="BIZ UDPゴシック" panose="020B0400000000000000" pitchFamily="50" charset="-128"/>
                <a:ea typeface="BIZ UDPゴシック" panose="020B0400000000000000" pitchFamily="50" charset="-128"/>
                <a:cs typeface="Arial" panose="020B0604020202020204" pitchFamily="34" charset="0"/>
              </a:rPr>
              <a:t>2013</a:t>
            </a:r>
            <a:r>
              <a:rPr lang="ja-JP" altLang="ja-JP" sz="900" kern="100" dirty="0">
                <a:latin typeface="BIZ UDPゴシック" panose="020B0400000000000000" pitchFamily="50" charset="-128"/>
                <a:ea typeface="BIZ UDPゴシック" panose="020B0400000000000000" pitchFamily="50" charset="-128"/>
                <a:cs typeface="Arial" panose="020B0604020202020204" pitchFamily="34" charset="0"/>
              </a:rPr>
              <a:t>年比</a:t>
            </a:r>
            <a:r>
              <a:rPr lang="en-US" altLang="ja-JP" sz="900" kern="100" dirty="0">
                <a:latin typeface="BIZ UDPゴシック" panose="020B0400000000000000" pitchFamily="50" charset="-128"/>
                <a:ea typeface="BIZ UDPゴシック" panose="020B0400000000000000" pitchFamily="50" charset="-128"/>
                <a:cs typeface="Arial" panose="020B0604020202020204" pitchFamily="34" charset="0"/>
              </a:rPr>
              <a:t>46</a:t>
            </a:r>
            <a:r>
              <a:rPr lang="ja-JP" altLang="ja-JP" sz="900" kern="100" dirty="0">
                <a:latin typeface="BIZ UDPゴシック" panose="020B0400000000000000" pitchFamily="50" charset="-128"/>
                <a:ea typeface="BIZ UDPゴシック" panose="020B0400000000000000" pitchFamily="50" charset="-128"/>
                <a:cs typeface="Arial" panose="020B0604020202020204" pitchFamily="34" charset="0"/>
              </a:rPr>
              <a:t>％削減</a:t>
            </a:r>
            <a:endParaRPr lang="ja-JP" altLang="ja-JP" sz="9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24" name="テキスト ボックス 23">
            <a:extLst>
              <a:ext uri="{FF2B5EF4-FFF2-40B4-BE49-F238E27FC236}">
                <a16:creationId xmlns:a16="http://schemas.microsoft.com/office/drawing/2014/main" id="{F197C725-A98B-37D5-8B58-1D0144B63309}"/>
              </a:ext>
            </a:extLst>
          </p:cNvPr>
          <p:cNvSpPr txBox="1"/>
          <p:nvPr/>
        </p:nvSpPr>
        <p:spPr>
          <a:xfrm>
            <a:off x="9595034" y="7460192"/>
            <a:ext cx="2832827" cy="230832"/>
          </a:xfrm>
          <a:prstGeom prst="rect">
            <a:avLst/>
          </a:prstGeom>
          <a:noFill/>
        </p:spPr>
        <p:txBody>
          <a:bodyPr wrap="square" rtlCol="0">
            <a:spAutoFit/>
          </a:bodyPr>
          <a:lstStyle/>
          <a:p>
            <a:pPr algn="ctr"/>
            <a:r>
              <a:rPr lang="en-US" altLang="ja-JP" sz="900" kern="100" dirty="0">
                <a:latin typeface="BIZ UDPゴシック" panose="020B0400000000000000" pitchFamily="50" charset="-128"/>
                <a:ea typeface="BIZ UDPゴシック" panose="020B0400000000000000" pitchFamily="50" charset="-128"/>
                <a:cs typeface="Arial" panose="020B0604020202020204" pitchFamily="34" charset="0"/>
              </a:rPr>
              <a:t>    【</a:t>
            </a:r>
            <a:r>
              <a:rPr lang="ja-JP" altLang="ja-JP" sz="900" kern="100" dirty="0">
                <a:latin typeface="BIZ UDPゴシック" panose="020B0400000000000000" pitchFamily="50" charset="-128"/>
                <a:ea typeface="BIZ UDPゴシック" panose="020B0400000000000000" pitchFamily="50" charset="-128"/>
                <a:cs typeface="Arial" panose="020B0604020202020204" pitchFamily="34" charset="0"/>
              </a:rPr>
              <a:t>長期</a:t>
            </a:r>
            <a:r>
              <a:rPr lang="en-US" altLang="ja-JP" sz="900" kern="100" dirty="0">
                <a:latin typeface="BIZ UDPゴシック" panose="020B0400000000000000" pitchFamily="50" charset="-128"/>
                <a:ea typeface="BIZ UDPゴシック" panose="020B0400000000000000" pitchFamily="50" charset="-128"/>
                <a:cs typeface="Arial" panose="020B0604020202020204" pitchFamily="34" charset="0"/>
              </a:rPr>
              <a:t>】2050</a:t>
            </a:r>
            <a:r>
              <a:rPr lang="ja-JP" altLang="ja-JP" sz="900" kern="100" dirty="0">
                <a:latin typeface="BIZ UDPゴシック" panose="020B0400000000000000" pitchFamily="50" charset="-128"/>
                <a:ea typeface="BIZ UDPゴシック" panose="020B0400000000000000" pitchFamily="50" charset="-128"/>
                <a:cs typeface="Arial" panose="020B0604020202020204" pitchFamily="34" charset="0"/>
              </a:rPr>
              <a:t>年</a:t>
            </a:r>
            <a:r>
              <a:rPr lang="ja-JP" altLang="en-US" sz="900" kern="100" dirty="0">
                <a:latin typeface="BIZ UDPゴシック" panose="020B0400000000000000" pitchFamily="50" charset="-128"/>
                <a:ea typeface="BIZ UDPゴシック" panose="020B0400000000000000" pitchFamily="50" charset="-128"/>
                <a:cs typeface="Arial" panose="020B0604020202020204" pitchFamily="34" charset="0"/>
              </a:rPr>
              <a:t>　 ：カーボンニュートラル</a:t>
            </a:r>
            <a:r>
              <a:rPr lang="ja-JP" altLang="ja-JP" sz="900" kern="100" dirty="0">
                <a:latin typeface="BIZ UDPゴシック" panose="020B0400000000000000" pitchFamily="50" charset="-128"/>
                <a:ea typeface="BIZ UDPゴシック" panose="020B0400000000000000" pitchFamily="50" charset="-128"/>
                <a:cs typeface="Arial" panose="020B0604020202020204" pitchFamily="34" charset="0"/>
              </a:rPr>
              <a:t>の実現</a:t>
            </a:r>
            <a:endParaRPr kumimoji="1" lang="ja-JP" altLang="en-US" sz="900" dirty="0">
              <a:latin typeface="BIZ UDPゴシック" panose="020B0400000000000000" pitchFamily="50" charset="-128"/>
              <a:ea typeface="BIZ UDPゴシック" panose="020B0400000000000000" pitchFamily="50" charset="-128"/>
            </a:endParaRPr>
          </a:p>
        </p:txBody>
      </p:sp>
      <p:sp>
        <p:nvSpPr>
          <p:cNvPr id="5" name="正方形/長方形 4">
            <a:extLst>
              <a:ext uri="{FF2B5EF4-FFF2-40B4-BE49-F238E27FC236}">
                <a16:creationId xmlns:a16="http://schemas.microsoft.com/office/drawing/2014/main" id="{B014CDF8-E931-B27C-2C99-5652D985DB6E}"/>
              </a:ext>
            </a:extLst>
          </p:cNvPr>
          <p:cNvSpPr/>
          <p:nvPr/>
        </p:nvSpPr>
        <p:spPr>
          <a:xfrm>
            <a:off x="0" y="-1"/>
            <a:ext cx="6372000" cy="18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576ABE6A-046D-D50F-6B7A-97FA993B7CD6}"/>
              </a:ext>
            </a:extLst>
          </p:cNvPr>
          <p:cNvSpPr/>
          <p:nvPr/>
        </p:nvSpPr>
        <p:spPr>
          <a:xfrm>
            <a:off x="6444114" y="-1"/>
            <a:ext cx="6372000" cy="18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タイトル 1">
            <a:extLst>
              <a:ext uri="{FF2B5EF4-FFF2-40B4-BE49-F238E27FC236}">
                <a16:creationId xmlns:a16="http://schemas.microsoft.com/office/drawing/2014/main" id="{A2158C70-3087-7E07-7338-126BA58869AB}"/>
              </a:ext>
            </a:extLst>
          </p:cNvPr>
          <p:cNvSpPr>
            <a:spLocks noGrp="1"/>
          </p:cNvSpPr>
          <p:nvPr>
            <p:ph type="ctrTitle"/>
          </p:nvPr>
        </p:nvSpPr>
        <p:spPr>
          <a:xfrm>
            <a:off x="-47625" y="185653"/>
            <a:ext cx="2789821" cy="342900"/>
          </a:xfrm>
        </p:spPr>
        <p:txBody>
          <a:bodyPr anchor="ctr" anchorCtr="0">
            <a:noAutofit/>
          </a:bodyPr>
          <a:lstStyle/>
          <a:p>
            <a:r>
              <a:rPr kumimoji="1" lang="ja-JP" altLang="en-US" sz="2000" b="1" spc="300" dirty="0">
                <a:latin typeface="ＭＳ Ｐゴシック" panose="020B0600070205080204" pitchFamily="50" charset="-128"/>
                <a:ea typeface="ＭＳ Ｐゴシック" panose="020B0600070205080204" pitchFamily="50" charset="-128"/>
              </a:rPr>
              <a:t>大阪“</a:t>
            </a:r>
            <a:r>
              <a:rPr kumimoji="1" lang="ja-JP" altLang="en-US" sz="2000" b="1" dirty="0">
                <a:latin typeface="ＭＳ Ｐゴシック" panose="020B0600070205080204" pitchFamily="50" charset="-128"/>
                <a:ea typeface="ＭＳ Ｐゴシック" panose="020B0600070205080204" pitchFamily="50" charset="-128"/>
              </a:rPr>
              <a:t>みなと</a:t>
            </a:r>
            <a:r>
              <a:rPr kumimoji="1" lang="ja-JP" altLang="en-US" sz="2000" b="1" spc="300" dirty="0">
                <a:latin typeface="ＭＳ Ｐゴシック" panose="020B0600070205080204" pitchFamily="50" charset="-128"/>
                <a:ea typeface="ＭＳ Ｐゴシック" panose="020B0600070205080204" pitchFamily="50" charset="-128"/>
              </a:rPr>
              <a:t>”ビジョン</a:t>
            </a:r>
            <a:endParaRPr kumimoji="1" lang="ja-JP" altLang="en-US" sz="2000" b="1" dirty="0">
              <a:latin typeface="ＭＳ Ｐゴシック" panose="020B0600070205080204" pitchFamily="50" charset="-128"/>
              <a:ea typeface="ＭＳ Ｐゴシック" panose="020B0600070205080204" pitchFamily="50" charset="-128"/>
            </a:endParaRPr>
          </a:p>
        </p:txBody>
      </p:sp>
      <p:sp>
        <p:nvSpPr>
          <p:cNvPr id="8" name="テキスト ボックス 7">
            <a:extLst>
              <a:ext uri="{FF2B5EF4-FFF2-40B4-BE49-F238E27FC236}">
                <a16:creationId xmlns:a16="http://schemas.microsoft.com/office/drawing/2014/main" id="{384FC5D0-085A-9E47-CCB5-7B5A747E4948}"/>
              </a:ext>
            </a:extLst>
          </p:cNvPr>
          <p:cNvSpPr txBox="1"/>
          <p:nvPr/>
        </p:nvSpPr>
        <p:spPr>
          <a:xfrm>
            <a:off x="1" y="480822"/>
            <a:ext cx="6423672" cy="2677656"/>
          </a:xfrm>
          <a:prstGeom prst="rect">
            <a:avLst/>
          </a:prstGeom>
          <a:noFill/>
          <a:ln>
            <a:solidFill>
              <a:schemeClr val="accent5"/>
            </a:solidFill>
          </a:ln>
        </p:spPr>
        <p:txBody>
          <a:bodyPr wrap="square" rtlCol="0">
            <a:spAutoFit/>
          </a:bodyPr>
          <a:lstStyle/>
          <a:p>
            <a:r>
              <a:rPr lang="ja-JP" altLang="en-US" sz="1050" dirty="0">
                <a:latin typeface="Century" panose="02040604050505020304" pitchFamily="18" charset="0"/>
                <a:ea typeface="ＭＳ Ｐ明朝" panose="02020600040205080304" pitchFamily="18" charset="-128"/>
              </a:rPr>
              <a:t>　 近年の日本の港湾は、中国や韓国の港湾をはじめ東アジア諸港の台頭により大きくその地位がゆらぎ、国際競争力が低下しています。とりわけ阪神港をはじめとする大阪湾諸港の地位の低下は、関西の経済・産業の成長に影響を及ぼすことが危惧されています。</a:t>
            </a:r>
          </a:p>
          <a:p>
            <a:r>
              <a:rPr lang="ja-JP" altLang="en-US" sz="1050" dirty="0">
                <a:latin typeface="Century" panose="02040604050505020304" pitchFamily="18" charset="0"/>
                <a:ea typeface="ＭＳ Ｐ明朝" panose="02020600040205080304" pitchFamily="18" charset="-128"/>
              </a:rPr>
              <a:t>　 大阪・関西は、世界的な地域間競争に勝ち抜くため、西日本のゲートウェイとしての機能強化を図り、国土構造の東西二極化の一極として日本の成長を牽引していく必要があり、</a:t>
            </a:r>
            <a:r>
              <a:rPr lang="ja-JP" altLang="en-US" sz="1050" dirty="0">
                <a:latin typeface="ＭＳ Ｐ明朝" panose="02020600040205080304" pitchFamily="18" charset="-128"/>
                <a:ea typeface="ＭＳ Ｐ明朝" panose="02020600040205080304" pitchFamily="18" charset="-128"/>
              </a:rPr>
              <a:t>大阪港は神戸港とともに阪神港として、国策である国際コンテナ戦略港湾の取組みを推進してきました。加えて、いわば、車の両輪として、大阪湾の中で同じ背後圏を共有する港湾として、</a:t>
            </a:r>
            <a:r>
              <a:rPr lang="ja-JP" altLang="en-US" sz="1050" dirty="0">
                <a:latin typeface="Century" panose="02040604050505020304" pitchFamily="18" charset="0"/>
                <a:ea typeface="ＭＳ Ｐ明朝" panose="02020600040205080304" pitchFamily="18" charset="-128"/>
              </a:rPr>
              <a:t>大阪湾の中で縦割りにせず、広域的な視点から港湾管理の一元化をめざす必要があり、その第一ステップとして、令和２年</a:t>
            </a:r>
            <a:r>
              <a:rPr lang="en-US" altLang="ja-JP" sz="1050" dirty="0">
                <a:latin typeface="Century" panose="02040604050505020304" pitchFamily="18" charset="0"/>
                <a:ea typeface="ＭＳ Ｐ明朝" panose="02020600040205080304" pitchFamily="18" charset="-128"/>
              </a:rPr>
              <a:t>10</a:t>
            </a:r>
            <a:r>
              <a:rPr lang="ja-JP" altLang="en-US" sz="1050" dirty="0">
                <a:latin typeface="Century" panose="02040604050505020304" pitchFamily="18" charset="0"/>
                <a:ea typeface="ＭＳ Ｐ明朝" panose="02020600040205080304" pitchFamily="18" charset="-128"/>
              </a:rPr>
              <a:t>月１日に、府市において「大阪港湾局」を共同設置しました。</a:t>
            </a:r>
            <a:endParaRPr lang="en-US" altLang="ja-JP" sz="1050" dirty="0">
              <a:latin typeface="Century" panose="02040604050505020304" pitchFamily="18" charset="0"/>
              <a:ea typeface="ＭＳ Ｐ明朝" panose="02020600040205080304" pitchFamily="18" charset="-128"/>
            </a:endParaRPr>
          </a:p>
          <a:p>
            <a:r>
              <a:rPr lang="ja-JP" altLang="en-US" sz="1050" dirty="0">
                <a:latin typeface="Century" panose="02040604050505020304" pitchFamily="18" charset="0"/>
                <a:ea typeface="ＭＳ Ｐ明朝" panose="02020600040205080304" pitchFamily="18" charset="-128"/>
              </a:rPr>
              <a:t>　 大阪“みなと”として大阪港と府営港湾を一元管理する「大阪港湾局」が取組む業務の方向性について、利用者をはじめ府民・市民の方にわかりやすくお示しするため、大阪“みなと”ビジョンを令和２年</a:t>
            </a:r>
            <a:r>
              <a:rPr lang="en-US" altLang="ja-JP" sz="1050" dirty="0">
                <a:latin typeface="Century" panose="02040604050505020304" pitchFamily="18" charset="0"/>
                <a:ea typeface="ＭＳ Ｐ明朝" panose="02020600040205080304" pitchFamily="18" charset="-128"/>
              </a:rPr>
              <a:t>11</a:t>
            </a:r>
            <a:r>
              <a:rPr lang="ja-JP" altLang="en-US" sz="1050" dirty="0">
                <a:latin typeface="Century" panose="02040604050505020304" pitchFamily="18" charset="0"/>
                <a:ea typeface="ＭＳ Ｐ明朝" panose="02020600040205080304" pitchFamily="18" charset="-128"/>
              </a:rPr>
              <a:t>月に策定し、取組を進めており、 </a:t>
            </a:r>
            <a:r>
              <a:rPr lang="ja-JP" altLang="en-US" sz="1050" dirty="0">
                <a:latin typeface="ＭＳ Ｐ明朝" panose="02020600040205080304" pitchFamily="18" charset="-128"/>
                <a:ea typeface="ＭＳ Ｐ明朝" panose="02020600040205080304" pitchFamily="18" charset="-128"/>
              </a:rPr>
              <a:t>令和４年には、国における「</a:t>
            </a:r>
            <a:r>
              <a:rPr lang="en-US" altLang="ja-JP" sz="1050" dirty="0">
                <a:latin typeface="ＭＳ Ｐ明朝" panose="02020600040205080304" pitchFamily="18" charset="-128"/>
                <a:ea typeface="ＭＳ Ｐ明朝" panose="02020600040205080304" pitchFamily="18" charset="-128"/>
              </a:rPr>
              <a:t>2050</a:t>
            </a:r>
            <a:r>
              <a:rPr lang="ja-JP" altLang="en-US" sz="1050" dirty="0">
                <a:latin typeface="ＭＳ Ｐ明朝" panose="02020600040205080304" pitchFamily="18" charset="-128"/>
                <a:ea typeface="ＭＳ Ｐ明朝" panose="02020600040205080304" pitchFamily="18" charset="-128"/>
              </a:rPr>
              <a:t>年カーボンニュートラル」の実現に向けた動きを踏まえ、「カーボンニュートラルポート（</a:t>
            </a:r>
            <a:r>
              <a:rPr lang="en-US" altLang="ja-JP" sz="1050" dirty="0">
                <a:latin typeface="ＭＳ Ｐ明朝" panose="02020600040205080304" pitchFamily="18" charset="-128"/>
                <a:ea typeface="ＭＳ Ｐ明朝" panose="02020600040205080304" pitchFamily="18" charset="-128"/>
              </a:rPr>
              <a:t>CNP</a:t>
            </a:r>
            <a:r>
              <a:rPr lang="ja-JP" altLang="en-US" sz="1050" dirty="0">
                <a:latin typeface="ＭＳ Ｐ明朝" panose="02020600040205080304" pitchFamily="18" charset="-128"/>
                <a:ea typeface="ＭＳ Ｐ明朝" panose="02020600040205080304" pitchFamily="18" charset="-128"/>
              </a:rPr>
              <a:t>）」形成に取り組んでいることなどを反映し、改訂しました。</a:t>
            </a:r>
            <a:endParaRPr lang="en-US" altLang="ja-JP" sz="1050" dirty="0">
              <a:latin typeface="ＭＳ Ｐ明朝" panose="02020600040205080304" pitchFamily="18" charset="-128"/>
              <a:ea typeface="ＭＳ Ｐ明朝" panose="02020600040205080304" pitchFamily="18" charset="-128"/>
            </a:endParaRPr>
          </a:p>
          <a:p>
            <a:r>
              <a:rPr lang="ja-JP" altLang="en-US" sz="1050" dirty="0">
                <a:latin typeface="Century" panose="02040604050505020304" pitchFamily="18" charset="0"/>
                <a:ea typeface="ＭＳ Ｐ明朝" panose="02020600040205080304" pitchFamily="18" charset="-128"/>
              </a:rPr>
              <a:t>　 今般、将来の気候変動を踏まえた対策や大阪港のフェリーターミナル再編の取組などを反映し、改訂版を作成しました。</a:t>
            </a:r>
            <a:endParaRPr lang="en-US" altLang="ja-JP" sz="1050" dirty="0">
              <a:latin typeface="Century" panose="02040604050505020304" pitchFamily="18" charset="0"/>
              <a:ea typeface="ＭＳ Ｐ明朝" panose="02020600040205080304" pitchFamily="18" charset="-128"/>
            </a:endParaRPr>
          </a:p>
          <a:p>
            <a:pPr>
              <a:defRPr/>
            </a:pPr>
            <a:r>
              <a:rPr lang="ja-JP" altLang="en-US" sz="1050" dirty="0">
                <a:latin typeface="Century" panose="02040604050505020304" pitchFamily="18" charset="0"/>
                <a:ea typeface="ＭＳ Ｐ明朝" panose="02020600040205080304" pitchFamily="18" charset="-128"/>
              </a:rPr>
              <a:t>　</a:t>
            </a:r>
            <a:r>
              <a:rPr lang="ja-JP" altLang="ja-JP" sz="1050" dirty="0">
                <a:latin typeface="ＭＳ Ｐ明朝" panose="02020600040205080304" pitchFamily="18" charset="-128"/>
                <a:ea typeface="ＭＳ Ｐ明朝" panose="02020600040205080304" pitchFamily="18" charset="-128"/>
              </a:rPr>
              <a:t>万博後の持続的な成長・発展に向け、令和の時代を担う利用者に選択される港として、府市が一体となった相乗効果を発揮し、大阪・関西経済の一翼を担う大阪</a:t>
            </a:r>
            <a:r>
              <a:rPr lang="ja-JP" altLang="en-US" sz="1050" dirty="0">
                <a:latin typeface="ＭＳ Ｐ明朝" panose="02020600040205080304" pitchFamily="18" charset="-128"/>
                <a:ea typeface="ＭＳ Ｐ明朝" panose="02020600040205080304" pitchFamily="18" charset="-128"/>
              </a:rPr>
              <a:t>“</a:t>
            </a:r>
            <a:r>
              <a:rPr lang="ja-JP" altLang="ja-JP" sz="1050" dirty="0">
                <a:latin typeface="ＭＳ Ｐ明朝" panose="02020600040205080304" pitchFamily="18" charset="-128"/>
                <a:ea typeface="ＭＳ Ｐ明朝" panose="02020600040205080304" pitchFamily="18" charset="-128"/>
              </a:rPr>
              <a:t>みなと</a:t>
            </a:r>
            <a:r>
              <a:rPr lang="ja-JP" altLang="en-US" sz="1050" dirty="0">
                <a:latin typeface="ＭＳ Ｐ明朝" panose="02020600040205080304" pitchFamily="18" charset="-128"/>
                <a:ea typeface="ＭＳ Ｐ明朝" panose="02020600040205080304" pitchFamily="18" charset="-128"/>
              </a:rPr>
              <a:t>”</a:t>
            </a:r>
            <a:r>
              <a:rPr lang="ja-JP" altLang="ja-JP" sz="1050" dirty="0">
                <a:latin typeface="ＭＳ Ｐ明朝" panose="02020600040205080304" pitchFamily="18" charset="-128"/>
                <a:ea typeface="ＭＳ Ｐ明朝" panose="02020600040205080304" pitchFamily="18" charset="-128"/>
              </a:rPr>
              <a:t>の取組みを着実に進めてまいります。</a:t>
            </a:r>
            <a:endParaRPr lang="en-US" altLang="ja-JP" sz="1050" dirty="0">
              <a:latin typeface="ＭＳ Ｐ明朝" panose="02020600040205080304" pitchFamily="18" charset="-128"/>
              <a:ea typeface="ＭＳ Ｐ明朝" panose="02020600040205080304" pitchFamily="18" charset="-128"/>
            </a:endParaRPr>
          </a:p>
        </p:txBody>
      </p:sp>
      <p:sp>
        <p:nvSpPr>
          <p:cNvPr id="13" name="テキスト ボックス 12">
            <a:extLst>
              <a:ext uri="{FF2B5EF4-FFF2-40B4-BE49-F238E27FC236}">
                <a16:creationId xmlns:a16="http://schemas.microsoft.com/office/drawing/2014/main" id="{AFD51283-751A-1D03-01B4-5FA381085152}"/>
              </a:ext>
            </a:extLst>
          </p:cNvPr>
          <p:cNvSpPr txBox="1"/>
          <p:nvPr/>
        </p:nvSpPr>
        <p:spPr>
          <a:xfrm>
            <a:off x="-239268" y="4099651"/>
            <a:ext cx="6300000" cy="307777"/>
          </a:xfrm>
          <a:prstGeom prst="rect">
            <a:avLst/>
          </a:prstGeom>
          <a:noFill/>
        </p:spPr>
        <p:txBody>
          <a:bodyPr wrap="square" rtlCol="0">
            <a:spAutoFit/>
          </a:bodyPr>
          <a:lstStyle/>
          <a:p>
            <a:r>
              <a:rPr kumimoji="1" lang="ja-JP" altLang="en-US" sz="1400" b="1" dirty="0">
                <a:latin typeface="ＭＳ Ｐ明朝" panose="02020600040205080304" pitchFamily="18" charset="-128"/>
                <a:ea typeface="ＭＳ Ｐ明朝" panose="02020600040205080304" pitchFamily="18" charset="-128"/>
              </a:rPr>
              <a:t>　　　～ヒト・モノ・コトの交流拠点　</a:t>
            </a:r>
            <a:r>
              <a:rPr kumimoji="1" lang="en-US" altLang="ja-JP" sz="1400" b="1" dirty="0">
                <a:latin typeface="ＭＳ Ｐ明朝" panose="02020600040205080304" pitchFamily="18" charset="-128"/>
                <a:ea typeface="ＭＳ Ｐ明朝" panose="02020600040205080304" pitchFamily="18" charset="-128"/>
              </a:rPr>
              <a:t>『</a:t>
            </a:r>
            <a:r>
              <a:rPr kumimoji="1" lang="ja-JP" altLang="en-US" sz="1400" b="1" dirty="0">
                <a:latin typeface="ＭＳ Ｐ明朝" panose="02020600040205080304" pitchFamily="18" charset="-128"/>
                <a:ea typeface="ＭＳ Ｐ明朝" panose="02020600040205080304" pitchFamily="18" charset="-128"/>
              </a:rPr>
              <a:t>大阪“みなと”</a:t>
            </a:r>
            <a:r>
              <a:rPr kumimoji="1" lang="en-US" altLang="ja-JP" sz="1400" b="1" dirty="0">
                <a:latin typeface="ＭＳ Ｐ明朝" panose="02020600040205080304" pitchFamily="18" charset="-128"/>
                <a:ea typeface="ＭＳ Ｐ明朝" panose="02020600040205080304" pitchFamily="18" charset="-128"/>
              </a:rPr>
              <a:t>』</a:t>
            </a:r>
            <a:r>
              <a:rPr kumimoji="1" lang="ja-JP" altLang="en-US" sz="1400" b="1" dirty="0">
                <a:latin typeface="ＭＳ Ｐ明朝" panose="02020600040205080304" pitchFamily="18" charset="-128"/>
                <a:ea typeface="ＭＳ Ｐ明朝" panose="02020600040205080304" pitchFamily="18" charset="-128"/>
              </a:rPr>
              <a:t>～　</a:t>
            </a:r>
            <a:endParaRPr kumimoji="1" lang="ja-JP" altLang="en-US" sz="1200" b="1" dirty="0">
              <a:latin typeface="ＭＳ Ｐ明朝" panose="02020600040205080304" pitchFamily="18" charset="-128"/>
              <a:ea typeface="ＭＳ Ｐ明朝" panose="02020600040205080304" pitchFamily="18" charset="-128"/>
            </a:endParaRPr>
          </a:p>
        </p:txBody>
      </p:sp>
      <p:sp>
        <p:nvSpPr>
          <p:cNvPr id="32" name="テキスト ボックス 31">
            <a:extLst>
              <a:ext uri="{FF2B5EF4-FFF2-40B4-BE49-F238E27FC236}">
                <a16:creationId xmlns:a16="http://schemas.microsoft.com/office/drawing/2014/main" id="{7F4DE4D3-DA20-0956-D3E3-BFFF05478F04}"/>
              </a:ext>
            </a:extLst>
          </p:cNvPr>
          <p:cNvSpPr txBox="1"/>
          <p:nvPr/>
        </p:nvSpPr>
        <p:spPr>
          <a:xfrm>
            <a:off x="6483554" y="4673827"/>
            <a:ext cx="2936736" cy="692497"/>
          </a:xfrm>
          <a:prstGeom prst="rect">
            <a:avLst/>
          </a:prstGeom>
          <a:noFill/>
        </p:spPr>
        <p:txBody>
          <a:bodyPr wrap="square" tIns="0" bIns="0" rtlCol="0">
            <a:spAutoFit/>
          </a:bodyPr>
          <a:lstStyle/>
          <a:p>
            <a:r>
              <a:rPr kumimoji="1" lang="ja-JP" altLang="en-US" sz="900" dirty="0">
                <a:latin typeface="ＭＳ Ｐ明朝" panose="02020600040205080304" pitchFamily="18" charset="-128"/>
                <a:ea typeface="ＭＳ Ｐ明朝" panose="02020600040205080304" pitchFamily="18" charset="-128"/>
              </a:rPr>
              <a:t>■「お断りゼロ」の実現</a:t>
            </a:r>
            <a:endParaRPr kumimoji="1" lang="en-US" altLang="ja-JP" sz="900" dirty="0">
              <a:latin typeface="ＭＳ Ｐ明朝" panose="02020600040205080304" pitchFamily="18" charset="-128"/>
              <a:ea typeface="ＭＳ Ｐ明朝" panose="02020600040205080304" pitchFamily="18" charset="-128"/>
            </a:endParaRPr>
          </a:p>
          <a:p>
            <a:r>
              <a:rPr kumimoji="1" lang="ja-JP" altLang="en-US" sz="900" dirty="0">
                <a:latin typeface="ＭＳ Ｐ明朝" panose="02020600040205080304" pitchFamily="18" charset="-128"/>
                <a:ea typeface="ＭＳ Ｐ明朝" panose="02020600040205080304" pitchFamily="18" charset="-128"/>
              </a:rPr>
              <a:t>■天保山岸壁の具体的取組み</a:t>
            </a:r>
            <a:endParaRPr kumimoji="1" lang="en-US" altLang="ja-JP" sz="900" dirty="0">
              <a:latin typeface="ＭＳ Ｐ明朝" panose="02020600040205080304" pitchFamily="18" charset="-128"/>
              <a:ea typeface="ＭＳ Ｐ明朝" panose="02020600040205080304" pitchFamily="18" charset="-128"/>
            </a:endParaRPr>
          </a:p>
          <a:p>
            <a:r>
              <a:rPr kumimoji="1" lang="ja-JP" altLang="en-US" sz="900" dirty="0">
                <a:latin typeface="ＭＳ Ｐ明朝" panose="02020600040205080304" pitchFamily="18" charset="-128"/>
                <a:ea typeface="ＭＳ Ｐ明朝" panose="02020600040205080304" pitchFamily="18" charset="-128"/>
              </a:rPr>
              <a:t>　・</a:t>
            </a:r>
            <a:r>
              <a:rPr kumimoji="1" lang="en-US" altLang="ja-JP" sz="900" dirty="0">
                <a:latin typeface="ＭＳ Ｐ明朝" panose="02020600040205080304" pitchFamily="18" charset="-128"/>
                <a:ea typeface="ＭＳ Ｐ明朝" panose="02020600040205080304" pitchFamily="18" charset="-128"/>
              </a:rPr>
              <a:t>22</a:t>
            </a:r>
            <a:r>
              <a:rPr kumimoji="1" lang="ja-JP" altLang="en-US" sz="900" dirty="0">
                <a:latin typeface="ＭＳ Ｐ明朝" panose="02020600040205080304" pitchFamily="18" charset="-128"/>
                <a:ea typeface="ＭＳ Ｐ明朝" panose="02020600040205080304" pitchFamily="18" charset="-128"/>
              </a:rPr>
              <a:t>万トン級対応（</a:t>
            </a:r>
            <a:r>
              <a:rPr kumimoji="1" lang="en-US" altLang="ja-JP" sz="900" dirty="0">
                <a:latin typeface="ＭＳ Ｐ明朝" panose="02020600040205080304" pitchFamily="18" charset="-128"/>
                <a:ea typeface="ＭＳ Ｐ明朝" panose="02020600040205080304" pitchFamily="18" charset="-128"/>
              </a:rPr>
              <a:t>R</a:t>
            </a:r>
            <a:r>
              <a:rPr kumimoji="1" lang="en-US" altLang="ja-JP" sz="900" dirty="0">
                <a:uFill>
                  <a:solidFill>
                    <a:srgbClr val="FF0000"/>
                  </a:solidFill>
                </a:uFill>
                <a:latin typeface="ＭＳ Ｐ明朝" panose="02020600040205080304" pitchFamily="18" charset="-128"/>
                <a:ea typeface="ＭＳ Ｐ明朝" panose="02020600040205080304" pitchFamily="18" charset="-128"/>
              </a:rPr>
              <a:t>6</a:t>
            </a:r>
            <a:r>
              <a:rPr kumimoji="1" lang="ja-JP" altLang="en-US" sz="900" dirty="0">
                <a:uFill>
                  <a:solidFill>
                    <a:srgbClr val="FF0000"/>
                  </a:solidFill>
                </a:uFill>
                <a:latin typeface="ＭＳ Ｐ明朝" panose="02020600040205080304" pitchFamily="18" charset="-128"/>
                <a:ea typeface="ＭＳ Ｐ明朝" panose="02020600040205080304" pitchFamily="18" charset="-128"/>
              </a:rPr>
              <a:t>年</a:t>
            </a:r>
            <a:r>
              <a:rPr kumimoji="1" lang="ja-JP" altLang="en-US" sz="900" dirty="0">
                <a:latin typeface="ＭＳ Ｐ明朝" panose="02020600040205080304" pitchFamily="18" charset="-128"/>
                <a:ea typeface="ＭＳ Ｐ明朝" panose="02020600040205080304" pitchFamily="18" charset="-128"/>
              </a:rPr>
              <a:t>度供用開始）</a:t>
            </a:r>
            <a:endParaRPr kumimoji="1" lang="en-US" altLang="ja-JP" sz="900" dirty="0">
              <a:latin typeface="ＭＳ Ｐ明朝" panose="02020600040205080304" pitchFamily="18" charset="-128"/>
              <a:ea typeface="ＭＳ Ｐ明朝" panose="02020600040205080304" pitchFamily="18" charset="-128"/>
            </a:endParaRPr>
          </a:p>
          <a:p>
            <a:r>
              <a:rPr kumimoji="1" lang="ja-JP" altLang="en-US" sz="900" dirty="0">
                <a:latin typeface="ＭＳ Ｐ明朝" panose="02020600040205080304" pitchFamily="18" charset="-128"/>
                <a:ea typeface="ＭＳ Ｐ明朝" panose="02020600040205080304" pitchFamily="18" charset="-128"/>
              </a:rPr>
              <a:t>　・客船ターミナル整備（</a:t>
            </a:r>
            <a:r>
              <a:rPr kumimoji="1" lang="en-US" altLang="ja-JP" sz="900" dirty="0">
                <a:uFill>
                  <a:solidFill>
                    <a:srgbClr val="FF0000"/>
                  </a:solidFill>
                </a:uFill>
                <a:latin typeface="ＭＳ Ｐ明朝" panose="02020600040205080304" pitchFamily="18" charset="-128"/>
                <a:ea typeface="ＭＳ Ｐ明朝" panose="02020600040205080304" pitchFamily="18" charset="-128"/>
              </a:rPr>
              <a:t>R6</a:t>
            </a:r>
            <a:r>
              <a:rPr kumimoji="1" lang="ja-JP" altLang="en-US" sz="900" dirty="0">
                <a:uFill>
                  <a:solidFill>
                    <a:srgbClr val="FF0000"/>
                  </a:solidFill>
                </a:uFill>
                <a:latin typeface="ＭＳ Ｐ明朝" panose="02020600040205080304" pitchFamily="18" charset="-128"/>
                <a:ea typeface="ＭＳ Ｐ明朝" panose="02020600040205080304" pitchFamily="18" charset="-128"/>
              </a:rPr>
              <a:t>年度</a:t>
            </a:r>
            <a:r>
              <a:rPr kumimoji="1" lang="ja-JP" altLang="en-US" sz="900" dirty="0">
                <a:latin typeface="ＭＳ Ｐ明朝" panose="02020600040205080304" pitchFamily="18" charset="-128"/>
                <a:ea typeface="ＭＳ Ｐ明朝" panose="02020600040205080304" pitchFamily="18" charset="-128"/>
              </a:rPr>
              <a:t>供用開始）</a:t>
            </a:r>
            <a:endParaRPr kumimoji="1" lang="en-US" altLang="ja-JP" sz="900" dirty="0">
              <a:latin typeface="ＭＳ Ｐ明朝" panose="02020600040205080304" pitchFamily="18" charset="-128"/>
              <a:ea typeface="ＭＳ Ｐ明朝" panose="02020600040205080304" pitchFamily="18" charset="-128"/>
            </a:endParaRPr>
          </a:p>
          <a:p>
            <a:r>
              <a:rPr kumimoji="1" lang="ja-JP" altLang="en-US" sz="900" dirty="0">
                <a:latin typeface="ＭＳ Ｐ明朝" panose="02020600040205080304" pitchFamily="18" charset="-128"/>
                <a:ea typeface="ＭＳ Ｐ明朝" panose="02020600040205080304" pitchFamily="18" charset="-128"/>
              </a:rPr>
              <a:t>■寄港地観光メニューの充実</a:t>
            </a:r>
          </a:p>
        </p:txBody>
      </p:sp>
      <p:sp>
        <p:nvSpPr>
          <p:cNvPr id="33" name="テキスト ボックス 32">
            <a:extLst>
              <a:ext uri="{FF2B5EF4-FFF2-40B4-BE49-F238E27FC236}">
                <a16:creationId xmlns:a16="http://schemas.microsoft.com/office/drawing/2014/main" id="{59F2C099-C1B4-5051-B6B9-8764B9BB8882}"/>
              </a:ext>
            </a:extLst>
          </p:cNvPr>
          <p:cNvSpPr txBox="1"/>
          <p:nvPr/>
        </p:nvSpPr>
        <p:spPr>
          <a:xfrm>
            <a:off x="6465790" y="4174361"/>
            <a:ext cx="5639952" cy="161583"/>
          </a:xfrm>
          <a:prstGeom prst="rect">
            <a:avLst/>
          </a:prstGeom>
          <a:noFill/>
        </p:spPr>
        <p:txBody>
          <a:bodyPr wrap="square" tIns="0" bIns="0" rtlCol="0">
            <a:spAutoFit/>
          </a:bodyPr>
          <a:lstStyle/>
          <a:p>
            <a:r>
              <a:rPr kumimoji="1" lang="ja-JP" altLang="en-US" sz="1050" b="1" u="sng" dirty="0">
                <a:latin typeface="HG丸ｺﾞｼｯｸM-PRO" panose="020F0600000000000000" pitchFamily="50" charset="-128"/>
                <a:ea typeface="HG丸ｺﾞｼｯｸM-PRO" panose="020F0600000000000000" pitchFamily="50" charset="-128"/>
              </a:rPr>
              <a:t>⑵　ヒトの交流により賑わう </a:t>
            </a:r>
            <a:r>
              <a:rPr kumimoji="1" lang="en-US" altLang="ja-JP" sz="1050" b="1" u="sng" dirty="0">
                <a:latin typeface="HG丸ｺﾞｼｯｸM-PRO" panose="020F0600000000000000" pitchFamily="50" charset="-128"/>
                <a:ea typeface="HG丸ｺﾞｼｯｸM-PRO" panose="020F0600000000000000" pitchFamily="50" charset="-128"/>
              </a:rPr>
              <a:t>(</a:t>
            </a:r>
            <a:r>
              <a:rPr kumimoji="1" lang="ja-JP" altLang="en-US" sz="1050" b="1" u="sng" dirty="0">
                <a:latin typeface="HG丸ｺﾞｼｯｸM-PRO" panose="020F0600000000000000" pitchFamily="50" charset="-128"/>
                <a:ea typeface="HG丸ｺﾞｼｯｸM-PRO" panose="020F0600000000000000" pitchFamily="50" charset="-128"/>
              </a:rPr>
              <a:t>クルーズ・まちづくり</a:t>
            </a:r>
            <a:r>
              <a:rPr kumimoji="1" lang="en-US" altLang="ja-JP" sz="1050" b="1" u="sng" dirty="0">
                <a:latin typeface="HG丸ｺﾞｼｯｸM-PRO" panose="020F0600000000000000" pitchFamily="50" charset="-128"/>
                <a:ea typeface="HG丸ｺﾞｼｯｸM-PRO" panose="020F0600000000000000" pitchFamily="50" charset="-128"/>
              </a:rPr>
              <a:t>)</a:t>
            </a:r>
            <a:endParaRPr kumimoji="1" lang="ja-JP" altLang="en-US" sz="1050" b="1" u="sng" dirty="0">
              <a:latin typeface="HG丸ｺﾞｼｯｸM-PRO" panose="020F0600000000000000" pitchFamily="50" charset="-128"/>
              <a:ea typeface="HG丸ｺﾞｼｯｸM-PRO" panose="020F0600000000000000" pitchFamily="50" charset="-128"/>
            </a:endParaRPr>
          </a:p>
        </p:txBody>
      </p:sp>
      <p:sp>
        <p:nvSpPr>
          <p:cNvPr id="34" name="角丸四角形 33">
            <a:extLst>
              <a:ext uri="{FF2B5EF4-FFF2-40B4-BE49-F238E27FC236}">
                <a16:creationId xmlns:a16="http://schemas.microsoft.com/office/drawing/2014/main" id="{9EB20274-24B2-ABBB-2A03-8BD2A86FB28D}"/>
              </a:ext>
            </a:extLst>
          </p:cNvPr>
          <p:cNvSpPr/>
          <p:nvPr/>
        </p:nvSpPr>
        <p:spPr>
          <a:xfrm>
            <a:off x="6556563" y="4392713"/>
            <a:ext cx="2347726" cy="162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kumimoji="1" lang="ja-JP" altLang="en-US" sz="1050" dirty="0">
                <a:solidFill>
                  <a:schemeClr val="tx1"/>
                </a:solidFill>
                <a:latin typeface="ＭＳ Ｐゴシック" panose="020B0600070205080204" pitchFamily="50" charset="-128"/>
                <a:ea typeface="ＭＳ Ｐゴシック" panose="020B0600070205080204" pitchFamily="50" charset="-128"/>
              </a:rPr>
              <a:t>オール大阪でのクルーズ客船誘致</a:t>
            </a:r>
          </a:p>
        </p:txBody>
      </p:sp>
      <p:sp>
        <p:nvSpPr>
          <p:cNvPr id="36" name="角丸四角形 35">
            <a:extLst>
              <a:ext uri="{FF2B5EF4-FFF2-40B4-BE49-F238E27FC236}">
                <a16:creationId xmlns:a16="http://schemas.microsoft.com/office/drawing/2014/main" id="{EF0F72E1-9BA5-ECCB-99BE-8037E9DC2A90}"/>
              </a:ext>
            </a:extLst>
          </p:cNvPr>
          <p:cNvSpPr/>
          <p:nvPr/>
        </p:nvSpPr>
        <p:spPr>
          <a:xfrm>
            <a:off x="9642543" y="4390545"/>
            <a:ext cx="2193948" cy="162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dirty="0">
                <a:solidFill>
                  <a:schemeClr val="tx1"/>
                </a:solidFill>
                <a:latin typeface="ＭＳ Ｐゴシック" panose="020B0600070205080204" pitchFamily="50" charset="-128"/>
                <a:ea typeface="ＭＳ Ｐゴシック" panose="020B0600070205080204" pitchFamily="50" charset="-128"/>
              </a:rPr>
              <a:t>海上交通による交流機能の充実</a:t>
            </a:r>
            <a:endParaRPr kumimoji="1" lang="ja-JP" altLang="en-US" sz="1050" b="0" i="0" u="none" strike="noStrike" kern="1200" cap="none" spc="0" normalizeH="0" baseline="0" noProof="0" dirty="0">
              <a:ln>
                <a:noFill/>
              </a:ln>
              <a:solidFill>
                <a:schemeClr val="tx1"/>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38" name="角丸四角形 37">
            <a:extLst>
              <a:ext uri="{FF2B5EF4-FFF2-40B4-BE49-F238E27FC236}">
                <a16:creationId xmlns:a16="http://schemas.microsoft.com/office/drawing/2014/main" id="{A5707D72-DAD6-3AC1-0D02-E80E31D85A17}"/>
              </a:ext>
            </a:extLst>
          </p:cNvPr>
          <p:cNvSpPr/>
          <p:nvPr/>
        </p:nvSpPr>
        <p:spPr>
          <a:xfrm>
            <a:off x="9642543" y="4922497"/>
            <a:ext cx="1944000" cy="162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chemeClr val="tx1"/>
                </a:solidFill>
                <a:effectLst/>
                <a:uLnTx/>
                <a:uFillTx/>
                <a:latin typeface="ＭＳ Ｐゴシック" panose="020B0600070205080204" pitchFamily="50" charset="-128"/>
                <a:ea typeface="ＭＳ Ｐゴシック" panose="020B0600070205080204" pitchFamily="50" charset="-128"/>
                <a:cs typeface="+mn-cs"/>
              </a:rPr>
              <a:t>みなと・海岸のにぎわい創出</a:t>
            </a:r>
          </a:p>
        </p:txBody>
      </p:sp>
      <p:sp>
        <p:nvSpPr>
          <p:cNvPr id="39" name="テキスト ボックス 38">
            <a:extLst>
              <a:ext uri="{FF2B5EF4-FFF2-40B4-BE49-F238E27FC236}">
                <a16:creationId xmlns:a16="http://schemas.microsoft.com/office/drawing/2014/main" id="{A349D650-BD73-9C00-D0DF-DD19E0D8FD5B}"/>
              </a:ext>
            </a:extLst>
          </p:cNvPr>
          <p:cNvSpPr txBox="1"/>
          <p:nvPr/>
        </p:nvSpPr>
        <p:spPr>
          <a:xfrm>
            <a:off x="6465790" y="5504184"/>
            <a:ext cx="3499398" cy="161583"/>
          </a:xfrm>
          <a:prstGeom prst="rect">
            <a:avLst/>
          </a:prstGeom>
          <a:noFill/>
        </p:spPr>
        <p:txBody>
          <a:bodyPr wrap="square" t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1" u="sng" strike="noStrike" kern="1200" cap="none" spc="0" normalizeH="0" baseline="0" noProof="0" dirty="0">
                <a:ln>
                  <a:noFill/>
                </a:ln>
                <a:solidFill>
                  <a:prstClr val="black"/>
                </a:solidFill>
                <a:uLnTx/>
                <a:uFillTx/>
                <a:latin typeface="HG丸ｺﾞｼｯｸM-PRO" panose="020F0600000000000000" pitchFamily="50" charset="-128"/>
                <a:ea typeface="HG丸ｺﾞｼｯｸM-PRO" panose="020F0600000000000000" pitchFamily="50" charset="-128"/>
              </a:rPr>
              <a:t>⑶　安全で安心な大阪“みなと</a:t>
            </a:r>
            <a:r>
              <a:rPr kumimoji="1" lang="en-US" altLang="ja-JP" sz="1050" b="1" u="sng" strike="noStrike" kern="1200" cap="none" spc="0" normalizeH="0" baseline="0" noProof="0" dirty="0">
                <a:ln>
                  <a:noFill/>
                </a:ln>
                <a:solidFill>
                  <a:prstClr val="black"/>
                </a:solidFill>
                <a:uLnTx/>
                <a:uFillTx/>
                <a:latin typeface="HG丸ｺﾞｼｯｸM-PRO" panose="020F0600000000000000" pitchFamily="50" charset="-128"/>
                <a:ea typeface="HG丸ｺﾞｼｯｸM-PRO" panose="020F0600000000000000" pitchFamily="50" charset="-128"/>
              </a:rPr>
              <a:t>” (</a:t>
            </a:r>
            <a:r>
              <a:rPr kumimoji="1" lang="ja-JP" altLang="en-US" sz="1050" b="1" u="sng" strike="noStrike" kern="1200" cap="none" spc="0" normalizeH="0" baseline="0" noProof="0" dirty="0">
                <a:ln>
                  <a:noFill/>
                </a:ln>
                <a:solidFill>
                  <a:prstClr val="black"/>
                </a:solidFill>
                <a:uLnTx/>
                <a:uFillTx/>
                <a:latin typeface="HG丸ｺﾞｼｯｸM-PRO" panose="020F0600000000000000" pitchFamily="50" charset="-128"/>
                <a:ea typeface="HG丸ｺﾞｼｯｸM-PRO" panose="020F0600000000000000" pitchFamily="50" charset="-128"/>
              </a:rPr>
              <a:t>防災</a:t>
            </a:r>
            <a:r>
              <a:rPr kumimoji="1" lang="en-US" altLang="ja-JP" sz="1050" b="1" u="sng" strike="noStrike" kern="1200" cap="none" spc="0" normalizeH="0" baseline="0" noProof="0" dirty="0">
                <a:ln>
                  <a:noFill/>
                </a:ln>
                <a:solidFill>
                  <a:prstClr val="black"/>
                </a:solidFill>
                <a:uLnTx/>
                <a:uFillTx/>
                <a:latin typeface="HG丸ｺﾞｼｯｸM-PRO" panose="020F0600000000000000" pitchFamily="50" charset="-128"/>
                <a:ea typeface="HG丸ｺﾞｼｯｸM-PRO" panose="020F0600000000000000" pitchFamily="50" charset="-128"/>
              </a:rPr>
              <a:t>)</a:t>
            </a:r>
            <a:endParaRPr kumimoji="1" lang="ja-JP" altLang="en-US" sz="1050" b="1" u="sng" strike="noStrike" kern="1200" cap="none" spc="0" normalizeH="0" baseline="0" noProof="0" dirty="0">
              <a:ln>
                <a:noFill/>
              </a:ln>
              <a:solidFill>
                <a:prstClr val="black"/>
              </a:solidFill>
              <a:uLnTx/>
              <a:uFillTx/>
              <a:latin typeface="HG丸ｺﾞｼｯｸM-PRO" panose="020F0600000000000000" pitchFamily="50" charset="-128"/>
              <a:ea typeface="HG丸ｺﾞｼｯｸM-PRO" panose="020F0600000000000000" pitchFamily="50" charset="-128"/>
            </a:endParaRPr>
          </a:p>
        </p:txBody>
      </p:sp>
      <p:sp>
        <p:nvSpPr>
          <p:cNvPr id="40" name="テキスト ボックス 39">
            <a:extLst>
              <a:ext uri="{FF2B5EF4-FFF2-40B4-BE49-F238E27FC236}">
                <a16:creationId xmlns:a16="http://schemas.microsoft.com/office/drawing/2014/main" id="{9EB554A1-79FF-4912-E2C3-17844CC863F8}"/>
              </a:ext>
            </a:extLst>
          </p:cNvPr>
          <p:cNvSpPr txBox="1"/>
          <p:nvPr/>
        </p:nvSpPr>
        <p:spPr>
          <a:xfrm>
            <a:off x="6485445" y="5888556"/>
            <a:ext cx="3155309" cy="830997"/>
          </a:xfrm>
          <a:prstGeom prst="rect">
            <a:avLst/>
          </a:prstGeom>
          <a:noFill/>
        </p:spPr>
        <p:txBody>
          <a:bodyPr wrap="square" tIns="0" bIns="0" rtlCol="0">
            <a:spAutoFit/>
          </a:bodyPr>
          <a:lstStyle/>
          <a:p>
            <a:pPr lvl="0">
              <a:defRPr/>
            </a:pPr>
            <a:r>
              <a:rPr kumimoji="1" lang="ja-JP" altLang="en-US" sz="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■南海トラフ巨大地震に対する堤防等の</a:t>
            </a:r>
            <a:r>
              <a:rPr kumimoji="1" lang="ja-JP" altLang="en-US" sz="900" dirty="0">
                <a:latin typeface="ＭＳ Ｐ明朝" panose="02020600040205080304" pitchFamily="18" charset="-128"/>
                <a:ea typeface="ＭＳ Ｐ明朝" panose="02020600040205080304" pitchFamily="18" charset="-128"/>
              </a:rPr>
              <a:t>耐震・液状化</a:t>
            </a:r>
            <a:r>
              <a:rPr kumimoji="1" lang="ja-JP" altLang="en-US" sz="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対策</a:t>
            </a:r>
            <a:endParaRPr kumimoji="1" lang="en-US" altLang="ja-JP" sz="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endParaRPr>
          </a:p>
          <a:p>
            <a:pPr lvl="0">
              <a:defRPr/>
            </a:pPr>
            <a:r>
              <a:rPr kumimoji="1" lang="ja-JP" altLang="en-US" sz="900" dirty="0">
                <a:latin typeface="ＭＳ Ｐ明朝" panose="02020600040205080304" pitchFamily="18" charset="-128"/>
                <a:ea typeface="ＭＳ Ｐ明朝" panose="02020600040205080304" pitchFamily="18" charset="-128"/>
              </a:rPr>
              <a:t>　 </a:t>
            </a:r>
            <a:r>
              <a:rPr kumimoji="1" lang="ja-JP" altLang="en-US" sz="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rPr>
              <a:t>の実施</a:t>
            </a:r>
            <a:endParaRPr kumimoji="1" lang="en-US" altLang="ja-JP" sz="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endParaRPr>
          </a:p>
          <a:p>
            <a:pPr lvl="0">
              <a:defRPr/>
            </a:pPr>
            <a:r>
              <a:rPr kumimoji="1" lang="ja-JP" altLang="en-US" sz="900" dirty="0">
                <a:latin typeface="ＭＳ Ｐ明朝" panose="02020600040205080304" pitchFamily="18" charset="-128"/>
                <a:ea typeface="ＭＳ Ｐ明朝" panose="02020600040205080304" pitchFamily="18" charset="-128"/>
              </a:rPr>
              <a:t>■過去最大規模の台風を想定した埋立地における浸水対策</a:t>
            </a:r>
            <a:endParaRPr kumimoji="1" lang="en-US" altLang="ja-JP" sz="900" dirty="0">
              <a:latin typeface="ＭＳ Ｐ明朝" panose="02020600040205080304" pitchFamily="18" charset="-128"/>
              <a:ea typeface="ＭＳ Ｐ明朝" panose="02020600040205080304" pitchFamily="18" charset="-128"/>
            </a:endParaRPr>
          </a:p>
          <a:p>
            <a:pPr lvl="0">
              <a:defRPr/>
            </a:pPr>
            <a:r>
              <a:rPr kumimoji="1" lang="ja-JP" altLang="en-US" sz="900" dirty="0">
                <a:latin typeface="ＭＳ Ｐ明朝" panose="02020600040205080304" pitchFamily="18" charset="-128"/>
                <a:ea typeface="ＭＳ Ｐ明朝" panose="02020600040205080304" pitchFamily="18" charset="-128"/>
              </a:rPr>
              <a:t>　 の実施</a:t>
            </a:r>
            <a:endParaRPr kumimoji="1" lang="en-US" altLang="ja-JP" sz="900" dirty="0">
              <a:latin typeface="ＭＳ Ｐ明朝" panose="02020600040205080304" pitchFamily="18" charset="-128"/>
              <a:ea typeface="ＭＳ Ｐ明朝" panose="02020600040205080304" pitchFamily="18" charset="-128"/>
            </a:endParaRPr>
          </a:p>
          <a:p>
            <a:pPr>
              <a:defRPr/>
            </a:pPr>
            <a:r>
              <a:rPr kumimoji="1" lang="ja-JP" altLang="en-US" sz="900" dirty="0">
                <a:solidFill>
                  <a:prstClr val="black"/>
                </a:solidFill>
                <a:latin typeface="ＭＳ Ｐ明朝" panose="02020600040205080304" pitchFamily="18" charset="-128"/>
                <a:ea typeface="ＭＳ Ｐ明朝" panose="02020600040205080304" pitchFamily="18" charset="-128"/>
              </a:rPr>
              <a:t>■高潮タイムラインの策定など沿岸市町での対策の推進</a:t>
            </a:r>
            <a:endParaRPr kumimoji="1" lang="en-US" altLang="ja-JP" sz="900" dirty="0">
              <a:solidFill>
                <a:prstClr val="black"/>
              </a:solidFill>
              <a:latin typeface="ＭＳ Ｐ明朝" panose="02020600040205080304" pitchFamily="18" charset="-128"/>
              <a:ea typeface="ＭＳ Ｐ明朝" panose="02020600040205080304" pitchFamily="18" charset="-128"/>
            </a:endParaRPr>
          </a:p>
          <a:p>
            <a:pPr>
              <a:defRPr/>
            </a:pPr>
            <a:r>
              <a:rPr kumimoji="1" lang="ja-JP" altLang="en-US" sz="900" dirty="0">
                <a:latin typeface="ＭＳ 明朝" panose="02020609040205080304" pitchFamily="17" charset="-128"/>
                <a:ea typeface="ＭＳ 明朝" panose="02020609040205080304" pitchFamily="17" charset="-128"/>
              </a:rPr>
              <a:t>■将来の気候変動の影響を踏まえた堤防・防波堤の整備</a:t>
            </a:r>
          </a:p>
        </p:txBody>
      </p:sp>
      <p:sp>
        <p:nvSpPr>
          <p:cNvPr id="41" name="角丸四角形 40">
            <a:extLst>
              <a:ext uri="{FF2B5EF4-FFF2-40B4-BE49-F238E27FC236}">
                <a16:creationId xmlns:a16="http://schemas.microsoft.com/office/drawing/2014/main" id="{AE15A35C-4865-42C6-68CC-BA9CD03E3EE5}"/>
              </a:ext>
            </a:extLst>
          </p:cNvPr>
          <p:cNvSpPr/>
          <p:nvPr/>
        </p:nvSpPr>
        <p:spPr>
          <a:xfrm>
            <a:off x="6556887" y="5698230"/>
            <a:ext cx="1404000" cy="162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dirty="0">
                <a:solidFill>
                  <a:schemeClr val="tx1"/>
                </a:solidFill>
                <a:latin typeface="ＭＳ Ｐゴシック" panose="020B0600070205080204" pitchFamily="50" charset="-128"/>
                <a:ea typeface="ＭＳ Ｐゴシック" panose="020B0600070205080204" pitchFamily="50" charset="-128"/>
              </a:rPr>
              <a:t>総合的な防災対策</a:t>
            </a:r>
            <a:endParaRPr kumimoji="1" lang="ja-JP" altLang="en-US" sz="1050" b="0" i="0" u="none" strike="noStrike" kern="1200" cap="none" spc="0" normalizeH="0" baseline="0" noProof="0" dirty="0">
              <a:ln>
                <a:noFill/>
              </a:ln>
              <a:solidFill>
                <a:schemeClr val="tx1"/>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45" name="角丸四角形 44">
            <a:extLst>
              <a:ext uri="{FF2B5EF4-FFF2-40B4-BE49-F238E27FC236}">
                <a16:creationId xmlns:a16="http://schemas.microsoft.com/office/drawing/2014/main" id="{D020908E-62F2-0923-7937-155CBCFD9B8B}"/>
              </a:ext>
            </a:extLst>
          </p:cNvPr>
          <p:cNvSpPr/>
          <p:nvPr/>
        </p:nvSpPr>
        <p:spPr>
          <a:xfrm>
            <a:off x="9642543" y="5693893"/>
            <a:ext cx="1811101" cy="162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rPr>
              <a:t>計画的な維持管理の推進</a:t>
            </a:r>
          </a:p>
        </p:txBody>
      </p:sp>
      <p:sp>
        <p:nvSpPr>
          <p:cNvPr id="57" name="テキスト ボックス 56">
            <a:extLst>
              <a:ext uri="{FF2B5EF4-FFF2-40B4-BE49-F238E27FC236}">
                <a16:creationId xmlns:a16="http://schemas.microsoft.com/office/drawing/2014/main" id="{5910FBA9-4DF8-4CDA-02CF-01D16477591A}"/>
              </a:ext>
            </a:extLst>
          </p:cNvPr>
          <p:cNvSpPr txBox="1"/>
          <p:nvPr/>
        </p:nvSpPr>
        <p:spPr>
          <a:xfrm>
            <a:off x="6462294" y="8602040"/>
            <a:ext cx="5643448" cy="161583"/>
          </a:xfrm>
          <a:prstGeom prst="rect">
            <a:avLst/>
          </a:prstGeom>
          <a:noFill/>
        </p:spPr>
        <p:txBody>
          <a:bodyPr wrap="square" tIns="0" bIns="0" rtlCol="0">
            <a:spAutoFit/>
          </a:bodyPr>
          <a:lstStyle/>
          <a:p>
            <a:r>
              <a:rPr kumimoji="1" lang="ja-JP" altLang="en-US" sz="1050" b="1" u="sng" dirty="0">
                <a:latin typeface="HG丸ｺﾞｼｯｸM-PRO" panose="020F0600000000000000" pitchFamily="50" charset="-128"/>
                <a:ea typeface="HG丸ｺﾞｼｯｸM-PRO" panose="020F0600000000000000" pitchFamily="50" charset="-128"/>
              </a:rPr>
              <a:t>⑸　一元化によるコトの</a:t>
            </a:r>
            <a:r>
              <a:rPr kumimoji="1" lang="ja-JP" altLang="en-US" sz="1050" b="1" u="sng">
                <a:latin typeface="HG丸ｺﾞｼｯｸM-PRO" panose="020F0600000000000000" pitchFamily="50" charset="-128"/>
                <a:ea typeface="HG丸ｺﾞｼｯｸM-PRO" panose="020F0600000000000000" pitchFamily="50" charset="-128"/>
              </a:rPr>
              <a:t>効率化  </a:t>
            </a:r>
            <a:r>
              <a:rPr kumimoji="1" lang="en-US" altLang="ja-JP" sz="1050" b="1" u="sng">
                <a:latin typeface="HG丸ｺﾞｼｯｸM-PRO" panose="020F0600000000000000" pitchFamily="50" charset="-128"/>
                <a:ea typeface="HG丸ｺﾞｼｯｸM-PRO" panose="020F0600000000000000" pitchFamily="50" charset="-128"/>
              </a:rPr>
              <a:t>(</a:t>
            </a:r>
            <a:r>
              <a:rPr kumimoji="1" lang="ja-JP" altLang="en-US" sz="1050" b="1" u="sng" dirty="0">
                <a:latin typeface="HG丸ｺﾞｼｯｸM-PRO" panose="020F0600000000000000" pitchFamily="50" charset="-128"/>
                <a:ea typeface="HG丸ｺﾞｼｯｸM-PRO" panose="020F0600000000000000" pitchFamily="50" charset="-128"/>
              </a:rPr>
              <a:t>システム</a:t>
            </a:r>
            <a:r>
              <a:rPr kumimoji="1" lang="en-US" altLang="ja-JP" sz="1050" b="1" u="sng" dirty="0">
                <a:latin typeface="HG丸ｺﾞｼｯｸM-PRO" panose="020F0600000000000000" pitchFamily="50" charset="-128"/>
                <a:ea typeface="HG丸ｺﾞｼｯｸM-PRO" panose="020F0600000000000000" pitchFamily="50" charset="-128"/>
              </a:rPr>
              <a:t>)</a:t>
            </a:r>
            <a:endParaRPr kumimoji="1" lang="ja-JP" altLang="en-US" sz="1050" b="1" u="sng" dirty="0">
              <a:latin typeface="HG丸ｺﾞｼｯｸM-PRO" panose="020F0600000000000000" pitchFamily="50" charset="-128"/>
              <a:ea typeface="HG丸ｺﾞｼｯｸM-PRO" panose="020F0600000000000000" pitchFamily="50" charset="-128"/>
            </a:endParaRPr>
          </a:p>
        </p:txBody>
      </p:sp>
      <p:sp>
        <p:nvSpPr>
          <p:cNvPr id="59" name="角丸四角形 58">
            <a:extLst>
              <a:ext uri="{FF2B5EF4-FFF2-40B4-BE49-F238E27FC236}">
                <a16:creationId xmlns:a16="http://schemas.microsoft.com/office/drawing/2014/main" id="{9E30DFB4-007A-3103-8FDD-6F793BE96A67}"/>
              </a:ext>
            </a:extLst>
          </p:cNvPr>
          <p:cNvSpPr/>
          <p:nvPr/>
        </p:nvSpPr>
        <p:spPr>
          <a:xfrm>
            <a:off x="6556563" y="8798917"/>
            <a:ext cx="1584000" cy="162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kumimoji="1" lang="ja-JP" altLang="en-US" sz="1050" dirty="0">
                <a:solidFill>
                  <a:schemeClr val="tx1"/>
                </a:solidFill>
                <a:latin typeface="ＭＳ Ｐゴシック" panose="020B0600070205080204" pitchFamily="50" charset="-128"/>
                <a:ea typeface="ＭＳ Ｐゴシック" panose="020B0600070205080204" pitchFamily="50" charset="-128"/>
              </a:rPr>
              <a:t>利用者サービスの向上</a:t>
            </a:r>
          </a:p>
        </p:txBody>
      </p:sp>
      <p:sp>
        <p:nvSpPr>
          <p:cNvPr id="60" name="テキスト ボックス 59">
            <a:extLst>
              <a:ext uri="{FF2B5EF4-FFF2-40B4-BE49-F238E27FC236}">
                <a16:creationId xmlns:a16="http://schemas.microsoft.com/office/drawing/2014/main" id="{A6E514F2-10BD-F1EB-A152-864B2DB40F66}"/>
              </a:ext>
            </a:extLst>
          </p:cNvPr>
          <p:cNvSpPr txBox="1"/>
          <p:nvPr/>
        </p:nvSpPr>
        <p:spPr>
          <a:xfrm>
            <a:off x="9585762" y="8983105"/>
            <a:ext cx="3120007" cy="415498"/>
          </a:xfrm>
          <a:prstGeom prst="rect">
            <a:avLst/>
          </a:prstGeom>
          <a:noFill/>
        </p:spPr>
        <p:txBody>
          <a:bodyPr wrap="square" tIns="0" bIns="0" rtlCol="0">
            <a:spAutoFit/>
          </a:bodyPr>
          <a:lstStyle/>
          <a:p>
            <a:r>
              <a:rPr kumimoji="1" lang="ja-JP" altLang="en-US" sz="900" dirty="0">
                <a:latin typeface="ＭＳ Ｐ明朝" panose="02020600040205080304" pitchFamily="18" charset="-128"/>
                <a:ea typeface="ＭＳ Ｐ明朝" panose="02020600040205080304" pitchFamily="18" charset="-128"/>
              </a:rPr>
              <a:t>■府市一体となった危機管理体制の確立</a:t>
            </a:r>
          </a:p>
          <a:p>
            <a:r>
              <a:rPr kumimoji="1" lang="ja-JP" altLang="en-US" sz="900" dirty="0">
                <a:latin typeface="ＭＳ Ｐ明朝" panose="02020600040205080304" pitchFamily="18" charset="-128"/>
                <a:ea typeface="ＭＳ Ｐ明朝" panose="02020600040205080304" pitchFamily="18" charset="-128"/>
              </a:rPr>
              <a:t>■被災時における復旧に関する活動計画の策定</a:t>
            </a:r>
          </a:p>
          <a:p>
            <a:r>
              <a:rPr kumimoji="1" lang="ja-JP" altLang="en-US" sz="900" dirty="0">
                <a:latin typeface="ＭＳ Ｐ明朝" panose="02020600040205080304" pitchFamily="18" charset="-128"/>
                <a:ea typeface="ＭＳ Ｐ明朝" panose="02020600040205080304" pitchFamily="18" charset="-128"/>
              </a:rPr>
              <a:t>■早期復旧が困難な場合に岸壁等施設利用の相互補完</a:t>
            </a:r>
          </a:p>
        </p:txBody>
      </p:sp>
      <p:sp>
        <p:nvSpPr>
          <p:cNvPr id="65" name="角丸四角形 64">
            <a:extLst>
              <a:ext uri="{FF2B5EF4-FFF2-40B4-BE49-F238E27FC236}">
                <a16:creationId xmlns:a16="http://schemas.microsoft.com/office/drawing/2014/main" id="{A4BF179D-7DDE-9655-ABE9-2E971EA24931}"/>
              </a:ext>
            </a:extLst>
          </p:cNvPr>
          <p:cNvSpPr/>
          <p:nvPr/>
        </p:nvSpPr>
        <p:spPr>
          <a:xfrm>
            <a:off x="6468280" y="4139519"/>
            <a:ext cx="6315195" cy="1232541"/>
          </a:xfrm>
          <a:prstGeom prst="roundRect">
            <a:avLst>
              <a:gd name="adj" fmla="val 503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角丸四角形 65">
            <a:extLst>
              <a:ext uri="{FF2B5EF4-FFF2-40B4-BE49-F238E27FC236}">
                <a16:creationId xmlns:a16="http://schemas.microsoft.com/office/drawing/2014/main" id="{18858375-096C-9E57-DF86-48689CAEB494}"/>
              </a:ext>
            </a:extLst>
          </p:cNvPr>
          <p:cNvSpPr/>
          <p:nvPr/>
        </p:nvSpPr>
        <p:spPr>
          <a:xfrm>
            <a:off x="6473494" y="5480753"/>
            <a:ext cx="6308362" cy="1360840"/>
          </a:xfrm>
          <a:prstGeom prst="roundRect">
            <a:avLst>
              <a:gd name="adj" fmla="val 558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角丸四角形 67">
            <a:extLst>
              <a:ext uri="{FF2B5EF4-FFF2-40B4-BE49-F238E27FC236}">
                <a16:creationId xmlns:a16="http://schemas.microsoft.com/office/drawing/2014/main" id="{B7E9D360-9AD8-FAAA-6158-47081D98442D}"/>
              </a:ext>
            </a:extLst>
          </p:cNvPr>
          <p:cNvSpPr/>
          <p:nvPr/>
        </p:nvSpPr>
        <p:spPr>
          <a:xfrm>
            <a:off x="6473137" y="8578567"/>
            <a:ext cx="6308473" cy="985313"/>
          </a:xfrm>
          <a:prstGeom prst="roundRect">
            <a:avLst>
              <a:gd name="adj" fmla="val 504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テキスト ボックス 78">
            <a:extLst>
              <a:ext uri="{FF2B5EF4-FFF2-40B4-BE49-F238E27FC236}">
                <a16:creationId xmlns:a16="http://schemas.microsoft.com/office/drawing/2014/main" id="{BDB1A8C7-FBC7-B352-8F51-806E0967E9B7}"/>
              </a:ext>
            </a:extLst>
          </p:cNvPr>
          <p:cNvSpPr txBox="1"/>
          <p:nvPr/>
        </p:nvSpPr>
        <p:spPr>
          <a:xfrm>
            <a:off x="9585762" y="5881293"/>
            <a:ext cx="3071744" cy="276999"/>
          </a:xfrm>
          <a:prstGeom prst="rect">
            <a:avLst/>
          </a:prstGeom>
          <a:noFill/>
        </p:spPr>
        <p:txBody>
          <a:bodyPr wrap="square" tIns="0" bIns="0" rtlCol="0">
            <a:spAutoFit/>
          </a:bodyPr>
          <a:lstStyle/>
          <a:p>
            <a:r>
              <a:rPr kumimoji="1" lang="ja-JP" altLang="en-US" sz="900" dirty="0">
                <a:latin typeface="ＭＳ 明朝" panose="02020609040205080304" pitchFamily="17" charset="-128"/>
                <a:ea typeface="ＭＳ 明朝" panose="02020609040205080304" pitchFamily="17" charset="-128"/>
              </a:rPr>
              <a:t>■技術や情報の共有、機能や安全性の把握による「予防</a:t>
            </a:r>
            <a:endParaRPr kumimoji="1" lang="en-US" altLang="ja-JP" sz="900" dirty="0">
              <a:latin typeface="ＭＳ 明朝" panose="02020609040205080304" pitchFamily="17" charset="-128"/>
              <a:ea typeface="ＭＳ 明朝" panose="02020609040205080304" pitchFamily="17" charset="-128"/>
            </a:endParaRPr>
          </a:p>
          <a:p>
            <a:r>
              <a:rPr kumimoji="1" lang="en-US" altLang="ja-JP" sz="900" dirty="0">
                <a:latin typeface="ＭＳ 明朝" panose="02020609040205080304" pitchFamily="17" charset="-128"/>
                <a:ea typeface="ＭＳ 明朝" panose="02020609040205080304" pitchFamily="17" charset="-128"/>
              </a:rPr>
              <a:t>  </a:t>
            </a:r>
            <a:r>
              <a:rPr kumimoji="1" lang="ja-JP" altLang="en-US" sz="900" dirty="0">
                <a:latin typeface="ＭＳ 明朝" panose="02020609040205080304" pitchFamily="17" charset="-128"/>
                <a:ea typeface="ＭＳ 明朝" panose="02020609040205080304" pitchFamily="17" charset="-128"/>
              </a:rPr>
              <a:t>保全型」の維持管理の実施</a:t>
            </a:r>
          </a:p>
        </p:txBody>
      </p:sp>
      <p:sp>
        <p:nvSpPr>
          <p:cNvPr id="115" name="テキスト ボックス 114">
            <a:extLst>
              <a:ext uri="{FF2B5EF4-FFF2-40B4-BE49-F238E27FC236}">
                <a16:creationId xmlns:a16="http://schemas.microsoft.com/office/drawing/2014/main" id="{B30B8E1F-FC53-800C-3804-269C2FDBD153}"/>
              </a:ext>
            </a:extLst>
          </p:cNvPr>
          <p:cNvSpPr txBox="1"/>
          <p:nvPr/>
        </p:nvSpPr>
        <p:spPr>
          <a:xfrm>
            <a:off x="6465790" y="508527"/>
            <a:ext cx="6233323" cy="161583"/>
          </a:xfrm>
          <a:prstGeom prst="rect">
            <a:avLst/>
          </a:prstGeom>
          <a:noFill/>
        </p:spPr>
        <p:txBody>
          <a:bodyPr wrap="square" tIns="0" bIns="0" rtlCol="0">
            <a:spAutoFit/>
          </a:bodyPr>
          <a:lstStyle/>
          <a:p>
            <a:r>
              <a:rPr kumimoji="1" lang="ja-JP" altLang="en-US" sz="1050" b="1" u="sng" dirty="0">
                <a:latin typeface="HG丸ｺﾞｼｯｸM-PRO" panose="020F0600000000000000" pitchFamily="50" charset="-128"/>
                <a:ea typeface="HG丸ｺﾞｼｯｸM-PRO" panose="020F0600000000000000" pitchFamily="50" charset="-128"/>
              </a:rPr>
              <a:t>⑴　モノの交流を増やす </a:t>
            </a:r>
            <a:r>
              <a:rPr kumimoji="1" lang="en-US" altLang="ja-JP" sz="1050" b="1" u="sng" dirty="0">
                <a:latin typeface="HG丸ｺﾞｼｯｸM-PRO" panose="020F0600000000000000" pitchFamily="50" charset="-128"/>
                <a:ea typeface="HG丸ｺﾞｼｯｸM-PRO" panose="020F0600000000000000" pitchFamily="50" charset="-128"/>
              </a:rPr>
              <a:t>(</a:t>
            </a:r>
            <a:r>
              <a:rPr kumimoji="1" lang="ja-JP" altLang="en-US" sz="1050" b="1" u="sng" dirty="0">
                <a:latin typeface="HG丸ｺﾞｼｯｸM-PRO" panose="020F0600000000000000" pitchFamily="50" charset="-128"/>
                <a:ea typeface="HG丸ｺﾞｼｯｸM-PRO" panose="020F0600000000000000" pitchFamily="50" charset="-128"/>
              </a:rPr>
              <a:t>港湾物流</a:t>
            </a:r>
            <a:r>
              <a:rPr kumimoji="1" lang="en-US" altLang="ja-JP" sz="1050" b="1" u="sng" dirty="0">
                <a:latin typeface="HG丸ｺﾞｼｯｸM-PRO" panose="020F0600000000000000" pitchFamily="50" charset="-128"/>
                <a:ea typeface="HG丸ｺﾞｼｯｸM-PRO" panose="020F0600000000000000" pitchFamily="50" charset="-128"/>
              </a:rPr>
              <a:t>)</a:t>
            </a:r>
            <a:endParaRPr kumimoji="1" lang="ja-JP" altLang="en-US" sz="1050" b="1" u="sng" dirty="0">
              <a:latin typeface="HG丸ｺﾞｼｯｸM-PRO" panose="020F0600000000000000" pitchFamily="50" charset="-128"/>
              <a:ea typeface="HG丸ｺﾞｼｯｸM-PRO" panose="020F0600000000000000" pitchFamily="50" charset="-128"/>
            </a:endParaRPr>
          </a:p>
        </p:txBody>
      </p:sp>
      <p:sp>
        <p:nvSpPr>
          <p:cNvPr id="116" name="角丸四角形 115">
            <a:extLst>
              <a:ext uri="{FF2B5EF4-FFF2-40B4-BE49-F238E27FC236}">
                <a16:creationId xmlns:a16="http://schemas.microsoft.com/office/drawing/2014/main" id="{D32CCB52-4B39-5A48-E332-9C2299B7C284}"/>
              </a:ext>
            </a:extLst>
          </p:cNvPr>
          <p:cNvSpPr/>
          <p:nvPr/>
        </p:nvSpPr>
        <p:spPr>
          <a:xfrm>
            <a:off x="6556887" y="710075"/>
            <a:ext cx="2642841" cy="162000"/>
          </a:xfrm>
          <a:prstGeom prst="roundRect">
            <a:avLst>
              <a:gd name="adj" fmla="val 25675"/>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kumimoji="1" lang="ja-JP" altLang="en-US" sz="1050" dirty="0">
                <a:solidFill>
                  <a:schemeClr val="tx1"/>
                </a:solidFill>
                <a:latin typeface="ＭＳ Ｐゴシック" panose="020B0600070205080204" pitchFamily="50" charset="-128"/>
                <a:ea typeface="ＭＳ Ｐゴシック" panose="020B0600070205080204" pitchFamily="50" charset="-128"/>
              </a:rPr>
              <a:t>国際コンテナ戦略港湾（阪神港）の取組み</a:t>
            </a:r>
          </a:p>
        </p:txBody>
      </p:sp>
      <p:sp>
        <p:nvSpPr>
          <p:cNvPr id="117" name="テキスト ボックス 116">
            <a:extLst>
              <a:ext uri="{FF2B5EF4-FFF2-40B4-BE49-F238E27FC236}">
                <a16:creationId xmlns:a16="http://schemas.microsoft.com/office/drawing/2014/main" id="{79E72E34-3B8A-E5CC-DB32-7B2FAE681412}"/>
              </a:ext>
            </a:extLst>
          </p:cNvPr>
          <p:cNvSpPr txBox="1"/>
          <p:nvPr/>
        </p:nvSpPr>
        <p:spPr>
          <a:xfrm>
            <a:off x="6506554" y="892538"/>
            <a:ext cx="2425678" cy="451850"/>
          </a:xfrm>
          <a:prstGeom prst="rect">
            <a:avLst/>
          </a:prstGeom>
          <a:noFill/>
        </p:spPr>
        <p:txBody>
          <a:bodyPr wrap="square" lIns="72000" tIns="18000" rIns="72000" bIns="18000" rtlCol="0">
            <a:spAutoFit/>
          </a:bodyPr>
          <a:lstStyle/>
          <a:p>
            <a:r>
              <a:rPr kumimoji="1" lang="ja-JP" altLang="en-US" sz="900" dirty="0">
                <a:latin typeface="ＭＳ Ｐ明朝" panose="02020600040205080304" pitchFamily="18" charset="-128"/>
                <a:ea typeface="ＭＳ Ｐ明朝" panose="02020600040205080304" pitchFamily="18" charset="-128"/>
              </a:rPr>
              <a:t>■貨物を集める「集貨」</a:t>
            </a:r>
            <a:endParaRPr kumimoji="1" lang="en-US" altLang="ja-JP" sz="900" dirty="0">
              <a:latin typeface="ＭＳ Ｐ明朝" panose="02020600040205080304" pitchFamily="18" charset="-128"/>
              <a:ea typeface="ＭＳ Ｐ明朝" panose="02020600040205080304" pitchFamily="18" charset="-128"/>
            </a:endParaRPr>
          </a:p>
          <a:p>
            <a:r>
              <a:rPr kumimoji="1" lang="ja-JP" altLang="en-US" sz="900" dirty="0">
                <a:latin typeface="ＭＳ Ｐ明朝" panose="02020600040205080304" pitchFamily="18" charset="-128"/>
                <a:ea typeface="ＭＳ Ｐ明朝" panose="02020600040205080304" pitchFamily="18" charset="-128"/>
              </a:rPr>
              <a:t>■新たな貨物を産み出す「創貨」</a:t>
            </a:r>
            <a:endParaRPr kumimoji="1" lang="en-US" altLang="ja-JP" sz="900" dirty="0">
              <a:latin typeface="ＭＳ Ｐ明朝" panose="02020600040205080304" pitchFamily="18" charset="-128"/>
              <a:ea typeface="ＭＳ Ｐ明朝" panose="02020600040205080304" pitchFamily="18" charset="-128"/>
            </a:endParaRPr>
          </a:p>
          <a:p>
            <a:r>
              <a:rPr kumimoji="1" lang="ja-JP" altLang="en-US" sz="900" dirty="0">
                <a:latin typeface="ＭＳ Ｐ明朝" panose="02020600040205080304" pitchFamily="18" charset="-128"/>
                <a:ea typeface="ＭＳ Ｐ明朝" panose="02020600040205080304" pitchFamily="18" charset="-128"/>
              </a:rPr>
              <a:t>■港湾施設の機能強化など「競争力強化」</a:t>
            </a:r>
          </a:p>
        </p:txBody>
      </p:sp>
      <p:sp>
        <p:nvSpPr>
          <p:cNvPr id="118" name="テキスト ボックス 117">
            <a:extLst>
              <a:ext uri="{FF2B5EF4-FFF2-40B4-BE49-F238E27FC236}">
                <a16:creationId xmlns:a16="http://schemas.microsoft.com/office/drawing/2014/main" id="{7DFD8C47-0916-0153-CBEC-E120C95CEF1D}"/>
              </a:ext>
            </a:extLst>
          </p:cNvPr>
          <p:cNvSpPr txBox="1"/>
          <p:nvPr/>
        </p:nvSpPr>
        <p:spPr>
          <a:xfrm>
            <a:off x="6506656" y="1576738"/>
            <a:ext cx="3047023" cy="569387"/>
          </a:xfrm>
          <a:prstGeom prst="rect">
            <a:avLst/>
          </a:prstGeom>
          <a:noFill/>
        </p:spPr>
        <p:txBody>
          <a:bodyPr wrap="square" lIns="72000" tIns="0" rIns="72000" bIns="0" rtlCol="0">
            <a:spAutoFit/>
          </a:bodyPr>
          <a:lstStyle/>
          <a:p>
            <a:r>
              <a:rPr kumimoji="1" lang="ja-JP" altLang="en-US" sz="1000" b="1" dirty="0">
                <a:latin typeface="BIZ UDPゴシック" panose="020B0400000000000000" pitchFamily="50" charset="-128"/>
                <a:ea typeface="BIZ UDPゴシック" panose="020B0400000000000000" pitchFamily="50" charset="-128"/>
              </a:rPr>
              <a:t> </a:t>
            </a:r>
            <a:r>
              <a:rPr kumimoji="1" lang="en-US" altLang="ja-JP" sz="1000" b="1" dirty="0">
                <a:latin typeface="BIZ UDPゴシック" panose="020B0400000000000000" pitchFamily="50" charset="-128"/>
                <a:ea typeface="BIZ UDPゴシック" panose="020B0400000000000000" pitchFamily="50" charset="-128"/>
              </a:rPr>
              <a:t>【</a:t>
            </a:r>
            <a:r>
              <a:rPr kumimoji="1" lang="ja-JP" altLang="en-US" sz="1000" b="1" dirty="0">
                <a:latin typeface="BIZ UDPゴシック" panose="020B0400000000000000" pitchFamily="50" charset="-128"/>
                <a:ea typeface="BIZ UDPゴシック" panose="020B0400000000000000" pitchFamily="50" charset="-128"/>
              </a:rPr>
              <a:t>大阪港のコンテナ物流機能等の機能強化</a:t>
            </a:r>
            <a:r>
              <a:rPr kumimoji="1" lang="en-US" altLang="ja-JP" sz="1000" b="1" dirty="0">
                <a:latin typeface="BIZ UDPゴシック" panose="020B0400000000000000" pitchFamily="50" charset="-128"/>
                <a:ea typeface="BIZ UDPゴシック" panose="020B0400000000000000" pitchFamily="50" charset="-128"/>
              </a:rPr>
              <a:t>】</a:t>
            </a:r>
          </a:p>
          <a:p>
            <a:r>
              <a:rPr kumimoji="1" lang="ja-JP" altLang="en-US" sz="900" dirty="0">
                <a:latin typeface="ＭＳ Ｐ明朝" panose="02020600040205080304" pitchFamily="18" charset="-128"/>
                <a:ea typeface="ＭＳ Ｐ明朝" panose="02020600040205080304" pitchFamily="18" charset="-128"/>
              </a:rPr>
              <a:t>■大阪港主航路の増深・拡幅</a:t>
            </a:r>
            <a:endParaRPr kumimoji="1" lang="en-US" altLang="ja-JP" sz="900" strike="dblStrike" dirty="0">
              <a:latin typeface="ＭＳ Ｐ明朝" panose="02020600040205080304" pitchFamily="18" charset="-128"/>
              <a:ea typeface="ＭＳ Ｐ明朝" panose="02020600040205080304" pitchFamily="18" charset="-128"/>
            </a:endParaRPr>
          </a:p>
          <a:p>
            <a:r>
              <a:rPr kumimoji="1" lang="ja-JP" altLang="en-US" sz="900" dirty="0">
                <a:latin typeface="ＭＳ Ｐ明朝" panose="02020600040205080304" pitchFamily="18" charset="-128"/>
                <a:ea typeface="ＭＳ Ｐ明朝" panose="02020600040205080304" pitchFamily="18" charset="-128"/>
              </a:rPr>
              <a:t>■高規格コンテナターミナル整備推進（夢洲）</a:t>
            </a:r>
            <a:endParaRPr kumimoji="1" lang="en-US" altLang="ja-JP" sz="900" dirty="0">
              <a:latin typeface="ＭＳ Ｐ明朝" panose="02020600040205080304" pitchFamily="18" charset="-128"/>
              <a:ea typeface="ＭＳ Ｐ明朝" panose="02020600040205080304" pitchFamily="18" charset="-128"/>
            </a:endParaRPr>
          </a:p>
          <a:p>
            <a:r>
              <a:rPr kumimoji="1" lang="ja-JP" altLang="en-US" sz="900" dirty="0">
                <a:latin typeface="ＭＳ Ｐ明朝" panose="02020600040205080304" pitchFamily="18" charset="-128"/>
                <a:ea typeface="ＭＳ Ｐ明朝" panose="02020600040205080304" pitchFamily="18" charset="-128"/>
              </a:rPr>
              <a:t>■道路、橋梁の拡幅、鉄道及びコンテナ車整理場等の整備</a:t>
            </a:r>
            <a:endParaRPr kumimoji="1" lang="en-US" altLang="ja-JP" sz="1000" b="1" dirty="0">
              <a:latin typeface="HG丸ｺﾞｼｯｸM-PRO" panose="020F0600000000000000" pitchFamily="50" charset="-128"/>
              <a:ea typeface="HG丸ｺﾞｼｯｸM-PRO" panose="020F0600000000000000" pitchFamily="50" charset="-128"/>
            </a:endParaRPr>
          </a:p>
        </p:txBody>
      </p:sp>
      <p:sp>
        <p:nvSpPr>
          <p:cNvPr id="119" name="角丸四角形 118">
            <a:extLst>
              <a:ext uri="{FF2B5EF4-FFF2-40B4-BE49-F238E27FC236}">
                <a16:creationId xmlns:a16="http://schemas.microsoft.com/office/drawing/2014/main" id="{AC4A9046-D07B-2581-0129-4696630241C5}"/>
              </a:ext>
            </a:extLst>
          </p:cNvPr>
          <p:cNvSpPr/>
          <p:nvPr/>
        </p:nvSpPr>
        <p:spPr>
          <a:xfrm>
            <a:off x="6557212" y="1395531"/>
            <a:ext cx="2278642" cy="162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kumimoji="1" lang="ja-JP" altLang="en-US" sz="1050" dirty="0">
                <a:solidFill>
                  <a:schemeClr val="tx1"/>
                </a:solidFill>
                <a:latin typeface="ＭＳ Ｐゴシック" panose="020B0600070205080204" pitchFamily="50" charset="-128"/>
                <a:ea typeface="ＭＳ Ｐゴシック" panose="020B0600070205080204" pitchFamily="50" charset="-128"/>
              </a:rPr>
              <a:t>物流拠点としての更なる機能強化</a:t>
            </a:r>
          </a:p>
        </p:txBody>
      </p:sp>
      <p:sp>
        <p:nvSpPr>
          <p:cNvPr id="121" name="テキスト ボックス 120">
            <a:extLst>
              <a:ext uri="{FF2B5EF4-FFF2-40B4-BE49-F238E27FC236}">
                <a16:creationId xmlns:a16="http://schemas.microsoft.com/office/drawing/2014/main" id="{78EEF6B5-25B4-23C8-49F1-3FE8124F32A9}"/>
              </a:ext>
            </a:extLst>
          </p:cNvPr>
          <p:cNvSpPr txBox="1"/>
          <p:nvPr/>
        </p:nvSpPr>
        <p:spPr>
          <a:xfrm>
            <a:off x="9601764" y="2669223"/>
            <a:ext cx="3088850" cy="430887"/>
          </a:xfrm>
          <a:prstGeom prst="rect">
            <a:avLst/>
          </a:prstGeom>
          <a:noFill/>
        </p:spPr>
        <p:txBody>
          <a:bodyPr wrap="square" lIns="72000" tIns="0" rIns="72000" bIns="0" rtlCol="0">
            <a:spAutoFit/>
          </a:bodyPr>
          <a:lstStyle/>
          <a:p>
            <a:pPr lvl="0">
              <a:defRPr/>
            </a:pPr>
            <a:r>
              <a:rPr kumimoji="1" lang="ja-JP" altLang="en-US" sz="1000" b="1" dirty="0">
                <a:latin typeface="BIZ UDPゴシック" panose="020B0400000000000000" pitchFamily="50" charset="-128"/>
                <a:ea typeface="BIZ UDPゴシック" panose="020B0400000000000000" pitchFamily="50" charset="-128"/>
              </a:rPr>
              <a:t> </a:t>
            </a:r>
            <a:r>
              <a:rPr kumimoji="1" lang="en-US" altLang="ja-JP" sz="1000" b="1" dirty="0">
                <a:latin typeface="BIZ UDPゴシック" panose="020B0400000000000000" pitchFamily="50" charset="-128"/>
                <a:ea typeface="BIZ UDPゴシック" panose="020B0400000000000000" pitchFamily="50" charset="-128"/>
              </a:rPr>
              <a:t>【</a:t>
            </a:r>
            <a:r>
              <a:rPr kumimoji="1" lang="ja-JP" altLang="en-US" sz="1000" b="1" dirty="0">
                <a:latin typeface="BIZ UDPゴシック" panose="020B0400000000000000" pitchFamily="50" charset="-128"/>
                <a:ea typeface="BIZ UDPゴシック" panose="020B0400000000000000" pitchFamily="50" charset="-128"/>
              </a:rPr>
              <a:t>中古車輸出拠点の機能強化</a:t>
            </a:r>
            <a:r>
              <a:rPr kumimoji="1" lang="en-US" altLang="ja-JP" sz="1000" b="1" dirty="0">
                <a:latin typeface="BIZ UDPゴシック" panose="020B0400000000000000" pitchFamily="50" charset="-128"/>
                <a:ea typeface="BIZ UDPゴシック" panose="020B0400000000000000" pitchFamily="50" charset="-128"/>
              </a:rPr>
              <a:t>】</a:t>
            </a:r>
            <a:endParaRPr kumimoji="1" lang="en-US" altLang="ja-JP" sz="1050" b="1" dirty="0">
              <a:latin typeface="BIZ UDPゴシック" panose="020B0400000000000000" pitchFamily="50" charset="-128"/>
              <a:ea typeface="BIZ UDPゴシック" panose="020B0400000000000000" pitchFamily="50" charset="-128"/>
            </a:endParaRPr>
          </a:p>
          <a:p>
            <a:pPr lvl="0">
              <a:defRPr/>
            </a:pPr>
            <a:r>
              <a:rPr kumimoji="1" lang="ja-JP" altLang="en-US" sz="900" dirty="0">
                <a:latin typeface="ＭＳ Ｐ明朝" panose="02020600040205080304" pitchFamily="18" charset="-128"/>
                <a:ea typeface="ＭＳ Ｐ明朝" panose="02020600040205080304" pitchFamily="18" charset="-128"/>
              </a:rPr>
              <a:t>■</a:t>
            </a:r>
            <a:r>
              <a:rPr kumimoji="1" lang="ja-JP" altLang="en-US" sz="900" dirty="0">
                <a:solidFill>
                  <a:prstClr val="black"/>
                </a:solidFill>
                <a:latin typeface="ＭＳ Ｐ明朝" panose="02020600040205080304" pitchFamily="18" charset="-128"/>
                <a:ea typeface="ＭＳ Ｐ明朝" panose="02020600040205080304" pitchFamily="18" charset="-128"/>
              </a:rPr>
              <a:t>堺泉北港への中古自動車の集貨促進</a:t>
            </a:r>
            <a:endParaRPr kumimoji="1" lang="en-US" altLang="ja-JP" sz="900" dirty="0">
              <a:solidFill>
                <a:prstClr val="black"/>
              </a:solidFill>
              <a:latin typeface="ＭＳ Ｐ明朝" panose="02020600040205080304" pitchFamily="18" charset="-128"/>
              <a:ea typeface="ＭＳ Ｐ明朝" panose="02020600040205080304" pitchFamily="18" charset="-128"/>
            </a:endParaRPr>
          </a:p>
          <a:p>
            <a:pPr lvl="0">
              <a:defRPr/>
            </a:pPr>
            <a:r>
              <a:rPr kumimoji="1" lang="ja-JP" altLang="en-US" sz="900" dirty="0">
                <a:solidFill>
                  <a:prstClr val="black"/>
                </a:solidFill>
                <a:latin typeface="ＭＳ Ｐ明朝" panose="02020600040205080304" pitchFamily="18" charset="-128"/>
                <a:ea typeface="ＭＳ Ｐ明朝" panose="02020600040205080304" pitchFamily="18" charset="-128"/>
              </a:rPr>
              <a:t>■</a:t>
            </a:r>
            <a:r>
              <a:rPr kumimoji="1" lang="ja-JP" altLang="en-US" sz="900" dirty="0">
                <a:latin typeface="ＭＳ Ｐ明朝" panose="02020600040205080304" pitchFamily="18" charset="-128"/>
                <a:ea typeface="ＭＳ Ｐ明朝" panose="02020600040205080304" pitchFamily="18" charset="-128"/>
              </a:rPr>
              <a:t>夕凪</a:t>
            </a:r>
            <a:r>
              <a:rPr kumimoji="1" lang="en-US" altLang="ja-JP" sz="900" dirty="0">
                <a:latin typeface="ＭＳ Ｐ明朝" panose="02020600040205080304" pitchFamily="18" charset="-128"/>
                <a:ea typeface="ＭＳ Ｐ明朝" panose="02020600040205080304" pitchFamily="18" charset="-128"/>
              </a:rPr>
              <a:t>2</a:t>
            </a:r>
            <a:r>
              <a:rPr kumimoji="1" lang="ja-JP" altLang="en-US" sz="900" dirty="0">
                <a:latin typeface="ＭＳ Ｐ明朝" panose="02020600040205080304" pitchFamily="18" charset="-128"/>
                <a:ea typeface="ＭＳ Ｐ明朝" panose="02020600040205080304" pitchFamily="18" charset="-128"/>
              </a:rPr>
              <a:t>号</a:t>
            </a:r>
            <a:r>
              <a:rPr kumimoji="1" lang="ja-JP" altLang="en-US" sz="900" dirty="0">
                <a:solidFill>
                  <a:prstClr val="black"/>
                </a:solidFill>
                <a:latin typeface="ＭＳ Ｐ明朝" panose="02020600040205080304" pitchFamily="18" charset="-128"/>
                <a:ea typeface="ＭＳ Ｐ明朝" panose="02020600040205080304" pitchFamily="18" charset="-128"/>
              </a:rPr>
              <a:t>岸壁を</a:t>
            </a:r>
            <a:r>
              <a:rPr kumimoji="1" lang="ja-JP" altLang="en-US" sz="900" dirty="0">
                <a:latin typeface="ＭＳ Ｐ明朝" panose="02020600040205080304" pitchFamily="18" charset="-128"/>
                <a:ea typeface="ＭＳ Ｐ明朝" panose="02020600040205080304" pitchFamily="18" charset="-128"/>
              </a:rPr>
              <a:t>活用した機能強化</a:t>
            </a:r>
            <a:endParaRPr kumimoji="1" lang="en-US" altLang="ja-JP" sz="900" dirty="0">
              <a:latin typeface="ＭＳ Ｐ明朝" panose="02020600040205080304" pitchFamily="18" charset="-128"/>
              <a:ea typeface="ＭＳ Ｐ明朝" panose="02020600040205080304" pitchFamily="18" charset="-128"/>
            </a:endParaRPr>
          </a:p>
        </p:txBody>
      </p:sp>
      <p:sp>
        <p:nvSpPr>
          <p:cNvPr id="125" name="テキスト ボックス 124">
            <a:extLst>
              <a:ext uri="{FF2B5EF4-FFF2-40B4-BE49-F238E27FC236}">
                <a16:creationId xmlns:a16="http://schemas.microsoft.com/office/drawing/2014/main" id="{9CC76BE9-29F5-01C8-F357-D0E79FDAA2BD}"/>
              </a:ext>
            </a:extLst>
          </p:cNvPr>
          <p:cNvSpPr txBox="1"/>
          <p:nvPr/>
        </p:nvSpPr>
        <p:spPr>
          <a:xfrm>
            <a:off x="6501325" y="3361911"/>
            <a:ext cx="3169405" cy="569387"/>
          </a:xfrm>
          <a:prstGeom prst="rect">
            <a:avLst/>
          </a:prstGeom>
          <a:noFill/>
        </p:spPr>
        <p:txBody>
          <a:bodyPr wrap="square" lIns="72000" tIns="0" rIns="72000" bIns="0" rtlCol="0">
            <a:spAutoFit/>
          </a:bodyPr>
          <a:lstStyle/>
          <a:p>
            <a:pPr lvl="0">
              <a:defRPr/>
            </a:pPr>
            <a:r>
              <a:rPr kumimoji="1" lang="ja-JP" altLang="en-US" sz="1000" b="1" dirty="0">
                <a:latin typeface="BIZ UDPゴシック" panose="020B0400000000000000" pitchFamily="50" charset="-128"/>
                <a:ea typeface="BIZ UDPゴシック" panose="020B0400000000000000" pitchFamily="50" charset="-128"/>
              </a:rPr>
              <a:t> </a:t>
            </a:r>
            <a:r>
              <a:rPr kumimoji="1" lang="en-US" altLang="ja-JP" sz="1000" b="1" dirty="0">
                <a:latin typeface="BIZ UDPゴシック" panose="020B0400000000000000" pitchFamily="50" charset="-128"/>
                <a:ea typeface="BIZ UDPゴシック" panose="020B0400000000000000" pitchFamily="50" charset="-128"/>
              </a:rPr>
              <a:t>【</a:t>
            </a:r>
            <a:r>
              <a:rPr kumimoji="1" lang="ja-JP" altLang="en-US" sz="1000" b="1" dirty="0">
                <a:latin typeface="BIZ UDPゴシック" panose="020B0400000000000000" pitchFamily="50" charset="-128"/>
                <a:ea typeface="BIZ UDPゴシック" panose="020B0400000000000000" pitchFamily="50" charset="-128"/>
              </a:rPr>
              <a:t>コンテナターミナルの効率化・生産性向上</a:t>
            </a:r>
            <a:r>
              <a:rPr kumimoji="1" lang="en-US" altLang="ja-JP" sz="1000" b="1" dirty="0">
                <a:latin typeface="BIZ UDPゴシック" panose="020B0400000000000000" pitchFamily="50" charset="-128"/>
                <a:ea typeface="BIZ UDPゴシック" panose="020B0400000000000000" pitchFamily="50" charset="-128"/>
              </a:rPr>
              <a:t>】</a:t>
            </a:r>
          </a:p>
          <a:p>
            <a:pPr lvl="0">
              <a:defRPr/>
            </a:pPr>
            <a:r>
              <a:rPr kumimoji="1" lang="ja-JP" altLang="en-US" sz="900" dirty="0">
                <a:latin typeface="ＭＳ Ｐ明朝" panose="02020600040205080304" pitchFamily="18" charset="-128"/>
                <a:ea typeface="ＭＳ Ｐ明朝" panose="02020600040205080304" pitchFamily="18" charset="-128"/>
              </a:rPr>
              <a:t>■</a:t>
            </a:r>
            <a:r>
              <a:rPr kumimoji="1" lang="en-US" altLang="ja-JP" sz="900" dirty="0">
                <a:latin typeface="ＭＳ Ｐ明朝" panose="02020600040205080304" pitchFamily="18" charset="-128"/>
                <a:ea typeface="ＭＳ Ｐ明朝" panose="02020600040205080304" pitchFamily="18" charset="-128"/>
              </a:rPr>
              <a:t>CONPAS</a:t>
            </a:r>
            <a:r>
              <a:rPr kumimoji="1" lang="ja-JP" altLang="en-US" sz="900" dirty="0">
                <a:latin typeface="ＭＳ Ｐ明朝" panose="02020600040205080304" pitchFamily="18" charset="-128"/>
                <a:ea typeface="ＭＳ Ｐ明朝" panose="02020600040205080304" pitchFamily="18" charset="-128"/>
              </a:rPr>
              <a:t>（新・港湾情報システム）の利用促進</a:t>
            </a:r>
            <a:endParaRPr kumimoji="1" lang="en-US" altLang="ja-JP" sz="900" dirty="0">
              <a:latin typeface="ＭＳ Ｐ明朝" panose="02020600040205080304" pitchFamily="18" charset="-128"/>
              <a:ea typeface="ＭＳ Ｐ明朝" panose="02020600040205080304" pitchFamily="18" charset="-128"/>
            </a:endParaRPr>
          </a:p>
          <a:p>
            <a:pPr lvl="0">
              <a:defRPr/>
            </a:pPr>
            <a:r>
              <a:rPr kumimoji="1" lang="ja-JP" altLang="en-US" sz="900" dirty="0">
                <a:latin typeface="ＭＳ Ｐ明朝" panose="02020600040205080304" pitchFamily="18" charset="-128"/>
                <a:ea typeface="ＭＳ Ｐ明朝" panose="02020600040205080304" pitchFamily="18" charset="-128"/>
              </a:rPr>
              <a:t>■</a:t>
            </a:r>
            <a:r>
              <a:rPr kumimoji="1" lang="en-US" altLang="ja-JP" sz="900" dirty="0">
                <a:latin typeface="ＭＳ Ｐ明朝" panose="02020600040205080304" pitchFamily="18" charset="-128"/>
                <a:ea typeface="ＭＳ Ｐ明朝" panose="02020600040205080304" pitchFamily="18" charset="-128"/>
              </a:rPr>
              <a:t>AI</a:t>
            </a:r>
            <a:r>
              <a:rPr kumimoji="1" lang="ja-JP" altLang="en-US" sz="900" dirty="0">
                <a:latin typeface="ＭＳ Ｐ明朝" panose="02020600040205080304" pitchFamily="18" charset="-128"/>
                <a:ea typeface="ＭＳ Ｐ明朝" panose="02020600040205080304" pitchFamily="18" charset="-128"/>
              </a:rPr>
              <a:t>等を活用したターミナルの効率化・最適化</a:t>
            </a:r>
            <a:endParaRPr kumimoji="1" lang="en-US" altLang="ja-JP" sz="900" dirty="0">
              <a:latin typeface="ＭＳ Ｐ明朝" panose="02020600040205080304" pitchFamily="18" charset="-128"/>
              <a:ea typeface="ＭＳ Ｐ明朝" panose="02020600040205080304" pitchFamily="18" charset="-128"/>
            </a:endParaRPr>
          </a:p>
          <a:p>
            <a:pPr lvl="0">
              <a:defRPr/>
            </a:pPr>
            <a:r>
              <a:rPr kumimoji="1" lang="ja-JP" altLang="en-US" sz="900" dirty="0">
                <a:latin typeface="ＭＳ Ｐ明朝" panose="02020600040205080304" pitchFamily="18" charset="-128"/>
                <a:ea typeface="ＭＳ Ｐ明朝" panose="02020600040205080304" pitchFamily="18" charset="-128"/>
              </a:rPr>
              <a:t>■コンテナラウンドユース（空コンテナ輸送を削減する仕組み）</a:t>
            </a:r>
            <a:endParaRPr kumimoji="1" lang="en-US" altLang="ja-JP" sz="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endParaRPr>
          </a:p>
        </p:txBody>
      </p:sp>
      <p:sp>
        <p:nvSpPr>
          <p:cNvPr id="128" name="角丸四角形 127">
            <a:extLst>
              <a:ext uri="{FF2B5EF4-FFF2-40B4-BE49-F238E27FC236}">
                <a16:creationId xmlns:a16="http://schemas.microsoft.com/office/drawing/2014/main" id="{D7317E0C-F62F-EA5D-0719-A537BE07D15E}"/>
              </a:ext>
            </a:extLst>
          </p:cNvPr>
          <p:cNvSpPr/>
          <p:nvPr/>
        </p:nvSpPr>
        <p:spPr>
          <a:xfrm>
            <a:off x="6466413" y="470833"/>
            <a:ext cx="6315195" cy="3550033"/>
          </a:xfrm>
          <a:prstGeom prst="roundRect">
            <a:avLst>
              <a:gd name="adj" fmla="val 226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9" name="テキスト ボックス 128">
            <a:extLst>
              <a:ext uri="{FF2B5EF4-FFF2-40B4-BE49-F238E27FC236}">
                <a16:creationId xmlns:a16="http://schemas.microsoft.com/office/drawing/2014/main" id="{E2BF4AF9-F7DA-058C-A108-511BBBD522D2}"/>
              </a:ext>
            </a:extLst>
          </p:cNvPr>
          <p:cNvSpPr txBox="1"/>
          <p:nvPr/>
        </p:nvSpPr>
        <p:spPr>
          <a:xfrm>
            <a:off x="6444113" y="136015"/>
            <a:ext cx="2100441" cy="338554"/>
          </a:xfrm>
          <a:prstGeom prst="rect">
            <a:avLst/>
          </a:prstGeom>
          <a:noFill/>
        </p:spPr>
        <p:txBody>
          <a:bodyPr wrap="square" rtlCol="0">
            <a:spAutoFit/>
          </a:bodyPr>
          <a:lstStyle/>
          <a:p>
            <a:r>
              <a:rPr kumimoji="1" lang="ja-JP" altLang="en-US" sz="1600" b="1" dirty="0">
                <a:latin typeface="ＭＳ Ｐゴシック" panose="020B0600070205080204" pitchFamily="50" charset="-128"/>
                <a:ea typeface="ＭＳ Ｐゴシック" panose="020B0600070205080204" pitchFamily="50" charset="-128"/>
              </a:rPr>
              <a:t>２　具体的な取組み</a:t>
            </a:r>
          </a:p>
        </p:txBody>
      </p:sp>
      <p:sp>
        <p:nvSpPr>
          <p:cNvPr id="130" name="テキスト ボックス 129">
            <a:extLst>
              <a:ext uri="{FF2B5EF4-FFF2-40B4-BE49-F238E27FC236}">
                <a16:creationId xmlns:a16="http://schemas.microsoft.com/office/drawing/2014/main" id="{D87FCACE-A523-DEDD-464F-18F5955305C3}"/>
              </a:ext>
            </a:extLst>
          </p:cNvPr>
          <p:cNvSpPr txBox="1"/>
          <p:nvPr/>
        </p:nvSpPr>
        <p:spPr>
          <a:xfrm>
            <a:off x="0" y="3262036"/>
            <a:ext cx="1830920" cy="338554"/>
          </a:xfrm>
          <a:prstGeom prst="rect">
            <a:avLst/>
          </a:prstGeom>
          <a:noFill/>
        </p:spPr>
        <p:txBody>
          <a:bodyPr wrap="square" rtlCol="0">
            <a:spAutoFit/>
          </a:bodyPr>
          <a:lstStyle/>
          <a:p>
            <a:r>
              <a:rPr kumimoji="1" lang="ja-JP" altLang="en-US" sz="1600" b="1" dirty="0">
                <a:latin typeface="ＭＳ Ｐゴシック" panose="020B0600070205080204" pitchFamily="50" charset="-128"/>
                <a:ea typeface="ＭＳ Ｐゴシック" panose="020B0600070205080204" pitchFamily="50" charset="-128"/>
              </a:rPr>
              <a:t>１　コンセプト</a:t>
            </a:r>
          </a:p>
        </p:txBody>
      </p:sp>
      <p:sp>
        <p:nvSpPr>
          <p:cNvPr id="19" name="二等辺三角形 18">
            <a:extLst>
              <a:ext uri="{FF2B5EF4-FFF2-40B4-BE49-F238E27FC236}">
                <a16:creationId xmlns:a16="http://schemas.microsoft.com/office/drawing/2014/main" id="{A7B38898-51C7-20AA-329D-7761B4C7CCED}"/>
              </a:ext>
            </a:extLst>
          </p:cNvPr>
          <p:cNvSpPr/>
          <p:nvPr/>
        </p:nvSpPr>
        <p:spPr>
          <a:xfrm rot="5400000">
            <a:off x="9212998" y="1075698"/>
            <a:ext cx="440770" cy="90869"/>
          </a:xfrm>
          <a:prstGeom prst="triangl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角丸四角形 22">
            <a:extLst>
              <a:ext uri="{FF2B5EF4-FFF2-40B4-BE49-F238E27FC236}">
                <a16:creationId xmlns:a16="http://schemas.microsoft.com/office/drawing/2014/main" id="{A68BB34A-1D65-8C15-220F-999008D3270D}"/>
              </a:ext>
            </a:extLst>
          </p:cNvPr>
          <p:cNvSpPr/>
          <p:nvPr/>
        </p:nvSpPr>
        <p:spPr>
          <a:xfrm>
            <a:off x="9553631" y="812947"/>
            <a:ext cx="2101481" cy="623682"/>
          </a:xfrm>
          <a:prstGeom prst="round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r>
              <a:rPr kumimoji="1" lang="ja-JP" altLang="en-US" sz="900" b="1" u="sng" dirty="0">
                <a:solidFill>
                  <a:schemeClr val="tx1"/>
                </a:solidFill>
                <a:latin typeface="HG丸ｺﾞｼｯｸM-PRO" panose="020F0600000000000000" pitchFamily="50" charset="-128"/>
                <a:ea typeface="HG丸ｺﾞｼｯｸM-PRO" panose="020F0600000000000000" pitchFamily="50" charset="-128"/>
              </a:rPr>
              <a:t>目 標</a:t>
            </a:r>
            <a:endParaRPr kumimoji="1" lang="en-US" altLang="ja-JP" sz="900" b="1" u="sng" dirty="0">
              <a:solidFill>
                <a:schemeClr val="tx1"/>
              </a:solidFill>
              <a:latin typeface="HG丸ｺﾞｼｯｸM-PRO" panose="020F0600000000000000" pitchFamily="50" charset="-128"/>
              <a:ea typeface="HG丸ｺﾞｼｯｸM-PRO" panose="020F0600000000000000" pitchFamily="50" charset="-128"/>
            </a:endParaRPr>
          </a:p>
          <a:p>
            <a:pPr algn="ctr"/>
            <a:endParaRPr kumimoji="1" lang="ja-JP" altLang="en-US" sz="200" b="1" u="sng"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en-US" altLang="ja-JP" sz="900" dirty="0">
                <a:solidFill>
                  <a:schemeClr val="tx1"/>
                </a:solidFill>
                <a:latin typeface="HG丸ｺﾞｼｯｸM-PRO" panose="020F0600000000000000" pitchFamily="50" charset="-128"/>
                <a:ea typeface="HG丸ｺﾞｼｯｸM-PRO" panose="020F0600000000000000" pitchFamily="50" charset="-128"/>
              </a:rPr>
              <a:t>2020</a:t>
            </a:r>
            <a:r>
              <a:rPr kumimoji="1" lang="ja-JP" altLang="en-US" sz="900" dirty="0">
                <a:solidFill>
                  <a:schemeClr val="tx1"/>
                </a:solidFill>
                <a:latin typeface="HG丸ｺﾞｼｯｸM-PRO" panose="020F0600000000000000" pitchFamily="50" charset="-128"/>
                <a:ea typeface="HG丸ｺﾞｼｯｸM-PRO" panose="020F0600000000000000" pitchFamily="50" charset="-128"/>
              </a:rPr>
              <a:t>年代後半</a:t>
            </a:r>
          </a:p>
          <a:p>
            <a:pPr algn="ctr"/>
            <a:r>
              <a:rPr kumimoji="1" lang="ja-JP" altLang="en-US" sz="800" dirty="0">
                <a:solidFill>
                  <a:schemeClr val="tx1"/>
                </a:solidFill>
                <a:latin typeface="HG丸ｺﾞｼｯｸM-PRO" panose="020F0600000000000000" pitchFamily="50" charset="-128"/>
                <a:ea typeface="HG丸ｺﾞｼｯｸM-PRO" panose="020F0600000000000000" pitchFamily="50" charset="-128"/>
              </a:rPr>
              <a:t>外貿コンテナ取扱量（大阪“みなと”）</a:t>
            </a:r>
          </a:p>
          <a:p>
            <a:pPr algn="ctr"/>
            <a:r>
              <a:rPr kumimoji="1" lang="en-US" altLang="ja-JP" sz="800" b="1" dirty="0">
                <a:solidFill>
                  <a:schemeClr val="tx1"/>
                </a:solidFill>
                <a:latin typeface="HG丸ｺﾞｼｯｸM-PRO" panose="020F0600000000000000" pitchFamily="50" charset="-128"/>
                <a:ea typeface="HG丸ｺﾞｼｯｸM-PRO" panose="020F0600000000000000" pitchFamily="50" charset="-128"/>
              </a:rPr>
              <a:t>4,050</a:t>
            </a:r>
            <a:r>
              <a:rPr kumimoji="1" lang="ja-JP" altLang="en-US" sz="800" b="1" dirty="0">
                <a:solidFill>
                  <a:schemeClr val="tx1"/>
                </a:solidFill>
                <a:latin typeface="HG丸ｺﾞｼｯｸM-PRO" panose="020F0600000000000000" pitchFamily="50" charset="-128"/>
                <a:ea typeface="HG丸ｺﾞｼｯｸM-PRO" panose="020F0600000000000000" pitchFamily="50" charset="-128"/>
              </a:rPr>
              <a:t>万トン（</a:t>
            </a:r>
            <a:r>
              <a:rPr kumimoji="1" lang="en-US" altLang="ja-JP" sz="800" b="1" dirty="0">
                <a:solidFill>
                  <a:schemeClr val="tx1"/>
                </a:solidFill>
                <a:latin typeface="HG丸ｺﾞｼｯｸM-PRO" panose="020F0600000000000000" pitchFamily="50" charset="-128"/>
                <a:ea typeface="HG丸ｺﾞｼｯｸM-PRO" panose="020F0600000000000000" pitchFamily="50" charset="-128"/>
              </a:rPr>
              <a:t>277</a:t>
            </a:r>
            <a:r>
              <a:rPr kumimoji="1" lang="ja-JP" altLang="en-US" sz="800" b="1" dirty="0">
                <a:solidFill>
                  <a:schemeClr val="tx1"/>
                </a:solidFill>
                <a:latin typeface="HG丸ｺﾞｼｯｸM-PRO" panose="020F0600000000000000" pitchFamily="50" charset="-128"/>
                <a:ea typeface="HG丸ｺﾞｼｯｸM-PRO" panose="020F0600000000000000" pitchFamily="50" charset="-128"/>
              </a:rPr>
              <a:t>万</a:t>
            </a:r>
            <a:r>
              <a:rPr kumimoji="1" lang="en-US" altLang="ja-JP" sz="800" b="1" dirty="0">
                <a:solidFill>
                  <a:schemeClr val="tx1"/>
                </a:solidFill>
                <a:latin typeface="HG丸ｺﾞｼｯｸM-PRO" panose="020F0600000000000000" pitchFamily="50" charset="-128"/>
                <a:ea typeface="HG丸ｺﾞｼｯｸM-PRO" panose="020F0600000000000000" pitchFamily="50" charset="-128"/>
              </a:rPr>
              <a:t>TEU</a:t>
            </a:r>
            <a:r>
              <a:rPr kumimoji="1" lang="ja-JP" altLang="en-US" sz="800" b="1" dirty="0">
                <a:solidFill>
                  <a:schemeClr val="tx1"/>
                </a:solidFill>
                <a:latin typeface="HG丸ｺﾞｼｯｸM-PRO" panose="020F0600000000000000" pitchFamily="50" charset="-128"/>
                <a:ea typeface="HG丸ｺﾞｼｯｸM-PRO" panose="020F0600000000000000" pitchFamily="50" charset="-128"/>
              </a:rPr>
              <a:t>）</a:t>
            </a:r>
            <a:endParaRPr kumimoji="1" lang="en-US" altLang="ja-JP" sz="2000" b="1" dirty="0">
              <a:solidFill>
                <a:schemeClr val="tx1"/>
              </a:solidFill>
              <a:latin typeface="HG丸ｺﾞｼｯｸM-PRO" panose="020F0600000000000000" pitchFamily="50" charset="-128"/>
              <a:ea typeface="HG丸ｺﾞｼｯｸM-PRO" panose="020F0600000000000000" pitchFamily="50" charset="-128"/>
            </a:endParaRPr>
          </a:p>
        </p:txBody>
      </p:sp>
      <p:grpSp>
        <p:nvGrpSpPr>
          <p:cNvPr id="10" name="グループ化 9">
            <a:extLst>
              <a:ext uri="{FF2B5EF4-FFF2-40B4-BE49-F238E27FC236}">
                <a16:creationId xmlns:a16="http://schemas.microsoft.com/office/drawing/2014/main" id="{0F937E22-7F24-D7A2-2645-43BC362242F2}"/>
              </a:ext>
            </a:extLst>
          </p:cNvPr>
          <p:cNvGrpSpPr/>
          <p:nvPr/>
        </p:nvGrpSpPr>
        <p:grpSpPr>
          <a:xfrm>
            <a:off x="140595" y="4375740"/>
            <a:ext cx="6143880" cy="1468052"/>
            <a:chOff x="140595" y="3475836"/>
            <a:chExt cx="6159404" cy="1725530"/>
          </a:xfrm>
        </p:grpSpPr>
        <p:grpSp>
          <p:nvGrpSpPr>
            <p:cNvPr id="11" name="グループ化 10">
              <a:extLst>
                <a:ext uri="{FF2B5EF4-FFF2-40B4-BE49-F238E27FC236}">
                  <a16:creationId xmlns:a16="http://schemas.microsoft.com/office/drawing/2014/main" id="{D678096E-0BCA-6A50-5489-8CF5ADFB4D52}"/>
                </a:ext>
              </a:extLst>
            </p:cNvPr>
            <p:cNvGrpSpPr/>
            <p:nvPr/>
          </p:nvGrpSpPr>
          <p:grpSpPr>
            <a:xfrm>
              <a:off x="140595" y="3475836"/>
              <a:ext cx="6159404" cy="1725530"/>
              <a:chOff x="163240" y="3342708"/>
              <a:chExt cx="6159404" cy="1725530"/>
            </a:xfrm>
          </p:grpSpPr>
          <p:sp>
            <p:nvSpPr>
              <p:cNvPr id="15" name="楕円 14">
                <a:extLst>
                  <a:ext uri="{FF2B5EF4-FFF2-40B4-BE49-F238E27FC236}">
                    <a16:creationId xmlns:a16="http://schemas.microsoft.com/office/drawing/2014/main" id="{65BD94CE-C7A0-51BA-BFDF-1E9C7B751395}"/>
                  </a:ext>
                </a:extLst>
              </p:cNvPr>
              <p:cNvSpPr/>
              <p:nvPr/>
            </p:nvSpPr>
            <p:spPr>
              <a:xfrm>
                <a:off x="1554005" y="3799799"/>
                <a:ext cx="1496821" cy="753698"/>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角丸四角形 81">
                <a:extLst>
                  <a:ext uri="{FF2B5EF4-FFF2-40B4-BE49-F238E27FC236}">
                    <a16:creationId xmlns:a16="http://schemas.microsoft.com/office/drawing/2014/main" id="{A104759D-291D-3345-45A4-06D3E95F0DFF}"/>
                  </a:ext>
                </a:extLst>
              </p:cNvPr>
              <p:cNvSpPr/>
              <p:nvPr/>
            </p:nvSpPr>
            <p:spPr>
              <a:xfrm>
                <a:off x="246122" y="4730342"/>
                <a:ext cx="3970016" cy="266994"/>
              </a:xfrm>
              <a:prstGeom prst="roundRect">
                <a:avLst>
                  <a:gd name="adj" fmla="val 45314"/>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ctr"/>
                <a:r>
                  <a:rPr kumimoji="1" lang="ja-JP" altLang="en-US" sz="1000" dirty="0">
                    <a:solidFill>
                      <a:schemeClr val="tx1"/>
                    </a:solidFill>
                    <a:latin typeface="HG丸ｺﾞｼｯｸM-PRO" panose="020F0600000000000000" pitchFamily="50" charset="-128"/>
                    <a:ea typeface="HG丸ｺﾞｼｯｸM-PRO" panose="020F0600000000000000" pitchFamily="50" charset="-128"/>
                  </a:rPr>
                  <a:t>防災</a:t>
                </a:r>
                <a:r>
                  <a:rPr kumimoji="1" lang="en-US" altLang="ja-JP" sz="800"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800" dirty="0">
                    <a:solidFill>
                      <a:schemeClr val="tx1"/>
                    </a:solidFill>
                    <a:latin typeface="HG丸ｺﾞｼｯｸM-PRO" panose="020F0600000000000000" pitchFamily="50" charset="-128"/>
                    <a:ea typeface="HG丸ｺﾞｼｯｸM-PRO" panose="020F0600000000000000" pitchFamily="50" charset="-128"/>
                  </a:rPr>
                  <a:t>安全・安心</a:t>
                </a:r>
                <a:r>
                  <a:rPr kumimoji="1" lang="en-US" altLang="ja-JP" sz="800"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1000" dirty="0">
                    <a:solidFill>
                      <a:schemeClr val="tx1"/>
                    </a:solidFill>
                    <a:latin typeface="HG丸ｺﾞｼｯｸM-PRO" panose="020F0600000000000000" pitchFamily="50" charset="-128"/>
                    <a:ea typeface="HG丸ｺﾞｼｯｸM-PRO" panose="020F0600000000000000" pitchFamily="50" charset="-128"/>
                  </a:rPr>
                  <a:t>・環境</a:t>
                </a:r>
                <a:r>
                  <a:rPr kumimoji="1" lang="en-US" altLang="ja-JP" sz="800"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800" dirty="0">
                    <a:solidFill>
                      <a:schemeClr val="tx1"/>
                    </a:solidFill>
                    <a:latin typeface="HG丸ｺﾞｼｯｸM-PRO" panose="020F0600000000000000" pitchFamily="50" charset="-128"/>
                    <a:ea typeface="HG丸ｺﾞｼｯｸM-PRO" panose="020F0600000000000000" pitchFamily="50" charset="-128"/>
                  </a:rPr>
                  <a:t>良好な港湾環境</a:t>
                </a:r>
                <a:r>
                  <a:rPr kumimoji="1" lang="en-US" altLang="ja-JP" sz="800" dirty="0">
                    <a:solidFill>
                      <a:schemeClr val="tx1"/>
                    </a:solidFill>
                    <a:latin typeface="HG丸ｺﾞｼｯｸM-PRO" panose="020F0600000000000000" pitchFamily="50" charset="-128"/>
                    <a:ea typeface="HG丸ｺﾞｼｯｸM-PRO" panose="020F0600000000000000" pitchFamily="50" charset="-128"/>
                  </a:rPr>
                  <a:t>】</a:t>
                </a:r>
                <a:endParaRPr kumimoji="1" lang="ja-JP" altLang="en-US" sz="800" dirty="0">
                  <a:solidFill>
                    <a:schemeClr val="tx1"/>
                  </a:solidFill>
                  <a:latin typeface="HG丸ｺﾞｼｯｸM-PRO" panose="020F0600000000000000" pitchFamily="50" charset="-128"/>
                  <a:ea typeface="HG丸ｺﾞｼｯｸM-PRO" panose="020F0600000000000000" pitchFamily="50" charset="-128"/>
                </a:endParaRPr>
              </a:p>
            </p:txBody>
          </p:sp>
          <p:sp>
            <p:nvSpPr>
              <p:cNvPr id="4" name="二等辺三角形 3">
                <a:extLst>
                  <a:ext uri="{FF2B5EF4-FFF2-40B4-BE49-F238E27FC236}">
                    <a16:creationId xmlns:a16="http://schemas.microsoft.com/office/drawing/2014/main" id="{CA3B9DE2-F3C1-5A21-5F3B-E8231F33E4A6}"/>
                  </a:ext>
                </a:extLst>
              </p:cNvPr>
              <p:cNvSpPr/>
              <p:nvPr/>
            </p:nvSpPr>
            <p:spPr>
              <a:xfrm rot="5400000">
                <a:off x="3757697" y="4002123"/>
                <a:ext cx="1466985" cy="314631"/>
              </a:xfrm>
              <a:prstGeom prst="triangle">
                <a:avLst>
                  <a:gd name="adj" fmla="val 4958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テキスト ボックス 8">
                <a:extLst>
                  <a:ext uri="{FF2B5EF4-FFF2-40B4-BE49-F238E27FC236}">
                    <a16:creationId xmlns:a16="http://schemas.microsoft.com/office/drawing/2014/main" id="{07A7B632-4A83-3414-D72B-590A5942A15C}"/>
                  </a:ext>
                </a:extLst>
              </p:cNvPr>
              <p:cNvSpPr txBox="1"/>
              <p:nvPr/>
            </p:nvSpPr>
            <p:spPr>
              <a:xfrm>
                <a:off x="4815491" y="3667143"/>
                <a:ext cx="1507153" cy="980559"/>
              </a:xfrm>
              <a:prstGeom prst="roundRect">
                <a:avLst>
                  <a:gd name="adj" fmla="val 26982"/>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ln>
                <a:solidFill>
                  <a:schemeClr val="tx1"/>
                </a:solidFill>
              </a:ln>
            </p:spPr>
            <p:txBody>
              <a:bodyPr wrap="square" tIns="0" rtlCol="0">
                <a:spAutoFit/>
              </a:bodyPr>
              <a:lstStyle/>
              <a:p>
                <a:pPr algn="ctr">
                  <a:lnSpc>
                    <a:spcPts val="1800"/>
                  </a:lnSpc>
                </a:pPr>
                <a:r>
                  <a:rPr kumimoji="1" lang="ja-JP" altLang="en-US" sz="1100" dirty="0">
                    <a:latin typeface="HG丸ｺﾞｼｯｸM-PRO" panose="020F0600000000000000" pitchFamily="50" charset="-128"/>
                    <a:ea typeface="HG丸ｺﾞｼｯｸM-PRO" panose="020F0600000000000000" pitchFamily="50" charset="-128"/>
                  </a:rPr>
                  <a:t> 大 阪 ・ 関 西 の</a:t>
                </a:r>
                <a:endParaRPr kumimoji="1" lang="en-US" altLang="ja-JP" sz="1100" dirty="0">
                  <a:latin typeface="HG丸ｺﾞｼｯｸM-PRO" panose="020F0600000000000000" pitchFamily="50" charset="-128"/>
                  <a:ea typeface="HG丸ｺﾞｼｯｸM-PRO" panose="020F0600000000000000" pitchFamily="50" charset="-128"/>
                </a:endParaRPr>
              </a:p>
              <a:p>
                <a:pPr algn="ctr">
                  <a:lnSpc>
                    <a:spcPts val="1800"/>
                  </a:lnSpc>
                </a:pPr>
                <a:r>
                  <a:rPr kumimoji="1" lang="ja-JP" altLang="en-US" sz="1100" dirty="0">
                    <a:latin typeface="HG丸ｺﾞｼｯｸM-PRO" panose="020F0600000000000000" pitchFamily="50" charset="-128"/>
                    <a:ea typeface="HG丸ｺﾞｼｯｸM-PRO" panose="020F0600000000000000" pitchFamily="50" charset="-128"/>
                  </a:rPr>
                  <a:t>経 済・産 業 活 動</a:t>
                </a:r>
                <a:endParaRPr kumimoji="1" lang="en-US" altLang="ja-JP" sz="1100" dirty="0">
                  <a:latin typeface="HG丸ｺﾞｼｯｸM-PRO" panose="020F0600000000000000" pitchFamily="50" charset="-128"/>
                  <a:ea typeface="HG丸ｺﾞｼｯｸM-PRO" panose="020F0600000000000000" pitchFamily="50" charset="-128"/>
                </a:endParaRPr>
              </a:p>
              <a:p>
                <a:pPr algn="ctr">
                  <a:lnSpc>
                    <a:spcPts val="1800"/>
                  </a:lnSpc>
                </a:pPr>
                <a:r>
                  <a:rPr kumimoji="1" lang="ja-JP" altLang="en-US" sz="1100" dirty="0">
                    <a:latin typeface="HG丸ｺﾞｼｯｸM-PRO" panose="020F0600000000000000" pitchFamily="50" charset="-128"/>
                    <a:ea typeface="HG丸ｺﾞｼｯｸM-PRO" panose="020F0600000000000000" pitchFamily="50" charset="-128"/>
                  </a:rPr>
                  <a:t>の 発 展</a:t>
                </a:r>
              </a:p>
            </p:txBody>
          </p:sp>
          <p:sp>
            <p:nvSpPr>
              <p:cNvPr id="84" name="角丸四角形 83">
                <a:extLst>
                  <a:ext uri="{FF2B5EF4-FFF2-40B4-BE49-F238E27FC236}">
                    <a16:creationId xmlns:a16="http://schemas.microsoft.com/office/drawing/2014/main" id="{15442B24-A850-6783-E4E9-1BD220D2E4D5}"/>
                  </a:ext>
                </a:extLst>
              </p:cNvPr>
              <p:cNvSpPr/>
              <p:nvPr/>
            </p:nvSpPr>
            <p:spPr>
              <a:xfrm>
                <a:off x="305834" y="4172168"/>
                <a:ext cx="1567172" cy="468000"/>
              </a:xfrm>
              <a:prstGeom prst="roundRect">
                <a:avLst>
                  <a:gd name="adj" fmla="val 50000"/>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ctr"/>
                <a:r>
                  <a:rPr kumimoji="1" lang="ja-JP" altLang="en-US" sz="1000" dirty="0">
                    <a:solidFill>
                      <a:schemeClr val="tx1"/>
                    </a:solidFill>
                    <a:latin typeface="HG丸ｺﾞｼｯｸM-PRO" panose="020F0600000000000000" pitchFamily="50" charset="-128"/>
                    <a:ea typeface="HG丸ｺﾞｼｯｸM-PRO" panose="020F0600000000000000" pitchFamily="50" charset="-128"/>
                  </a:rPr>
                  <a:t>ヒ　ト　</a:t>
                </a:r>
                <a:r>
                  <a:rPr kumimoji="1" lang="ja-JP" altLang="en-US" sz="800" dirty="0">
                    <a:solidFill>
                      <a:schemeClr val="tx1"/>
                    </a:solidFill>
                    <a:latin typeface="HG丸ｺﾞｼｯｸM-PRO" panose="020F0600000000000000" pitchFamily="50" charset="-128"/>
                    <a:ea typeface="HG丸ｺﾞｼｯｸM-PRO" panose="020F0600000000000000" pitchFamily="50" charset="-128"/>
                  </a:rPr>
                  <a:t>の交流</a:t>
                </a:r>
                <a:endParaRPr kumimoji="1" lang="en-US" altLang="ja-JP" sz="800"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en-US" altLang="ja-JP" sz="800"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800" dirty="0">
                    <a:solidFill>
                      <a:schemeClr val="tx1"/>
                    </a:solidFill>
                    <a:latin typeface="HG丸ｺﾞｼｯｸM-PRO" panose="020F0600000000000000" pitchFamily="50" charset="-128"/>
                    <a:ea typeface="HG丸ｺﾞｼｯｸM-PRO" panose="020F0600000000000000" pitchFamily="50" charset="-128"/>
                  </a:rPr>
                  <a:t>クルーズ・まちづくり</a:t>
                </a:r>
                <a:r>
                  <a:rPr kumimoji="1" lang="en-US" altLang="ja-JP" sz="800" dirty="0">
                    <a:solidFill>
                      <a:schemeClr val="tx1"/>
                    </a:solidFill>
                    <a:latin typeface="HG丸ｺﾞｼｯｸM-PRO" panose="020F0600000000000000" pitchFamily="50" charset="-128"/>
                    <a:ea typeface="HG丸ｺﾞｼｯｸM-PRO" panose="020F0600000000000000" pitchFamily="50" charset="-128"/>
                  </a:rPr>
                  <a:t>】</a:t>
                </a:r>
              </a:p>
              <a:p>
                <a:pPr algn="ctr"/>
                <a:r>
                  <a:rPr kumimoji="1" lang="ja-JP" altLang="en-US" sz="800" dirty="0">
                    <a:solidFill>
                      <a:schemeClr val="tx1"/>
                    </a:solidFill>
                    <a:latin typeface="HG丸ｺﾞｼｯｸM-PRO" panose="020F0600000000000000" pitchFamily="50" charset="-128"/>
                    <a:ea typeface="HG丸ｺﾞｼｯｸM-PRO" panose="020F0600000000000000" pitchFamily="50" charset="-128"/>
                  </a:rPr>
                  <a:t>（「お断りゼロ」など）</a:t>
                </a:r>
                <a:endParaRPr kumimoji="1" lang="en-US" altLang="ja-JP" sz="800" dirty="0">
                  <a:solidFill>
                    <a:schemeClr val="tx1"/>
                  </a:solidFill>
                  <a:latin typeface="HG丸ｺﾞｼｯｸM-PRO" panose="020F0600000000000000" pitchFamily="50" charset="-128"/>
                  <a:ea typeface="HG丸ｺﾞｼｯｸM-PRO" panose="020F0600000000000000" pitchFamily="50" charset="-128"/>
                </a:endParaRPr>
              </a:p>
            </p:txBody>
          </p:sp>
          <p:sp>
            <p:nvSpPr>
              <p:cNvPr id="3" name="角丸四角形 2">
                <a:extLst>
                  <a:ext uri="{FF2B5EF4-FFF2-40B4-BE49-F238E27FC236}">
                    <a16:creationId xmlns:a16="http://schemas.microsoft.com/office/drawing/2014/main" id="{323C0C19-B693-6D54-D6B2-4AC399091E68}"/>
                  </a:ext>
                </a:extLst>
              </p:cNvPr>
              <p:cNvSpPr/>
              <p:nvPr/>
            </p:nvSpPr>
            <p:spPr>
              <a:xfrm>
                <a:off x="1473681" y="3425436"/>
                <a:ext cx="1620000" cy="468000"/>
              </a:xfrm>
              <a:prstGeom prst="roundRect">
                <a:avLst>
                  <a:gd name="adj" fmla="val 50000"/>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ctr"/>
                <a:r>
                  <a:rPr kumimoji="1" lang="ja-JP" altLang="en-US" sz="1000" dirty="0">
                    <a:solidFill>
                      <a:schemeClr val="tx1"/>
                    </a:solidFill>
                    <a:latin typeface="HG丸ｺﾞｼｯｸM-PRO" panose="020F0600000000000000" pitchFamily="50" charset="-128"/>
                    <a:ea typeface="HG丸ｺﾞｼｯｸM-PRO" panose="020F0600000000000000" pitchFamily="50" charset="-128"/>
                  </a:rPr>
                  <a:t>モ　ノ　</a:t>
                </a:r>
                <a:r>
                  <a:rPr kumimoji="1" lang="ja-JP" altLang="en-US" sz="800" dirty="0">
                    <a:solidFill>
                      <a:schemeClr val="tx1"/>
                    </a:solidFill>
                    <a:latin typeface="HG丸ｺﾞｼｯｸM-PRO" panose="020F0600000000000000" pitchFamily="50" charset="-128"/>
                    <a:ea typeface="HG丸ｺﾞｼｯｸM-PRO" panose="020F0600000000000000" pitchFamily="50" charset="-128"/>
                  </a:rPr>
                  <a:t>の交流</a:t>
                </a:r>
                <a:endParaRPr kumimoji="1" lang="en-US" altLang="ja-JP" sz="800"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en-US" altLang="ja-JP" sz="800"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800" dirty="0">
                    <a:solidFill>
                      <a:schemeClr val="tx1"/>
                    </a:solidFill>
                    <a:latin typeface="HG丸ｺﾞｼｯｸM-PRO" panose="020F0600000000000000" pitchFamily="50" charset="-128"/>
                    <a:ea typeface="HG丸ｺﾞｼｯｸM-PRO" panose="020F0600000000000000" pitchFamily="50" charset="-128"/>
                  </a:rPr>
                  <a:t>港湾物流</a:t>
                </a:r>
                <a:r>
                  <a:rPr kumimoji="1" lang="en-US" altLang="ja-JP" sz="800" dirty="0">
                    <a:solidFill>
                      <a:schemeClr val="tx1"/>
                    </a:solidFill>
                    <a:latin typeface="HG丸ｺﾞｼｯｸM-PRO" panose="020F0600000000000000" pitchFamily="50" charset="-128"/>
                    <a:ea typeface="HG丸ｺﾞｼｯｸM-PRO" panose="020F0600000000000000" pitchFamily="50" charset="-128"/>
                  </a:rPr>
                  <a:t>】</a:t>
                </a:r>
              </a:p>
              <a:p>
                <a:pPr algn="ctr"/>
                <a:r>
                  <a:rPr kumimoji="1" lang="ja-JP" altLang="en-US" sz="800" dirty="0">
                    <a:solidFill>
                      <a:schemeClr val="tx1"/>
                    </a:solidFill>
                    <a:latin typeface="HG丸ｺﾞｼｯｸM-PRO" panose="020F0600000000000000" pitchFamily="50" charset="-128"/>
                    <a:ea typeface="HG丸ｺﾞｼｯｸM-PRO" panose="020F0600000000000000" pitchFamily="50" charset="-128"/>
                  </a:rPr>
                  <a:t>（コンテナ・中古車など）</a:t>
                </a:r>
              </a:p>
            </p:txBody>
          </p:sp>
          <p:sp>
            <p:nvSpPr>
              <p:cNvPr id="85" name="角丸四角形 84">
                <a:extLst>
                  <a:ext uri="{FF2B5EF4-FFF2-40B4-BE49-F238E27FC236}">
                    <a16:creationId xmlns:a16="http://schemas.microsoft.com/office/drawing/2014/main" id="{E1AD564A-7857-648D-6114-351F977EA4BD}"/>
                  </a:ext>
                </a:extLst>
              </p:cNvPr>
              <p:cNvSpPr/>
              <p:nvPr/>
            </p:nvSpPr>
            <p:spPr>
              <a:xfrm>
                <a:off x="2745492" y="4171974"/>
                <a:ext cx="1432806" cy="468000"/>
              </a:xfrm>
              <a:prstGeom prst="roundRect">
                <a:avLst>
                  <a:gd name="adj" fmla="val 50000"/>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ctr"/>
                <a:r>
                  <a:rPr kumimoji="1" lang="ja-JP" altLang="en-US" sz="1000" dirty="0">
                    <a:solidFill>
                      <a:schemeClr val="tx1"/>
                    </a:solidFill>
                    <a:latin typeface="HG丸ｺﾞｼｯｸM-PRO" panose="020F0600000000000000" pitchFamily="50" charset="-128"/>
                    <a:ea typeface="HG丸ｺﾞｼｯｸM-PRO" panose="020F0600000000000000" pitchFamily="50" charset="-128"/>
                  </a:rPr>
                  <a:t>コ　ト　</a:t>
                </a:r>
                <a:r>
                  <a:rPr kumimoji="1" lang="ja-JP" altLang="en-US" sz="800" dirty="0">
                    <a:solidFill>
                      <a:schemeClr val="tx1"/>
                    </a:solidFill>
                    <a:latin typeface="HG丸ｺﾞｼｯｸM-PRO" panose="020F0600000000000000" pitchFamily="50" charset="-128"/>
                    <a:ea typeface="HG丸ｺﾞｼｯｸM-PRO" panose="020F0600000000000000" pitchFamily="50" charset="-128"/>
                  </a:rPr>
                  <a:t>の交流</a:t>
                </a:r>
                <a:endParaRPr kumimoji="1" lang="en-US" altLang="ja-JP" sz="1000"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en-US" altLang="ja-JP" sz="800"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800" dirty="0">
                    <a:solidFill>
                      <a:schemeClr val="tx1"/>
                    </a:solidFill>
                    <a:latin typeface="HG丸ｺﾞｼｯｸM-PRO" panose="020F0600000000000000" pitchFamily="50" charset="-128"/>
                    <a:ea typeface="HG丸ｺﾞｼｯｸM-PRO" panose="020F0600000000000000" pitchFamily="50" charset="-128"/>
                  </a:rPr>
                  <a:t>システム</a:t>
                </a:r>
                <a:r>
                  <a:rPr kumimoji="1" lang="en-US" altLang="ja-JP" sz="800" dirty="0">
                    <a:solidFill>
                      <a:schemeClr val="tx1"/>
                    </a:solidFill>
                    <a:latin typeface="HG丸ｺﾞｼｯｸM-PRO" panose="020F0600000000000000" pitchFamily="50" charset="-128"/>
                    <a:ea typeface="HG丸ｺﾞｼｯｸM-PRO" panose="020F0600000000000000" pitchFamily="50" charset="-128"/>
                  </a:rPr>
                  <a:t>】</a:t>
                </a:r>
              </a:p>
              <a:p>
                <a:pPr algn="ctr"/>
                <a:r>
                  <a:rPr kumimoji="1" lang="ja-JP" altLang="en-US" sz="800" dirty="0">
                    <a:solidFill>
                      <a:schemeClr val="tx1"/>
                    </a:solidFill>
                    <a:latin typeface="HG丸ｺﾞｼｯｸM-PRO" panose="020F0600000000000000" pitchFamily="50" charset="-128"/>
                    <a:ea typeface="HG丸ｺﾞｼｯｸM-PRO" panose="020F0600000000000000" pitchFamily="50" charset="-128"/>
                  </a:rPr>
                  <a:t>（組織統合・効率化）</a:t>
                </a:r>
                <a:endParaRPr kumimoji="1" lang="en-US" altLang="ja-JP" sz="800" dirty="0">
                  <a:solidFill>
                    <a:schemeClr val="tx1"/>
                  </a:solidFill>
                  <a:latin typeface="HG丸ｺﾞｼｯｸM-PRO" panose="020F0600000000000000" pitchFamily="50" charset="-128"/>
                  <a:ea typeface="HG丸ｺﾞｼｯｸM-PRO" panose="020F0600000000000000" pitchFamily="50" charset="-128"/>
                </a:endParaRPr>
              </a:p>
            </p:txBody>
          </p:sp>
          <p:sp>
            <p:nvSpPr>
              <p:cNvPr id="99" name="角丸四角形 98">
                <a:extLst>
                  <a:ext uri="{FF2B5EF4-FFF2-40B4-BE49-F238E27FC236}">
                    <a16:creationId xmlns:a16="http://schemas.microsoft.com/office/drawing/2014/main" id="{D48F99BF-E9EF-B241-8F31-0ABBB0F9688A}"/>
                  </a:ext>
                </a:extLst>
              </p:cNvPr>
              <p:cNvSpPr/>
              <p:nvPr/>
            </p:nvSpPr>
            <p:spPr>
              <a:xfrm>
                <a:off x="163240" y="3342708"/>
                <a:ext cx="4116357" cy="1725530"/>
              </a:xfrm>
              <a:prstGeom prst="roundRect">
                <a:avLst>
                  <a:gd name="adj" fmla="val 5509"/>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8" name="楕円 17">
              <a:extLst>
                <a:ext uri="{FF2B5EF4-FFF2-40B4-BE49-F238E27FC236}">
                  <a16:creationId xmlns:a16="http://schemas.microsoft.com/office/drawing/2014/main" id="{E8E86255-48FE-7F37-402B-CA49E1FB00AD}"/>
                </a:ext>
              </a:extLst>
            </p:cNvPr>
            <p:cNvSpPr/>
            <p:nvPr/>
          </p:nvSpPr>
          <p:spPr>
            <a:xfrm>
              <a:off x="1767024" y="4035484"/>
              <a:ext cx="1025491" cy="49620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00" b="1" dirty="0"/>
                <a:t>相乗効果</a:t>
              </a:r>
            </a:p>
          </p:txBody>
        </p:sp>
      </p:grpSp>
      <p:sp>
        <p:nvSpPr>
          <p:cNvPr id="20" name="角丸四角形 19">
            <a:extLst>
              <a:ext uri="{FF2B5EF4-FFF2-40B4-BE49-F238E27FC236}">
                <a16:creationId xmlns:a16="http://schemas.microsoft.com/office/drawing/2014/main" id="{F46EA8CB-6107-E246-F4BC-7EFE86B4924D}"/>
              </a:ext>
            </a:extLst>
          </p:cNvPr>
          <p:cNvSpPr/>
          <p:nvPr/>
        </p:nvSpPr>
        <p:spPr>
          <a:xfrm>
            <a:off x="119095" y="5919017"/>
            <a:ext cx="3270647" cy="3606701"/>
          </a:xfrm>
          <a:prstGeom prst="roundRect">
            <a:avLst>
              <a:gd name="adj" fmla="val 4473"/>
            </a:avLst>
          </a:prstGeom>
          <a:gradFill flip="none" rotWithShape="1">
            <a:gsLst>
              <a:gs pos="30000">
                <a:schemeClr val="accent2">
                  <a:lumMod val="5000"/>
                  <a:lumOff val="95000"/>
                </a:schemeClr>
              </a:gs>
              <a:gs pos="100000">
                <a:schemeClr val="accent2">
                  <a:lumMod val="45000"/>
                  <a:lumOff val="55000"/>
                </a:schemeClr>
              </a:gs>
              <a:gs pos="100000">
                <a:schemeClr val="accent2">
                  <a:lumMod val="45000"/>
                  <a:lumOff val="55000"/>
                </a:schemeClr>
              </a:gs>
              <a:gs pos="100000">
                <a:schemeClr val="accent2">
                  <a:lumMod val="30000"/>
                  <a:lumOff val="70000"/>
                </a:schemeClr>
              </a:gs>
            </a:gsLst>
            <a:lin ang="13500000" scaled="1"/>
            <a:tileRect/>
          </a:gradFill>
          <a:ln w="6350">
            <a:solidFill>
              <a:schemeClr val="tx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1100" b="1" dirty="0">
                <a:solidFill>
                  <a:schemeClr val="tx1"/>
                </a:solidFill>
                <a:latin typeface="BIZ UDPゴシック" panose="020B0400000000000000" pitchFamily="50" charset="-128"/>
                <a:ea typeface="BIZ UDPゴシック" panose="020B0400000000000000" pitchFamily="50" charset="-128"/>
              </a:rPr>
              <a:t>≪大阪港湾局が進める主な取組み≫</a:t>
            </a:r>
          </a:p>
          <a:p>
            <a:pPr marL="171450" indent="-171450">
              <a:buFont typeface="Wingdings" panose="05000000000000000000" pitchFamily="2" charset="2"/>
              <a:buChar char="Ø"/>
            </a:pPr>
            <a:r>
              <a:rPr kumimoji="1" lang="ja-JP" altLang="en-US" sz="1100" dirty="0">
                <a:solidFill>
                  <a:schemeClr val="tx1"/>
                </a:solidFill>
                <a:latin typeface="BIZ UDPゴシック" panose="020B0400000000000000" pitchFamily="50" charset="-128"/>
                <a:ea typeface="BIZ UDPゴシック" panose="020B0400000000000000" pitchFamily="50" charset="-128"/>
              </a:rPr>
              <a:t>大阪港と府営港湾での各港の特性を活かした集貨・創貨の推進</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endParaRPr kumimoji="1" lang="ja-JP" altLang="en-US" sz="1100" dirty="0">
              <a:solidFill>
                <a:schemeClr val="tx1"/>
              </a:solidFill>
              <a:latin typeface="HG丸ｺﾞｼｯｸM-PRO" panose="020F0600000000000000" pitchFamily="50" charset="-128"/>
              <a:ea typeface="HG丸ｺﾞｼｯｸM-PRO" panose="020F0600000000000000" pitchFamily="50" charset="-128"/>
            </a:endParaRPr>
          </a:p>
          <a:p>
            <a:pPr marL="171450" indent="-171450">
              <a:buFont typeface="Wingdings" panose="05000000000000000000" pitchFamily="2" charset="2"/>
              <a:buChar char="Ø"/>
            </a:pPr>
            <a:r>
              <a:rPr kumimoji="1" lang="ja-JP" altLang="en-US" sz="1100" dirty="0">
                <a:solidFill>
                  <a:schemeClr val="tx1"/>
                </a:solidFill>
                <a:latin typeface="BIZ UDPゴシック" panose="020B0400000000000000" pitchFamily="50" charset="-128"/>
                <a:ea typeface="BIZ UDPゴシック" panose="020B0400000000000000" pitchFamily="50" charset="-128"/>
              </a:rPr>
              <a:t>府市共同セミナー等ポートセールスの充実強化</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endParaRPr kumimoji="1" lang="ja-JP" altLang="en-US" sz="1100" dirty="0">
              <a:solidFill>
                <a:schemeClr val="tx1"/>
              </a:solidFill>
              <a:latin typeface="HG丸ｺﾞｼｯｸM-PRO" panose="020F0600000000000000" pitchFamily="50" charset="-128"/>
              <a:ea typeface="HG丸ｺﾞｼｯｸM-PRO" panose="020F0600000000000000" pitchFamily="50" charset="-128"/>
            </a:endParaRPr>
          </a:p>
          <a:p>
            <a:pPr marL="171450" indent="-171450">
              <a:buFont typeface="Wingdings" panose="05000000000000000000" pitchFamily="2" charset="2"/>
              <a:buChar char="Ø"/>
            </a:pPr>
            <a:r>
              <a:rPr kumimoji="1" lang="ja-JP" altLang="en-US" sz="1100" dirty="0">
                <a:solidFill>
                  <a:schemeClr val="tx1"/>
                </a:solidFill>
                <a:latin typeface="BIZ UDPゴシック" panose="020B0400000000000000" pitchFamily="50" charset="-128"/>
                <a:ea typeface="BIZ UDPゴシック" panose="020B0400000000000000" pitchFamily="50" charset="-128"/>
              </a:rPr>
              <a:t>大阪港と府営港湾で更なるクルーズ船の誘致</a:t>
            </a: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お断りゼロ</a:t>
            </a: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の実現</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endParaRPr kumimoji="1" lang="ja-JP" altLang="en-US" sz="1100" dirty="0">
              <a:solidFill>
                <a:schemeClr val="tx1"/>
              </a:solidFill>
              <a:latin typeface="HG丸ｺﾞｼｯｸM-PRO" panose="020F0600000000000000" pitchFamily="50" charset="-128"/>
              <a:ea typeface="HG丸ｺﾞｼｯｸM-PRO" panose="020F0600000000000000" pitchFamily="50" charset="-128"/>
            </a:endParaRPr>
          </a:p>
          <a:p>
            <a:pPr marL="171450" indent="-171450">
              <a:buFont typeface="Wingdings" panose="05000000000000000000" pitchFamily="2" charset="2"/>
              <a:buChar char="Ø"/>
            </a:pPr>
            <a:r>
              <a:rPr kumimoji="1" lang="ja-JP" altLang="en-US" sz="1100" dirty="0">
                <a:solidFill>
                  <a:schemeClr val="tx1"/>
                </a:solidFill>
                <a:latin typeface="BIZ UDPゴシック" panose="020B0400000000000000" pitchFamily="50" charset="-128"/>
                <a:ea typeface="BIZ UDPゴシック" panose="020B0400000000000000" pitchFamily="50" charset="-128"/>
              </a:rPr>
              <a:t>環境にやさしい</a:t>
            </a: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カーボンニュートラルポートの形成など</a:t>
            </a:r>
            <a:r>
              <a:rPr kumimoji="1" lang="en-US" altLang="ja-JP" sz="1100" dirty="0">
                <a:solidFill>
                  <a:schemeClr val="tx1"/>
                </a:solidFill>
                <a:latin typeface="BIZ UDPゴシック" panose="020B0400000000000000" pitchFamily="50" charset="-128"/>
                <a:ea typeface="BIZ UDPゴシック" panose="020B0400000000000000" pitchFamily="50" charset="-128"/>
              </a:rPr>
              <a:t>)</a:t>
            </a:r>
            <a:r>
              <a:rPr kumimoji="1" lang="ja-JP" altLang="en-US" sz="1100" dirty="0">
                <a:solidFill>
                  <a:schemeClr val="tx1"/>
                </a:solidFill>
                <a:latin typeface="BIZ UDPゴシック" panose="020B0400000000000000" pitchFamily="50" charset="-128"/>
                <a:ea typeface="BIZ UDPゴシック" panose="020B0400000000000000" pitchFamily="50" charset="-128"/>
              </a:rPr>
              <a:t>港づくり</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endParaRPr kumimoji="1" lang="ja-JP" altLang="en-US" sz="1100" dirty="0">
              <a:solidFill>
                <a:schemeClr val="tx1"/>
              </a:solidFill>
              <a:latin typeface="HG丸ｺﾞｼｯｸM-PRO" panose="020F0600000000000000" pitchFamily="50" charset="-128"/>
              <a:ea typeface="HG丸ｺﾞｼｯｸM-PRO" panose="020F0600000000000000" pitchFamily="50" charset="-128"/>
            </a:endParaRPr>
          </a:p>
          <a:p>
            <a:pPr marL="171450" indent="-171450">
              <a:buFont typeface="Wingdings" panose="05000000000000000000" pitchFamily="2" charset="2"/>
              <a:buChar char="Ø"/>
            </a:pPr>
            <a:r>
              <a:rPr kumimoji="1" lang="ja-JP" altLang="en-US" sz="1100" dirty="0">
                <a:solidFill>
                  <a:schemeClr val="tx1"/>
                </a:solidFill>
                <a:latin typeface="BIZ UDPゴシック" panose="020B0400000000000000" pitchFamily="50" charset="-128"/>
                <a:ea typeface="BIZ UDPゴシック" panose="020B0400000000000000" pitchFamily="50" charset="-128"/>
              </a:rPr>
              <a:t>夢洲を中心とした海上交通の更なる充実</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endParaRPr kumimoji="1" lang="ja-JP" altLang="en-US" sz="1100" dirty="0">
              <a:solidFill>
                <a:schemeClr val="tx1"/>
              </a:solidFill>
              <a:latin typeface="HG丸ｺﾞｼｯｸM-PRO" panose="020F0600000000000000" pitchFamily="50" charset="-128"/>
              <a:ea typeface="HG丸ｺﾞｼｯｸM-PRO" panose="020F0600000000000000" pitchFamily="50" charset="-128"/>
            </a:endParaRPr>
          </a:p>
          <a:p>
            <a:pPr marL="171450" indent="-171450">
              <a:buFont typeface="Wingdings" panose="05000000000000000000" pitchFamily="2" charset="2"/>
              <a:buChar char="Ø"/>
            </a:pPr>
            <a:r>
              <a:rPr kumimoji="1" lang="ja-JP" altLang="en-US" sz="1100" dirty="0">
                <a:solidFill>
                  <a:schemeClr val="tx1"/>
                </a:solidFill>
                <a:latin typeface="BIZ UDPゴシック" panose="020B0400000000000000" pitchFamily="50" charset="-128"/>
                <a:ea typeface="BIZ UDPゴシック" panose="020B0400000000000000" pitchFamily="50" charset="-128"/>
              </a:rPr>
              <a:t>港湾利用者の許認可申請窓口の共通化など、利用者サービスの向上</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endParaRPr kumimoji="1" lang="ja-JP" altLang="en-US" sz="1100" dirty="0">
              <a:solidFill>
                <a:schemeClr val="tx1"/>
              </a:solidFill>
              <a:latin typeface="HG丸ｺﾞｼｯｸM-PRO" panose="020F0600000000000000" pitchFamily="50" charset="-128"/>
              <a:ea typeface="HG丸ｺﾞｼｯｸM-PRO" panose="020F0600000000000000" pitchFamily="50" charset="-128"/>
            </a:endParaRPr>
          </a:p>
          <a:p>
            <a:pPr marL="171450" indent="-171450">
              <a:buFont typeface="Wingdings" panose="05000000000000000000" pitchFamily="2" charset="2"/>
              <a:buChar char="Ø"/>
            </a:pPr>
            <a:r>
              <a:rPr kumimoji="1" lang="ja-JP" altLang="en-US" sz="1100" dirty="0">
                <a:solidFill>
                  <a:schemeClr val="tx1"/>
                </a:solidFill>
                <a:latin typeface="BIZ UDPゴシック" panose="020B0400000000000000" pitchFamily="50" charset="-128"/>
                <a:ea typeface="BIZ UDPゴシック" panose="020B0400000000000000" pitchFamily="50" charset="-128"/>
              </a:rPr>
              <a:t>被災時におけるオール大阪での復旧対応など、防災機能の強化</a:t>
            </a:r>
            <a:endParaRPr kumimoji="1" lang="en-US" altLang="ja-JP" sz="110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200" dirty="0">
                <a:solidFill>
                  <a:schemeClr val="tx1"/>
                </a:solidFill>
                <a:latin typeface="HG丸ｺﾞｼｯｸM-PRO" panose="020F0600000000000000" pitchFamily="50" charset="-128"/>
                <a:ea typeface="HG丸ｺﾞｼｯｸM-PRO" panose="020F0600000000000000" pitchFamily="50" charset="-128"/>
              </a:rPr>
              <a:t>　　　　　　　　　　　　　　　　</a:t>
            </a:r>
            <a:r>
              <a:rPr kumimoji="1" lang="ja-JP" altLang="en-US" sz="900" dirty="0">
                <a:solidFill>
                  <a:schemeClr val="tx1"/>
                </a:solidFill>
                <a:latin typeface="BIZ UDPゴシック" panose="020B0400000000000000" pitchFamily="50" charset="-128"/>
                <a:ea typeface="BIZ UDPゴシック" panose="020B0400000000000000" pitchFamily="50" charset="-128"/>
              </a:rPr>
              <a:t>など</a:t>
            </a:r>
          </a:p>
        </p:txBody>
      </p:sp>
      <p:sp>
        <p:nvSpPr>
          <p:cNvPr id="83" name="テキスト ボックス 82">
            <a:extLst>
              <a:ext uri="{FF2B5EF4-FFF2-40B4-BE49-F238E27FC236}">
                <a16:creationId xmlns:a16="http://schemas.microsoft.com/office/drawing/2014/main" id="{BB2E0DF6-F536-2A24-0994-C51FE409BFA4}"/>
              </a:ext>
            </a:extLst>
          </p:cNvPr>
          <p:cNvSpPr txBox="1"/>
          <p:nvPr/>
        </p:nvSpPr>
        <p:spPr>
          <a:xfrm>
            <a:off x="3861026" y="5878998"/>
            <a:ext cx="1874262" cy="261610"/>
          </a:xfrm>
          <a:prstGeom prst="rect">
            <a:avLst/>
          </a:prstGeom>
          <a:noFill/>
          <a:ln>
            <a:noFill/>
          </a:ln>
        </p:spPr>
        <p:txBody>
          <a:bodyPr wrap="square" rtlCol="0">
            <a:spAutoFit/>
          </a:bodyPr>
          <a:lstStyle/>
          <a:p>
            <a:pPr algn="ctr"/>
            <a:r>
              <a:rPr kumimoji="1" lang="ja-JP" altLang="en-US" sz="1100" dirty="0">
                <a:latin typeface="HG丸ｺﾞｼｯｸM-PRO" panose="020F0600000000000000" pitchFamily="50" charset="-128"/>
                <a:ea typeface="HG丸ｺﾞｼｯｸM-PRO" panose="020F0600000000000000" pitchFamily="50" charset="-128"/>
              </a:rPr>
              <a:t>大阪港湾局の所管区域</a:t>
            </a:r>
            <a:endParaRPr kumimoji="1" lang="en-US" altLang="ja-JP" sz="1100" dirty="0">
              <a:latin typeface="HG丸ｺﾞｼｯｸM-PRO" panose="020F0600000000000000" pitchFamily="50" charset="-128"/>
              <a:ea typeface="HG丸ｺﾞｼｯｸM-PRO" panose="020F0600000000000000" pitchFamily="50" charset="-128"/>
            </a:endParaRPr>
          </a:p>
        </p:txBody>
      </p:sp>
      <p:sp>
        <p:nvSpPr>
          <p:cNvPr id="182" name="テキスト ボックス 181">
            <a:extLst>
              <a:ext uri="{FF2B5EF4-FFF2-40B4-BE49-F238E27FC236}">
                <a16:creationId xmlns:a16="http://schemas.microsoft.com/office/drawing/2014/main" id="{DD6D34A4-1A4F-C12D-E53A-2FBE7F82C0C7}"/>
              </a:ext>
            </a:extLst>
          </p:cNvPr>
          <p:cNvSpPr txBox="1"/>
          <p:nvPr/>
        </p:nvSpPr>
        <p:spPr>
          <a:xfrm>
            <a:off x="6501690" y="2716938"/>
            <a:ext cx="3152142" cy="569387"/>
          </a:xfrm>
          <a:prstGeom prst="rect">
            <a:avLst/>
          </a:prstGeom>
          <a:noFill/>
        </p:spPr>
        <p:txBody>
          <a:bodyPr wrap="square" lIns="72000" tIns="0" rIns="72000" bIns="0" rtlCol="0">
            <a:spAutoFit/>
          </a:bodyPr>
          <a:lstStyle/>
          <a:p>
            <a:r>
              <a:rPr kumimoji="1" lang="ja-JP" altLang="en-US" sz="1000" b="1" dirty="0">
                <a:latin typeface="HG丸ｺﾞｼｯｸM-PRO" panose="020F0600000000000000" pitchFamily="50" charset="-128"/>
                <a:ea typeface="HG丸ｺﾞｼｯｸM-PRO" panose="020F0600000000000000" pitchFamily="50" charset="-128"/>
              </a:rPr>
              <a:t> </a:t>
            </a:r>
            <a:r>
              <a:rPr kumimoji="1" lang="en-US" altLang="ja-JP" sz="1000" b="1" dirty="0">
                <a:latin typeface="BIZ UDPゴシック" panose="020B0400000000000000" pitchFamily="50" charset="-128"/>
                <a:ea typeface="BIZ UDPゴシック" panose="020B0400000000000000" pitchFamily="50" charset="-128"/>
              </a:rPr>
              <a:t>【</a:t>
            </a:r>
            <a:r>
              <a:rPr kumimoji="1" lang="ja-JP" altLang="en-US" sz="1000" b="1" dirty="0">
                <a:latin typeface="BIZ UDPゴシック" panose="020B0400000000000000" pitchFamily="50" charset="-128"/>
                <a:ea typeface="BIZ UDPゴシック" panose="020B0400000000000000" pitchFamily="50" charset="-128"/>
              </a:rPr>
              <a:t>堺泉北港の内航</a:t>
            </a:r>
            <a:r>
              <a:rPr kumimoji="1" lang="en-US" altLang="ja-JP" sz="1000" b="1" dirty="0">
                <a:latin typeface="BIZ UDPゴシック" panose="020B0400000000000000" pitchFamily="50" charset="-128"/>
                <a:ea typeface="BIZ UDPゴシック" panose="020B0400000000000000" pitchFamily="50" charset="-128"/>
              </a:rPr>
              <a:t>RORO</a:t>
            </a:r>
            <a:r>
              <a:rPr kumimoji="1" lang="ja-JP" altLang="en-US" sz="1000" b="1" dirty="0">
                <a:latin typeface="BIZ UDPゴシック" panose="020B0400000000000000" pitchFamily="50" charset="-128"/>
                <a:ea typeface="BIZ UDPゴシック" panose="020B0400000000000000" pitchFamily="50" charset="-128"/>
              </a:rPr>
              <a:t>等の機能強化</a:t>
            </a:r>
            <a:r>
              <a:rPr kumimoji="1" lang="en-US" altLang="ja-JP" sz="1000" b="1" dirty="0">
                <a:latin typeface="BIZ UDPゴシック" panose="020B0400000000000000" pitchFamily="50" charset="-128"/>
                <a:ea typeface="BIZ UDPゴシック" panose="020B0400000000000000" pitchFamily="50" charset="-128"/>
              </a:rPr>
              <a:t>】</a:t>
            </a:r>
            <a:endParaRPr kumimoji="1" lang="ja-JP" altLang="en-US" sz="1000" b="1" dirty="0">
              <a:latin typeface="BIZ UDPゴシック" panose="020B0400000000000000" pitchFamily="50" charset="-128"/>
              <a:ea typeface="BIZ UDPゴシック" panose="020B0400000000000000" pitchFamily="50" charset="-128"/>
            </a:endParaRPr>
          </a:p>
          <a:p>
            <a:r>
              <a:rPr kumimoji="1" lang="ja-JP" altLang="en-US" sz="900" dirty="0">
                <a:latin typeface="ＭＳ Ｐ明朝" panose="02020600040205080304" pitchFamily="18" charset="-128"/>
                <a:ea typeface="ＭＳ Ｐ明朝" panose="02020600040205080304" pitchFamily="18" charset="-128"/>
              </a:rPr>
              <a:t>■堺泉北港の埠頭再編（ターミナル整備、ヤード拡充等）による</a:t>
            </a:r>
            <a:endParaRPr kumimoji="1" lang="en-US" altLang="ja-JP" sz="900" dirty="0">
              <a:latin typeface="ＭＳ Ｐ明朝" panose="02020600040205080304" pitchFamily="18" charset="-128"/>
              <a:ea typeface="ＭＳ Ｐ明朝" panose="02020600040205080304" pitchFamily="18" charset="-128"/>
            </a:endParaRPr>
          </a:p>
          <a:p>
            <a:r>
              <a:rPr kumimoji="1" lang="ja-JP" altLang="en-US" sz="900" dirty="0">
                <a:latin typeface="ＭＳ Ｐ明朝" panose="02020600040205080304" pitchFamily="18" charset="-128"/>
                <a:ea typeface="ＭＳ Ｐ明朝" panose="02020600040205080304" pitchFamily="18" charset="-128"/>
              </a:rPr>
              <a:t>　 外貿コンテナと内航ＲＯＲＯ等の機能強化</a:t>
            </a:r>
            <a:endParaRPr kumimoji="1" lang="en-US" altLang="ja-JP" sz="900" dirty="0">
              <a:latin typeface="ＭＳ Ｐ明朝" panose="02020600040205080304" pitchFamily="18" charset="-128"/>
              <a:ea typeface="ＭＳ Ｐ明朝" panose="02020600040205080304" pitchFamily="18" charset="-128"/>
            </a:endParaRPr>
          </a:p>
          <a:p>
            <a:r>
              <a:rPr kumimoji="1" lang="ja-JP" altLang="en-US" sz="900" dirty="0">
                <a:latin typeface="ＭＳ Ｐ明朝" panose="02020600040205080304" pitchFamily="18" charset="-128"/>
                <a:ea typeface="ＭＳ Ｐ明朝" panose="02020600040205080304" pitchFamily="18" charset="-128"/>
              </a:rPr>
              <a:t>　　（助松・汐見沖埠頭）</a:t>
            </a:r>
          </a:p>
        </p:txBody>
      </p:sp>
      <p:sp>
        <p:nvSpPr>
          <p:cNvPr id="202" name="テキスト ボックス 201">
            <a:extLst>
              <a:ext uri="{FF2B5EF4-FFF2-40B4-BE49-F238E27FC236}">
                <a16:creationId xmlns:a16="http://schemas.microsoft.com/office/drawing/2014/main" id="{B0B49282-C649-A6E4-812C-C5D31634483F}"/>
              </a:ext>
            </a:extLst>
          </p:cNvPr>
          <p:cNvSpPr txBox="1"/>
          <p:nvPr/>
        </p:nvSpPr>
        <p:spPr>
          <a:xfrm>
            <a:off x="9583446" y="5105626"/>
            <a:ext cx="3142414" cy="138499"/>
          </a:xfrm>
          <a:prstGeom prst="rect">
            <a:avLst/>
          </a:prstGeom>
          <a:noFill/>
        </p:spPr>
        <p:txBody>
          <a:bodyPr wrap="square" t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a:t>
            </a:r>
            <a:r>
              <a:rPr kumimoji="1" lang="ja-JP" altLang="en-US" sz="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沿岸市町のまちづくりと併せた、賑わい・憩いの創出に協力</a:t>
            </a:r>
            <a:endParaRPr kumimoji="1" lang="en-US" altLang="ja-JP" sz="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endParaRPr>
          </a:p>
        </p:txBody>
      </p:sp>
      <p:sp>
        <p:nvSpPr>
          <p:cNvPr id="205" name="テキスト ボックス 204">
            <a:extLst>
              <a:ext uri="{FF2B5EF4-FFF2-40B4-BE49-F238E27FC236}">
                <a16:creationId xmlns:a16="http://schemas.microsoft.com/office/drawing/2014/main" id="{A9B1F89A-3257-499C-1840-4051ABECA1CA}"/>
              </a:ext>
            </a:extLst>
          </p:cNvPr>
          <p:cNvSpPr txBox="1"/>
          <p:nvPr/>
        </p:nvSpPr>
        <p:spPr>
          <a:xfrm>
            <a:off x="9588540" y="4569421"/>
            <a:ext cx="3199412" cy="276999"/>
          </a:xfrm>
          <a:prstGeom prst="rect">
            <a:avLst/>
          </a:prstGeom>
          <a:noFill/>
        </p:spPr>
        <p:txBody>
          <a:bodyPr wrap="square" t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a:t>
            </a:r>
            <a:r>
              <a:rPr kumimoji="1" lang="ja-JP" altLang="en-US" sz="900" dirty="0">
                <a:latin typeface="ＭＳ Ｐ明朝" panose="02020600040205080304" pitchFamily="18" charset="-128"/>
                <a:ea typeface="ＭＳ Ｐ明朝" panose="02020600040205080304" pitchFamily="18" charset="-128"/>
              </a:rPr>
              <a:t>国際観光拠点の形成をめざす</a:t>
            </a:r>
            <a:r>
              <a:rPr kumimoji="1" lang="ja-JP" altLang="en-US" sz="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夢洲と、</a:t>
            </a:r>
            <a:r>
              <a:rPr kumimoji="1" lang="ja-JP" altLang="en-US" sz="900" dirty="0">
                <a:latin typeface="ＭＳ Ｐ明朝" panose="02020600040205080304" pitchFamily="18" charset="-128"/>
                <a:ea typeface="ＭＳ Ｐ明朝" panose="02020600040205080304" pitchFamily="18" charset="-128"/>
              </a:rPr>
              <a:t>関西国際空港</a:t>
            </a:r>
            <a:r>
              <a:rPr kumimoji="1" lang="ja-JP" altLang="en-US" sz="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等を</a:t>
            </a:r>
            <a:endParaRPr kumimoji="1" lang="en-US" altLang="ja-JP" sz="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noProof="0" dirty="0">
                <a:latin typeface="ＭＳ Ｐ明朝" panose="02020600040205080304" pitchFamily="18" charset="-128"/>
                <a:ea typeface="ＭＳ Ｐ明朝" panose="02020600040205080304" pitchFamily="18" charset="-128"/>
              </a:rPr>
              <a:t>   </a:t>
            </a:r>
            <a:r>
              <a:rPr kumimoji="1" lang="ja-JP" altLang="en-US" sz="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つなぐ海上交通ネットワークの形成</a:t>
            </a:r>
            <a:endParaRPr kumimoji="1" lang="en-US" altLang="ja-JP" sz="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endParaRPr>
          </a:p>
        </p:txBody>
      </p:sp>
      <p:sp>
        <p:nvSpPr>
          <p:cNvPr id="183" name="テキスト ボックス 182">
            <a:extLst>
              <a:ext uri="{FF2B5EF4-FFF2-40B4-BE49-F238E27FC236}">
                <a16:creationId xmlns:a16="http://schemas.microsoft.com/office/drawing/2014/main" id="{36DA3388-F33C-BC3D-F2D7-D3DDA3E42826}"/>
              </a:ext>
            </a:extLst>
          </p:cNvPr>
          <p:cNvSpPr txBox="1"/>
          <p:nvPr/>
        </p:nvSpPr>
        <p:spPr>
          <a:xfrm>
            <a:off x="6481575" y="8988392"/>
            <a:ext cx="3132362" cy="276999"/>
          </a:xfrm>
          <a:prstGeom prst="rect">
            <a:avLst/>
          </a:prstGeom>
          <a:noFill/>
        </p:spPr>
        <p:txBody>
          <a:bodyPr wrap="square" tIns="0" bIns="0" rtlCol="0">
            <a:spAutoFit/>
          </a:bodyPr>
          <a:lstStyle/>
          <a:p>
            <a:pPr>
              <a:defRPr/>
            </a:pPr>
            <a:r>
              <a:rPr kumimoji="1" lang="ja-JP" altLang="en-US" sz="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a:t>
            </a:r>
            <a:r>
              <a:rPr kumimoji="1" lang="ja-JP" altLang="en-US" sz="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rPr>
              <a:t>継続更新申請の受付窓口の拡大</a:t>
            </a:r>
            <a:endParaRPr kumimoji="1" lang="en-US" altLang="ja-JP" sz="900" b="0" i="0" u="none" strike="noStrike" kern="1200" cap="none" spc="0" normalizeH="0" baseline="0" noProof="0" dirty="0">
              <a:ln>
                <a:noFill/>
              </a:ln>
              <a:effectLst/>
              <a:uLnTx/>
              <a:uFillTx/>
              <a:latin typeface="ＭＳ Ｐ明朝" panose="02020600040205080304" pitchFamily="18" charset="-128"/>
              <a:ea typeface="ＭＳ Ｐ明朝" panose="02020600040205080304"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■上屋、荷さばき地の空き状況など府市港湾全体の情報提供</a:t>
            </a:r>
            <a:endParaRPr kumimoji="1" lang="en-US" altLang="ja-JP" sz="9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endParaRPr>
          </a:p>
        </p:txBody>
      </p:sp>
      <p:sp>
        <p:nvSpPr>
          <p:cNvPr id="204" name="テキスト ボックス 203">
            <a:extLst>
              <a:ext uri="{FF2B5EF4-FFF2-40B4-BE49-F238E27FC236}">
                <a16:creationId xmlns:a16="http://schemas.microsoft.com/office/drawing/2014/main" id="{2D4DD1B3-7EF7-8BF5-45ED-79E2F77655B0}"/>
              </a:ext>
            </a:extLst>
          </p:cNvPr>
          <p:cNvSpPr txBox="1"/>
          <p:nvPr/>
        </p:nvSpPr>
        <p:spPr>
          <a:xfrm>
            <a:off x="9603834" y="3169436"/>
            <a:ext cx="3213722" cy="292388"/>
          </a:xfrm>
          <a:prstGeom prst="rect">
            <a:avLst/>
          </a:prstGeom>
          <a:noFill/>
        </p:spPr>
        <p:txBody>
          <a:bodyPr wrap="square" lIns="72000" tIns="0" rIns="72000" bIns="0" rtlCol="0">
            <a:spAutoFit/>
          </a:bodyPr>
          <a:lstStyle/>
          <a:p>
            <a:pPr>
              <a:defRPr/>
            </a:pPr>
            <a:r>
              <a:rPr kumimoji="1" lang="ja-JP" altLang="en-US" sz="1000" b="1" dirty="0">
                <a:latin typeface="BIZ UDPゴシック" panose="020B0400000000000000" pitchFamily="50" charset="-128"/>
                <a:ea typeface="BIZ UDPゴシック" panose="020B0400000000000000" pitchFamily="50" charset="-128"/>
              </a:rPr>
              <a:t> </a:t>
            </a:r>
            <a:r>
              <a:rPr kumimoji="1" lang="en-US" altLang="ja-JP" sz="1000" b="1" dirty="0">
                <a:latin typeface="BIZ UDPゴシック" panose="020B0400000000000000" pitchFamily="50" charset="-128"/>
                <a:ea typeface="BIZ UDPゴシック" panose="020B0400000000000000" pitchFamily="50" charset="-128"/>
              </a:rPr>
              <a:t>【</a:t>
            </a:r>
            <a:r>
              <a:rPr kumimoji="1" lang="ja-JP" altLang="en-US" sz="1000" b="1" dirty="0">
                <a:latin typeface="BIZ UDPゴシック" panose="020B0400000000000000" pitchFamily="50" charset="-128"/>
                <a:ea typeface="BIZ UDPゴシック" panose="020B0400000000000000" pitchFamily="50" charset="-128"/>
              </a:rPr>
              <a:t>大阪湾のエネルギー拠点としての機能維持・強化</a:t>
            </a:r>
            <a:r>
              <a:rPr kumimoji="1" lang="en-US" altLang="ja-JP" sz="1000" b="1" noProof="0" dirty="0">
                <a:latin typeface="BIZ UDPゴシック" panose="020B0400000000000000" pitchFamily="50" charset="-128"/>
                <a:ea typeface="BIZ UDPゴシック" panose="020B0400000000000000" pitchFamily="50" charset="-128"/>
              </a:rPr>
              <a:t>】</a:t>
            </a:r>
          </a:p>
          <a:p>
            <a:pPr lvl="0">
              <a:defRPr/>
            </a:pPr>
            <a:r>
              <a:rPr kumimoji="1" lang="ja-JP" altLang="en-US" sz="900" dirty="0">
                <a:latin typeface="ＭＳ Ｐ明朝" panose="02020600040205080304" pitchFamily="18" charset="-128"/>
                <a:ea typeface="ＭＳ Ｐ明朝" panose="02020600040205080304" pitchFamily="18" charset="-128"/>
              </a:rPr>
              <a:t>■原油や</a:t>
            </a:r>
            <a:r>
              <a:rPr kumimoji="1" lang="en-US" altLang="ja-JP" sz="900" dirty="0">
                <a:latin typeface="ＭＳ Ｐ明朝" panose="02020600040205080304" pitchFamily="18" charset="-128"/>
                <a:ea typeface="ＭＳ Ｐ明朝" panose="02020600040205080304" pitchFamily="18" charset="-128"/>
              </a:rPr>
              <a:t>LNG</a:t>
            </a:r>
            <a:r>
              <a:rPr kumimoji="1" lang="ja-JP" altLang="en-US" sz="900" dirty="0">
                <a:latin typeface="ＭＳ Ｐ明朝" panose="02020600040205080304" pitchFamily="18" charset="-128"/>
                <a:ea typeface="ＭＳ Ｐ明朝" panose="02020600040205080304" pitchFamily="18" charset="-128"/>
              </a:rPr>
              <a:t>などの安定供給するための機能維持・拡大</a:t>
            </a:r>
            <a:endParaRPr kumimoji="1" lang="en-US" altLang="ja-JP" sz="900" dirty="0">
              <a:latin typeface="ＭＳ Ｐ明朝" panose="02020600040205080304" pitchFamily="18" charset="-128"/>
              <a:ea typeface="ＭＳ Ｐ明朝" panose="02020600040205080304" pitchFamily="18" charset="-128"/>
            </a:endParaRPr>
          </a:p>
        </p:txBody>
      </p:sp>
      <p:pic>
        <p:nvPicPr>
          <p:cNvPr id="30" name="図 29">
            <a:extLst>
              <a:ext uri="{FF2B5EF4-FFF2-40B4-BE49-F238E27FC236}">
                <a16:creationId xmlns:a16="http://schemas.microsoft.com/office/drawing/2014/main" id="{F05B19E9-768E-497F-B864-3A59F30C5B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53152" y="6101898"/>
            <a:ext cx="3194658" cy="3426104"/>
          </a:xfrm>
          <a:prstGeom prst="rect">
            <a:avLst/>
          </a:prstGeom>
        </p:spPr>
      </p:pic>
      <p:sp>
        <p:nvSpPr>
          <p:cNvPr id="124" name="角丸四角形 123">
            <a:extLst>
              <a:ext uri="{FF2B5EF4-FFF2-40B4-BE49-F238E27FC236}">
                <a16:creationId xmlns:a16="http://schemas.microsoft.com/office/drawing/2014/main" id="{8A07A841-5020-8F36-C8C4-D54288FFEC81}"/>
              </a:ext>
            </a:extLst>
          </p:cNvPr>
          <p:cNvSpPr/>
          <p:nvPr/>
        </p:nvSpPr>
        <p:spPr>
          <a:xfrm>
            <a:off x="9642543" y="8796769"/>
            <a:ext cx="2340000" cy="162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kumimoji="1" lang="ja-JP" altLang="en-US" sz="1050" dirty="0">
                <a:solidFill>
                  <a:schemeClr val="tx1"/>
                </a:solidFill>
                <a:latin typeface="ＭＳ Ｐゴシック" panose="020B0600070205080204" pitchFamily="50" charset="-128"/>
                <a:ea typeface="ＭＳ Ｐゴシック" panose="020B0600070205080204" pitchFamily="50" charset="-128"/>
              </a:rPr>
              <a:t>防災機能の強化（ＢＣＰを改善・改良）</a:t>
            </a:r>
          </a:p>
        </p:txBody>
      </p:sp>
      <p:sp>
        <p:nvSpPr>
          <p:cNvPr id="70" name="テキスト ボックス 69">
            <a:extLst>
              <a:ext uri="{FF2B5EF4-FFF2-40B4-BE49-F238E27FC236}">
                <a16:creationId xmlns:a16="http://schemas.microsoft.com/office/drawing/2014/main" id="{6DFB948F-5C6B-51D6-635B-05A425481514}"/>
              </a:ext>
            </a:extLst>
          </p:cNvPr>
          <p:cNvSpPr txBox="1"/>
          <p:nvPr/>
        </p:nvSpPr>
        <p:spPr>
          <a:xfrm>
            <a:off x="9604524" y="1574816"/>
            <a:ext cx="3167753" cy="1021237"/>
          </a:xfrm>
          <a:prstGeom prst="rect">
            <a:avLst/>
          </a:prstGeom>
          <a:noFill/>
        </p:spPr>
        <p:txBody>
          <a:bodyPr wrap="square" lIns="72000" tIns="0" rIns="72000" bIns="0" rtlCol="0">
            <a:spAutoFit/>
          </a:bodyPr>
          <a:lstStyle/>
          <a:p>
            <a:r>
              <a:rPr kumimoji="1" lang="ja-JP" altLang="en-US" sz="1000" b="1" dirty="0">
                <a:latin typeface="BIZ UDPゴシック" panose="020B0400000000000000" pitchFamily="50" charset="-128"/>
                <a:ea typeface="BIZ UDPゴシック" panose="020B0400000000000000" pitchFamily="50" charset="-128"/>
              </a:rPr>
              <a:t> </a:t>
            </a:r>
            <a:r>
              <a:rPr kumimoji="1" lang="en-US" altLang="ja-JP" sz="1000" b="1" dirty="0">
                <a:latin typeface="BIZ UDPゴシック" panose="020B0400000000000000" pitchFamily="50" charset="-128"/>
                <a:ea typeface="BIZ UDPゴシック" panose="020B0400000000000000" pitchFamily="50" charset="-128"/>
              </a:rPr>
              <a:t>【</a:t>
            </a:r>
            <a:r>
              <a:rPr kumimoji="1" lang="ja-JP" altLang="en-US" sz="1000" b="1" dirty="0">
                <a:latin typeface="BIZ UDPゴシック" panose="020B0400000000000000" pitchFamily="50" charset="-128"/>
                <a:ea typeface="BIZ UDPゴシック" panose="020B0400000000000000" pitchFamily="50" charset="-128"/>
              </a:rPr>
              <a:t>戦略的なポートセールスの展開</a:t>
            </a:r>
            <a:r>
              <a:rPr kumimoji="1" lang="en-US" altLang="ja-JP" sz="1000" b="1" dirty="0">
                <a:latin typeface="BIZ UDPゴシック" panose="020B0400000000000000" pitchFamily="50" charset="-128"/>
                <a:ea typeface="BIZ UDPゴシック" panose="020B0400000000000000" pitchFamily="50" charset="-128"/>
              </a:rPr>
              <a:t>】</a:t>
            </a:r>
            <a:endParaRPr kumimoji="1" lang="ja-JP" altLang="en-US" sz="1000" b="1" dirty="0">
              <a:latin typeface="BIZ UDPゴシック" panose="020B0400000000000000" pitchFamily="50" charset="-128"/>
              <a:ea typeface="BIZ UDPゴシック" panose="020B0400000000000000" pitchFamily="50" charset="-128"/>
            </a:endParaRPr>
          </a:p>
          <a:p>
            <a:r>
              <a:rPr kumimoji="1" lang="ja-JP" altLang="en-US" sz="900" dirty="0">
                <a:latin typeface="ＭＳ Ｐ明朝" panose="02020600040205080304" pitchFamily="18" charset="-128"/>
                <a:ea typeface="ＭＳ Ｐ明朝" panose="02020600040205080304" pitchFamily="18" charset="-128"/>
              </a:rPr>
              <a:t>■</a:t>
            </a:r>
            <a:r>
              <a:rPr kumimoji="1" lang="ja-JP" altLang="en-US" sz="900" dirty="0">
                <a:latin typeface="ＭＳ Ｐゴシック" panose="020B0600070205080204" pitchFamily="50" charset="-128"/>
                <a:ea typeface="ＭＳ Ｐ明朝" panose="02020600040205080304" pitchFamily="18" charset="-128"/>
              </a:rPr>
              <a:t>奈良・三重方面等における共同集貨活動</a:t>
            </a:r>
            <a:endParaRPr kumimoji="1" lang="en-US" altLang="ja-JP" sz="900" dirty="0">
              <a:latin typeface="ＭＳ Ｐゴシック" panose="020B0600070205080204" pitchFamily="50" charset="-128"/>
              <a:ea typeface="ＭＳ Ｐ明朝" panose="02020600040205080304" pitchFamily="18" charset="-128"/>
            </a:endParaRPr>
          </a:p>
          <a:p>
            <a:pPr>
              <a:spcAft>
                <a:spcPts val="0"/>
              </a:spcAft>
            </a:pPr>
            <a:r>
              <a:rPr kumimoji="1" lang="ja-JP" altLang="en-US" sz="900" dirty="0">
                <a:latin typeface="ＭＳ Ｐゴシック" panose="020B0600070205080204" pitchFamily="50" charset="-128"/>
                <a:ea typeface="ＭＳ Ｐ明朝" panose="02020600040205080304" pitchFamily="18" charset="-128"/>
              </a:rPr>
              <a:t>■府市の顧客情報の共有・共同集貨活動での需要把握</a:t>
            </a:r>
            <a:endParaRPr kumimoji="1" lang="en-US" altLang="ja-JP" sz="900" dirty="0">
              <a:latin typeface="ＭＳ Ｐゴシック" panose="020B0600070205080204" pitchFamily="50" charset="-128"/>
              <a:ea typeface="ＭＳ Ｐ明朝" panose="02020600040205080304" pitchFamily="18" charset="-128"/>
            </a:endParaRPr>
          </a:p>
          <a:p>
            <a:r>
              <a:rPr kumimoji="1" lang="ja-JP" altLang="en-US" sz="900" dirty="0">
                <a:latin typeface="ＭＳ Ｐゴシック" panose="020B0600070205080204" pitchFamily="50" charset="-128"/>
                <a:ea typeface="ＭＳ Ｐ明朝" panose="02020600040205080304" pitchFamily="18" charset="-128"/>
              </a:rPr>
              <a:t>■大阪港、府営港湾の両港利用に対する</a:t>
            </a:r>
            <a:r>
              <a:rPr kumimoji="1" lang="ja-JP" altLang="en-US" sz="900" dirty="0">
                <a:uFill>
                  <a:solidFill>
                    <a:srgbClr val="FF0000"/>
                  </a:solidFill>
                </a:uFill>
                <a:latin typeface="ＭＳ Ｐゴシック" panose="020B0600070205080204" pitchFamily="50" charset="-128"/>
                <a:ea typeface="ＭＳ Ｐ明朝" panose="02020600040205080304" pitchFamily="18" charset="-128"/>
              </a:rPr>
              <a:t>集貨インセンティブ</a:t>
            </a:r>
            <a:endParaRPr kumimoji="1" lang="en-US" altLang="ja-JP" sz="900" dirty="0">
              <a:uFill>
                <a:solidFill>
                  <a:srgbClr val="FF0000"/>
                </a:solidFill>
              </a:uFill>
              <a:latin typeface="ＭＳ Ｐゴシック" panose="020B0600070205080204" pitchFamily="50" charset="-128"/>
              <a:ea typeface="ＭＳ Ｐ明朝" panose="02020600040205080304" pitchFamily="18" charset="-128"/>
            </a:endParaRPr>
          </a:p>
          <a:p>
            <a:r>
              <a:rPr kumimoji="1" lang="ja-JP" altLang="en-US" sz="900" dirty="0">
                <a:uFill>
                  <a:solidFill>
                    <a:srgbClr val="FF0000"/>
                  </a:solidFill>
                </a:uFill>
                <a:latin typeface="ＭＳ Ｐゴシック" panose="020B0600070205080204" pitchFamily="50" charset="-128"/>
                <a:ea typeface="ＭＳ Ｐ明朝" panose="02020600040205080304" pitchFamily="18" charset="-128"/>
              </a:rPr>
              <a:t>　 の実施</a:t>
            </a:r>
            <a:r>
              <a:rPr kumimoji="1" lang="ja-JP" altLang="en-US" sz="900" dirty="0">
                <a:latin typeface="ＭＳ Ｐゴシック" panose="020B0600070205080204" pitchFamily="50" charset="-128"/>
                <a:ea typeface="ＭＳ Ｐ明朝" panose="02020600040205080304" pitchFamily="18" charset="-128"/>
              </a:rPr>
              <a:t>、各港の強みを活かした戦略的な集貨・創貨策の推進</a:t>
            </a:r>
            <a:endParaRPr kumimoji="1" lang="en-US" altLang="ja-JP" sz="900" dirty="0">
              <a:latin typeface="ＭＳ Ｐゴシック" panose="020B0600070205080204" pitchFamily="50" charset="-128"/>
              <a:ea typeface="ＭＳ Ｐ明朝" panose="02020600040205080304" pitchFamily="18" charset="-128"/>
            </a:endParaRPr>
          </a:p>
          <a:p>
            <a:pPr marL="92075" indent="-92075"/>
            <a:r>
              <a:rPr kumimoji="1" lang="ja-JP" altLang="en-US" sz="900" dirty="0">
                <a:latin typeface="ＭＳ Ｐゴシック" panose="020B0600070205080204" pitchFamily="50" charset="-128"/>
                <a:ea typeface="ＭＳ Ｐ明朝" panose="02020600040205080304" pitchFamily="18" charset="-128"/>
              </a:rPr>
              <a:t>■阪神国際港湾㈱や大阪港埠頭㈱、堺泉北埠頭㈱と連携</a:t>
            </a:r>
            <a:endParaRPr kumimoji="1" lang="en-US" altLang="ja-JP" sz="900" dirty="0">
              <a:latin typeface="ＭＳ Ｐゴシック" panose="020B0600070205080204" pitchFamily="50" charset="-128"/>
              <a:ea typeface="ＭＳ Ｐ明朝" panose="02020600040205080304" pitchFamily="18" charset="-128"/>
            </a:endParaRPr>
          </a:p>
          <a:p>
            <a:pPr marL="92075" indent="-92075"/>
            <a:r>
              <a:rPr kumimoji="1" lang="ja-JP" altLang="en-US" sz="900" dirty="0">
                <a:latin typeface="ＭＳ Ｐゴシック" panose="020B0600070205080204" pitchFamily="50" charset="-128"/>
                <a:ea typeface="ＭＳ Ｐ明朝" panose="02020600040205080304" pitchFamily="18" charset="-128"/>
              </a:rPr>
              <a:t>　 したポートセールスの実施</a:t>
            </a:r>
          </a:p>
        </p:txBody>
      </p:sp>
      <p:sp>
        <p:nvSpPr>
          <p:cNvPr id="72" name="テキスト ボックス 71">
            <a:extLst>
              <a:ext uri="{FF2B5EF4-FFF2-40B4-BE49-F238E27FC236}">
                <a16:creationId xmlns:a16="http://schemas.microsoft.com/office/drawing/2014/main" id="{60AFD742-DDFD-C454-7841-BBA1A980A8C7}"/>
              </a:ext>
            </a:extLst>
          </p:cNvPr>
          <p:cNvSpPr txBox="1"/>
          <p:nvPr/>
        </p:nvSpPr>
        <p:spPr>
          <a:xfrm>
            <a:off x="6464601" y="6979007"/>
            <a:ext cx="5936777" cy="161583"/>
          </a:xfrm>
          <a:prstGeom prst="rect">
            <a:avLst/>
          </a:prstGeom>
          <a:noFill/>
        </p:spPr>
        <p:txBody>
          <a:bodyPr wrap="square" tIns="0" bIns="0" rtlCol="0">
            <a:spAutoFit/>
          </a:bodyPr>
          <a:lstStyle/>
          <a:p>
            <a:r>
              <a:rPr kumimoji="1" lang="ja-JP" altLang="en-US" sz="1050" b="1" u="sng" dirty="0">
                <a:latin typeface="HG丸ｺﾞｼｯｸM-PRO" panose="020F0600000000000000" pitchFamily="50" charset="-128"/>
                <a:ea typeface="HG丸ｺﾞｼｯｸM-PRO" panose="020F0600000000000000" pitchFamily="50" charset="-128"/>
              </a:rPr>
              <a:t>⑷　クリーンでグリーンな大阪“みなと</a:t>
            </a:r>
            <a:r>
              <a:rPr kumimoji="1" lang="en-US" altLang="ja-JP" sz="1050" b="1" u="sng" dirty="0">
                <a:latin typeface="HG丸ｺﾞｼｯｸM-PRO" panose="020F0600000000000000" pitchFamily="50" charset="-128"/>
                <a:ea typeface="HG丸ｺﾞｼｯｸM-PRO" panose="020F0600000000000000" pitchFamily="50" charset="-128"/>
              </a:rPr>
              <a:t>” (</a:t>
            </a:r>
            <a:r>
              <a:rPr kumimoji="1" lang="ja-JP" altLang="en-US" sz="1050" b="1" u="sng" dirty="0">
                <a:latin typeface="HG丸ｺﾞｼｯｸM-PRO" panose="020F0600000000000000" pitchFamily="50" charset="-128"/>
                <a:ea typeface="HG丸ｺﾞｼｯｸM-PRO" panose="020F0600000000000000" pitchFamily="50" charset="-128"/>
              </a:rPr>
              <a:t>環境</a:t>
            </a:r>
            <a:r>
              <a:rPr kumimoji="1" lang="en-US" altLang="ja-JP" sz="1050" b="1" u="sng" dirty="0">
                <a:latin typeface="HG丸ｺﾞｼｯｸM-PRO" panose="020F0600000000000000" pitchFamily="50" charset="-128"/>
                <a:ea typeface="HG丸ｺﾞｼｯｸM-PRO" panose="020F0600000000000000" pitchFamily="50" charset="-128"/>
              </a:rPr>
              <a:t>)</a:t>
            </a:r>
            <a:endParaRPr kumimoji="1" lang="ja-JP" altLang="en-US" sz="1050" b="1" u="sng" dirty="0">
              <a:latin typeface="HG丸ｺﾞｼｯｸM-PRO" panose="020F0600000000000000" pitchFamily="50" charset="-128"/>
              <a:ea typeface="HG丸ｺﾞｼｯｸM-PRO" panose="020F0600000000000000" pitchFamily="50" charset="-128"/>
            </a:endParaRPr>
          </a:p>
        </p:txBody>
      </p:sp>
      <p:sp>
        <p:nvSpPr>
          <p:cNvPr id="73" name="テキスト ボックス 72">
            <a:extLst>
              <a:ext uri="{FF2B5EF4-FFF2-40B4-BE49-F238E27FC236}">
                <a16:creationId xmlns:a16="http://schemas.microsoft.com/office/drawing/2014/main" id="{50424227-68E6-7161-D938-3CCD2D4964F7}"/>
              </a:ext>
            </a:extLst>
          </p:cNvPr>
          <p:cNvSpPr txBox="1"/>
          <p:nvPr/>
        </p:nvSpPr>
        <p:spPr>
          <a:xfrm>
            <a:off x="6482339" y="7366941"/>
            <a:ext cx="3140738" cy="138499"/>
          </a:xfrm>
          <a:prstGeom prst="rect">
            <a:avLst/>
          </a:prstGeom>
          <a:noFill/>
        </p:spPr>
        <p:txBody>
          <a:bodyPr wrap="square" tIns="0" bIns="0" rtlCol="0">
            <a:spAutoFit/>
          </a:bodyPr>
          <a:lstStyle/>
          <a:p>
            <a:r>
              <a:rPr kumimoji="1" lang="ja-JP" altLang="en-US" sz="900" dirty="0">
                <a:uFill>
                  <a:solidFill>
                    <a:srgbClr val="FF0000"/>
                  </a:solidFill>
                </a:uFill>
                <a:latin typeface="ＭＳ Ｐ明朝" panose="02020600040205080304" pitchFamily="18" charset="-128"/>
                <a:ea typeface="ＭＳ Ｐ明朝" panose="02020600040205080304" pitchFamily="18" charset="-128"/>
              </a:rPr>
              <a:t>■大阪“みなと”におけるカーボンニュートラルポートの形成</a:t>
            </a:r>
            <a:endParaRPr kumimoji="1" lang="en-US" altLang="ja-JP" sz="900" dirty="0">
              <a:uFill>
                <a:solidFill>
                  <a:srgbClr val="FF0000"/>
                </a:solidFill>
              </a:uFill>
              <a:latin typeface="ＭＳ Ｐ明朝" panose="02020600040205080304" pitchFamily="18" charset="-128"/>
              <a:ea typeface="ＭＳ Ｐ明朝" panose="02020600040205080304" pitchFamily="18" charset="-128"/>
            </a:endParaRPr>
          </a:p>
        </p:txBody>
      </p:sp>
      <p:sp>
        <p:nvSpPr>
          <p:cNvPr id="74" name="角丸四角形 73">
            <a:extLst>
              <a:ext uri="{FF2B5EF4-FFF2-40B4-BE49-F238E27FC236}">
                <a16:creationId xmlns:a16="http://schemas.microsoft.com/office/drawing/2014/main" id="{4227C2D7-D3CC-48B2-D935-589057FC6F7C}"/>
              </a:ext>
            </a:extLst>
          </p:cNvPr>
          <p:cNvSpPr/>
          <p:nvPr/>
        </p:nvSpPr>
        <p:spPr>
          <a:xfrm>
            <a:off x="6556563" y="7705296"/>
            <a:ext cx="1656000" cy="162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kumimoji="1" lang="ja-JP" altLang="en-US" sz="1050" dirty="0">
                <a:solidFill>
                  <a:schemeClr val="tx1"/>
                </a:solidFill>
                <a:latin typeface="ＭＳ Ｐゴシック" panose="020B0600070205080204" pitchFamily="50" charset="-128"/>
                <a:ea typeface="ＭＳ Ｐゴシック" panose="020B0600070205080204" pitchFamily="50" charset="-128"/>
              </a:rPr>
              <a:t>海洋環境保護の取組み</a:t>
            </a:r>
          </a:p>
        </p:txBody>
      </p:sp>
      <p:sp>
        <p:nvSpPr>
          <p:cNvPr id="75" name="角丸四角形 74">
            <a:extLst>
              <a:ext uri="{FF2B5EF4-FFF2-40B4-BE49-F238E27FC236}">
                <a16:creationId xmlns:a16="http://schemas.microsoft.com/office/drawing/2014/main" id="{A231F0F1-4BEC-8707-8A4D-686A101E0136}"/>
              </a:ext>
            </a:extLst>
          </p:cNvPr>
          <p:cNvSpPr/>
          <p:nvPr/>
        </p:nvSpPr>
        <p:spPr>
          <a:xfrm>
            <a:off x="9643697" y="7707824"/>
            <a:ext cx="2232000" cy="162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50" noProof="0" dirty="0">
                <a:solidFill>
                  <a:prstClr val="black"/>
                </a:solidFill>
                <a:latin typeface="ＭＳ Ｐゴシック" panose="020B0600070205080204" pitchFamily="50" charset="-128"/>
                <a:ea typeface="ＭＳ Ｐゴシック" panose="020B0600070205080204" pitchFamily="50" charset="-128"/>
              </a:rPr>
              <a:t>美しく親しみやすい大阪湾の再生</a:t>
            </a:r>
            <a:endParaRPr kumimoji="1" lang="ja-JP" altLang="en-US" sz="105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mn-cs"/>
            </a:endParaRPr>
          </a:p>
        </p:txBody>
      </p:sp>
      <p:sp>
        <p:nvSpPr>
          <p:cNvPr id="76" name="角丸四角形 75">
            <a:extLst>
              <a:ext uri="{FF2B5EF4-FFF2-40B4-BE49-F238E27FC236}">
                <a16:creationId xmlns:a16="http://schemas.microsoft.com/office/drawing/2014/main" id="{96750A8E-AA61-7EEE-C808-70F0CDD28BA1}"/>
              </a:ext>
            </a:extLst>
          </p:cNvPr>
          <p:cNvSpPr/>
          <p:nvPr/>
        </p:nvSpPr>
        <p:spPr>
          <a:xfrm>
            <a:off x="6473137" y="6953308"/>
            <a:ext cx="6308362" cy="1506908"/>
          </a:xfrm>
          <a:prstGeom prst="roundRect">
            <a:avLst>
              <a:gd name="adj" fmla="val 5153"/>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テキスト ボックス 76">
            <a:extLst>
              <a:ext uri="{FF2B5EF4-FFF2-40B4-BE49-F238E27FC236}">
                <a16:creationId xmlns:a16="http://schemas.microsoft.com/office/drawing/2014/main" id="{AE2BC751-2C2C-0E90-909B-F52096E8627B}"/>
              </a:ext>
            </a:extLst>
          </p:cNvPr>
          <p:cNvSpPr txBox="1"/>
          <p:nvPr/>
        </p:nvSpPr>
        <p:spPr>
          <a:xfrm>
            <a:off x="9586253" y="7899552"/>
            <a:ext cx="2942660" cy="276999"/>
          </a:xfrm>
          <a:prstGeom prst="rect">
            <a:avLst/>
          </a:prstGeom>
          <a:noFill/>
        </p:spPr>
        <p:txBody>
          <a:bodyPr wrap="square" tIns="0" bIns="0" rtlCol="0">
            <a:spAutoFit/>
          </a:bodyPr>
          <a:lstStyle/>
          <a:p>
            <a:pPr lvl="0">
              <a:defRPr/>
            </a:pPr>
            <a:r>
              <a:rPr kumimoji="1" lang="ja-JP" altLang="en-US" sz="900" dirty="0">
                <a:latin typeface="ＭＳ Ｐ明朝" panose="02020600040205080304" pitchFamily="18" charset="-128"/>
                <a:ea typeface="ＭＳ Ｐ明朝" panose="02020600040205080304" pitchFamily="18" charset="-128"/>
              </a:rPr>
              <a:t>■親水空間や水辺空間の整備・保全の推進</a:t>
            </a:r>
            <a:endParaRPr kumimoji="1" lang="en-US" altLang="ja-JP" sz="900" dirty="0">
              <a:latin typeface="ＭＳ Ｐ明朝" panose="02020600040205080304" pitchFamily="18" charset="-128"/>
              <a:ea typeface="ＭＳ Ｐ明朝" panose="02020600040205080304" pitchFamily="18" charset="-128"/>
            </a:endParaRPr>
          </a:p>
          <a:p>
            <a:pPr lvl="0">
              <a:defRPr/>
            </a:pPr>
            <a:r>
              <a:rPr kumimoji="1" lang="ja-JP" altLang="en-US" sz="900" dirty="0">
                <a:latin typeface="ＭＳ Ｐ明朝" panose="02020600040205080304" pitchFamily="18" charset="-128"/>
                <a:ea typeface="ＭＳ Ｐ明朝" panose="02020600040205080304" pitchFamily="18" charset="-128"/>
              </a:rPr>
              <a:t>■地域住民などが参画した美しい港湾・海岸づくりの推進</a:t>
            </a:r>
            <a:endParaRPr kumimoji="1" lang="en-US" altLang="ja-JP" sz="900" dirty="0">
              <a:latin typeface="ＭＳ Ｐ明朝" panose="02020600040205080304" pitchFamily="18" charset="-128"/>
              <a:ea typeface="ＭＳ Ｐ明朝" panose="02020600040205080304" pitchFamily="18" charset="-128"/>
            </a:endParaRPr>
          </a:p>
        </p:txBody>
      </p:sp>
      <p:sp>
        <p:nvSpPr>
          <p:cNvPr id="78" name="角丸四角形 77">
            <a:extLst>
              <a:ext uri="{FF2B5EF4-FFF2-40B4-BE49-F238E27FC236}">
                <a16:creationId xmlns:a16="http://schemas.microsoft.com/office/drawing/2014/main" id="{884F274F-52EC-3302-5DF9-7532D7677642}"/>
              </a:ext>
            </a:extLst>
          </p:cNvPr>
          <p:cNvSpPr/>
          <p:nvPr/>
        </p:nvSpPr>
        <p:spPr>
          <a:xfrm>
            <a:off x="6556563" y="7178357"/>
            <a:ext cx="1416169" cy="162000"/>
          </a:xfrm>
          <a:prstGeom prst="roundRect">
            <a:avLst>
              <a:gd name="adj" fmla="val 3431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lvl="0" algn="ctr">
              <a:defRPr/>
            </a:pPr>
            <a:r>
              <a:rPr kumimoji="1" lang="ja-JP" altLang="en-US" sz="1050" dirty="0">
                <a:solidFill>
                  <a:schemeClr val="tx1"/>
                </a:solidFill>
                <a:uFill>
                  <a:solidFill>
                    <a:srgbClr val="FF0000"/>
                  </a:solidFill>
                </a:uFill>
                <a:latin typeface="ＭＳ Ｐゴシック" panose="020B0600070205080204" pitchFamily="50" charset="-128"/>
                <a:ea typeface="ＭＳ Ｐゴシック" panose="020B0600070205080204" pitchFamily="50" charset="-128"/>
              </a:rPr>
              <a:t>脱炭素化の取組み</a:t>
            </a:r>
            <a:endParaRPr kumimoji="1" lang="ja-JP" altLang="en-US" sz="1050" b="0" i="0" strike="noStrike" kern="1200" cap="none" spc="0" normalizeH="0" noProof="0" dirty="0">
              <a:ln>
                <a:noFill/>
              </a:ln>
              <a:solidFill>
                <a:schemeClr val="tx1"/>
              </a:solidFill>
              <a:effectLst/>
              <a:uLnTx/>
              <a:uFill>
                <a:solidFill>
                  <a:srgbClr val="FF0000"/>
                </a:solidFill>
              </a:uFill>
              <a:latin typeface="ＭＳ Ｐゴシック" panose="020B0600070205080204" pitchFamily="50" charset="-128"/>
              <a:ea typeface="ＭＳ Ｐゴシック" panose="020B0600070205080204" pitchFamily="50" charset="-128"/>
            </a:endParaRPr>
          </a:p>
        </p:txBody>
      </p:sp>
      <p:sp>
        <p:nvSpPr>
          <p:cNvPr id="86" name="テキスト ボックス 85">
            <a:extLst>
              <a:ext uri="{FF2B5EF4-FFF2-40B4-BE49-F238E27FC236}">
                <a16:creationId xmlns:a16="http://schemas.microsoft.com/office/drawing/2014/main" id="{68613450-83D3-2480-31EE-EC697A4E1445}"/>
              </a:ext>
            </a:extLst>
          </p:cNvPr>
          <p:cNvSpPr txBox="1"/>
          <p:nvPr/>
        </p:nvSpPr>
        <p:spPr>
          <a:xfrm>
            <a:off x="6484677" y="7890976"/>
            <a:ext cx="3241855" cy="415498"/>
          </a:xfrm>
          <a:prstGeom prst="rect">
            <a:avLst/>
          </a:prstGeom>
          <a:noFill/>
        </p:spPr>
        <p:txBody>
          <a:bodyPr wrap="square" tIns="0" bIns="0" rtlCol="0">
            <a:spAutoFit/>
          </a:bodyPr>
          <a:lstStyle/>
          <a:p>
            <a:r>
              <a:rPr kumimoji="1" lang="ja-JP" altLang="en-US" sz="900" dirty="0">
                <a:latin typeface="ＭＳ Ｐ明朝" panose="02020600040205080304" pitchFamily="18" charset="-128"/>
                <a:ea typeface="ＭＳ Ｐ明朝" panose="02020600040205080304" pitchFamily="18" charset="-128"/>
              </a:rPr>
              <a:t>■海洋・港湾環境プログラム（グリーンアウォード・</a:t>
            </a:r>
            <a:r>
              <a:rPr kumimoji="1" lang="en-US" altLang="ja-JP" sz="900" dirty="0">
                <a:latin typeface="ＭＳ Ｐ明朝" panose="02020600040205080304" pitchFamily="18" charset="-128"/>
                <a:ea typeface="ＭＳ Ｐ明朝" panose="02020600040205080304" pitchFamily="18" charset="-128"/>
              </a:rPr>
              <a:t>ESI</a:t>
            </a:r>
            <a:r>
              <a:rPr kumimoji="1" lang="ja-JP" altLang="en-US" sz="900" dirty="0">
                <a:latin typeface="ＭＳ Ｐ明朝" panose="02020600040205080304" pitchFamily="18" charset="-128"/>
                <a:ea typeface="ＭＳ Ｐ明朝" panose="02020600040205080304" pitchFamily="18" charset="-128"/>
              </a:rPr>
              <a:t>プログラム）</a:t>
            </a:r>
            <a:endParaRPr kumimoji="1" lang="en-US" altLang="ja-JP" sz="900" dirty="0">
              <a:latin typeface="ＭＳ Ｐ明朝" panose="02020600040205080304" pitchFamily="18" charset="-128"/>
              <a:ea typeface="ＭＳ Ｐ明朝" panose="02020600040205080304" pitchFamily="18" charset="-128"/>
            </a:endParaRPr>
          </a:p>
          <a:p>
            <a:r>
              <a:rPr kumimoji="1" lang="ja-JP" altLang="en-US" sz="900" dirty="0">
                <a:latin typeface="ＭＳ Ｐ明朝" panose="02020600040205080304" pitchFamily="18" charset="-128"/>
                <a:ea typeface="ＭＳ Ｐ明朝" panose="02020600040205080304" pitchFamily="18" charset="-128"/>
              </a:rPr>
              <a:t>　 に基づく認証船舶の利用促進</a:t>
            </a:r>
            <a:endParaRPr kumimoji="1" lang="en-US" altLang="ja-JP" sz="900" dirty="0">
              <a:latin typeface="ＭＳ Ｐ明朝" panose="02020600040205080304" pitchFamily="18" charset="-128"/>
              <a:ea typeface="ＭＳ Ｐ明朝" panose="02020600040205080304" pitchFamily="18" charset="-128"/>
            </a:endParaRPr>
          </a:p>
          <a:p>
            <a:r>
              <a:rPr kumimoji="1" lang="ja-JP" altLang="en-US" sz="900" dirty="0">
                <a:latin typeface="ＭＳ Ｐ明朝" panose="02020600040205080304" pitchFamily="18" charset="-128"/>
                <a:ea typeface="ＭＳ Ｐ明朝" panose="02020600040205080304" pitchFamily="18" charset="-128"/>
              </a:rPr>
              <a:t>■ＬＮＧ燃料船の利用促進</a:t>
            </a:r>
            <a:endParaRPr kumimoji="1" lang="en-US" altLang="ja-JP" sz="900" dirty="0">
              <a:latin typeface="ＭＳ Ｐ明朝" panose="02020600040205080304" pitchFamily="18" charset="-128"/>
              <a:ea typeface="ＭＳ Ｐ明朝" panose="02020600040205080304" pitchFamily="18" charset="-128"/>
            </a:endParaRPr>
          </a:p>
        </p:txBody>
      </p:sp>
      <p:sp>
        <p:nvSpPr>
          <p:cNvPr id="2" name="テキスト ボックス 1">
            <a:extLst>
              <a:ext uri="{FF2B5EF4-FFF2-40B4-BE49-F238E27FC236}">
                <a16:creationId xmlns:a16="http://schemas.microsoft.com/office/drawing/2014/main" id="{8828265C-D9AC-6C9D-D96D-2B8CDA0772F7}"/>
              </a:ext>
            </a:extLst>
          </p:cNvPr>
          <p:cNvSpPr txBox="1"/>
          <p:nvPr/>
        </p:nvSpPr>
        <p:spPr>
          <a:xfrm>
            <a:off x="3304309" y="144062"/>
            <a:ext cx="3055618" cy="400110"/>
          </a:xfrm>
          <a:prstGeom prst="rect">
            <a:avLst/>
          </a:prstGeom>
          <a:noFill/>
        </p:spPr>
        <p:txBody>
          <a:bodyPr wrap="square" rtlCol="0">
            <a:spAutoFit/>
          </a:bodyPr>
          <a:lstStyle/>
          <a:p>
            <a:r>
              <a:rPr kumimoji="1" lang="ja-JP" altLang="en-US" sz="1600" b="1" dirty="0"/>
              <a:t>令和</a:t>
            </a:r>
            <a:r>
              <a:rPr kumimoji="1" lang="en-US" altLang="ja-JP" sz="1600" b="1" dirty="0"/>
              <a:t>8</a:t>
            </a:r>
            <a:r>
              <a:rPr kumimoji="1" lang="ja-JP" altLang="en-US" sz="1600" b="1" dirty="0"/>
              <a:t>年改訂版</a:t>
            </a:r>
            <a:r>
              <a:rPr kumimoji="1" lang="en-US" altLang="ja-JP" sz="1600" b="1" dirty="0"/>
              <a:t> </a:t>
            </a:r>
            <a:r>
              <a:rPr kumimoji="1" lang="en-US" altLang="ja-JP" sz="2000" b="1" dirty="0"/>
              <a:t>【</a:t>
            </a:r>
            <a:r>
              <a:rPr kumimoji="1" lang="ja-JP" altLang="en-US" sz="2000" b="1" dirty="0"/>
              <a:t>概要版</a:t>
            </a:r>
            <a:r>
              <a:rPr kumimoji="1" lang="en-US" altLang="ja-JP" sz="2000" b="1" dirty="0"/>
              <a:t>】</a:t>
            </a:r>
            <a:endParaRPr kumimoji="1" lang="ja-JP" altLang="en-US" sz="2000" b="1" dirty="0"/>
          </a:p>
        </p:txBody>
      </p:sp>
      <p:sp>
        <p:nvSpPr>
          <p:cNvPr id="25" name="二等辺三角形 24">
            <a:extLst>
              <a:ext uri="{FF2B5EF4-FFF2-40B4-BE49-F238E27FC236}">
                <a16:creationId xmlns:a16="http://schemas.microsoft.com/office/drawing/2014/main" id="{43AD6E0F-FCDC-2058-B6C9-3ABA950F86A4}"/>
              </a:ext>
            </a:extLst>
          </p:cNvPr>
          <p:cNvSpPr/>
          <p:nvPr/>
        </p:nvSpPr>
        <p:spPr>
          <a:xfrm rot="5400000">
            <a:off x="9389333" y="7365357"/>
            <a:ext cx="440770" cy="90869"/>
          </a:xfrm>
          <a:prstGeom prst="triangl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43608F7C-0FEE-6939-2F5D-1A2856006A9A}"/>
              </a:ext>
            </a:extLst>
          </p:cNvPr>
          <p:cNvSpPr txBox="1"/>
          <p:nvPr/>
        </p:nvSpPr>
        <p:spPr>
          <a:xfrm>
            <a:off x="120361" y="3468684"/>
            <a:ext cx="6397876" cy="692497"/>
          </a:xfrm>
          <a:prstGeom prst="rect">
            <a:avLst/>
          </a:prstGeom>
          <a:noFill/>
        </p:spPr>
        <p:txBody>
          <a:bodyPr wrap="square" rtlCol="0">
            <a:spAutoFit/>
          </a:bodyPr>
          <a:lstStyle/>
          <a:p>
            <a:r>
              <a:rPr kumimoji="1" lang="ja-JP" altLang="en-US" dirty="0">
                <a:latin typeface="ＭＳ Ｐ明朝" panose="02020600040205080304" pitchFamily="18" charset="-128"/>
                <a:ea typeface="ＭＳ Ｐ明朝" panose="02020600040205080304" pitchFamily="18" charset="-128"/>
              </a:rPr>
              <a:t>　</a:t>
            </a:r>
            <a:r>
              <a:rPr kumimoji="1" lang="ja-JP" altLang="en-US" sz="1050" dirty="0">
                <a:latin typeface="ＭＳ Ｐ明朝" panose="02020600040205080304" pitchFamily="18" charset="-128"/>
                <a:ea typeface="ＭＳ Ｐ明朝" panose="02020600040205080304" pitchFamily="18" charset="-128"/>
              </a:rPr>
              <a:t>大阪港湾局では、大阪港と府営港湾の強みを生かし、弱みを補完のうえ、全体で機能分担や最適配置を図り、大阪港及び府営港湾をヒト・モノ・コトがより一層交流する拠点として発展させ、安全・安心で良好な港湾環境のもと、背後圏にまで賑わいを図り、関西経済の発展の一翼を担うことをめざします。</a:t>
            </a:r>
            <a:endParaRPr kumimoji="1" lang="ja-JP" altLang="en-US" sz="1050" dirty="0"/>
          </a:p>
        </p:txBody>
      </p:sp>
      <p:sp>
        <p:nvSpPr>
          <p:cNvPr id="26" name="テキスト ボックス 25">
            <a:extLst>
              <a:ext uri="{FF2B5EF4-FFF2-40B4-BE49-F238E27FC236}">
                <a16:creationId xmlns:a16="http://schemas.microsoft.com/office/drawing/2014/main" id="{FFB3D6B8-F470-CC1A-39B4-A4255878159C}"/>
              </a:ext>
            </a:extLst>
          </p:cNvPr>
          <p:cNvSpPr txBox="1"/>
          <p:nvPr/>
        </p:nvSpPr>
        <p:spPr>
          <a:xfrm>
            <a:off x="6504119" y="2211160"/>
            <a:ext cx="3234688" cy="430887"/>
          </a:xfrm>
          <a:prstGeom prst="rect">
            <a:avLst/>
          </a:prstGeom>
          <a:noFill/>
        </p:spPr>
        <p:txBody>
          <a:bodyPr wrap="square" lIns="72000" tIns="0" rIns="72000" bIns="0" rtlCol="0">
            <a:spAutoFit/>
          </a:bodyPr>
          <a:lstStyle/>
          <a:p>
            <a:r>
              <a:rPr kumimoji="1" lang="ja-JP" altLang="en-US" sz="1000" b="1" dirty="0">
                <a:latin typeface="BIZ UDPゴシック" panose="020B0400000000000000" pitchFamily="50" charset="-128"/>
                <a:ea typeface="BIZ UDPゴシック" panose="020B0400000000000000" pitchFamily="50" charset="-128"/>
              </a:rPr>
              <a:t> </a:t>
            </a:r>
            <a:r>
              <a:rPr kumimoji="1" lang="en-US" altLang="ja-JP" sz="1000" b="1" dirty="0">
                <a:latin typeface="BIZ UDPゴシック" panose="020B0400000000000000" pitchFamily="50" charset="-128"/>
                <a:ea typeface="BIZ UDPゴシック" panose="020B0400000000000000" pitchFamily="50" charset="-128"/>
              </a:rPr>
              <a:t>【</a:t>
            </a:r>
            <a:r>
              <a:rPr kumimoji="1" lang="ja-JP" altLang="en-US" sz="1000" b="1" dirty="0">
                <a:latin typeface="BIZ UDPゴシック" panose="020B0400000000000000" pitchFamily="50" charset="-128"/>
                <a:ea typeface="BIZ UDPゴシック" panose="020B0400000000000000" pitchFamily="50" charset="-128"/>
              </a:rPr>
              <a:t>大阪港フェリーターミナルの再編による機能強化</a:t>
            </a:r>
            <a:r>
              <a:rPr kumimoji="1" lang="en-US" altLang="ja-JP" sz="1000" b="1" dirty="0">
                <a:latin typeface="BIZ UDPゴシック" panose="020B0400000000000000" pitchFamily="50" charset="-128"/>
                <a:ea typeface="BIZ UDPゴシック" panose="020B0400000000000000" pitchFamily="50" charset="-128"/>
              </a:rPr>
              <a:t>】</a:t>
            </a:r>
          </a:p>
          <a:p>
            <a:r>
              <a:rPr kumimoji="1" lang="ja-JP" altLang="en-US" sz="900" dirty="0">
                <a:latin typeface="ＭＳ Ｐ明朝" panose="02020600040205080304" pitchFamily="18" charset="-128"/>
                <a:ea typeface="ＭＳ Ｐ明朝" panose="02020600040205080304" pitchFamily="18" charset="-128"/>
              </a:rPr>
              <a:t>■南港フェリーターミナルの拡張</a:t>
            </a:r>
            <a:endParaRPr kumimoji="1" lang="en-US" altLang="ja-JP" sz="900" strike="dblStrike" dirty="0">
              <a:latin typeface="ＭＳ Ｐ明朝" panose="02020600040205080304" pitchFamily="18" charset="-128"/>
              <a:ea typeface="ＭＳ Ｐ明朝" panose="02020600040205080304" pitchFamily="18" charset="-128"/>
            </a:endParaRPr>
          </a:p>
          <a:p>
            <a:r>
              <a:rPr kumimoji="1" lang="ja-JP" altLang="en-US" sz="900" dirty="0">
                <a:latin typeface="ＭＳ Ｐ明朝" panose="02020600040205080304" pitchFamily="18" charset="-128"/>
                <a:ea typeface="ＭＳ Ｐ明朝" panose="02020600040205080304" pitchFamily="18" charset="-128"/>
              </a:rPr>
              <a:t>■夢洲フェリーターミナルの整備</a:t>
            </a:r>
            <a:endParaRPr kumimoji="1" lang="en-US" altLang="ja-JP" sz="900" dirty="0">
              <a:latin typeface="ＭＳ Ｐ明朝" panose="02020600040205080304" pitchFamily="18" charset="-128"/>
              <a:ea typeface="ＭＳ Ｐ明朝" panose="02020600040205080304" pitchFamily="18" charset="-128"/>
            </a:endParaRPr>
          </a:p>
        </p:txBody>
      </p:sp>
      <p:sp>
        <p:nvSpPr>
          <p:cNvPr id="14" name="二等辺三角形 13">
            <a:extLst>
              <a:ext uri="{FF2B5EF4-FFF2-40B4-BE49-F238E27FC236}">
                <a16:creationId xmlns:a16="http://schemas.microsoft.com/office/drawing/2014/main" id="{6FD69D1C-C1EA-D8BE-6805-6E68559D5A43}"/>
              </a:ext>
            </a:extLst>
          </p:cNvPr>
          <p:cNvSpPr/>
          <p:nvPr/>
        </p:nvSpPr>
        <p:spPr>
          <a:xfrm rot="5400000">
            <a:off x="8475287" y="4914253"/>
            <a:ext cx="440770" cy="90869"/>
          </a:xfrm>
          <a:prstGeom prst="triangl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角丸四角形 22">
            <a:extLst>
              <a:ext uri="{FF2B5EF4-FFF2-40B4-BE49-F238E27FC236}">
                <a16:creationId xmlns:a16="http://schemas.microsoft.com/office/drawing/2014/main" id="{C60BF2FA-D06B-4060-F926-F76F4CDBF0D5}"/>
              </a:ext>
            </a:extLst>
          </p:cNvPr>
          <p:cNvSpPr/>
          <p:nvPr/>
        </p:nvSpPr>
        <p:spPr>
          <a:xfrm>
            <a:off x="8780543" y="4701001"/>
            <a:ext cx="805219" cy="515146"/>
          </a:xfrm>
          <a:prstGeom prst="roundRect">
            <a:avLst/>
          </a:prstGeom>
          <a:solidFill>
            <a:schemeClr val="accent2">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36000" bIns="36000" rtlCol="0" anchor="ctr"/>
          <a:lstStyle/>
          <a:p>
            <a:pPr algn="ctr"/>
            <a:r>
              <a:rPr kumimoji="1" lang="ja-JP" altLang="en-US" sz="900" b="1" u="sng" dirty="0">
                <a:solidFill>
                  <a:schemeClr val="tx1"/>
                </a:solidFill>
                <a:latin typeface="HG丸ｺﾞｼｯｸM-PRO" panose="020F0600000000000000" pitchFamily="50" charset="-128"/>
                <a:ea typeface="HG丸ｺﾞｼｯｸM-PRO" panose="020F0600000000000000" pitchFamily="50" charset="-128"/>
              </a:rPr>
              <a:t>目標</a:t>
            </a:r>
            <a:endParaRPr kumimoji="1" lang="en-US" altLang="ja-JP" sz="900" b="1" u="sng" dirty="0">
              <a:solidFill>
                <a:schemeClr val="tx1"/>
              </a:solidFill>
              <a:latin typeface="HG丸ｺﾞｼｯｸM-PRO" panose="020F0600000000000000" pitchFamily="50" charset="-128"/>
              <a:ea typeface="HG丸ｺﾞｼｯｸM-PRO" panose="020F0600000000000000" pitchFamily="50" charset="-128"/>
            </a:endParaRPr>
          </a:p>
          <a:p>
            <a:pPr algn="ctr"/>
            <a:endParaRPr kumimoji="1" lang="ja-JP" altLang="en-US" sz="200" b="1"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en-US" altLang="ja-JP" sz="900" dirty="0">
                <a:solidFill>
                  <a:schemeClr val="tx1"/>
                </a:solidFill>
                <a:latin typeface="HG丸ｺﾞｼｯｸM-PRO" panose="020F0600000000000000" pitchFamily="50" charset="-128"/>
                <a:ea typeface="HG丸ｺﾞｼｯｸM-PRO" panose="020F0600000000000000" pitchFamily="50" charset="-128"/>
              </a:rPr>
              <a:t>2028</a:t>
            </a:r>
            <a:r>
              <a:rPr kumimoji="1" lang="ja-JP" altLang="en-US" sz="900" dirty="0">
                <a:solidFill>
                  <a:schemeClr val="tx1"/>
                </a:solidFill>
                <a:latin typeface="HG丸ｺﾞｼｯｸM-PRO" panose="020F0600000000000000" pitchFamily="50" charset="-128"/>
                <a:ea typeface="HG丸ｺﾞｼｯｸM-PRO" panose="020F0600000000000000" pitchFamily="50" charset="-128"/>
              </a:rPr>
              <a:t>年</a:t>
            </a:r>
            <a:endParaRPr kumimoji="1" lang="en-US" altLang="ja-JP" sz="800" dirty="0">
              <a:solidFill>
                <a:schemeClr val="tx1"/>
              </a:solidFill>
              <a:latin typeface="HG丸ｺﾞｼｯｸM-PRO" panose="020F0600000000000000" pitchFamily="50" charset="-128"/>
              <a:ea typeface="HG丸ｺﾞｼｯｸM-PRO" panose="020F0600000000000000" pitchFamily="50" charset="-128"/>
            </a:endParaRPr>
          </a:p>
          <a:p>
            <a:pPr algn="ctr"/>
            <a:r>
              <a:rPr kumimoji="1" lang="ja-JP" altLang="en-US" sz="900" dirty="0">
                <a:solidFill>
                  <a:schemeClr val="tx1"/>
                </a:solidFill>
                <a:latin typeface="HG丸ｺﾞｼｯｸM-PRO" panose="020F0600000000000000" pitchFamily="50" charset="-128"/>
                <a:ea typeface="HG丸ｺﾞｼｯｸM-PRO" panose="020F0600000000000000" pitchFamily="50" charset="-128"/>
              </a:rPr>
              <a:t>１</a:t>
            </a:r>
            <a:r>
              <a:rPr kumimoji="1" lang="en-US" altLang="ja-JP" sz="900" dirty="0">
                <a:solidFill>
                  <a:schemeClr val="tx1"/>
                </a:solidFill>
                <a:latin typeface="HG丸ｺﾞｼｯｸM-PRO" panose="020F0600000000000000" pitchFamily="50" charset="-128"/>
                <a:ea typeface="HG丸ｺﾞｼｯｸM-PRO" panose="020F0600000000000000" pitchFamily="50" charset="-128"/>
              </a:rPr>
              <a:t>00</a:t>
            </a:r>
            <a:r>
              <a:rPr kumimoji="1" lang="ja-JP" altLang="en-US" sz="900" dirty="0">
                <a:solidFill>
                  <a:schemeClr val="tx1"/>
                </a:solidFill>
                <a:latin typeface="HG丸ｺﾞｼｯｸM-PRO" panose="020F0600000000000000" pitchFamily="50" charset="-128"/>
                <a:ea typeface="HG丸ｺﾞｼｯｸM-PRO" panose="020F0600000000000000" pitchFamily="50" charset="-128"/>
              </a:rPr>
              <a:t>隻</a:t>
            </a:r>
            <a:r>
              <a:rPr kumimoji="1" lang="en-US" altLang="ja-JP" sz="900"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900" dirty="0">
                <a:solidFill>
                  <a:schemeClr val="tx1"/>
                </a:solidFill>
                <a:latin typeface="HG丸ｺﾞｼｯｸM-PRO" panose="020F0600000000000000" pitchFamily="50" charset="-128"/>
                <a:ea typeface="HG丸ｺﾞｼｯｸM-PRO" panose="020F0600000000000000" pitchFamily="50" charset="-128"/>
              </a:rPr>
              <a:t>年</a:t>
            </a:r>
          </a:p>
        </p:txBody>
      </p:sp>
      <p:sp>
        <p:nvSpPr>
          <p:cNvPr id="17" name="テキスト ボックス 16">
            <a:extLst>
              <a:ext uri="{FF2B5EF4-FFF2-40B4-BE49-F238E27FC236}">
                <a16:creationId xmlns:a16="http://schemas.microsoft.com/office/drawing/2014/main" id="{EB767068-8DA7-FF29-77BB-DCB55E30F0EE}"/>
              </a:ext>
            </a:extLst>
          </p:cNvPr>
          <p:cNvSpPr txBox="1"/>
          <p:nvPr/>
        </p:nvSpPr>
        <p:spPr>
          <a:xfrm>
            <a:off x="6834938" y="4541807"/>
            <a:ext cx="1813170" cy="107722"/>
          </a:xfrm>
          <a:prstGeom prst="rect">
            <a:avLst/>
          </a:prstGeom>
          <a:noFill/>
        </p:spPr>
        <p:txBody>
          <a:bodyPr wrap="square" t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700" dirty="0">
                <a:latin typeface="ＭＳ Ｐ明朝" panose="02020600040205080304" pitchFamily="18" charset="-128"/>
                <a:ea typeface="ＭＳ Ｐ明朝" panose="02020600040205080304" pitchFamily="18" charset="-128"/>
              </a:rPr>
              <a:t>（</a:t>
            </a:r>
            <a:r>
              <a:rPr kumimoji="1" lang="en-US" altLang="ja-JP" sz="700" dirty="0">
                <a:latin typeface="ＭＳ Ｐ明朝" panose="02020600040205080304" pitchFamily="18" charset="-128"/>
                <a:ea typeface="ＭＳ Ｐ明朝" panose="02020600040205080304" pitchFamily="18" charset="-128"/>
              </a:rPr>
              <a:t>Beyond</a:t>
            </a:r>
            <a:r>
              <a:rPr kumimoji="1" lang="ja-JP" altLang="en-US" sz="700" dirty="0">
                <a:latin typeface="ＭＳ Ｐ明朝" panose="02020600040205080304" pitchFamily="18" charset="-128"/>
                <a:ea typeface="ＭＳ Ｐ明朝" panose="02020600040205080304" pitchFamily="18" charset="-128"/>
              </a:rPr>
              <a:t>　</a:t>
            </a:r>
            <a:r>
              <a:rPr kumimoji="1" lang="en-US" altLang="ja-JP" sz="700" dirty="0">
                <a:latin typeface="ＭＳ Ｐ明朝" panose="02020600040205080304" pitchFamily="18" charset="-128"/>
                <a:ea typeface="ＭＳ Ｐ明朝" panose="02020600040205080304" pitchFamily="18" charset="-128"/>
              </a:rPr>
              <a:t>EXPO 2025</a:t>
            </a:r>
            <a:r>
              <a:rPr kumimoji="1" lang="ja-JP" altLang="en-US" sz="700" dirty="0">
                <a:latin typeface="ＭＳ Ｐ明朝" panose="02020600040205080304" pitchFamily="18" charset="-128"/>
                <a:ea typeface="ＭＳ Ｐ明朝" panose="02020600040205080304" pitchFamily="18" charset="-128"/>
              </a:rPr>
              <a:t>の取組みの一環）</a:t>
            </a:r>
            <a:endParaRPr kumimoji="1" lang="en-US" altLang="ja-JP" sz="700" dirty="0">
              <a:latin typeface="ＭＳ Ｐ明朝" panose="02020600040205080304" pitchFamily="18" charset="-128"/>
              <a:ea typeface="ＭＳ Ｐ明朝" panose="02020600040205080304" pitchFamily="18" charset="-128"/>
            </a:endParaRPr>
          </a:p>
        </p:txBody>
      </p:sp>
    </p:spTree>
    <p:extLst>
      <p:ext uri="{BB962C8B-B14F-4D97-AF65-F5344CB8AC3E}">
        <p14:creationId xmlns:p14="http://schemas.microsoft.com/office/powerpoint/2010/main" val="112873032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1052</TotalTime>
  <Words>1518</Words>
  <Application>Microsoft Office PowerPoint</Application>
  <PresentationFormat>A3 297x420 mm</PresentationFormat>
  <Paragraphs>129</Paragraphs>
  <Slides>1</Slides>
  <Notes>1</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1</vt:i4>
      </vt:variant>
    </vt:vector>
  </HeadingPairs>
  <TitlesOfParts>
    <vt:vector size="13" baseType="lpstr">
      <vt:lpstr>BIZ UDPゴシック</vt:lpstr>
      <vt:lpstr>HG丸ｺﾞｼｯｸM-PRO</vt:lpstr>
      <vt:lpstr>ＭＳ Ｐゴシック</vt:lpstr>
      <vt:lpstr>ＭＳ Ｐ明朝</vt:lpstr>
      <vt:lpstr>ＭＳ 明朝</vt:lpstr>
      <vt:lpstr>游ゴシック</vt:lpstr>
      <vt:lpstr>Arial</vt:lpstr>
      <vt:lpstr>Calibri</vt:lpstr>
      <vt:lpstr>Calibri Light</vt:lpstr>
      <vt:lpstr>Century</vt:lpstr>
      <vt:lpstr>Wingdings</vt:lpstr>
      <vt:lpstr>Office テーマ</vt:lpstr>
      <vt:lpstr>大阪“みなと”ビジョン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平木　和幸 / HIRAGI Kazuyuki</dc:creator>
  <cp:lastModifiedBy>平木　和幸 / HIRAGI Kazuyuki</cp:lastModifiedBy>
  <cp:revision>74</cp:revision>
  <cp:lastPrinted>2026-08-10T01:49:51Z</cp:lastPrinted>
  <dcterms:modified xsi:type="dcterms:W3CDTF">2026-08-25T08:10:31Z</dcterms:modified>
</cp:coreProperties>
</file>