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
  </p:notesMasterIdLst>
  <p:sldIdLst>
    <p:sldId id="420" r:id="rId2"/>
    <p:sldId id="423" r:id="rId3"/>
    <p:sldId id="412" r:id="rId4"/>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1741" autoAdjust="0"/>
  </p:normalViewPr>
  <p:slideViewPr>
    <p:cSldViewPr snapToGrid="0">
      <p:cViewPr>
        <p:scale>
          <a:sx n="50" d="100"/>
          <a:sy n="50" d="100"/>
        </p:scale>
        <p:origin x="1428" y="-1890"/>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2022/6/10</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0873">
              <a:defRPr/>
            </a:pPr>
            <a:fld id="{1A129212-0568-412B-8408-5132D870ADEA}" type="slidenum">
              <a:rPr kumimoji="1" lang="ja-JP" altLang="en-US">
                <a:solidFill>
                  <a:prstClr val="black"/>
                </a:solidFill>
                <a:latin typeface="游ゴシック" panose="020F0502020204030204"/>
                <a:ea typeface="游ゴシック" panose="020B0400000000000000" pitchFamily="50" charset="-128"/>
              </a:rPr>
              <a:pPr defTabSz="460873">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665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2022/6/10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2022/6/10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2022/6/10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2022/6/10</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emf"/><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1600556" y="4684329"/>
            <a:ext cx="6062987" cy="3324231"/>
            <a:chOff x="443935" y="4554451"/>
            <a:chExt cx="5855728" cy="3563839"/>
          </a:xfrm>
          <a:solidFill>
            <a:srgbClr val="FFFF00"/>
          </a:solidFill>
        </p:grpSpPr>
        <p:sp>
          <p:nvSpPr>
            <p:cNvPr id="21" name="テキスト ボックス 20"/>
            <p:cNvSpPr txBox="1"/>
            <p:nvPr/>
          </p:nvSpPr>
          <p:spPr>
            <a:xfrm>
              <a:off x="504610" y="5104647"/>
              <a:ext cx="5587409" cy="3013643"/>
            </a:xfrm>
            <a:prstGeom prst="rect">
              <a:avLst/>
            </a:prstGeom>
            <a:noFill/>
          </p:spPr>
          <p:txBody>
            <a:bodyPr wrap="square" rtlCol="0">
              <a:spAutoFit/>
            </a:bodyPr>
            <a:lstStyle/>
            <a:p>
              <a:pPr>
                <a:lnSpc>
                  <a:spcPts val="2000"/>
                </a:lnSpc>
                <a:spcAft>
                  <a:spcPts val="600"/>
                </a:spcAft>
                <a:defRPr/>
              </a:pPr>
              <a:r>
                <a:rPr kumimoji="1" lang="ja-JP" altLang="en-US" sz="1600" dirty="0" smtClean="0">
                  <a:latin typeface="ＭＳ Ｐ明朝" panose="02020600040205080304" pitchFamily="18" charset="-128"/>
                  <a:ea typeface="ＭＳ Ｐ明朝" panose="02020600040205080304" pitchFamily="18" charset="-128"/>
                </a:rPr>
                <a:t>　</a:t>
              </a:r>
              <a:r>
                <a:rPr kumimoji="1" lang="ja-JP" altLang="en-US" sz="1600" dirty="0">
                  <a:latin typeface="ＭＳ Ｐ明朝" panose="02020600040205080304" pitchFamily="18" charset="-128"/>
                  <a:ea typeface="ＭＳ Ｐ明朝" panose="02020600040205080304" pitchFamily="18" charset="-128"/>
                </a:rPr>
                <a:t>大阪府全域で大阪の魅力をさらに向上させるため、大阪府及び大阪市共通の戦略として策定しました</a:t>
              </a:r>
              <a:r>
                <a:rPr kumimoji="1" lang="ja-JP" altLang="en-US" sz="1600" dirty="0" err="1">
                  <a:latin typeface="ＭＳ Ｐ明朝" panose="02020600040205080304" pitchFamily="18" charset="-128"/>
                  <a:ea typeface="ＭＳ Ｐ明朝" panose="02020600040205080304" pitchFamily="18" charset="-128"/>
                </a:rPr>
                <a:t>。</a:t>
              </a:r>
              <a:r>
                <a:rPr kumimoji="1" lang="ja-JP" altLang="en-US" sz="1600" dirty="0">
                  <a:latin typeface="ＭＳ Ｐ明朝" panose="02020600040205080304" pitchFamily="18" charset="-128"/>
                  <a:ea typeface="ＭＳ Ｐ明朝" panose="02020600040205080304" pitchFamily="18" charset="-128"/>
                </a:rPr>
                <a:t>　</a:t>
              </a:r>
              <a:endParaRPr kumimoji="1" lang="en-US" altLang="ja-JP" sz="1600" dirty="0">
                <a:latin typeface="ＭＳ Ｐ明朝" panose="02020600040205080304" pitchFamily="18" charset="-128"/>
                <a:ea typeface="ＭＳ Ｐ明朝" panose="02020600040205080304" pitchFamily="18" charset="-128"/>
              </a:endParaRPr>
            </a:p>
            <a:p>
              <a:pPr>
                <a:lnSpc>
                  <a:spcPts val="2000"/>
                </a:lnSpc>
                <a:spcAft>
                  <a:spcPts val="600"/>
                </a:spcAft>
                <a:defRPr/>
              </a:pPr>
              <a:r>
                <a:rPr kumimoji="1" lang="ja-JP" altLang="en-US" sz="1600" dirty="0">
                  <a:latin typeface="ＭＳ Ｐ明朝" panose="02020600040205080304" pitchFamily="18" charset="-128"/>
                  <a:ea typeface="ＭＳ Ｐ明朝" panose="02020600040205080304" pitchFamily="18" charset="-128"/>
                </a:rPr>
                <a:t>　</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大阪・関西万博のインパクトを生かした都市魅力の創造・発信</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err="1" smtClean="0">
                  <a:latin typeface="ＭＳ Ｐ明朝" panose="02020600040205080304" pitchFamily="18" charset="-128"/>
                  <a:ea typeface="ＭＳ Ｐ明朝" panose="02020600040205080304" pitchFamily="18" charset="-128"/>
                </a:rPr>
                <a:t>、</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安全・安心で持続可能な魅力ある都市の実現</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err="1" smtClean="0">
                  <a:latin typeface="ＭＳ Ｐ明朝" panose="02020600040205080304" pitchFamily="18" charset="-128"/>
                  <a:ea typeface="ＭＳ Ｐ明朝" panose="02020600040205080304" pitchFamily="18" charset="-128"/>
                </a:rPr>
                <a:t>、</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多様な主体が連携し、大阪全体を活性化</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という３つの基本的な考え方のもと、</a:t>
              </a:r>
              <a:r>
                <a:rPr kumimoji="1" lang="en-US" altLang="ja-JP" sz="1600" dirty="0" smtClean="0">
                  <a:latin typeface="ＭＳ Ｐ明朝" panose="02020600040205080304" pitchFamily="18" charset="-128"/>
                  <a:ea typeface="ＭＳ Ｐ明朝" panose="02020600040205080304" pitchFamily="18" charset="-128"/>
                </a:rPr>
                <a:t>10</a:t>
              </a:r>
              <a:r>
                <a:rPr kumimoji="1" lang="ja-JP" altLang="en-US" sz="1600" dirty="0" smtClean="0">
                  <a:latin typeface="ＭＳ Ｐ明朝" panose="02020600040205080304" pitchFamily="18" charset="-128"/>
                  <a:ea typeface="ＭＳ Ｐ明朝" panose="02020600040205080304" pitchFamily="18" charset="-128"/>
                </a:rPr>
                <a:t>の</a:t>
              </a:r>
              <a:r>
                <a:rPr kumimoji="1" lang="ja-JP" altLang="en-US" sz="1600" dirty="0">
                  <a:latin typeface="ＭＳ Ｐ明朝" panose="02020600040205080304" pitchFamily="18" charset="-128"/>
                  <a:ea typeface="ＭＳ Ｐ明朝" panose="02020600040205080304" pitchFamily="18" charset="-128"/>
                </a:rPr>
                <a:t>めざす</a:t>
              </a:r>
              <a:r>
                <a:rPr kumimoji="1" lang="ja-JP" altLang="en-US" sz="1600" dirty="0" smtClean="0">
                  <a:latin typeface="ＭＳ Ｐ明朝" panose="02020600040205080304" pitchFamily="18" charset="-128"/>
                  <a:ea typeface="ＭＳ Ｐ明朝" panose="02020600040205080304" pitchFamily="18" charset="-128"/>
                </a:rPr>
                <a:t>べき都市像を定め各種施策を推進しています。</a:t>
              </a:r>
              <a:endParaRPr kumimoji="1" lang="en-US" altLang="ja-JP" sz="1600" dirty="0">
                <a:latin typeface="ＭＳ Ｐ明朝" panose="02020600040205080304" pitchFamily="18" charset="-128"/>
                <a:ea typeface="ＭＳ Ｐ明朝" panose="02020600040205080304" pitchFamily="18" charset="-128"/>
              </a:endParaRPr>
            </a:p>
            <a:p>
              <a:pPr>
                <a:lnSpc>
                  <a:spcPts val="2000"/>
                </a:lnSpc>
                <a:spcAft>
                  <a:spcPts val="600"/>
                </a:spcAft>
                <a:defRPr/>
              </a:pPr>
              <a:r>
                <a:rPr kumimoji="1" lang="ja-JP" altLang="en-US" sz="1600" dirty="0">
                  <a:latin typeface="ＭＳ Ｐ明朝" panose="02020600040205080304" pitchFamily="18" charset="-128"/>
                  <a:ea typeface="ＭＳ Ｐ明朝" panose="02020600040205080304" pitchFamily="18" charset="-128"/>
                </a:rPr>
                <a:t>　築港・ベイエリア</a:t>
              </a:r>
              <a:r>
                <a:rPr kumimoji="1" lang="ja-JP" altLang="en-US" sz="1600" dirty="0" smtClean="0">
                  <a:latin typeface="ＭＳ Ｐ明朝" panose="02020600040205080304" pitchFamily="18" charset="-128"/>
                  <a:ea typeface="ＭＳ Ｐ明朝" panose="02020600040205080304" pitchFamily="18" charset="-128"/>
                </a:rPr>
                <a:t>地区では</a:t>
              </a:r>
              <a:r>
                <a:rPr kumimoji="1" lang="ja-JP" altLang="en-US" sz="1600" dirty="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このうち“大阪ならではの賑わいを創出する都市”をめざすものであり、大阪の人々が誇りや愛着を感じ自慢できる、大阪ならではの賑わいを創出する都市の実現に向け、　クルーズ客船母港化をめざします。</a:t>
              </a:r>
              <a:r>
                <a:rPr kumimoji="1" lang="ja-JP" altLang="en-US" sz="1600" dirty="0">
                  <a:latin typeface="ＭＳ Ｐ明朝" panose="02020600040205080304" pitchFamily="18" charset="-128"/>
                  <a:ea typeface="ＭＳ Ｐ明朝" panose="02020600040205080304" pitchFamily="18" charset="-128"/>
                </a:rPr>
                <a:t>　</a:t>
              </a:r>
              <a:endParaRPr kumimoji="1" lang="en-US" altLang="ja-JP" sz="1600" dirty="0">
                <a:latin typeface="ＭＳ Ｐ明朝" panose="02020600040205080304" pitchFamily="18" charset="-128"/>
                <a:ea typeface="ＭＳ Ｐ明朝" panose="02020600040205080304" pitchFamily="18" charset="-128"/>
              </a:endParaRPr>
            </a:p>
          </p:txBody>
        </p:sp>
        <p:sp>
          <p:nvSpPr>
            <p:cNvPr id="46" name="テキスト ボックス 45"/>
            <p:cNvSpPr txBox="1"/>
            <p:nvPr/>
          </p:nvSpPr>
          <p:spPr>
            <a:xfrm>
              <a:off x="504610" y="4671609"/>
              <a:ext cx="5734380" cy="3953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i="0" strike="noStrike" kern="1200" cap="none" spc="0" normalizeH="0" noProof="0" dirty="0" smtClean="0">
                  <a:ln>
                    <a:noFill/>
                  </a:ln>
                  <a:effectLst/>
                  <a:uLnTx/>
                  <a:uFillTx/>
                  <a:latin typeface="ＭＳ Ｐ明朝" panose="02020600040205080304" pitchFamily="18" charset="-128"/>
                  <a:ea typeface="ＭＳ Ｐ明朝" panose="02020600040205080304" pitchFamily="18" charset="-128"/>
                </a:rPr>
                <a:t>※</a:t>
              </a:r>
              <a:r>
                <a:rPr kumimoji="1" lang="ja-JP" altLang="en-US" b="1" i="0" strike="noStrike" kern="1200" cap="none" spc="0" normalizeH="0" noProof="0" dirty="0" smtClean="0">
                  <a:ln>
                    <a:noFill/>
                  </a:ln>
                  <a:effectLst/>
                  <a:uLnTx/>
                  <a:uFillTx/>
                  <a:latin typeface="ＭＳ Ｐ明朝" panose="02020600040205080304" pitchFamily="18" charset="-128"/>
                  <a:ea typeface="ＭＳ Ｐ明朝" panose="02020600040205080304" pitchFamily="18" charset="-128"/>
                </a:rPr>
                <a:t>大阪都市魅力創造戦略２０２</a:t>
              </a:r>
              <a:r>
                <a:rPr kumimoji="1" lang="ja-JP" altLang="en-US" b="1" dirty="0">
                  <a:latin typeface="ＭＳ Ｐ明朝" panose="02020600040205080304" pitchFamily="18" charset="-128"/>
                  <a:ea typeface="ＭＳ Ｐ明朝" panose="02020600040205080304" pitchFamily="18" charset="-128"/>
                </a:rPr>
                <a:t>５</a:t>
              </a:r>
              <a:endParaRPr kumimoji="1" lang="en-US" altLang="ja-JP" b="1" i="0" strike="noStrike" kern="1200" cap="none" spc="0" normalizeH="0" noProof="0" dirty="0" smtClean="0">
                <a:ln>
                  <a:noFill/>
                </a:ln>
                <a:effectLst/>
                <a:uLnTx/>
                <a:uFillTx/>
                <a:latin typeface="ＭＳ Ｐ明朝" panose="02020600040205080304" pitchFamily="18" charset="-128"/>
                <a:ea typeface="ＭＳ Ｐ明朝" panose="02020600040205080304" pitchFamily="18" charset="-128"/>
              </a:endParaRPr>
            </a:p>
          </p:txBody>
        </p:sp>
        <p:sp>
          <p:nvSpPr>
            <p:cNvPr id="12" name="正方形/長方形 11"/>
            <p:cNvSpPr/>
            <p:nvPr/>
          </p:nvSpPr>
          <p:spPr>
            <a:xfrm>
              <a:off x="443935" y="4554451"/>
              <a:ext cx="5855728" cy="3563839"/>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 name="テキスト ボックス 3"/>
          <p:cNvSpPr txBox="1"/>
          <p:nvPr/>
        </p:nvSpPr>
        <p:spPr>
          <a:xfrm>
            <a:off x="1715439" y="1949079"/>
            <a:ext cx="6126908" cy="2400657"/>
          </a:xfrm>
          <a:prstGeom prst="rect">
            <a:avLst/>
          </a:prstGeom>
          <a:noFill/>
        </p:spPr>
        <p:txBody>
          <a:bodyPr wrap="square" rtlCol="0">
            <a:spAutoFit/>
          </a:bodyPr>
          <a:lstStyle/>
          <a:p>
            <a:pPr lvl="0">
              <a:lnSpc>
                <a:spcPts val="2000"/>
              </a:lnSpc>
              <a:defRPr/>
            </a:pPr>
            <a:r>
              <a:rPr kumimoji="1" lang="ja-JP" altLang="en-US" sz="1900" dirty="0" smtClean="0">
                <a:solidFill>
                  <a:prstClr val="black"/>
                </a:solidFill>
                <a:latin typeface="ＭＳ Ｐ明朝" panose="02020600040205080304" pitchFamily="18" charset="-128"/>
                <a:ea typeface="ＭＳ Ｐ明朝" panose="02020600040205080304" pitchFamily="18" charset="-128"/>
              </a:rPr>
              <a:t>　大阪</a:t>
            </a:r>
            <a:r>
              <a:rPr kumimoji="1" lang="ja-JP" altLang="en-US" sz="1900" dirty="0">
                <a:solidFill>
                  <a:prstClr val="black"/>
                </a:solidFill>
                <a:latin typeface="ＭＳ Ｐ明朝" panose="02020600040205080304" pitchFamily="18" charset="-128"/>
                <a:ea typeface="ＭＳ Ｐ明朝" panose="02020600040205080304" pitchFamily="18" charset="-128"/>
              </a:rPr>
              <a:t>都市魅力創造</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戦略</a:t>
            </a:r>
            <a:r>
              <a:rPr lang="en-US" altLang="ja-JP" sz="1900" baseline="30000" dirty="0">
                <a:latin typeface="ＭＳ Ｐ明朝" panose="02020600040205080304" pitchFamily="18" charset="-128"/>
                <a:ea typeface="ＭＳ Ｐ明朝" panose="02020600040205080304" pitchFamily="18" charset="-128"/>
              </a:rPr>
              <a:t>※</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の</a:t>
            </a:r>
            <a:r>
              <a:rPr kumimoji="1" lang="ja-JP" altLang="en-US" sz="1900" dirty="0">
                <a:solidFill>
                  <a:prstClr val="black"/>
                </a:solidFill>
                <a:latin typeface="ＭＳ Ｐ明朝" panose="02020600040205080304" pitchFamily="18" charset="-128"/>
                <a:ea typeface="ＭＳ Ｐ明朝" panose="02020600040205080304" pitchFamily="18" charset="-128"/>
              </a:rPr>
              <a:t>重点エリアである築港・ベイエリア地区でのクルーズ客船母港化の実現に向け、天保山岸壁をメインの客船ターミナルとして誘致活動に取り組みます</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。大阪港</a:t>
            </a:r>
            <a:r>
              <a:rPr kumimoji="1" lang="ja-JP" altLang="en-US" sz="1900" dirty="0">
                <a:solidFill>
                  <a:prstClr val="black"/>
                </a:solidFill>
                <a:latin typeface="ＭＳ Ｐ明朝" panose="02020600040205080304" pitchFamily="18" charset="-128"/>
                <a:ea typeface="ＭＳ Ｐ明朝" panose="02020600040205080304" pitchFamily="18" charset="-128"/>
              </a:rPr>
              <a:t>の中央突堤北岸壁、</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鶴浜岸壁に加えて、堺泉北港等も紹介し、「お断りゼロ」を</a:t>
            </a:r>
            <a:r>
              <a:rPr kumimoji="1" lang="ja-JP" altLang="en-US" sz="1900" dirty="0" smtClean="0">
                <a:latin typeface="ＭＳ Ｐ明朝" panose="02020600040205080304" pitchFamily="18" charset="-128"/>
                <a:ea typeface="ＭＳ Ｐ明朝" panose="02020600040205080304" pitchFamily="18" charset="-128"/>
              </a:rPr>
              <a:t>め</a:t>
            </a:r>
            <a:r>
              <a:rPr kumimoji="1" lang="ja-JP" altLang="en-US" sz="1900" dirty="0">
                <a:latin typeface="ＭＳ Ｐ明朝" panose="02020600040205080304" pitchFamily="18" charset="-128"/>
                <a:ea typeface="ＭＳ Ｐ明朝" panose="02020600040205080304" pitchFamily="18" charset="-128"/>
              </a:rPr>
              <a:t>ざ</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します。</a:t>
            </a:r>
            <a:endParaRPr kumimoji="1" lang="ja-JP" altLang="en-US" sz="1900" b="0" i="0"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dirty="0" smtClean="0">
                <a:latin typeface="ＭＳ Ｐ明朝" panose="02020600040205080304" pitchFamily="18" charset="-128"/>
                <a:ea typeface="ＭＳ Ｐ明朝" panose="02020600040205080304" pitchFamily="18" charset="-128"/>
              </a:rPr>
              <a:t>また</a:t>
            </a:r>
            <a:r>
              <a:rPr kumimoji="1" lang="ja-JP" altLang="en-US" sz="1900" dirty="0">
                <a:latin typeface="ＭＳ Ｐ明朝" panose="02020600040205080304" pitchFamily="18" charset="-128"/>
                <a:ea typeface="ＭＳ Ｐ明朝" panose="02020600040205080304" pitchFamily="18" charset="-128"/>
              </a:rPr>
              <a:t>、大阪の認知度を向上させるため</a:t>
            </a:r>
            <a:r>
              <a:rPr kumimoji="1" lang="ja-JP" altLang="en-US" sz="1900" dirty="0" smtClean="0">
                <a:latin typeface="ＭＳ Ｐ明朝" panose="02020600040205080304" pitchFamily="18" charset="-128"/>
                <a:ea typeface="ＭＳ Ｐ明朝" panose="02020600040205080304" pitchFamily="18" charset="-128"/>
              </a:rPr>
              <a:t>、世界</a:t>
            </a:r>
            <a:r>
              <a:rPr kumimoji="1" lang="ja-JP" altLang="en-US" sz="1900" dirty="0">
                <a:latin typeface="ＭＳ Ｐ明朝" panose="02020600040205080304" pitchFamily="18" charset="-128"/>
                <a:ea typeface="ＭＳ Ｐ明朝" panose="02020600040205080304" pitchFamily="18" charset="-128"/>
              </a:rPr>
              <a:t>文化遺産に登録された「百舌鳥・古市古墳群</a:t>
            </a:r>
            <a:r>
              <a:rPr kumimoji="1" lang="ja-JP" altLang="en-US" sz="1900" dirty="0" smtClean="0">
                <a:latin typeface="ＭＳ Ｐ明朝" panose="02020600040205080304" pitchFamily="18" charset="-128"/>
                <a:ea typeface="ＭＳ Ｐ明朝" panose="02020600040205080304" pitchFamily="18" charset="-128"/>
              </a:rPr>
              <a:t>」をはじめ、府域</a:t>
            </a:r>
            <a:r>
              <a:rPr kumimoji="1" lang="ja-JP" altLang="en-US" sz="1900" dirty="0">
                <a:latin typeface="ＭＳ Ｐ明朝" panose="02020600040205080304" pitchFamily="18" charset="-128"/>
                <a:ea typeface="ＭＳ Ｐ明朝" panose="02020600040205080304" pitchFamily="18" charset="-128"/>
              </a:rPr>
              <a:t>の多様な観光素材を活かした寄港地観光メニューをさらに充実させ、地元市町等と連携した船社への誘致活動を行います。</a:t>
            </a:r>
          </a:p>
        </p:txBody>
      </p:sp>
      <p:sp>
        <p:nvSpPr>
          <p:cNvPr id="5" name="テキスト ボックス 4"/>
          <p:cNvSpPr txBox="1"/>
          <p:nvPr/>
        </p:nvSpPr>
        <p:spPr>
          <a:xfrm>
            <a:off x="1020458" y="620310"/>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⑵　ヒトの交流により賑わう</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（クルーズ</a:t>
            </a:r>
            <a:r>
              <a:rPr kumimoji="1" lang="ja-JP" altLang="en-US" sz="2800" i="1" u="sng" dirty="0" smtClean="0">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・まちづくり</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a:t>
            </a:r>
            <a:endPar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endParaRPr>
          </a:p>
        </p:txBody>
      </p:sp>
      <p:sp>
        <p:nvSpPr>
          <p:cNvPr id="8" name="フッター プレースホルダー 7"/>
          <p:cNvSpPr>
            <a:spLocks noGrp="1"/>
          </p:cNvSpPr>
          <p:nvPr>
            <p:ph type="ftr" sz="quarter" idx="11"/>
          </p:nvPr>
        </p:nvSpPr>
        <p:spPr>
          <a:xfrm>
            <a:off x="4038600" y="15920301"/>
            <a:ext cx="4114800" cy="318010"/>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9</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角丸四角形 6"/>
          <p:cNvSpPr/>
          <p:nvPr/>
        </p:nvSpPr>
        <p:spPr>
          <a:xfrm>
            <a:off x="1446892" y="1319585"/>
            <a:ext cx="4489451"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900" b="1" dirty="0">
                <a:solidFill>
                  <a:schemeClr val="tx1"/>
                </a:solidFill>
                <a:latin typeface="ＭＳ Ｐゴシック" panose="020B0600070205080204" pitchFamily="50" charset="-128"/>
                <a:ea typeface="ＭＳ Ｐゴシック" panose="020B0600070205080204" pitchFamily="50" charset="-128"/>
              </a:rPr>
              <a:t>オール大阪でのクルーズ</a:t>
            </a:r>
            <a:r>
              <a:rPr kumimoji="1" lang="ja-JP" altLang="en-US" sz="1900" b="1" dirty="0" smtClean="0">
                <a:solidFill>
                  <a:schemeClr val="tx1"/>
                </a:solidFill>
                <a:latin typeface="ＭＳ Ｐゴシック" panose="020B0600070205080204" pitchFamily="50" charset="-128"/>
                <a:ea typeface="ＭＳ Ｐゴシック" panose="020B0600070205080204" pitchFamily="50" charset="-128"/>
              </a:rPr>
              <a:t>客船誘致</a:t>
            </a:r>
            <a:endParaRPr kumimoji="1" lang="ja-JP" altLang="en-US" sz="19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42" name="テキスト ボックス 41"/>
          <p:cNvSpPr txBox="1"/>
          <p:nvPr/>
        </p:nvSpPr>
        <p:spPr>
          <a:xfrm>
            <a:off x="1441916" y="8270411"/>
            <a:ext cx="6591300" cy="310341"/>
          </a:xfrm>
          <a:prstGeom prst="rect">
            <a:avLst/>
          </a:prstGeom>
          <a:noFill/>
        </p:spPr>
        <p:txBody>
          <a:bodyPr wrap="square" rtlCol="0">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1" lang="ja-JP" altLang="en-US" sz="19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クルーズ</a:t>
            </a:r>
            <a:r>
              <a:rPr kumimoji="1" lang="ja-JP" altLang="en-US" sz="19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客船母港化構想の実現に向けた</a:t>
            </a:r>
            <a:r>
              <a:rPr kumimoji="1" lang="ja-JP" altLang="en-US" sz="19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具体的取組み</a:t>
            </a:r>
            <a:endParaRPr kumimoji="1" lang="ja-JP" altLang="en-US" sz="19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テキスト ボックス 42"/>
          <p:cNvSpPr txBox="1"/>
          <p:nvPr/>
        </p:nvSpPr>
        <p:spPr>
          <a:xfrm>
            <a:off x="1616192" y="8613438"/>
            <a:ext cx="4320151" cy="15850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 ハード面</a:t>
            </a:r>
            <a:r>
              <a:rPr kumimoji="1" lang="ja-JP" altLang="en-US" sz="190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90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取組み</a:t>
            </a:r>
            <a:endParaRPr kumimoji="1" lang="ja-JP" altLang="en-US" sz="190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・岸壁等整備（</a:t>
            </a:r>
            <a:r>
              <a:rPr kumimoji="1"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22</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万トン級対応</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lvl="0">
              <a:defRPr/>
            </a:pPr>
            <a:r>
              <a:rPr kumimoji="1" lang="ja-JP" altLang="en-US" sz="1900" dirty="0">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　</a:t>
            </a:r>
            <a:r>
              <a:rPr kumimoji="1" lang="ja-JP" altLang="en-US" sz="1900" b="0" i="0" strike="noStrike" kern="1200" cap="none" spc="0" normalizeH="0" noProof="0" dirty="0" smtClean="0">
                <a:ln>
                  <a:noFill/>
                </a:ln>
                <a:effectLst/>
                <a:uLnTx/>
                <a:uFillTx/>
                <a:latin typeface="ＭＳ Ｐ明朝" panose="02020600040205080304" pitchFamily="18" charset="-128"/>
                <a:ea typeface="ＭＳ Ｐ明朝" panose="02020600040205080304" pitchFamily="18" charset="-128"/>
              </a:rPr>
              <a:t>令和４年度</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に供用開始予定</a:t>
            </a:r>
            <a:endParaRPr kumimoji="1"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rPr>
              <a:t>　・客船ターミナル</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整備</a:t>
            </a:r>
            <a:endParaRPr kumimoji="1"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endParaRPr>
          </a:p>
          <a:p>
            <a:pPr lvl="0">
              <a:defRPr/>
            </a:pPr>
            <a:r>
              <a:rPr kumimoji="1" lang="ja-JP" altLang="en-US" sz="1900" dirty="0">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　</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　</a:t>
            </a:r>
            <a:r>
              <a:rPr kumimoji="1" lang="ja-JP" altLang="en-US" sz="1900" b="0" i="0" strike="noStrike" kern="1200" cap="none" spc="0" normalizeH="0" noProof="0" dirty="0" smtClean="0">
                <a:ln>
                  <a:noFill/>
                </a:ln>
                <a:effectLst/>
                <a:uLnTx/>
                <a:uFillTx/>
                <a:latin typeface="ＭＳ Ｐ明朝" panose="02020600040205080304" pitchFamily="18" charset="-128"/>
                <a:ea typeface="ＭＳ Ｐ明朝" panose="02020600040205080304" pitchFamily="18" charset="-128"/>
              </a:rPr>
              <a:t>令和６年</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に供用</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開始予定</a:t>
            </a:r>
            <a:endPar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
        <p:nvSpPr>
          <p:cNvPr id="56" name="テキスト ボックス 55"/>
          <p:cNvSpPr txBox="1"/>
          <p:nvPr/>
        </p:nvSpPr>
        <p:spPr>
          <a:xfrm>
            <a:off x="1422706" y="13375254"/>
            <a:ext cx="3930134" cy="18466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9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寄港地観光メニューの充実</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府域</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の多様な観光素材を活かし</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大阪府域</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全体へのクルーズ客船</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乗客</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の訪問促進、</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クルーズ客船寄</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港</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による観光振興・地域活性化</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図</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ります</a:t>
            </a:r>
            <a:r>
              <a:rPr kumimoji="0" lang="ja-JP" altLang="en-US" sz="1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4" name="グループ化 13"/>
          <p:cNvGrpSpPr/>
          <p:nvPr/>
        </p:nvGrpSpPr>
        <p:grpSpPr>
          <a:xfrm>
            <a:off x="5067302" y="13433155"/>
            <a:ext cx="3269069" cy="2387381"/>
            <a:chOff x="5321711" y="13673441"/>
            <a:chExt cx="3062074" cy="2040541"/>
          </a:xfrm>
        </p:grpSpPr>
        <p:pic>
          <p:nvPicPr>
            <p:cNvPr id="57" name="図 5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5610143" y="13673441"/>
              <a:ext cx="2310897" cy="1651833"/>
            </a:xfrm>
            <a:prstGeom prst="rect">
              <a:avLst/>
            </a:prstGeom>
          </p:spPr>
        </p:pic>
        <p:sp>
          <p:nvSpPr>
            <p:cNvPr id="70" name="テキスト ボックス 40"/>
            <p:cNvSpPr txBox="1">
              <a:spLocks noChangeArrowheads="1"/>
            </p:cNvSpPr>
            <p:nvPr/>
          </p:nvSpPr>
          <p:spPr bwMode="auto">
            <a:xfrm>
              <a:off x="5321711" y="15367686"/>
              <a:ext cx="3062074" cy="3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世界</a:t>
              </a:r>
              <a:r>
                <a:rPr kumimoji="0"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文化遺産 </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百舌鳥・古市古墳群」</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5" name="グループ化 14"/>
          <p:cNvGrpSpPr/>
          <p:nvPr/>
        </p:nvGrpSpPr>
        <p:grpSpPr>
          <a:xfrm>
            <a:off x="8496624" y="13433150"/>
            <a:ext cx="2778556" cy="2355398"/>
            <a:chOff x="8469200" y="13675735"/>
            <a:chExt cx="2578703" cy="2030872"/>
          </a:xfrm>
        </p:grpSpPr>
        <p:pic>
          <p:nvPicPr>
            <p:cNvPr id="58" name="図 57"/>
            <p:cNvPicPr>
              <a:picLocks noChangeAspect="1"/>
            </p:cNvPicPr>
            <p:nvPr/>
          </p:nvPicPr>
          <p:blipFill>
            <a:blip r:embed="rId4"/>
            <a:stretch>
              <a:fillRect/>
            </a:stretch>
          </p:blipFill>
          <p:spPr>
            <a:xfrm>
              <a:off x="8469200" y="13675735"/>
              <a:ext cx="2524993" cy="1666326"/>
            </a:xfrm>
            <a:prstGeom prst="rect">
              <a:avLst/>
            </a:prstGeom>
          </p:spPr>
        </p:pic>
        <p:sp>
          <p:nvSpPr>
            <p:cNvPr id="61" name="テキスト ボックス 40"/>
            <p:cNvSpPr txBox="1">
              <a:spLocks noChangeArrowheads="1"/>
            </p:cNvSpPr>
            <p:nvPr/>
          </p:nvSpPr>
          <p:spPr bwMode="auto">
            <a:xfrm>
              <a:off x="8469200" y="15360311"/>
              <a:ext cx="2578703" cy="3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岸和田</a:t>
              </a:r>
              <a:r>
                <a:rPr kumimoji="0" lang="ja-JP" altLang="en-US" sz="14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だんじり</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祭</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76" name="グループ化 75"/>
          <p:cNvGrpSpPr/>
          <p:nvPr/>
        </p:nvGrpSpPr>
        <p:grpSpPr>
          <a:xfrm>
            <a:off x="8058568" y="1650982"/>
            <a:ext cx="3487859" cy="3033347"/>
            <a:chOff x="7596270" y="8412744"/>
            <a:chExt cx="3803123" cy="2808580"/>
          </a:xfrm>
        </p:grpSpPr>
        <p:pic>
          <p:nvPicPr>
            <p:cNvPr id="77" name="図 7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6270" y="8412744"/>
              <a:ext cx="3803123" cy="2447800"/>
            </a:xfrm>
            <a:prstGeom prst="rect">
              <a:avLst/>
            </a:prstGeom>
          </p:spPr>
        </p:pic>
        <p:sp>
          <p:nvSpPr>
            <p:cNvPr id="78" name="テキスト ボックス 40"/>
            <p:cNvSpPr txBox="1">
              <a:spLocks noChangeArrowheads="1"/>
            </p:cNvSpPr>
            <p:nvPr/>
          </p:nvSpPr>
          <p:spPr bwMode="auto">
            <a:xfrm>
              <a:off x="8208479" y="10875028"/>
              <a:ext cx="2578703" cy="3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天保山岸壁</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71" name="テキスト ボックス 70"/>
          <p:cNvSpPr txBox="1"/>
          <p:nvPr/>
        </p:nvSpPr>
        <p:spPr>
          <a:xfrm>
            <a:off x="1616192" y="10253568"/>
            <a:ext cx="9309560" cy="2723823"/>
          </a:xfrm>
          <a:prstGeom prst="rect">
            <a:avLst/>
          </a:prstGeom>
          <a:noFill/>
        </p:spPr>
        <p:txBody>
          <a:bodyPr wrap="square" rtlCol="0">
            <a:spAutoFit/>
          </a:bodyPr>
          <a:lstStyle/>
          <a:p>
            <a:r>
              <a:rPr kumimoji="1" lang="ja-JP" altLang="en-US" sz="1900" dirty="0" smtClean="0">
                <a:latin typeface="ＭＳ Ｐゴシック" panose="020B0600070205080204" pitchFamily="50" charset="-128"/>
                <a:ea typeface="ＭＳ Ｐゴシック" panose="020B0600070205080204" pitchFamily="50" charset="-128"/>
              </a:rPr>
              <a:t>■ ソフト面</a:t>
            </a:r>
            <a:r>
              <a:rPr kumimoji="1" lang="ja-JP" altLang="en-US" sz="1900" dirty="0">
                <a:latin typeface="ＭＳ Ｐゴシック" panose="020B0600070205080204" pitchFamily="50" charset="-128"/>
                <a:ea typeface="ＭＳ Ｐゴシック" panose="020B0600070205080204" pitchFamily="50" charset="-128"/>
              </a:rPr>
              <a:t>の</a:t>
            </a:r>
            <a:r>
              <a:rPr kumimoji="1" lang="ja-JP" altLang="en-US" sz="1900" dirty="0" smtClean="0">
                <a:latin typeface="ＭＳ Ｐゴシック" panose="020B0600070205080204" pitchFamily="50" charset="-128"/>
                <a:ea typeface="ＭＳ Ｐゴシック" panose="020B0600070205080204" pitchFamily="50" charset="-128"/>
              </a:rPr>
              <a:t>取組み</a:t>
            </a:r>
            <a:endParaRPr kumimoji="1" lang="en-US" altLang="ja-JP" sz="1900" strike="sngStrike" dirty="0" smtClean="0">
              <a:solidFill>
                <a:srgbClr val="FF0000"/>
              </a:solidFill>
              <a:latin typeface="ＭＳ Ｐゴシック" panose="020B0600070205080204" pitchFamily="50" charset="-128"/>
              <a:ea typeface="ＭＳ Ｐゴシック" panose="020B0600070205080204" pitchFamily="50" charset="-128"/>
            </a:endParaRPr>
          </a:p>
          <a:p>
            <a:pPr marL="622300" indent="-622300"/>
            <a:r>
              <a:rPr kumimoji="1" lang="ja-JP" altLang="en-US" sz="1900" dirty="0" smtClean="0">
                <a:latin typeface="ＭＳ Ｐ明朝" panose="02020600040205080304" pitchFamily="18" charset="-128"/>
                <a:ea typeface="ＭＳ Ｐ明朝" panose="02020600040205080304" pitchFamily="18" charset="-128"/>
              </a:rPr>
              <a:t>　・積極的なポートセールス</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　「クルーズコンベンション」への参加、欧米等船会社、国内船会社等への個別訪問等</a:t>
            </a:r>
            <a:endParaRPr kumimoji="1" lang="ja-JP" altLang="en-US"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・受入体制の</a:t>
            </a:r>
            <a:r>
              <a:rPr kumimoji="1" lang="ja-JP" altLang="en-US" sz="1900" dirty="0" smtClean="0">
                <a:latin typeface="ＭＳ Ｐ明朝" panose="02020600040205080304" pitchFamily="18" charset="-128"/>
                <a:ea typeface="ＭＳ Ｐ明朝" panose="02020600040205080304" pitchFamily="18" charset="-128"/>
              </a:rPr>
              <a:t>充実</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　入港時の歓迎演奏、セレモニー、マスコットキャラクターによる出迎え、インフォメーション、 両替</a:t>
            </a:r>
            <a:r>
              <a:rPr kumimoji="1" lang="ja-JP" altLang="en-US" sz="1900" dirty="0" smtClean="0">
                <a:latin typeface="ＭＳ Ｐ明朝" panose="02020600040205080304" pitchFamily="18" charset="-128"/>
                <a:ea typeface="ＭＳ Ｐ明朝" panose="02020600040205080304" pitchFamily="18" charset="-128"/>
              </a:rPr>
              <a:t>など</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solidFill>
                  <a:srgbClr val="FF0000"/>
                </a:solidFill>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・非常時も想定した受入環境の整備</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　</a:t>
            </a:r>
            <a:r>
              <a:rPr kumimoji="1" lang="ja-JP" altLang="en-US" sz="1900" dirty="0" smtClean="0">
                <a:latin typeface="ＭＳ Ｐ明朝" panose="02020600040205080304" pitchFamily="18" charset="-128"/>
                <a:ea typeface="ＭＳ Ｐ明朝" panose="02020600040205080304" pitchFamily="18" charset="-128"/>
              </a:rPr>
              <a:t>船内でウイルス感染症が発生した場合など非常時も想定し、周辺エリアにおいて受入施設を確保するなど、関係機関と連携した安全・安心の受入環境づくりを進める。</a:t>
            </a:r>
            <a:endParaRPr kumimoji="1" lang="ja-JP" altLang="en-US" sz="1900" dirty="0">
              <a:latin typeface="ＭＳ Ｐ明朝" panose="02020600040205080304" pitchFamily="18" charset="-128"/>
              <a:ea typeface="ＭＳ Ｐ明朝" panose="02020600040205080304" pitchFamily="18" charset="-128"/>
            </a:endParaRPr>
          </a:p>
        </p:txBody>
      </p:sp>
      <p:sp>
        <p:nvSpPr>
          <p:cNvPr id="44" name="テキスト ボックス 40"/>
          <p:cNvSpPr txBox="1">
            <a:spLocks noChangeArrowheads="1"/>
          </p:cNvSpPr>
          <p:nvPr/>
        </p:nvSpPr>
        <p:spPr bwMode="auto">
          <a:xfrm>
            <a:off x="8620027" y="7086276"/>
            <a:ext cx="2364939" cy="37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smtClean="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中央突堤北岸壁</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（手前）</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7" name="テキスト ボックス 40"/>
          <p:cNvSpPr txBox="1">
            <a:spLocks noChangeArrowheads="1"/>
          </p:cNvSpPr>
          <p:nvPr/>
        </p:nvSpPr>
        <p:spPr bwMode="auto">
          <a:xfrm>
            <a:off x="8459301" y="9856740"/>
            <a:ext cx="2719973" cy="37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堺泉北港</a:t>
            </a:r>
            <a:r>
              <a:rPr lang="ja-JP" altLang="en-US" sz="1400" noProof="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大浜埠頭第</a:t>
            </a:r>
            <a:r>
              <a:rPr lang="en-US" altLang="ja-JP" sz="1400" noProof="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en-US" sz="1400" noProof="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号</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岸壁</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48" name="図 4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54253" y="4668753"/>
            <a:ext cx="3488400" cy="2396465"/>
          </a:xfrm>
          <a:prstGeom prst="rect">
            <a:avLst/>
          </a:prstGeom>
        </p:spPr>
      </p:pic>
      <p:pic>
        <p:nvPicPr>
          <p:cNvPr id="33" name="図 3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63065" y="7560051"/>
            <a:ext cx="3470775" cy="2317346"/>
          </a:xfrm>
          <a:prstGeom prst="rect">
            <a:avLst/>
          </a:prstGeom>
        </p:spPr>
      </p:pic>
      <p:grpSp>
        <p:nvGrpSpPr>
          <p:cNvPr id="3" name="グループ化 2"/>
          <p:cNvGrpSpPr/>
          <p:nvPr/>
        </p:nvGrpSpPr>
        <p:grpSpPr>
          <a:xfrm>
            <a:off x="4683520" y="8630372"/>
            <a:ext cx="3773329" cy="2111130"/>
            <a:chOff x="12109540" y="8823432"/>
            <a:chExt cx="3773329" cy="2111130"/>
          </a:xfrm>
        </p:grpSpPr>
        <p:sp>
          <p:nvSpPr>
            <p:cNvPr id="26" name="テキスト ボックス 40"/>
            <p:cNvSpPr txBox="1">
              <a:spLocks noChangeArrowheads="1"/>
            </p:cNvSpPr>
            <p:nvPr/>
          </p:nvSpPr>
          <p:spPr bwMode="auto">
            <a:xfrm>
              <a:off x="12109540" y="10595451"/>
              <a:ext cx="3773329" cy="33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新ターミナルのイメージ図</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24047" y="8823432"/>
              <a:ext cx="2544317" cy="1801376"/>
            </a:xfrm>
            <a:prstGeom prst="rect">
              <a:avLst/>
            </a:prstGeom>
            <a:ln w="25400">
              <a:noFill/>
            </a:ln>
          </p:spPr>
        </p:pic>
      </p:grpSp>
    </p:spTree>
    <p:extLst>
      <p:ext uri="{BB962C8B-B14F-4D97-AF65-F5344CB8AC3E}">
        <p14:creationId xmlns:p14="http://schemas.microsoft.com/office/powerpoint/2010/main" val="2608580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1282243" y="3305227"/>
            <a:ext cx="9702691" cy="10148873"/>
          </a:xfrm>
          <a:prstGeom prst="rect">
            <a:avLst/>
          </a:prstGeom>
        </p:spPr>
      </p:pic>
      <p:pic>
        <p:nvPicPr>
          <p:cNvPr id="26" name="図 25"/>
          <p:cNvPicPr>
            <a:picLocks noChangeAspect="1"/>
          </p:cNvPicPr>
          <p:nvPr/>
        </p:nvPicPr>
        <p:blipFill rotWithShape="1">
          <a:blip r:embed="rId4" cstate="print">
            <a:extLst>
              <a:ext uri="{28A0092B-C50C-407E-A947-70E740481C1C}">
                <a14:useLocalDpi xmlns:a14="http://schemas.microsoft.com/office/drawing/2010/main" val="0"/>
              </a:ext>
            </a:extLst>
          </a:blip>
          <a:srcRect t="6808"/>
          <a:stretch/>
        </p:blipFill>
        <p:spPr>
          <a:xfrm>
            <a:off x="19284322" y="3188838"/>
            <a:ext cx="10191263" cy="6388556"/>
          </a:xfrm>
          <a:prstGeom prst="rect">
            <a:avLst/>
          </a:prstGeom>
        </p:spPr>
      </p:pic>
      <p:pic>
        <p:nvPicPr>
          <p:cNvPr id="6" name="図 5"/>
          <p:cNvPicPr>
            <a:picLocks noChangeAspect="1"/>
          </p:cNvPicPr>
          <p:nvPr/>
        </p:nvPicPr>
        <p:blipFill rotWithShape="1">
          <a:blip r:embed="rId5"/>
          <a:srcRect t="14011" b="5336"/>
          <a:stretch/>
        </p:blipFill>
        <p:spPr>
          <a:xfrm>
            <a:off x="19271715" y="8331009"/>
            <a:ext cx="3657039" cy="2064167"/>
          </a:xfrm>
          <a:prstGeom prst="rect">
            <a:avLst/>
          </a:prstGeom>
        </p:spPr>
      </p:pic>
      <p:sp>
        <p:nvSpPr>
          <p:cNvPr id="9" name="角丸四角形 8"/>
          <p:cNvSpPr/>
          <p:nvPr/>
        </p:nvSpPr>
        <p:spPr>
          <a:xfrm>
            <a:off x="1184371" y="644789"/>
            <a:ext cx="4548772"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海上</a:t>
            </a:r>
            <a:r>
              <a:rPr kumimoji="1" lang="ja-JP" altLang="en-US" sz="1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交通による交流機能の充実</a:t>
            </a:r>
            <a:endPar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1" name="フッター プレースホルダー 7"/>
          <p:cNvSpPr>
            <a:spLocks noGrp="1"/>
          </p:cNvSpPr>
          <p:nvPr>
            <p:ph type="ftr" sz="quarter" idx="11"/>
          </p:nvPr>
        </p:nvSpPr>
        <p:spPr>
          <a:xfrm>
            <a:off x="4038600" y="15832586"/>
            <a:ext cx="4114800" cy="401880"/>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61" name="テキスト ボックス 160"/>
          <p:cNvSpPr txBox="1"/>
          <p:nvPr/>
        </p:nvSpPr>
        <p:spPr>
          <a:xfrm>
            <a:off x="1542172" y="13815792"/>
            <a:ext cx="9350479" cy="12772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さらに</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夢洲の</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小型</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桟橋に隣接</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してクルーズ客船用</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岸壁を整備した</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場合には</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、小型</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旅客船</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による関西国際空港との接続によって「フライ＆クルーズ」の促進が期待でき、また神戸や大阪市内との接続によって、クルーズ客船の乗客へ</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の多様</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なオプショナルツアーの提供や</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エクスカーション</a:t>
            </a:r>
            <a:r>
              <a:rPr kumimoji="0" lang="en-US" altLang="ja-JP" sz="1900" b="0" i="0" u="none" strike="noStrike" kern="1200" cap="none" spc="0" normalizeH="0" baseline="3000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利便性向上に</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つな</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げることが可能となります</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テキスト ボックス 1"/>
          <p:cNvSpPr txBox="1"/>
          <p:nvPr/>
        </p:nvSpPr>
        <p:spPr>
          <a:xfrm>
            <a:off x="1615194" y="15173727"/>
            <a:ext cx="9411714"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エクスカーション・・・訪れた場所で案内人の解説に耳を傾けながら参加者も意見を交わし、地域の自然や歴史、文化など、さまざまな</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学術的内容で専門家の解説を聞くとともに、参加者も現地での体験や議論を行う「体験型の見学会」のこと。</a:t>
            </a:r>
            <a:endPar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9" name="円弧 18"/>
          <p:cNvSpPr/>
          <p:nvPr/>
        </p:nvSpPr>
        <p:spPr>
          <a:xfrm rot="17101791">
            <a:off x="21549302" y="204835"/>
            <a:ext cx="2915846" cy="7519779"/>
          </a:xfrm>
          <a:prstGeom prst="arc">
            <a:avLst>
              <a:gd name="adj1" fmla="val 5845147"/>
              <a:gd name="adj2" fmla="val 14633761"/>
            </a:avLst>
          </a:prstGeom>
          <a:ln w="53975">
            <a:solidFill>
              <a:schemeClr val="bg1">
                <a:alpha val="95000"/>
              </a:schemeClr>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5" name="テキスト ボックス 114"/>
          <p:cNvSpPr txBox="1"/>
          <p:nvPr/>
        </p:nvSpPr>
        <p:spPr>
          <a:xfrm>
            <a:off x="2905903" y="13403889"/>
            <a:ext cx="623505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大阪港（夢洲）を中心とした海上交通ネットワーク（イメージ</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8" name="左矢印 7"/>
          <p:cNvSpPr/>
          <p:nvPr/>
        </p:nvSpPr>
        <p:spPr>
          <a:xfrm>
            <a:off x="12946520" y="11339384"/>
            <a:ext cx="5878862" cy="2323380"/>
          </a:xfrm>
          <a:prstGeom prst="leftArrow">
            <a:avLst>
              <a:gd name="adj1" fmla="val 60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画像に変えないと</a:t>
            </a:r>
            <a:endParaRPr kumimoji="1" lang="en-US" altLang="ja-JP" sz="2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白色点線が印刷されないため、</a:t>
            </a:r>
            <a:endParaRPr kumimoji="1" lang="en-US" altLang="ja-JP" sz="2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画像</a:t>
            </a:r>
            <a:r>
              <a:rPr kumimoji="1" lang="ja-JP" altLang="en-US" sz="2400" b="0"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に変えてパワポに添付</a:t>
            </a:r>
            <a:endPar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grpSp>
        <p:nvGrpSpPr>
          <p:cNvPr id="20" name="グループ化 19"/>
          <p:cNvGrpSpPr/>
          <p:nvPr/>
        </p:nvGrpSpPr>
        <p:grpSpPr>
          <a:xfrm>
            <a:off x="19139171" y="10577717"/>
            <a:ext cx="4673156" cy="3403994"/>
            <a:chOff x="6344174" y="10689949"/>
            <a:chExt cx="5585460" cy="3558540"/>
          </a:xfrm>
        </p:grpSpPr>
        <p:pic>
          <p:nvPicPr>
            <p:cNvPr id="97" name="図 9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44174" y="10689949"/>
              <a:ext cx="5585460" cy="3558540"/>
            </a:xfrm>
            <a:prstGeom prst="rect">
              <a:avLst/>
            </a:prstGeom>
          </p:spPr>
        </p:pic>
        <p:sp>
          <p:nvSpPr>
            <p:cNvPr id="98" name="楕円 97"/>
            <p:cNvSpPr/>
            <p:nvPr/>
          </p:nvSpPr>
          <p:spPr>
            <a:xfrm>
              <a:off x="9478590" y="11672241"/>
              <a:ext cx="100012" cy="95005"/>
            </a:xfrm>
            <a:prstGeom prst="ellipse">
              <a:avLst/>
            </a:prstGeom>
            <a:solidFill>
              <a:srgbClr val="FF66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9" name="角丸四角形 98"/>
            <p:cNvSpPr/>
            <p:nvPr/>
          </p:nvSpPr>
          <p:spPr>
            <a:xfrm>
              <a:off x="8455390" y="11839270"/>
              <a:ext cx="872331" cy="83344"/>
            </a:xfrm>
            <a:prstGeom prst="roundRect">
              <a:avLst>
                <a:gd name="adj" fmla="val 37734"/>
              </a:avLst>
            </a:prstGeom>
            <a:solidFill>
              <a:srgbClr val="FF6600">
                <a:alpha val="70000"/>
              </a:srgbClr>
            </a:solidFill>
            <a:ln w="9525">
              <a:solidFill>
                <a:schemeClr val="bg1"/>
              </a:solidFill>
              <a:prstDash val="sysDash"/>
            </a:ln>
            <a:scene3d>
              <a:camera prst="orthographicFront">
                <a:rot lat="0" lon="0" rev="84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0" name="フリーフォーム 99"/>
            <p:cNvSpPr/>
            <p:nvPr/>
          </p:nvSpPr>
          <p:spPr>
            <a:xfrm>
              <a:off x="9058667" y="11805085"/>
              <a:ext cx="450850" cy="143235"/>
            </a:xfrm>
            <a:custGeom>
              <a:avLst/>
              <a:gdLst>
                <a:gd name="connsiteX0" fmla="*/ 0 w 450850"/>
                <a:gd name="connsiteY0" fmla="*/ 104775 h 104775"/>
                <a:gd name="connsiteX1" fmla="*/ 450850 w 450850"/>
                <a:gd name="connsiteY1" fmla="*/ 0 h 104775"/>
                <a:gd name="connsiteX0" fmla="*/ 0 w 450850"/>
                <a:gd name="connsiteY0" fmla="*/ 104775 h 107181"/>
                <a:gd name="connsiteX1" fmla="*/ 450850 w 450850"/>
                <a:gd name="connsiteY1" fmla="*/ 0 h 107181"/>
                <a:gd name="connsiteX0" fmla="*/ 0 w 450850"/>
                <a:gd name="connsiteY0" fmla="*/ 104775 h 147447"/>
                <a:gd name="connsiteX1" fmla="*/ 450850 w 450850"/>
                <a:gd name="connsiteY1" fmla="*/ 0 h 147447"/>
                <a:gd name="connsiteX0" fmla="*/ 0 w 450850"/>
                <a:gd name="connsiteY0" fmla="*/ 104775 h 154327"/>
                <a:gd name="connsiteX1" fmla="*/ 450850 w 450850"/>
                <a:gd name="connsiteY1" fmla="*/ 0 h 154327"/>
                <a:gd name="connsiteX0" fmla="*/ 0 w 450850"/>
                <a:gd name="connsiteY0" fmla="*/ 104775 h 143235"/>
                <a:gd name="connsiteX1" fmla="*/ 450850 w 450850"/>
                <a:gd name="connsiteY1" fmla="*/ 0 h 143235"/>
              </a:gdLst>
              <a:ahLst/>
              <a:cxnLst>
                <a:cxn ang="0">
                  <a:pos x="connsiteX0" y="connsiteY0"/>
                </a:cxn>
                <a:cxn ang="0">
                  <a:pos x="connsiteX1" y="connsiteY1"/>
                </a:cxn>
              </a:cxnLst>
              <a:rect l="l" t="t" r="r" b="b"/>
              <a:pathLst>
                <a:path w="450850" h="143235">
                  <a:moveTo>
                    <a:pt x="0" y="104775"/>
                  </a:moveTo>
                  <a:cubicBezTo>
                    <a:pt x="156633" y="184150"/>
                    <a:pt x="379942" y="136525"/>
                    <a:pt x="450850" y="0"/>
                  </a:cubicBezTo>
                </a:path>
              </a:pathLst>
            </a:custGeom>
            <a:noFill/>
            <a:ln w="25400">
              <a:solidFill>
                <a:schemeClr val="bg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1" name="フリーフォーム 100"/>
            <p:cNvSpPr/>
            <p:nvPr/>
          </p:nvSpPr>
          <p:spPr>
            <a:xfrm>
              <a:off x="9610083" y="10751345"/>
              <a:ext cx="714229" cy="883058"/>
            </a:xfrm>
            <a:custGeom>
              <a:avLst/>
              <a:gdLst>
                <a:gd name="connsiteX0" fmla="*/ 0 w 489554"/>
                <a:gd name="connsiteY0" fmla="*/ 790575 h 790575"/>
                <a:gd name="connsiteX1" fmla="*/ 481012 w 489554"/>
                <a:gd name="connsiteY1" fmla="*/ 271463 h 790575"/>
                <a:gd name="connsiteX2" fmla="*/ 261937 w 489554"/>
                <a:gd name="connsiteY2" fmla="*/ 0 h 790575"/>
                <a:gd name="connsiteX0" fmla="*/ 0 w 489554"/>
                <a:gd name="connsiteY0" fmla="*/ 790575 h 790575"/>
                <a:gd name="connsiteX1" fmla="*/ 481012 w 489554"/>
                <a:gd name="connsiteY1" fmla="*/ 271463 h 790575"/>
                <a:gd name="connsiteX2" fmla="*/ 261937 w 489554"/>
                <a:gd name="connsiteY2" fmla="*/ 0 h 790575"/>
                <a:gd name="connsiteX0" fmla="*/ 0 w 483489"/>
                <a:gd name="connsiteY0" fmla="*/ 790575 h 790575"/>
                <a:gd name="connsiteX1" fmla="*/ 481012 w 483489"/>
                <a:gd name="connsiteY1" fmla="*/ 271463 h 790575"/>
                <a:gd name="connsiteX2" fmla="*/ 261937 w 483489"/>
                <a:gd name="connsiteY2" fmla="*/ 0 h 790575"/>
                <a:gd name="connsiteX0" fmla="*/ 0 w 483489"/>
                <a:gd name="connsiteY0" fmla="*/ 790575 h 790575"/>
                <a:gd name="connsiteX1" fmla="*/ 481012 w 483489"/>
                <a:gd name="connsiteY1" fmla="*/ 271463 h 790575"/>
                <a:gd name="connsiteX2" fmla="*/ 261937 w 483489"/>
                <a:gd name="connsiteY2" fmla="*/ 0 h 790575"/>
                <a:gd name="connsiteX0" fmla="*/ 0 w 484543"/>
                <a:gd name="connsiteY0" fmla="*/ 790575 h 790575"/>
                <a:gd name="connsiteX1" fmla="*/ 481012 w 484543"/>
                <a:gd name="connsiteY1" fmla="*/ 271463 h 790575"/>
                <a:gd name="connsiteX2" fmla="*/ 261937 w 484543"/>
                <a:gd name="connsiteY2" fmla="*/ 0 h 790575"/>
                <a:gd name="connsiteX0" fmla="*/ 0 w 484543"/>
                <a:gd name="connsiteY0" fmla="*/ 790575 h 790575"/>
                <a:gd name="connsiteX1" fmla="*/ 481012 w 484543"/>
                <a:gd name="connsiteY1" fmla="*/ 271463 h 790575"/>
                <a:gd name="connsiteX2" fmla="*/ 261937 w 484543"/>
                <a:gd name="connsiteY2" fmla="*/ 0 h 790575"/>
                <a:gd name="connsiteX0" fmla="*/ 0 w 484543"/>
                <a:gd name="connsiteY0" fmla="*/ 790575 h 790575"/>
                <a:gd name="connsiteX1" fmla="*/ 481012 w 484543"/>
                <a:gd name="connsiteY1" fmla="*/ 271463 h 790575"/>
                <a:gd name="connsiteX2" fmla="*/ 261937 w 484543"/>
                <a:gd name="connsiteY2" fmla="*/ 0 h 790575"/>
                <a:gd name="connsiteX0" fmla="*/ 0 w 484543"/>
                <a:gd name="connsiteY0" fmla="*/ 790575 h 790575"/>
                <a:gd name="connsiteX1" fmla="*/ 481012 w 484543"/>
                <a:gd name="connsiteY1" fmla="*/ 271463 h 790575"/>
                <a:gd name="connsiteX2" fmla="*/ 261937 w 484543"/>
                <a:gd name="connsiteY2" fmla="*/ 0 h 790575"/>
                <a:gd name="connsiteX0" fmla="*/ 0 w 621143"/>
                <a:gd name="connsiteY0" fmla="*/ 790575 h 790575"/>
                <a:gd name="connsiteX1" fmla="*/ 481012 w 621143"/>
                <a:gd name="connsiteY1" fmla="*/ 271463 h 790575"/>
                <a:gd name="connsiteX2" fmla="*/ 261937 w 621143"/>
                <a:gd name="connsiteY2" fmla="*/ 0 h 790575"/>
              </a:gdLst>
              <a:ahLst/>
              <a:cxnLst>
                <a:cxn ang="0">
                  <a:pos x="connsiteX0" y="connsiteY0"/>
                </a:cxn>
                <a:cxn ang="0">
                  <a:pos x="connsiteX1" y="connsiteY1"/>
                </a:cxn>
                <a:cxn ang="0">
                  <a:pos x="connsiteX2" y="connsiteY2"/>
                </a:cxn>
              </a:cxnLst>
              <a:rect l="l" t="t" r="r" b="b"/>
              <a:pathLst>
                <a:path w="621143" h="790575">
                  <a:moveTo>
                    <a:pt x="0" y="790575"/>
                  </a:moveTo>
                  <a:cubicBezTo>
                    <a:pt x="318691" y="682625"/>
                    <a:pt x="885031" y="484188"/>
                    <a:pt x="481012" y="271463"/>
                  </a:cubicBezTo>
                  <a:cubicBezTo>
                    <a:pt x="386556" y="225425"/>
                    <a:pt x="226614" y="107950"/>
                    <a:pt x="261937" y="0"/>
                  </a:cubicBezTo>
                </a:path>
              </a:pathLst>
            </a:custGeom>
            <a:noFill/>
            <a:ln w="25400">
              <a:solidFill>
                <a:schemeClr val="bg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2" name="フリーフォーム 101"/>
            <p:cNvSpPr/>
            <p:nvPr/>
          </p:nvSpPr>
          <p:spPr>
            <a:xfrm>
              <a:off x="9917478" y="11242856"/>
              <a:ext cx="1905793" cy="282965"/>
            </a:xfrm>
            <a:custGeom>
              <a:avLst/>
              <a:gdLst>
                <a:gd name="connsiteX0" fmla="*/ 0 w 1659121"/>
                <a:gd name="connsiteY0" fmla="*/ 314325 h 314325"/>
                <a:gd name="connsiteX1" fmla="*/ 947738 w 1659121"/>
                <a:gd name="connsiteY1" fmla="*/ 261937 h 314325"/>
                <a:gd name="connsiteX2" fmla="*/ 1557338 w 1659121"/>
                <a:gd name="connsiteY2" fmla="*/ 271462 h 314325"/>
                <a:gd name="connsiteX3" fmla="*/ 1652588 w 1659121"/>
                <a:gd name="connsiteY3" fmla="*/ 0 h 314325"/>
                <a:gd name="connsiteX0" fmla="*/ 0 w 1663883"/>
                <a:gd name="connsiteY0" fmla="*/ 321469 h 321469"/>
                <a:gd name="connsiteX1" fmla="*/ 952500 w 1663883"/>
                <a:gd name="connsiteY1" fmla="*/ 261937 h 321469"/>
                <a:gd name="connsiteX2" fmla="*/ 1562100 w 1663883"/>
                <a:gd name="connsiteY2" fmla="*/ 271462 h 321469"/>
                <a:gd name="connsiteX3" fmla="*/ 1657350 w 1663883"/>
                <a:gd name="connsiteY3" fmla="*/ 0 h 321469"/>
                <a:gd name="connsiteX0" fmla="*/ 0 w 1673642"/>
                <a:gd name="connsiteY0" fmla="*/ 321469 h 321469"/>
                <a:gd name="connsiteX1" fmla="*/ 721519 w 1673642"/>
                <a:gd name="connsiteY1" fmla="*/ 242887 h 321469"/>
                <a:gd name="connsiteX2" fmla="*/ 1562100 w 1673642"/>
                <a:gd name="connsiteY2" fmla="*/ 271462 h 321469"/>
                <a:gd name="connsiteX3" fmla="*/ 1657350 w 1673642"/>
                <a:gd name="connsiteY3" fmla="*/ 0 h 321469"/>
                <a:gd name="connsiteX0" fmla="*/ 0 w 1673642"/>
                <a:gd name="connsiteY0" fmla="*/ 321469 h 321469"/>
                <a:gd name="connsiteX1" fmla="*/ 721519 w 1673642"/>
                <a:gd name="connsiteY1" fmla="*/ 242887 h 321469"/>
                <a:gd name="connsiteX2" fmla="*/ 1562100 w 1673642"/>
                <a:gd name="connsiteY2" fmla="*/ 271462 h 321469"/>
                <a:gd name="connsiteX3" fmla="*/ 1657350 w 1673642"/>
                <a:gd name="connsiteY3" fmla="*/ 0 h 321469"/>
                <a:gd name="connsiteX0" fmla="*/ 0 w 1696414"/>
                <a:gd name="connsiteY0" fmla="*/ 242888 h 242888"/>
                <a:gd name="connsiteX1" fmla="*/ 721519 w 1696414"/>
                <a:gd name="connsiteY1" fmla="*/ 164306 h 242888"/>
                <a:gd name="connsiteX2" fmla="*/ 1562100 w 1696414"/>
                <a:gd name="connsiteY2" fmla="*/ 192881 h 242888"/>
                <a:gd name="connsiteX3" fmla="*/ 1688307 w 1696414"/>
                <a:gd name="connsiteY3" fmla="*/ 0 h 242888"/>
                <a:gd name="connsiteX0" fmla="*/ 0 w 1688976"/>
                <a:gd name="connsiteY0" fmla="*/ 242888 h 242888"/>
                <a:gd name="connsiteX1" fmla="*/ 721519 w 1688976"/>
                <a:gd name="connsiteY1" fmla="*/ 164306 h 242888"/>
                <a:gd name="connsiteX2" fmla="*/ 1409700 w 1688976"/>
                <a:gd name="connsiteY2" fmla="*/ 207169 h 242888"/>
                <a:gd name="connsiteX3" fmla="*/ 1688307 w 1688976"/>
                <a:gd name="connsiteY3" fmla="*/ 0 h 242888"/>
                <a:gd name="connsiteX0" fmla="*/ 0 w 1688307"/>
                <a:gd name="connsiteY0" fmla="*/ 242888 h 242888"/>
                <a:gd name="connsiteX1" fmla="*/ 721519 w 1688307"/>
                <a:gd name="connsiteY1" fmla="*/ 164306 h 242888"/>
                <a:gd name="connsiteX2" fmla="*/ 1409700 w 1688307"/>
                <a:gd name="connsiteY2" fmla="*/ 207169 h 242888"/>
                <a:gd name="connsiteX3" fmla="*/ 1688307 w 1688307"/>
                <a:gd name="connsiteY3" fmla="*/ 0 h 242888"/>
              </a:gdLst>
              <a:ahLst/>
              <a:cxnLst>
                <a:cxn ang="0">
                  <a:pos x="connsiteX0" y="connsiteY0"/>
                </a:cxn>
                <a:cxn ang="0">
                  <a:pos x="connsiteX1" y="connsiteY1"/>
                </a:cxn>
                <a:cxn ang="0">
                  <a:pos x="connsiteX2" y="connsiteY2"/>
                </a:cxn>
                <a:cxn ang="0">
                  <a:pos x="connsiteX3" y="connsiteY3"/>
                </a:cxn>
              </a:cxnLst>
              <a:rect l="l" t="t" r="r" b="b"/>
              <a:pathLst>
                <a:path w="1688307" h="242888">
                  <a:moveTo>
                    <a:pt x="0" y="242888"/>
                  </a:moveTo>
                  <a:cubicBezTo>
                    <a:pt x="346472" y="172641"/>
                    <a:pt x="486569" y="170259"/>
                    <a:pt x="721519" y="164306"/>
                  </a:cubicBezTo>
                  <a:cubicBezTo>
                    <a:pt x="956469" y="158353"/>
                    <a:pt x="1248569" y="234553"/>
                    <a:pt x="1409700" y="207169"/>
                  </a:cubicBezTo>
                  <a:cubicBezTo>
                    <a:pt x="1570831" y="179785"/>
                    <a:pt x="1649413" y="125810"/>
                    <a:pt x="1688307" y="0"/>
                  </a:cubicBezTo>
                </a:path>
              </a:pathLst>
            </a:custGeom>
            <a:noFill/>
            <a:ln w="25400">
              <a:solidFill>
                <a:schemeClr val="bg1"/>
              </a:solidFill>
              <a:prstDash val="sys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3" name="フリーフォーム 102"/>
            <p:cNvSpPr/>
            <p:nvPr/>
          </p:nvSpPr>
          <p:spPr>
            <a:xfrm>
              <a:off x="6422167" y="11677290"/>
              <a:ext cx="3045193" cy="341461"/>
            </a:xfrm>
            <a:custGeom>
              <a:avLst/>
              <a:gdLst>
                <a:gd name="connsiteX0" fmla="*/ 2460625 w 2460625"/>
                <a:gd name="connsiteY0" fmla="*/ 0 h 238857"/>
                <a:gd name="connsiteX1" fmla="*/ 1123950 w 2460625"/>
                <a:gd name="connsiteY1" fmla="*/ 225425 h 238857"/>
                <a:gd name="connsiteX2" fmla="*/ 0 w 2460625"/>
                <a:gd name="connsiteY2" fmla="*/ 193675 h 238857"/>
                <a:gd name="connsiteX0" fmla="*/ 2484437 w 2484437"/>
                <a:gd name="connsiteY0" fmla="*/ 0 h 228634"/>
                <a:gd name="connsiteX1" fmla="*/ 1123950 w 2484437"/>
                <a:gd name="connsiteY1" fmla="*/ 215900 h 228634"/>
                <a:gd name="connsiteX2" fmla="*/ 0 w 2484437"/>
                <a:gd name="connsiteY2" fmla="*/ 184150 h 228634"/>
                <a:gd name="connsiteX0" fmla="*/ 2484437 w 2484437"/>
                <a:gd name="connsiteY0" fmla="*/ 0 h 198634"/>
                <a:gd name="connsiteX1" fmla="*/ 1057275 w 2484437"/>
                <a:gd name="connsiteY1" fmla="*/ 158750 h 198634"/>
                <a:gd name="connsiteX2" fmla="*/ 0 w 2484437"/>
                <a:gd name="connsiteY2" fmla="*/ 184150 h 198634"/>
                <a:gd name="connsiteX0" fmla="*/ 2484437 w 2484437"/>
                <a:gd name="connsiteY0" fmla="*/ 0 h 183860"/>
                <a:gd name="connsiteX1" fmla="*/ 1057275 w 2484437"/>
                <a:gd name="connsiteY1" fmla="*/ 144463 h 183860"/>
                <a:gd name="connsiteX2" fmla="*/ 0 w 2484437"/>
                <a:gd name="connsiteY2" fmla="*/ 169863 h 183860"/>
                <a:gd name="connsiteX0" fmla="*/ 2484437 w 2484437"/>
                <a:gd name="connsiteY0" fmla="*/ 0 h 183860"/>
                <a:gd name="connsiteX1" fmla="*/ 1057275 w 2484437"/>
                <a:gd name="connsiteY1" fmla="*/ 144463 h 183860"/>
                <a:gd name="connsiteX2" fmla="*/ 0 w 2484437"/>
                <a:gd name="connsiteY2" fmla="*/ 169863 h 183860"/>
                <a:gd name="connsiteX0" fmla="*/ 2570162 w 2570162"/>
                <a:gd name="connsiteY0" fmla="*/ 0 h 147225"/>
                <a:gd name="connsiteX1" fmla="*/ 1143000 w 2570162"/>
                <a:gd name="connsiteY1" fmla="*/ 144463 h 147225"/>
                <a:gd name="connsiteX2" fmla="*/ 0 w 2570162"/>
                <a:gd name="connsiteY2" fmla="*/ 84138 h 147225"/>
                <a:gd name="connsiteX0" fmla="*/ 2570162 w 2570162"/>
                <a:gd name="connsiteY0" fmla="*/ 0 h 261775"/>
                <a:gd name="connsiteX1" fmla="*/ 1143000 w 2570162"/>
                <a:gd name="connsiteY1" fmla="*/ 144463 h 261775"/>
                <a:gd name="connsiteX2" fmla="*/ 0 w 2570162"/>
                <a:gd name="connsiteY2" fmla="*/ 255588 h 261775"/>
                <a:gd name="connsiteX0" fmla="*/ 2570162 w 2570162"/>
                <a:gd name="connsiteY0" fmla="*/ 0 h 255588"/>
                <a:gd name="connsiteX1" fmla="*/ 1143000 w 2570162"/>
                <a:gd name="connsiteY1" fmla="*/ 144463 h 255588"/>
                <a:gd name="connsiteX2" fmla="*/ 0 w 2570162"/>
                <a:gd name="connsiteY2" fmla="*/ 255588 h 255588"/>
                <a:gd name="connsiteX0" fmla="*/ 2570162 w 2570162"/>
                <a:gd name="connsiteY0" fmla="*/ 0 h 255588"/>
                <a:gd name="connsiteX1" fmla="*/ 1143000 w 2570162"/>
                <a:gd name="connsiteY1" fmla="*/ 144463 h 255588"/>
                <a:gd name="connsiteX2" fmla="*/ 0 w 2570162"/>
                <a:gd name="connsiteY2" fmla="*/ 255588 h 255588"/>
                <a:gd name="connsiteX0" fmla="*/ 2570162 w 2570162"/>
                <a:gd name="connsiteY0" fmla="*/ 0 h 255588"/>
                <a:gd name="connsiteX1" fmla="*/ 1133475 w 2570162"/>
                <a:gd name="connsiteY1" fmla="*/ 130176 h 255588"/>
                <a:gd name="connsiteX2" fmla="*/ 0 w 2570162"/>
                <a:gd name="connsiteY2" fmla="*/ 255588 h 255588"/>
                <a:gd name="connsiteX0" fmla="*/ 2570162 w 2570162"/>
                <a:gd name="connsiteY0" fmla="*/ 0 h 255588"/>
                <a:gd name="connsiteX1" fmla="*/ 1133475 w 2570162"/>
                <a:gd name="connsiteY1" fmla="*/ 130176 h 255588"/>
                <a:gd name="connsiteX2" fmla="*/ 0 w 2570162"/>
                <a:gd name="connsiteY2" fmla="*/ 255588 h 255588"/>
              </a:gdLst>
              <a:ahLst/>
              <a:cxnLst>
                <a:cxn ang="0">
                  <a:pos x="connsiteX0" y="connsiteY0"/>
                </a:cxn>
                <a:cxn ang="0">
                  <a:pos x="connsiteX1" y="connsiteY1"/>
                </a:cxn>
                <a:cxn ang="0">
                  <a:pos x="connsiteX2" y="connsiteY2"/>
                </a:cxn>
              </a:cxnLst>
              <a:rect l="l" t="t" r="r" b="b"/>
              <a:pathLst>
                <a:path w="2570162" h="255588">
                  <a:moveTo>
                    <a:pt x="2570162" y="0"/>
                  </a:moveTo>
                  <a:cubicBezTo>
                    <a:pt x="1978288" y="91811"/>
                    <a:pt x="1509448" y="97103"/>
                    <a:pt x="1133475" y="130176"/>
                  </a:cubicBezTo>
                  <a:cubicBezTo>
                    <a:pt x="757502" y="163249"/>
                    <a:pt x="418835" y="163777"/>
                    <a:pt x="0" y="255588"/>
                  </a:cubicBezTo>
                </a:path>
              </a:pathLst>
            </a:custGeom>
            <a:noFill/>
            <a:ln w="25400">
              <a:solidFill>
                <a:schemeClr val="bg1"/>
              </a:solidFill>
              <a:prstDash val="sys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4" name="フリーフォーム 103"/>
            <p:cNvSpPr/>
            <p:nvPr/>
          </p:nvSpPr>
          <p:spPr>
            <a:xfrm>
              <a:off x="6794073" y="11849876"/>
              <a:ext cx="1054788" cy="2317999"/>
            </a:xfrm>
            <a:custGeom>
              <a:avLst/>
              <a:gdLst>
                <a:gd name="connsiteX0" fmla="*/ 757335 w 757335"/>
                <a:gd name="connsiteY0" fmla="*/ 0 h 1600200"/>
                <a:gd name="connsiteX1" fmla="*/ 90585 w 757335"/>
                <a:gd name="connsiteY1" fmla="*/ 585787 h 1600200"/>
                <a:gd name="connsiteX2" fmla="*/ 23910 w 757335"/>
                <a:gd name="connsiteY2" fmla="*/ 1600200 h 1600200"/>
                <a:gd name="connsiteX0" fmla="*/ 722275 w 722275"/>
                <a:gd name="connsiteY0" fmla="*/ 0 h 1595437"/>
                <a:gd name="connsiteX1" fmla="*/ 88862 w 722275"/>
                <a:gd name="connsiteY1" fmla="*/ 581024 h 1595437"/>
                <a:gd name="connsiteX2" fmla="*/ 22187 w 722275"/>
                <a:gd name="connsiteY2" fmla="*/ 1595437 h 1595437"/>
                <a:gd name="connsiteX0" fmla="*/ 722275 w 722275"/>
                <a:gd name="connsiteY0" fmla="*/ 0 h 1595437"/>
                <a:gd name="connsiteX1" fmla="*/ 88862 w 722275"/>
                <a:gd name="connsiteY1" fmla="*/ 581024 h 1595437"/>
                <a:gd name="connsiteX2" fmla="*/ 22187 w 722275"/>
                <a:gd name="connsiteY2" fmla="*/ 1595437 h 1595437"/>
                <a:gd name="connsiteX0" fmla="*/ 672835 w 672835"/>
                <a:gd name="connsiteY0" fmla="*/ 0 h 2124075"/>
                <a:gd name="connsiteX1" fmla="*/ 39422 w 672835"/>
                <a:gd name="connsiteY1" fmla="*/ 581024 h 2124075"/>
                <a:gd name="connsiteX2" fmla="*/ 82284 w 672835"/>
                <a:gd name="connsiteY2" fmla="*/ 2124075 h 2124075"/>
                <a:gd name="connsiteX0" fmla="*/ 759120 w 759120"/>
                <a:gd name="connsiteY0" fmla="*/ 0 h 2124075"/>
                <a:gd name="connsiteX1" fmla="*/ 125707 w 759120"/>
                <a:gd name="connsiteY1" fmla="*/ 581024 h 2124075"/>
                <a:gd name="connsiteX2" fmla="*/ 11406 w 759120"/>
                <a:gd name="connsiteY2" fmla="*/ 2124075 h 2124075"/>
                <a:gd name="connsiteX0" fmla="*/ 755108 w 755108"/>
                <a:gd name="connsiteY0" fmla="*/ 0 h 2124075"/>
                <a:gd name="connsiteX1" fmla="*/ 155032 w 755108"/>
                <a:gd name="connsiteY1" fmla="*/ 719137 h 2124075"/>
                <a:gd name="connsiteX2" fmla="*/ 7394 w 755108"/>
                <a:gd name="connsiteY2" fmla="*/ 2124075 h 2124075"/>
                <a:gd name="connsiteX0" fmla="*/ 951307 w 951307"/>
                <a:gd name="connsiteY0" fmla="*/ 0 h 2143125"/>
                <a:gd name="connsiteX1" fmla="*/ 158350 w 951307"/>
                <a:gd name="connsiteY1" fmla="*/ 738187 h 2143125"/>
                <a:gd name="connsiteX2" fmla="*/ 10712 w 951307"/>
                <a:gd name="connsiteY2" fmla="*/ 2143125 h 2143125"/>
                <a:gd name="connsiteX0" fmla="*/ 951307 w 951307"/>
                <a:gd name="connsiteY0" fmla="*/ 0 h 2143125"/>
                <a:gd name="connsiteX1" fmla="*/ 158350 w 951307"/>
                <a:gd name="connsiteY1" fmla="*/ 738187 h 2143125"/>
                <a:gd name="connsiteX2" fmla="*/ 10712 w 951307"/>
                <a:gd name="connsiteY2" fmla="*/ 2143125 h 2143125"/>
                <a:gd name="connsiteX0" fmla="*/ 948275 w 948275"/>
                <a:gd name="connsiteY0" fmla="*/ 0 h 2143125"/>
                <a:gd name="connsiteX1" fmla="*/ 155318 w 948275"/>
                <a:gd name="connsiteY1" fmla="*/ 738187 h 2143125"/>
                <a:gd name="connsiteX2" fmla="*/ 7680 w 948275"/>
                <a:gd name="connsiteY2" fmla="*/ 2143125 h 2143125"/>
              </a:gdLst>
              <a:ahLst/>
              <a:cxnLst>
                <a:cxn ang="0">
                  <a:pos x="connsiteX0" y="connsiteY0"/>
                </a:cxn>
                <a:cxn ang="0">
                  <a:pos x="connsiteX1" y="connsiteY1"/>
                </a:cxn>
                <a:cxn ang="0">
                  <a:pos x="connsiteX2" y="connsiteY2"/>
                </a:cxn>
              </a:cxnLst>
              <a:rect l="l" t="t" r="r" b="b"/>
              <a:pathLst>
                <a:path w="948275" h="2143125">
                  <a:moveTo>
                    <a:pt x="948275" y="0"/>
                  </a:moveTo>
                  <a:cubicBezTo>
                    <a:pt x="378363" y="147637"/>
                    <a:pt x="283509" y="388144"/>
                    <a:pt x="155318" y="738187"/>
                  </a:cubicBezTo>
                  <a:cubicBezTo>
                    <a:pt x="27127" y="1088230"/>
                    <a:pt x="-20102" y="1769268"/>
                    <a:pt x="7680" y="2143125"/>
                  </a:cubicBezTo>
                </a:path>
              </a:pathLst>
            </a:custGeom>
            <a:noFill/>
            <a:ln w="25400">
              <a:solidFill>
                <a:schemeClr val="bg1"/>
              </a:solidFill>
              <a:prstDash val="sys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5" name="正方形/長方形 104"/>
            <p:cNvSpPr/>
            <p:nvPr/>
          </p:nvSpPr>
          <p:spPr>
            <a:xfrm>
              <a:off x="6353542" y="12017359"/>
              <a:ext cx="504569" cy="280452"/>
            </a:xfrm>
            <a:prstGeom prst="rect">
              <a:avLst/>
            </a:prstGeom>
          </p:spPr>
          <p:txBody>
            <a:bodyPr wrap="square" lIns="36000" tIns="36000" rIns="36000" bIns="36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神戸</a:t>
              </a:r>
              <a:endParaRPr kumimoji="0" lang="ja-JP" altLang="en-US" sz="135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106" name="正方形/長方形 105"/>
            <p:cNvSpPr/>
            <p:nvPr/>
          </p:nvSpPr>
          <p:spPr>
            <a:xfrm>
              <a:off x="6791153" y="13918578"/>
              <a:ext cx="504569" cy="280452"/>
            </a:xfrm>
            <a:prstGeom prst="rect">
              <a:avLst/>
            </a:prstGeom>
          </p:spPr>
          <p:txBody>
            <a:bodyPr wrap="square" lIns="36000" tIns="36000" rIns="36000" bIns="36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関空</a:t>
              </a:r>
            </a:p>
          </p:txBody>
        </p:sp>
        <p:sp>
          <p:nvSpPr>
            <p:cNvPr id="107" name="正方形/長方形 106"/>
            <p:cNvSpPr/>
            <p:nvPr/>
          </p:nvSpPr>
          <p:spPr>
            <a:xfrm>
              <a:off x="9406250" y="10729598"/>
              <a:ext cx="570532" cy="406128"/>
            </a:xfrm>
            <a:prstGeom prst="rect">
              <a:avLst/>
            </a:prstGeom>
          </p:spPr>
          <p:txBody>
            <a:bodyPr wrap="square" lIns="36000" tIns="36000" rIns="36000" bIns="3600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altLang="en-US" sz="135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京都</a:t>
              </a:r>
              <a:endParaRPr kumimoji="0" lang="en-US" altLang="ja-JP" sz="135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altLang="en-US" sz="135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枚方</a:t>
              </a:r>
            </a:p>
          </p:txBody>
        </p:sp>
        <p:sp>
          <p:nvSpPr>
            <p:cNvPr id="108" name="正方形/長方形 107"/>
            <p:cNvSpPr/>
            <p:nvPr/>
          </p:nvSpPr>
          <p:spPr>
            <a:xfrm>
              <a:off x="11115282" y="11485306"/>
              <a:ext cx="763553" cy="280452"/>
            </a:xfrm>
            <a:prstGeom prst="rect">
              <a:avLst/>
            </a:prstGeom>
          </p:spPr>
          <p:txBody>
            <a:bodyPr wrap="square" lIns="36000" tIns="36000" rIns="36000" bIns="36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大阪市内</a:t>
              </a:r>
              <a:endParaRPr kumimoji="0" lang="ja-JP" altLang="en-US" sz="135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109" name="正方形/長方形 108"/>
            <p:cNvSpPr/>
            <p:nvPr/>
          </p:nvSpPr>
          <p:spPr>
            <a:xfrm>
              <a:off x="9472975" y="11674590"/>
              <a:ext cx="827512" cy="280452"/>
            </a:xfrm>
            <a:prstGeom prst="rect">
              <a:avLst/>
            </a:prstGeom>
          </p:spPr>
          <p:txBody>
            <a:bodyPr wrap="square" lIns="36000" tIns="36000" rIns="36000" bIns="36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小型桟橋</a:t>
              </a:r>
              <a:endParaRPr kumimoji="0" lang="ja-JP" altLang="en-US" sz="135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110" name="正方形/長方形 109"/>
            <p:cNvSpPr/>
            <p:nvPr/>
          </p:nvSpPr>
          <p:spPr>
            <a:xfrm>
              <a:off x="7880068" y="12056372"/>
              <a:ext cx="1233244" cy="406128"/>
            </a:xfrm>
            <a:prstGeom prst="rect">
              <a:avLst/>
            </a:prstGeom>
          </p:spPr>
          <p:txBody>
            <a:bodyPr wrap="square" lIns="36000" tIns="36000" rIns="36000" bIns="3600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altLang="en-US" sz="135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クルーズ岸壁等</a:t>
              </a:r>
              <a:endParaRPr kumimoji="0" lang="en-US" altLang="ja-JP" sz="135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altLang="en-US" sz="135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（将来構想）</a:t>
              </a:r>
              <a:endParaRPr kumimoji="0" lang="ja-JP" altLang="en-US" sz="135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111" name="正方形/長方形 110"/>
            <p:cNvSpPr/>
            <p:nvPr/>
          </p:nvSpPr>
          <p:spPr>
            <a:xfrm>
              <a:off x="9155195" y="11944973"/>
              <a:ext cx="450850" cy="280452"/>
            </a:xfrm>
            <a:prstGeom prst="rect">
              <a:avLst/>
            </a:prstGeom>
          </p:spPr>
          <p:txBody>
            <a:bodyPr wrap="square" lIns="36000" tIns="36000" rIns="36000" bIns="36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接続</a:t>
              </a:r>
              <a:endParaRPr kumimoji="0" lang="ja-JP" altLang="en-US" sz="135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112" name="テキスト ボックス 111"/>
            <p:cNvSpPr txBox="1"/>
            <p:nvPr/>
          </p:nvSpPr>
          <p:spPr>
            <a:xfrm>
              <a:off x="6366415" y="10732697"/>
              <a:ext cx="324921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 海上交通接続イメージ</a:t>
              </a:r>
              <a:endParaRPr kumimoji="0" lang="en-US" altLang="ja-JP" sz="1600" b="0" i="0" u="none" strike="noStrike" kern="1200" cap="none" spc="0" normalizeH="0" baseline="0" noProof="0" dirty="0" smtClean="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grpSp>
      <p:grpSp>
        <p:nvGrpSpPr>
          <p:cNvPr id="22" name="グループ化 21"/>
          <p:cNvGrpSpPr/>
          <p:nvPr/>
        </p:nvGrpSpPr>
        <p:grpSpPr>
          <a:xfrm>
            <a:off x="23828136" y="9593513"/>
            <a:ext cx="5662665" cy="4441247"/>
            <a:chOff x="205281" y="8418418"/>
            <a:chExt cx="5855398" cy="4640580"/>
          </a:xfrm>
        </p:grpSpPr>
        <p:pic>
          <p:nvPicPr>
            <p:cNvPr id="70" name="図 6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5281" y="8418418"/>
              <a:ext cx="5844539" cy="4640580"/>
            </a:xfrm>
            <a:prstGeom prst="rect">
              <a:avLst/>
            </a:prstGeom>
          </p:spPr>
        </p:pic>
        <p:sp>
          <p:nvSpPr>
            <p:cNvPr id="71" name="テキスト ボックス 70"/>
            <p:cNvSpPr txBox="1"/>
            <p:nvPr/>
          </p:nvSpPr>
          <p:spPr>
            <a:xfrm>
              <a:off x="448613" y="11462808"/>
              <a:ext cx="777988" cy="347467"/>
            </a:xfrm>
            <a:prstGeom prst="rect">
              <a:avLst/>
            </a:prstGeom>
            <a:noFill/>
          </p:spPr>
          <p:txBody>
            <a:bodyPr wrap="square" lIns="45154" tIns="0" rIns="45154"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2258" b="0" i="1" u="sng"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夢洲</a:t>
              </a:r>
            </a:p>
          </p:txBody>
        </p:sp>
        <p:sp>
          <p:nvSpPr>
            <p:cNvPr id="72" name="円/楕円 66"/>
            <p:cNvSpPr/>
            <p:nvPr/>
          </p:nvSpPr>
          <p:spPr>
            <a:xfrm>
              <a:off x="4067417" y="10626527"/>
              <a:ext cx="88860" cy="8443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3" name="円/楕円 67"/>
            <p:cNvSpPr/>
            <p:nvPr/>
          </p:nvSpPr>
          <p:spPr>
            <a:xfrm>
              <a:off x="2924624" y="11616159"/>
              <a:ext cx="88860" cy="8443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円/楕円 68"/>
            <p:cNvSpPr/>
            <p:nvPr/>
          </p:nvSpPr>
          <p:spPr>
            <a:xfrm>
              <a:off x="5206765" y="10857137"/>
              <a:ext cx="88860" cy="8443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円/楕円 72"/>
            <p:cNvSpPr/>
            <p:nvPr/>
          </p:nvSpPr>
          <p:spPr>
            <a:xfrm>
              <a:off x="5240775" y="10002468"/>
              <a:ext cx="88860" cy="8443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円/楕円 74"/>
            <p:cNvSpPr/>
            <p:nvPr/>
          </p:nvSpPr>
          <p:spPr>
            <a:xfrm>
              <a:off x="1261561" y="11374868"/>
              <a:ext cx="88860" cy="8443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テキスト ボックス 76"/>
            <p:cNvSpPr txBox="1"/>
            <p:nvPr/>
          </p:nvSpPr>
          <p:spPr>
            <a:xfrm>
              <a:off x="5202204" y="8507836"/>
              <a:ext cx="858475" cy="359073"/>
            </a:xfrm>
            <a:prstGeom prst="rect">
              <a:avLst/>
            </a:prstGeom>
            <a:noFill/>
          </p:spPr>
          <p:txBody>
            <a:bodyPr wrap="square" lIns="45154" tIns="0" rIns="45154" bIns="0" rtlCol="0">
              <a:spAutoFit/>
            </a:bodyPr>
            <a:lstStyle/>
            <a:p>
              <a:pPr marL="0" marR="0" lvl="0" indent="0" algn="ctr" defTabSz="457200" rtl="0" eaLnBrk="1" fontAlgn="auto" latinLnBrk="0" hangingPunct="1">
                <a:lnSpc>
                  <a:spcPts val="1380"/>
                </a:lnSpc>
                <a:spcBef>
                  <a:spcPts val="0"/>
                </a:spcBef>
                <a:spcAft>
                  <a:spcPts val="0"/>
                </a:spcAft>
                <a:buClrTx/>
                <a:buSzTx/>
                <a:buFontTx/>
                <a:buNone/>
                <a:tabLst/>
                <a:defRPr/>
              </a:pPr>
              <a:r>
                <a:rPr kumimoji="0" lang="ja-JP" altLang="en-US"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十三</a:t>
              </a:r>
              <a:endParaRPr kumimoji="0" lang="en-US" altLang="ja-JP"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ts val="1380"/>
                </a:lnSpc>
                <a:spcBef>
                  <a:spcPts val="0"/>
                </a:spcBef>
                <a:spcAft>
                  <a:spcPts val="0"/>
                </a:spcAft>
                <a:buClrTx/>
                <a:buSzTx/>
                <a:buFontTx/>
                <a:buNone/>
                <a:tabLst/>
                <a:defRPr/>
              </a:pPr>
              <a:r>
                <a:rPr kumimoji="0" lang="ja-JP" altLang="en-US"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（新北野）</a:t>
              </a:r>
            </a:p>
          </p:txBody>
        </p:sp>
        <p:sp>
          <p:nvSpPr>
            <p:cNvPr id="78" name="テキスト ボックス 77"/>
            <p:cNvSpPr txBox="1"/>
            <p:nvPr/>
          </p:nvSpPr>
          <p:spPr>
            <a:xfrm>
              <a:off x="2968967" y="11653623"/>
              <a:ext cx="764023" cy="202684"/>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天保山</a:t>
              </a:r>
            </a:p>
          </p:txBody>
        </p:sp>
        <p:sp>
          <p:nvSpPr>
            <p:cNvPr id="79" name="テキスト ボックス 78"/>
            <p:cNvSpPr txBox="1"/>
            <p:nvPr/>
          </p:nvSpPr>
          <p:spPr>
            <a:xfrm>
              <a:off x="4164140" y="10591951"/>
              <a:ext cx="627476" cy="202684"/>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弁天</a:t>
              </a:r>
            </a:p>
          </p:txBody>
        </p:sp>
        <p:sp>
          <p:nvSpPr>
            <p:cNvPr id="80" name="テキスト ボックス 79"/>
            <p:cNvSpPr txBox="1"/>
            <p:nvPr/>
          </p:nvSpPr>
          <p:spPr>
            <a:xfrm>
              <a:off x="4752474" y="10434616"/>
              <a:ext cx="987909" cy="359073"/>
            </a:xfrm>
            <a:prstGeom prst="rect">
              <a:avLst/>
            </a:prstGeom>
            <a:noFill/>
          </p:spPr>
          <p:txBody>
            <a:bodyPr wrap="square" lIns="45154" tIns="0" rIns="45154" bIns="0" rtlCol="0">
              <a:spAutoFit/>
            </a:bodyPr>
            <a:lstStyle/>
            <a:p>
              <a:pPr marL="0" marR="0" lvl="0" indent="0" algn="ctr" defTabSz="457200" rtl="0" eaLnBrk="1" fontAlgn="auto" latinLnBrk="0" hangingPunct="1">
                <a:lnSpc>
                  <a:spcPts val="1380"/>
                </a:lnSpc>
                <a:spcBef>
                  <a:spcPts val="0"/>
                </a:spcBef>
                <a:spcAft>
                  <a:spcPts val="0"/>
                </a:spcAft>
                <a:buClrTx/>
                <a:buSzTx/>
                <a:buFontTx/>
                <a:buNone/>
                <a:tabLst/>
                <a:defRPr/>
              </a:pPr>
              <a:r>
                <a:rPr kumimoji="0" lang="ja-JP" altLang="en-US"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大阪ドーム</a:t>
              </a:r>
              <a:endParaRPr kumimoji="0" lang="en-US" altLang="ja-JP"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ts val="1380"/>
                </a:lnSpc>
                <a:spcBef>
                  <a:spcPts val="0"/>
                </a:spcBef>
                <a:spcAft>
                  <a:spcPts val="0"/>
                </a:spcAft>
                <a:buClrTx/>
                <a:buSzTx/>
                <a:buFontTx/>
                <a:buNone/>
                <a:tabLst/>
                <a:defRPr/>
              </a:pPr>
              <a:r>
                <a:rPr kumimoji="0" lang="ja-JP" altLang="en-US"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岩崎港</a:t>
              </a:r>
            </a:p>
          </p:txBody>
        </p:sp>
        <p:sp>
          <p:nvSpPr>
            <p:cNvPr id="81" name="テキスト ボックス 80"/>
            <p:cNvSpPr txBox="1"/>
            <p:nvPr/>
          </p:nvSpPr>
          <p:spPr>
            <a:xfrm>
              <a:off x="4068894" y="9805664"/>
              <a:ext cx="1561690" cy="179536"/>
            </a:xfrm>
            <a:prstGeom prst="rect">
              <a:avLst/>
            </a:prstGeom>
            <a:noFill/>
          </p:spPr>
          <p:txBody>
            <a:bodyPr wrap="square" lIns="45154" tIns="0" rIns="45154" bIns="0" rtlCol="0">
              <a:spAutoFit/>
            </a:bodyPr>
            <a:lstStyle/>
            <a:p>
              <a:pPr marL="0" marR="0" lvl="0" indent="0" algn="ctr" defTabSz="457200" rtl="0" eaLnBrk="1" fontAlgn="auto" latinLnBrk="0" hangingPunct="1">
                <a:lnSpc>
                  <a:spcPts val="1380"/>
                </a:lnSpc>
                <a:spcBef>
                  <a:spcPts val="0"/>
                </a:spcBef>
                <a:spcAft>
                  <a:spcPts val="0"/>
                </a:spcAft>
                <a:buClrTx/>
                <a:buSzTx/>
                <a:buFontTx/>
                <a:buNone/>
                <a:tabLst/>
                <a:defRPr/>
              </a:pPr>
              <a:r>
                <a:rPr kumimoji="0" lang="ja-JP" altLang="en-US"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中央卸売市場前港</a:t>
              </a:r>
            </a:p>
          </p:txBody>
        </p:sp>
        <p:sp>
          <p:nvSpPr>
            <p:cNvPr id="82" name="円/楕円 93"/>
            <p:cNvSpPr/>
            <p:nvPr/>
          </p:nvSpPr>
          <p:spPr>
            <a:xfrm>
              <a:off x="5279037" y="8473927"/>
              <a:ext cx="88860" cy="8443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3" name="フリーフォーム 82"/>
            <p:cNvSpPr/>
            <p:nvPr/>
          </p:nvSpPr>
          <p:spPr>
            <a:xfrm>
              <a:off x="1418919" y="8597477"/>
              <a:ext cx="3879309" cy="2806866"/>
            </a:xfrm>
            <a:custGeom>
              <a:avLst/>
              <a:gdLst>
                <a:gd name="connsiteX0" fmla="*/ 3476625 w 3476625"/>
                <a:gd name="connsiteY0" fmla="*/ 0 h 2602632"/>
                <a:gd name="connsiteX1" fmla="*/ 3143250 w 3476625"/>
                <a:gd name="connsiteY1" fmla="*/ 304800 h 2602632"/>
                <a:gd name="connsiteX2" fmla="*/ 2562225 w 3476625"/>
                <a:gd name="connsiteY2" fmla="*/ 704850 h 2602632"/>
                <a:gd name="connsiteX3" fmla="*/ 1905000 w 3476625"/>
                <a:gd name="connsiteY3" fmla="*/ 1028700 h 2602632"/>
                <a:gd name="connsiteX4" fmla="*/ 1381125 w 3476625"/>
                <a:gd name="connsiteY4" fmla="*/ 1257300 h 2602632"/>
                <a:gd name="connsiteX5" fmla="*/ 914400 w 3476625"/>
                <a:gd name="connsiteY5" fmla="*/ 1428750 h 2602632"/>
                <a:gd name="connsiteX6" fmla="*/ 542925 w 3476625"/>
                <a:gd name="connsiteY6" fmla="*/ 1571625 h 2602632"/>
                <a:gd name="connsiteX7" fmla="*/ 552450 w 3476625"/>
                <a:gd name="connsiteY7" fmla="*/ 1876425 h 2602632"/>
                <a:gd name="connsiteX8" fmla="*/ 666750 w 3476625"/>
                <a:gd name="connsiteY8" fmla="*/ 2085975 h 2602632"/>
                <a:gd name="connsiteX9" fmla="*/ 781050 w 3476625"/>
                <a:gd name="connsiteY9" fmla="*/ 2333625 h 2602632"/>
                <a:gd name="connsiteX10" fmla="*/ 771525 w 3476625"/>
                <a:gd name="connsiteY10" fmla="*/ 2552700 h 2602632"/>
                <a:gd name="connsiteX11" fmla="*/ 400050 w 3476625"/>
                <a:gd name="connsiteY11" fmla="*/ 2600325 h 2602632"/>
                <a:gd name="connsiteX12" fmla="*/ 0 w 3476625"/>
                <a:gd name="connsiteY12" fmla="*/ 2590800 h 2602632"/>
                <a:gd name="connsiteX0" fmla="*/ 3476625 w 3476625"/>
                <a:gd name="connsiteY0" fmla="*/ 0 h 2602632"/>
                <a:gd name="connsiteX1" fmla="*/ 3143250 w 3476625"/>
                <a:gd name="connsiteY1" fmla="*/ 304800 h 2602632"/>
                <a:gd name="connsiteX2" fmla="*/ 2562225 w 3476625"/>
                <a:gd name="connsiteY2" fmla="*/ 704850 h 2602632"/>
                <a:gd name="connsiteX3" fmla="*/ 1905000 w 3476625"/>
                <a:gd name="connsiteY3" fmla="*/ 1028700 h 2602632"/>
                <a:gd name="connsiteX4" fmla="*/ 1381125 w 3476625"/>
                <a:gd name="connsiteY4" fmla="*/ 1257300 h 2602632"/>
                <a:gd name="connsiteX5" fmla="*/ 914400 w 3476625"/>
                <a:gd name="connsiteY5" fmla="*/ 1428750 h 2602632"/>
                <a:gd name="connsiteX6" fmla="*/ 571500 w 3476625"/>
                <a:gd name="connsiteY6" fmla="*/ 1628775 h 2602632"/>
                <a:gd name="connsiteX7" fmla="*/ 552450 w 3476625"/>
                <a:gd name="connsiteY7" fmla="*/ 1876425 h 2602632"/>
                <a:gd name="connsiteX8" fmla="*/ 666750 w 3476625"/>
                <a:gd name="connsiteY8" fmla="*/ 2085975 h 2602632"/>
                <a:gd name="connsiteX9" fmla="*/ 781050 w 3476625"/>
                <a:gd name="connsiteY9" fmla="*/ 2333625 h 2602632"/>
                <a:gd name="connsiteX10" fmla="*/ 771525 w 3476625"/>
                <a:gd name="connsiteY10" fmla="*/ 2552700 h 2602632"/>
                <a:gd name="connsiteX11" fmla="*/ 400050 w 3476625"/>
                <a:gd name="connsiteY11" fmla="*/ 2600325 h 2602632"/>
                <a:gd name="connsiteX12" fmla="*/ 0 w 3476625"/>
                <a:gd name="connsiteY12" fmla="*/ 2590800 h 260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6625" h="2602632">
                  <a:moveTo>
                    <a:pt x="3476625" y="0"/>
                  </a:moveTo>
                  <a:cubicBezTo>
                    <a:pt x="3386137" y="93662"/>
                    <a:pt x="3295650" y="187325"/>
                    <a:pt x="3143250" y="304800"/>
                  </a:cubicBezTo>
                  <a:cubicBezTo>
                    <a:pt x="2990850" y="422275"/>
                    <a:pt x="2768600" y="584200"/>
                    <a:pt x="2562225" y="704850"/>
                  </a:cubicBezTo>
                  <a:cubicBezTo>
                    <a:pt x="2355850" y="825500"/>
                    <a:pt x="2101850" y="936625"/>
                    <a:pt x="1905000" y="1028700"/>
                  </a:cubicBezTo>
                  <a:cubicBezTo>
                    <a:pt x="1708150" y="1120775"/>
                    <a:pt x="1546225" y="1190625"/>
                    <a:pt x="1381125" y="1257300"/>
                  </a:cubicBezTo>
                  <a:cubicBezTo>
                    <a:pt x="1216025" y="1323975"/>
                    <a:pt x="1049338" y="1366837"/>
                    <a:pt x="914400" y="1428750"/>
                  </a:cubicBezTo>
                  <a:cubicBezTo>
                    <a:pt x="779462" y="1490663"/>
                    <a:pt x="631825" y="1554163"/>
                    <a:pt x="571500" y="1628775"/>
                  </a:cubicBezTo>
                  <a:cubicBezTo>
                    <a:pt x="511175" y="1703388"/>
                    <a:pt x="536575" y="1800225"/>
                    <a:pt x="552450" y="1876425"/>
                  </a:cubicBezTo>
                  <a:cubicBezTo>
                    <a:pt x="568325" y="1952625"/>
                    <a:pt x="628650" y="2009775"/>
                    <a:pt x="666750" y="2085975"/>
                  </a:cubicBezTo>
                  <a:cubicBezTo>
                    <a:pt x="704850" y="2162175"/>
                    <a:pt x="763588" y="2255838"/>
                    <a:pt x="781050" y="2333625"/>
                  </a:cubicBezTo>
                  <a:cubicBezTo>
                    <a:pt x="798512" y="2411412"/>
                    <a:pt x="835025" y="2508250"/>
                    <a:pt x="771525" y="2552700"/>
                  </a:cubicBezTo>
                  <a:cubicBezTo>
                    <a:pt x="708025" y="2597150"/>
                    <a:pt x="528637" y="2593975"/>
                    <a:pt x="400050" y="2600325"/>
                  </a:cubicBezTo>
                  <a:cubicBezTo>
                    <a:pt x="271463" y="2606675"/>
                    <a:pt x="135731" y="2598737"/>
                    <a:pt x="0" y="2590800"/>
                  </a:cubicBezTo>
                </a:path>
              </a:pathLst>
            </a:custGeom>
            <a:noFill/>
            <a:ln w="63500">
              <a:solidFill>
                <a:schemeClr val="bg1"/>
              </a:solidFill>
              <a:prstDash val="sysDot"/>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4" name="フリーフォーム 83"/>
            <p:cNvSpPr/>
            <p:nvPr/>
          </p:nvSpPr>
          <p:spPr>
            <a:xfrm>
              <a:off x="1727137" y="11484036"/>
              <a:ext cx="1179735" cy="350168"/>
            </a:xfrm>
            <a:custGeom>
              <a:avLst/>
              <a:gdLst>
                <a:gd name="connsiteX0" fmla="*/ 1028700 w 1028700"/>
                <a:gd name="connsiteY0" fmla="*/ 171450 h 324633"/>
                <a:gd name="connsiteX1" fmla="*/ 771525 w 1028700"/>
                <a:gd name="connsiteY1" fmla="*/ 285750 h 324633"/>
                <a:gd name="connsiteX2" fmla="*/ 542925 w 1028700"/>
                <a:gd name="connsiteY2" fmla="*/ 323850 h 324633"/>
                <a:gd name="connsiteX3" fmla="*/ 361950 w 1028700"/>
                <a:gd name="connsiteY3" fmla="*/ 257175 h 324633"/>
                <a:gd name="connsiteX4" fmla="*/ 238125 w 1028700"/>
                <a:gd name="connsiteY4" fmla="*/ 66675 h 324633"/>
                <a:gd name="connsiteX5" fmla="*/ 0 w 1028700"/>
                <a:gd name="connsiteY5" fmla="*/ 0 h 324633"/>
                <a:gd name="connsiteX0" fmla="*/ 1057275 w 1057275"/>
                <a:gd name="connsiteY0" fmla="*/ 161925 h 324689"/>
                <a:gd name="connsiteX1" fmla="*/ 771525 w 1057275"/>
                <a:gd name="connsiteY1" fmla="*/ 285750 h 324689"/>
                <a:gd name="connsiteX2" fmla="*/ 542925 w 1057275"/>
                <a:gd name="connsiteY2" fmla="*/ 323850 h 324689"/>
                <a:gd name="connsiteX3" fmla="*/ 361950 w 1057275"/>
                <a:gd name="connsiteY3" fmla="*/ 257175 h 324689"/>
                <a:gd name="connsiteX4" fmla="*/ 238125 w 1057275"/>
                <a:gd name="connsiteY4" fmla="*/ 66675 h 324689"/>
                <a:gd name="connsiteX5" fmla="*/ 0 w 1057275"/>
                <a:gd name="connsiteY5" fmla="*/ 0 h 3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 h="324689">
                  <a:moveTo>
                    <a:pt x="1057275" y="161925"/>
                  </a:moveTo>
                  <a:cubicBezTo>
                    <a:pt x="969168" y="206375"/>
                    <a:pt x="857250" y="258763"/>
                    <a:pt x="771525" y="285750"/>
                  </a:cubicBezTo>
                  <a:cubicBezTo>
                    <a:pt x="685800" y="312738"/>
                    <a:pt x="611187" y="328612"/>
                    <a:pt x="542925" y="323850"/>
                  </a:cubicBezTo>
                  <a:cubicBezTo>
                    <a:pt x="474663" y="319088"/>
                    <a:pt x="412750" y="300037"/>
                    <a:pt x="361950" y="257175"/>
                  </a:cubicBezTo>
                  <a:cubicBezTo>
                    <a:pt x="311150" y="214313"/>
                    <a:pt x="298450" y="109537"/>
                    <a:pt x="238125" y="66675"/>
                  </a:cubicBezTo>
                  <a:cubicBezTo>
                    <a:pt x="177800" y="23813"/>
                    <a:pt x="88900" y="11906"/>
                    <a:pt x="0" y="0"/>
                  </a:cubicBezTo>
                </a:path>
              </a:pathLst>
            </a:custGeom>
            <a:noFill/>
            <a:ln w="63500">
              <a:solidFill>
                <a:schemeClr val="bg1"/>
              </a:solidFill>
              <a:prstDash val="sysDot"/>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5" name="フリーフォーム 84"/>
            <p:cNvSpPr/>
            <p:nvPr/>
          </p:nvSpPr>
          <p:spPr>
            <a:xfrm>
              <a:off x="2481743" y="10713602"/>
              <a:ext cx="1519839" cy="1099152"/>
            </a:xfrm>
            <a:custGeom>
              <a:avLst/>
              <a:gdLst>
                <a:gd name="connsiteX0" fmla="*/ 1362075 w 1362075"/>
                <a:gd name="connsiteY0" fmla="*/ 0 h 1019175"/>
                <a:gd name="connsiteX1" fmla="*/ 1200150 w 1362075"/>
                <a:gd name="connsiteY1" fmla="*/ 123825 h 1019175"/>
                <a:gd name="connsiteX2" fmla="*/ 1047750 w 1362075"/>
                <a:gd name="connsiteY2" fmla="*/ 276225 h 1019175"/>
                <a:gd name="connsiteX3" fmla="*/ 952500 w 1362075"/>
                <a:gd name="connsiteY3" fmla="*/ 409575 h 1019175"/>
                <a:gd name="connsiteX4" fmla="*/ 781050 w 1362075"/>
                <a:gd name="connsiteY4" fmla="*/ 523875 h 1019175"/>
                <a:gd name="connsiteX5" fmla="*/ 542925 w 1362075"/>
                <a:gd name="connsiteY5" fmla="*/ 647700 h 1019175"/>
                <a:gd name="connsiteX6" fmla="*/ 361950 w 1362075"/>
                <a:gd name="connsiteY6" fmla="*/ 742950 h 1019175"/>
                <a:gd name="connsiteX7" fmla="*/ 190500 w 1362075"/>
                <a:gd name="connsiteY7" fmla="*/ 847725 h 1019175"/>
                <a:gd name="connsiteX8" fmla="*/ 0 w 1362075"/>
                <a:gd name="connsiteY8" fmla="*/ 1019175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075" h="1019175">
                  <a:moveTo>
                    <a:pt x="1362075" y="0"/>
                  </a:moveTo>
                  <a:cubicBezTo>
                    <a:pt x="1307306" y="38894"/>
                    <a:pt x="1252537" y="77788"/>
                    <a:pt x="1200150" y="123825"/>
                  </a:cubicBezTo>
                  <a:cubicBezTo>
                    <a:pt x="1147763" y="169862"/>
                    <a:pt x="1089025" y="228600"/>
                    <a:pt x="1047750" y="276225"/>
                  </a:cubicBezTo>
                  <a:cubicBezTo>
                    <a:pt x="1006475" y="323850"/>
                    <a:pt x="996950" y="368300"/>
                    <a:pt x="952500" y="409575"/>
                  </a:cubicBezTo>
                  <a:cubicBezTo>
                    <a:pt x="908050" y="450850"/>
                    <a:pt x="849312" y="484188"/>
                    <a:pt x="781050" y="523875"/>
                  </a:cubicBezTo>
                  <a:cubicBezTo>
                    <a:pt x="712788" y="563562"/>
                    <a:pt x="542925" y="647700"/>
                    <a:pt x="542925" y="647700"/>
                  </a:cubicBezTo>
                  <a:cubicBezTo>
                    <a:pt x="473075" y="684213"/>
                    <a:pt x="420687" y="709613"/>
                    <a:pt x="361950" y="742950"/>
                  </a:cubicBezTo>
                  <a:cubicBezTo>
                    <a:pt x="303213" y="776287"/>
                    <a:pt x="250825" y="801688"/>
                    <a:pt x="190500" y="847725"/>
                  </a:cubicBezTo>
                  <a:cubicBezTo>
                    <a:pt x="130175" y="893762"/>
                    <a:pt x="65087" y="956468"/>
                    <a:pt x="0" y="1019175"/>
                  </a:cubicBezTo>
                </a:path>
              </a:pathLst>
            </a:custGeom>
            <a:noFill/>
            <a:ln w="63500">
              <a:solidFill>
                <a:schemeClr val="bg1"/>
              </a:solidFill>
              <a:prstDash val="sysDot"/>
              <a:head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6" name="フリーフォーム 85"/>
            <p:cNvSpPr/>
            <p:nvPr/>
          </p:nvSpPr>
          <p:spPr>
            <a:xfrm>
              <a:off x="3674233" y="10123964"/>
              <a:ext cx="1596363" cy="802278"/>
            </a:xfrm>
            <a:custGeom>
              <a:avLst/>
              <a:gdLst>
                <a:gd name="connsiteX0" fmla="*/ 1440180 w 1440180"/>
                <a:gd name="connsiteY0" fmla="*/ 0 h 777240"/>
                <a:gd name="connsiteX1" fmla="*/ 1211580 w 1440180"/>
                <a:gd name="connsiteY1" fmla="*/ 99060 h 777240"/>
                <a:gd name="connsiteX2" fmla="*/ 929640 w 1440180"/>
                <a:gd name="connsiteY2" fmla="*/ 182880 h 777240"/>
                <a:gd name="connsiteX3" fmla="*/ 609600 w 1440180"/>
                <a:gd name="connsiteY3" fmla="*/ 327660 h 777240"/>
                <a:gd name="connsiteX4" fmla="*/ 457200 w 1440180"/>
                <a:gd name="connsiteY4" fmla="*/ 381000 h 777240"/>
                <a:gd name="connsiteX5" fmla="*/ 243840 w 1440180"/>
                <a:gd name="connsiteY5" fmla="*/ 480060 h 777240"/>
                <a:gd name="connsiteX6" fmla="*/ 76200 w 1440180"/>
                <a:gd name="connsiteY6" fmla="*/ 579120 h 777240"/>
                <a:gd name="connsiteX7" fmla="*/ 0 w 1440180"/>
                <a:gd name="connsiteY7" fmla="*/ 777240 h 777240"/>
                <a:gd name="connsiteX0" fmla="*/ 1430655 w 1430655"/>
                <a:gd name="connsiteY0" fmla="*/ 0 h 743902"/>
                <a:gd name="connsiteX1" fmla="*/ 1202055 w 1430655"/>
                <a:gd name="connsiteY1" fmla="*/ 99060 h 743902"/>
                <a:gd name="connsiteX2" fmla="*/ 920115 w 1430655"/>
                <a:gd name="connsiteY2" fmla="*/ 182880 h 743902"/>
                <a:gd name="connsiteX3" fmla="*/ 600075 w 1430655"/>
                <a:gd name="connsiteY3" fmla="*/ 327660 h 743902"/>
                <a:gd name="connsiteX4" fmla="*/ 447675 w 1430655"/>
                <a:gd name="connsiteY4" fmla="*/ 381000 h 743902"/>
                <a:gd name="connsiteX5" fmla="*/ 234315 w 1430655"/>
                <a:gd name="connsiteY5" fmla="*/ 480060 h 743902"/>
                <a:gd name="connsiteX6" fmla="*/ 66675 w 1430655"/>
                <a:gd name="connsiteY6" fmla="*/ 579120 h 743902"/>
                <a:gd name="connsiteX7" fmla="*/ 0 w 1430655"/>
                <a:gd name="connsiteY7" fmla="*/ 743902 h 74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655" h="743902">
                  <a:moveTo>
                    <a:pt x="1430655" y="0"/>
                  </a:moveTo>
                  <a:cubicBezTo>
                    <a:pt x="1358900" y="34290"/>
                    <a:pt x="1287145" y="68580"/>
                    <a:pt x="1202055" y="99060"/>
                  </a:cubicBezTo>
                  <a:cubicBezTo>
                    <a:pt x="1116965" y="129540"/>
                    <a:pt x="1020445" y="144780"/>
                    <a:pt x="920115" y="182880"/>
                  </a:cubicBezTo>
                  <a:cubicBezTo>
                    <a:pt x="819785" y="220980"/>
                    <a:pt x="678815" y="294640"/>
                    <a:pt x="600075" y="327660"/>
                  </a:cubicBezTo>
                  <a:cubicBezTo>
                    <a:pt x="521335" y="360680"/>
                    <a:pt x="508635" y="355600"/>
                    <a:pt x="447675" y="381000"/>
                  </a:cubicBezTo>
                  <a:cubicBezTo>
                    <a:pt x="386715" y="406400"/>
                    <a:pt x="297815" y="447040"/>
                    <a:pt x="234315" y="480060"/>
                  </a:cubicBezTo>
                  <a:cubicBezTo>
                    <a:pt x="170815" y="513080"/>
                    <a:pt x="105728" y="535146"/>
                    <a:pt x="66675" y="579120"/>
                  </a:cubicBezTo>
                  <a:cubicBezTo>
                    <a:pt x="27623" y="623094"/>
                    <a:pt x="17780" y="669607"/>
                    <a:pt x="0" y="743902"/>
                  </a:cubicBezTo>
                </a:path>
              </a:pathLst>
            </a:custGeom>
            <a:noFill/>
            <a:ln w="63500">
              <a:solidFill>
                <a:schemeClr val="bg1"/>
              </a:solidFill>
              <a:prstDash val="sysDot"/>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7" name="フリーフォーム 86"/>
            <p:cNvSpPr/>
            <p:nvPr/>
          </p:nvSpPr>
          <p:spPr>
            <a:xfrm>
              <a:off x="2386088" y="10949869"/>
              <a:ext cx="2784600" cy="1257523"/>
            </a:xfrm>
            <a:custGeom>
              <a:avLst/>
              <a:gdLst>
                <a:gd name="connsiteX0" fmla="*/ 2495550 w 2495550"/>
                <a:gd name="connsiteY0" fmla="*/ 0 h 1166023"/>
                <a:gd name="connsiteX1" fmla="*/ 2286000 w 2495550"/>
                <a:gd name="connsiteY1" fmla="*/ 38100 h 1166023"/>
                <a:gd name="connsiteX2" fmla="*/ 2181225 w 2495550"/>
                <a:gd name="connsiteY2" fmla="*/ 152400 h 1166023"/>
                <a:gd name="connsiteX3" fmla="*/ 2038350 w 2495550"/>
                <a:gd name="connsiteY3" fmla="*/ 304800 h 1166023"/>
                <a:gd name="connsiteX4" fmla="*/ 1933575 w 2495550"/>
                <a:gd name="connsiteY4" fmla="*/ 495300 h 1166023"/>
                <a:gd name="connsiteX5" fmla="*/ 1838325 w 2495550"/>
                <a:gd name="connsiteY5" fmla="*/ 638175 h 1166023"/>
                <a:gd name="connsiteX6" fmla="*/ 1657350 w 2495550"/>
                <a:gd name="connsiteY6" fmla="*/ 952500 h 1166023"/>
                <a:gd name="connsiteX7" fmla="*/ 1504950 w 2495550"/>
                <a:gd name="connsiteY7" fmla="*/ 990600 h 1166023"/>
                <a:gd name="connsiteX8" fmla="*/ 1343025 w 2495550"/>
                <a:gd name="connsiteY8" fmla="*/ 1114425 h 1166023"/>
                <a:gd name="connsiteX9" fmla="*/ 1095375 w 2495550"/>
                <a:gd name="connsiteY9" fmla="*/ 1162050 h 1166023"/>
                <a:gd name="connsiteX10" fmla="*/ 800100 w 2495550"/>
                <a:gd name="connsiteY10" fmla="*/ 1019175 h 1166023"/>
                <a:gd name="connsiteX11" fmla="*/ 523875 w 2495550"/>
                <a:gd name="connsiteY11" fmla="*/ 942975 h 1166023"/>
                <a:gd name="connsiteX12" fmla="*/ 228600 w 2495550"/>
                <a:gd name="connsiteY12" fmla="*/ 885825 h 1166023"/>
                <a:gd name="connsiteX13" fmla="*/ 0 w 2495550"/>
                <a:gd name="connsiteY13" fmla="*/ 838200 h 11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5550" h="1166023">
                  <a:moveTo>
                    <a:pt x="2495550" y="0"/>
                  </a:moveTo>
                  <a:cubicBezTo>
                    <a:pt x="2416968" y="6350"/>
                    <a:pt x="2338387" y="12700"/>
                    <a:pt x="2286000" y="38100"/>
                  </a:cubicBezTo>
                  <a:cubicBezTo>
                    <a:pt x="2233612" y="63500"/>
                    <a:pt x="2222500" y="107950"/>
                    <a:pt x="2181225" y="152400"/>
                  </a:cubicBezTo>
                  <a:cubicBezTo>
                    <a:pt x="2139950" y="196850"/>
                    <a:pt x="2079625" y="247650"/>
                    <a:pt x="2038350" y="304800"/>
                  </a:cubicBezTo>
                  <a:cubicBezTo>
                    <a:pt x="1997075" y="361950"/>
                    <a:pt x="1966912" y="439738"/>
                    <a:pt x="1933575" y="495300"/>
                  </a:cubicBezTo>
                  <a:cubicBezTo>
                    <a:pt x="1900237" y="550863"/>
                    <a:pt x="1884362" y="561975"/>
                    <a:pt x="1838325" y="638175"/>
                  </a:cubicBezTo>
                  <a:cubicBezTo>
                    <a:pt x="1792287" y="714375"/>
                    <a:pt x="1712912" y="893763"/>
                    <a:pt x="1657350" y="952500"/>
                  </a:cubicBezTo>
                  <a:cubicBezTo>
                    <a:pt x="1601788" y="1011237"/>
                    <a:pt x="1557337" y="963613"/>
                    <a:pt x="1504950" y="990600"/>
                  </a:cubicBezTo>
                  <a:cubicBezTo>
                    <a:pt x="1452562" y="1017588"/>
                    <a:pt x="1411287" y="1085850"/>
                    <a:pt x="1343025" y="1114425"/>
                  </a:cubicBezTo>
                  <a:cubicBezTo>
                    <a:pt x="1274763" y="1143000"/>
                    <a:pt x="1185862" y="1177925"/>
                    <a:pt x="1095375" y="1162050"/>
                  </a:cubicBezTo>
                  <a:cubicBezTo>
                    <a:pt x="1004888" y="1146175"/>
                    <a:pt x="895350" y="1055687"/>
                    <a:pt x="800100" y="1019175"/>
                  </a:cubicBezTo>
                  <a:cubicBezTo>
                    <a:pt x="704850" y="982663"/>
                    <a:pt x="619125" y="965200"/>
                    <a:pt x="523875" y="942975"/>
                  </a:cubicBezTo>
                  <a:cubicBezTo>
                    <a:pt x="428625" y="920750"/>
                    <a:pt x="228600" y="885825"/>
                    <a:pt x="228600" y="885825"/>
                  </a:cubicBezTo>
                  <a:lnTo>
                    <a:pt x="0" y="838200"/>
                  </a:lnTo>
                </a:path>
              </a:pathLst>
            </a:custGeom>
            <a:noFill/>
            <a:ln w="63500">
              <a:solidFill>
                <a:schemeClr val="bg1"/>
              </a:solidFill>
              <a:prstDash val="sysDot"/>
              <a:head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円/楕円 63"/>
            <p:cNvSpPr/>
            <p:nvPr/>
          </p:nvSpPr>
          <p:spPr>
            <a:xfrm>
              <a:off x="3814682" y="12482323"/>
              <a:ext cx="88860" cy="8443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9" name="テキスト ボックス 88"/>
            <p:cNvSpPr txBox="1"/>
            <p:nvPr/>
          </p:nvSpPr>
          <p:spPr>
            <a:xfrm>
              <a:off x="3922742" y="12416246"/>
              <a:ext cx="764023" cy="202684"/>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鶴浜</a:t>
              </a:r>
            </a:p>
          </p:txBody>
        </p:sp>
        <p:sp>
          <p:nvSpPr>
            <p:cNvPr id="90" name="円/楕円 69"/>
            <p:cNvSpPr/>
            <p:nvPr/>
          </p:nvSpPr>
          <p:spPr>
            <a:xfrm>
              <a:off x="3378614" y="11006858"/>
              <a:ext cx="88860" cy="8443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1" name="テキスト ボックス 90"/>
            <p:cNvSpPr txBox="1"/>
            <p:nvPr/>
          </p:nvSpPr>
          <p:spPr>
            <a:xfrm>
              <a:off x="3087847" y="10729716"/>
              <a:ext cx="555540" cy="202684"/>
            </a:xfrm>
            <a:prstGeom prst="rect">
              <a:avLst/>
            </a:prstGeom>
            <a:noFill/>
          </p:spPr>
          <p:txBody>
            <a:bodyPr wrap="square" lIns="45154" tIns="0" rIns="45154"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ＵＳＪ</a:t>
              </a:r>
            </a:p>
          </p:txBody>
        </p:sp>
        <p:sp>
          <p:nvSpPr>
            <p:cNvPr id="92" name="フリーフォーム 91"/>
            <p:cNvSpPr/>
            <p:nvPr/>
          </p:nvSpPr>
          <p:spPr>
            <a:xfrm>
              <a:off x="3567721" y="12212502"/>
              <a:ext cx="191153" cy="302659"/>
            </a:xfrm>
            <a:custGeom>
              <a:avLst/>
              <a:gdLst>
                <a:gd name="connsiteX0" fmla="*/ 139700 w 139700"/>
                <a:gd name="connsiteY0" fmla="*/ 203200 h 203200"/>
                <a:gd name="connsiteX1" fmla="*/ 0 w 139700"/>
                <a:gd name="connsiteY1" fmla="*/ 0 h 203200"/>
                <a:gd name="connsiteX0" fmla="*/ 152400 w 152400"/>
                <a:gd name="connsiteY0" fmla="*/ 241300 h 241300"/>
                <a:gd name="connsiteX1" fmla="*/ 0 w 152400"/>
                <a:gd name="connsiteY1" fmla="*/ 0 h 241300"/>
              </a:gdLst>
              <a:ahLst/>
              <a:cxnLst>
                <a:cxn ang="0">
                  <a:pos x="connsiteX0" y="connsiteY0"/>
                </a:cxn>
                <a:cxn ang="0">
                  <a:pos x="connsiteX1" y="connsiteY1"/>
                </a:cxn>
              </a:cxnLst>
              <a:rect l="l" t="t" r="r" b="b"/>
              <a:pathLst>
                <a:path w="152400" h="241300">
                  <a:moveTo>
                    <a:pt x="152400" y="241300"/>
                  </a:moveTo>
                  <a:lnTo>
                    <a:pt x="0" y="0"/>
                  </a:lnTo>
                </a:path>
              </a:pathLst>
            </a:custGeom>
            <a:noFill/>
            <a:ln w="63500">
              <a:solidFill>
                <a:schemeClr val="bg1"/>
              </a:solidFill>
              <a:prstDash val="sysDot"/>
              <a:head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3" name="角丸四角形吹き出し 92"/>
            <p:cNvSpPr/>
            <p:nvPr/>
          </p:nvSpPr>
          <p:spPr>
            <a:xfrm>
              <a:off x="254965" y="9093041"/>
              <a:ext cx="2511291" cy="706150"/>
            </a:xfrm>
            <a:prstGeom prst="wedgeRoundRectCallout">
              <a:avLst>
                <a:gd name="adj1" fmla="val 29806"/>
                <a:gd name="adj2" fmla="val 87848"/>
                <a:gd name="adj3" fmla="val 16667"/>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lIns="45154" tIns="45154" rIns="45154" bIns="4515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smtClean="0">
                  <a:ln>
                    <a:noFill/>
                  </a:ln>
                  <a:solidFill>
                    <a:srgbClr val="000066"/>
                  </a:solidFill>
                  <a:effectLst/>
                  <a:uLnTx/>
                  <a:uFillTx/>
                  <a:latin typeface="HGPｺﾞｼｯｸE" panose="020B0900000000000000" pitchFamily="50" charset="-128"/>
                  <a:ea typeface="HGPｺﾞｼｯｸE" panose="020B0900000000000000" pitchFamily="50" charset="-128"/>
                  <a:cs typeface="+mn-cs"/>
                </a:rPr>
                <a:t>民間活力の導入による舟運事業の実現に向けて検討中</a:t>
              </a:r>
              <a:endParaRPr kumimoji="0" lang="en-US" altLang="ja-JP" sz="1500" b="0" i="0" u="none" strike="noStrike" kern="1200" cap="none" spc="0" normalizeH="0" baseline="0" noProof="0" dirty="0">
                <a:ln>
                  <a:noFill/>
                </a:ln>
                <a:solidFill>
                  <a:srgbClr val="000066"/>
                </a:solidFill>
                <a:effectLst/>
                <a:uLnTx/>
                <a:uFillTx/>
                <a:latin typeface="HGPｺﾞｼｯｸE" panose="020B0900000000000000" pitchFamily="50" charset="-128"/>
                <a:ea typeface="HGPｺﾞｼｯｸE" panose="020B0900000000000000" pitchFamily="50" charset="-128"/>
                <a:cs typeface="+mn-cs"/>
              </a:endParaRPr>
            </a:p>
          </p:txBody>
        </p:sp>
        <p:sp>
          <p:nvSpPr>
            <p:cNvPr id="94" name="星 5 93"/>
            <p:cNvSpPr/>
            <p:nvPr/>
          </p:nvSpPr>
          <p:spPr>
            <a:xfrm>
              <a:off x="3115724" y="10924209"/>
              <a:ext cx="146351" cy="13739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5" name="星 5 94"/>
            <p:cNvSpPr/>
            <p:nvPr/>
          </p:nvSpPr>
          <p:spPr>
            <a:xfrm>
              <a:off x="3012183" y="11485722"/>
              <a:ext cx="146351" cy="137391"/>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6" name="テキスト ボックス 95"/>
            <p:cNvSpPr txBox="1"/>
            <p:nvPr/>
          </p:nvSpPr>
          <p:spPr>
            <a:xfrm>
              <a:off x="3152156" y="11442558"/>
              <a:ext cx="764023" cy="202684"/>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17"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海遊館</a:t>
              </a:r>
            </a:p>
          </p:txBody>
        </p:sp>
      </p:grpSp>
      <p:sp>
        <p:nvSpPr>
          <p:cNvPr id="27" name="テキスト ボックス 26"/>
          <p:cNvSpPr txBox="1"/>
          <p:nvPr/>
        </p:nvSpPr>
        <p:spPr>
          <a:xfrm>
            <a:off x="26919279" y="6549017"/>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高石市</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28" name="テキスト ボックス 27"/>
          <p:cNvSpPr txBox="1"/>
          <p:nvPr/>
        </p:nvSpPr>
        <p:spPr>
          <a:xfrm>
            <a:off x="24100719" y="5150059"/>
            <a:ext cx="1489681"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神戸空港</a:t>
            </a:r>
          </a:p>
        </p:txBody>
      </p:sp>
      <p:sp>
        <p:nvSpPr>
          <p:cNvPr id="29" name="テキスト ボックス 28"/>
          <p:cNvSpPr txBox="1"/>
          <p:nvPr/>
        </p:nvSpPr>
        <p:spPr>
          <a:xfrm>
            <a:off x="24967984" y="4803652"/>
            <a:ext cx="846084"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神戸港</a:t>
            </a:r>
          </a:p>
        </p:txBody>
      </p:sp>
      <p:sp>
        <p:nvSpPr>
          <p:cNvPr id="30" name="テキスト ボックス 29"/>
          <p:cNvSpPr txBox="1"/>
          <p:nvPr/>
        </p:nvSpPr>
        <p:spPr>
          <a:xfrm>
            <a:off x="27888408" y="4816549"/>
            <a:ext cx="707141"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大阪城</a:t>
            </a:r>
          </a:p>
        </p:txBody>
      </p:sp>
      <p:sp>
        <p:nvSpPr>
          <p:cNvPr id="31" name="星 5 30"/>
          <p:cNvSpPr/>
          <p:nvPr/>
        </p:nvSpPr>
        <p:spPr>
          <a:xfrm>
            <a:off x="27417749" y="4611884"/>
            <a:ext cx="146725" cy="140317"/>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星 5 31"/>
          <p:cNvSpPr/>
          <p:nvPr/>
        </p:nvSpPr>
        <p:spPr>
          <a:xfrm>
            <a:off x="27433719" y="5124350"/>
            <a:ext cx="146725" cy="140317"/>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p:cNvSpPr txBox="1"/>
          <p:nvPr/>
        </p:nvSpPr>
        <p:spPr>
          <a:xfrm>
            <a:off x="27576989" y="5150059"/>
            <a:ext cx="1231364"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難波・心斎橋</a:t>
            </a:r>
          </a:p>
        </p:txBody>
      </p:sp>
      <p:sp>
        <p:nvSpPr>
          <p:cNvPr id="34" name="テキスト ボックス 33"/>
          <p:cNvSpPr txBox="1"/>
          <p:nvPr/>
        </p:nvSpPr>
        <p:spPr>
          <a:xfrm>
            <a:off x="27158359" y="5543206"/>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大阪市</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35" name="テキスト ボックス 34"/>
          <p:cNvSpPr txBox="1"/>
          <p:nvPr/>
        </p:nvSpPr>
        <p:spPr>
          <a:xfrm>
            <a:off x="26751431" y="6922439"/>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泉大津</a:t>
            </a: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市</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36" name="テキスト ボックス 35"/>
          <p:cNvSpPr txBox="1"/>
          <p:nvPr/>
        </p:nvSpPr>
        <p:spPr>
          <a:xfrm>
            <a:off x="26386463" y="7338530"/>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岸和田</a:t>
            </a: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市</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37" name="テキスト ボックス 36"/>
          <p:cNvSpPr txBox="1"/>
          <p:nvPr/>
        </p:nvSpPr>
        <p:spPr>
          <a:xfrm>
            <a:off x="26052732" y="7659166"/>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貝塚</a:t>
            </a: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市</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38" name="テキスト ボックス 37"/>
          <p:cNvSpPr txBox="1"/>
          <p:nvPr/>
        </p:nvSpPr>
        <p:spPr>
          <a:xfrm>
            <a:off x="25715080" y="8026457"/>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泉佐野</a:t>
            </a: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市</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39" name="テキスト ボックス 38"/>
          <p:cNvSpPr txBox="1"/>
          <p:nvPr/>
        </p:nvSpPr>
        <p:spPr>
          <a:xfrm>
            <a:off x="27391776" y="6076144"/>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堺</a:t>
            </a: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市</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40" name="テキスト ボックス 39"/>
          <p:cNvSpPr txBox="1"/>
          <p:nvPr/>
        </p:nvSpPr>
        <p:spPr>
          <a:xfrm>
            <a:off x="28194067" y="3659586"/>
            <a:ext cx="802964" cy="183360"/>
          </a:xfrm>
          <a:prstGeom prst="rect">
            <a:avLst/>
          </a:prstGeom>
          <a:noFill/>
        </p:spPr>
        <p:txBody>
          <a:bodyPr wrap="square" lIns="45154" tIns="0" rIns="45154" bIns="0" rtlCol="0">
            <a:spAutoFit/>
          </a:bodyPr>
          <a:lstStyle/>
          <a:p>
            <a:pPr marL="0" marR="0" lvl="0" indent="0" algn="r"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枚方</a:t>
            </a:r>
          </a:p>
        </p:txBody>
      </p:sp>
      <p:cxnSp>
        <p:nvCxnSpPr>
          <p:cNvPr id="41" name="直線矢印コネクタ 40"/>
          <p:cNvCxnSpPr/>
          <p:nvPr/>
        </p:nvCxnSpPr>
        <p:spPr>
          <a:xfrm flipV="1">
            <a:off x="28655961" y="3233175"/>
            <a:ext cx="206016" cy="283076"/>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7481030" y="3325684"/>
            <a:ext cx="802964" cy="183360"/>
          </a:xfrm>
          <a:prstGeom prst="rect">
            <a:avLst/>
          </a:prstGeom>
          <a:noFill/>
        </p:spPr>
        <p:txBody>
          <a:bodyPr wrap="square" lIns="45154" tIns="0" rIns="45154" bIns="0" rtlCol="0">
            <a:spAutoFit/>
          </a:bodyPr>
          <a:lstStyle/>
          <a:p>
            <a:pPr marL="0" marR="0" lvl="0" indent="0" algn="r" defTabSz="457200" rtl="0" eaLnBrk="1" fontAlgn="auto" latinLnBrk="0" hangingPunct="1">
              <a:lnSpc>
                <a:spcPts val="1380"/>
              </a:lnSpc>
              <a:spcBef>
                <a:spcPts val="0"/>
              </a:spcBef>
              <a:spcAft>
                <a:spcPts val="0"/>
              </a:spcAft>
              <a:buClrTx/>
              <a:buSzTx/>
              <a:buFontTx/>
              <a:buNone/>
              <a:tabLst/>
              <a:defRPr/>
            </a:pPr>
            <a:r>
              <a:rPr kumimoji="0" lang="ja-JP" altLang="en-US" sz="1129"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（京都へ）</a:t>
            </a:r>
          </a:p>
        </p:txBody>
      </p:sp>
      <p:sp>
        <p:nvSpPr>
          <p:cNvPr id="43" name="星 5 42"/>
          <p:cNvSpPr/>
          <p:nvPr/>
        </p:nvSpPr>
        <p:spPr>
          <a:xfrm>
            <a:off x="27748233" y="4820493"/>
            <a:ext cx="146725" cy="140317"/>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テキスト ボックス 43"/>
          <p:cNvSpPr txBox="1"/>
          <p:nvPr/>
        </p:nvSpPr>
        <p:spPr>
          <a:xfrm>
            <a:off x="27572100" y="4537095"/>
            <a:ext cx="496735"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梅田</a:t>
            </a:r>
          </a:p>
        </p:txBody>
      </p:sp>
      <p:sp>
        <p:nvSpPr>
          <p:cNvPr id="45" name="テキスト ボックス 44"/>
          <p:cNvSpPr txBox="1"/>
          <p:nvPr/>
        </p:nvSpPr>
        <p:spPr>
          <a:xfrm>
            <a:off x="25608703" y="4773057"/>
            <a:ext cx="876764" cy="354868"/>
          </a:xfrm>
          <a:prstGeom prst="rect">
            <a:avLst/>
          </a:prstGeom>
          <a:noFill/>
        </p:spPr>
        <p:txBody>
          <a:bodyPr wrap="square" lIns="45154" tIns="0" rIns="45154"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2258" b="0" i="1" u="sng"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夢洲</a:t>
            </a:r>
          </a:p>
        </p:txBody>
      </p:sp>
      <p:sp>
        <p:nvSpPr>
          <p:cNvPr id="46" name="テキスト ボックス 45"/>
          <p:cNvSpPr txBox="1"/>
          <p:nvPr/>
        </p:nvSpPr>
        <p:spPr>
          <a:xfrm>
            <a:off x="23545293" y="7934762"/>
            <a:ext cx="1489681"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関西国際空港</a:t>
            </a:r>
          </a:p>
        </p:txBody>
      </p:sp>
      <p:sp>
        <p:nvSpPr>
          <p:cNvPr id="47" name="円/楕円 133"/>
          <p:cNvSpPr/>
          <p:nvPr/>
        </p:nvSpPr>
        <p:spPr>
          <a:xfrm>
            <a:off x="28552169" y="3511006"/>
            <a:ext cx="100142" cy="10029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テキスト ボックス 47"/>
          <p:cNvSpPr txBox="1"/>
          <p:nvPr/>
        </p:nvSpPr>
        <p:spPr>
          <a:xfrm>
            <a:off x="26141787" y="6344606"/>
            <a:ext cx="846084"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堺</a:t>
            </a: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泉北</a:t>
            </a: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港</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49" name="テキスト ボックス 48"/>
          <p:cNvSpPr txBox="1"/>
          <p:nvPr/>
        </p:nvSpPr>
        <p:spPr>
          <a:xfrm>
            <a:off x="25499503" y="7174819"/>
            <a:ext cx="846084"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阪南</a:t>
            </a: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港</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50" name="テキスト ボックス 49"/>
          <p:cNvSpPr txBox="1"/>
          <p:nvPr/>
        </p:nvSpPr>
        <p:spPr>
          <a:xfrm>
            <a:off x="26624082" y="5305728"/>
            <a:ext cx="846084"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大阪港</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51" name="円/楕円 118"/>
          <p:cNvSpPr/>
          <p:nvPr/>
        </p:nvSpPr>
        <p:spPr>
          <a:xfrm>
            <a:off x="26400871" y="5147138"/>
            <a:ext cx="100142" cy="10029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円弧 52"/>
          <p:cNvSpPr/>
          <p:nvPr/>
        </p:nvSpPr>
        <p:spPr>
          <a:xfrm rot="713711">
            <a:off x="26023909" y="5580158"/>
            <a:ext cx="749741" cy="1580411"/>
          </a:xfrm>
          <a:prstGeom prst="arc">
            <a:avLst>
              <a:gd name="adj1" fmla="val 9657376"/>
              <a:gd name="adj2" fmla="val 15676000"/>
            </a:avLst>
          </a:prstGeom>
          <a:ln w="60325">
            <a:solidFill>
              <a:schemeClr val="bg1">
                <a:alpha val="95000"/>
              </a:schemeClr>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円弧 53"/>
          <p:cNvSpPr/>
          <p:nvPr/>
        </p:nvSpPr>
        <p:spPr>
          <a:xfrm rot="2005686">
            <a:off x="25491745" y="5424475"/>
            <a:ext cx="425845" cy="2268398"/>
          </a:xfrm>
          <a:custGeom>
            <a:avLst/>
            <a:gdLst>
              <a:gd name="connsiteX0" fmla="*/ 271920 w 851689"/>
              <a:gd name="connsiteY0" fmla="*/ 2655670 h 2748588"/>
              <a:gd name="connsiteX1" fmla="*/ 226 w 851689"/>
              <a:gd name="connsiteY1" fmla="*/ 1419056 h 2748588"/>
              <a:gd name="connsiteX2" fmla="*/ 110457 w 851689"/>
              <a:gd name="connsiteY2" fmla="*/ 450867 h 2748588"/>
              <a:gd name="connsiteX3" fmla="*/ 425845 w 851689"/>
              <a:gd name="connsiteY3" fmla="*/ 1374294 h 2748588"/>
              <a:gd name="connsiteX4" fmla="*/ 271920 w 851689"/>
              <a:gd name="connsiteY4" fmla="*/ 2655670 h 2748588"/>
              <a:gd name="connsiteX0" fmla="*/ 271920 w 851689"/>
              <a:gd name="connsiteY0" fmla="*/ 2655670 h 2748588"/>
              <a:gd name="connsiteX1" fmla="*/ 226 w 851689"/>
              <a:gd name="connsiteY1" fmla="*/ 1419056 h 2748588"/>
              <a:gd name="connsiteX2" fmla="*/ 110457 w 851689"/>
              <a:gd name="connsiteY2" fmla="*/ 450867 h 2748588"/>
              <a:gd name="connsiteX0" fmla="*/ 271920 w 425845"/>
              <a:gd name="connsiteY0" fmla="*/ 2204803 h 2279207"/>
              <a:gd name="connsiteX1" fmla="*/ 226 w 425845"/>
              <a:gd name="connsiteY1" fmla="*/ 968189 h 2279207"/>
              <a:gd name="connsiteX2" fmla="*/ 110457 w 425845"/>
              <a:gd name="connsiteY2" fmla="*/ 0 h 2279207"/>
              <a:gd name="connsiteX3" fmla="*/ 425845 w 425845"/>
              <a:gd name="connsiteY3" fmla="*/ 923427 h 2279207"/>
              <a:gd name="connsiteX4" fmla="*/ 271920 w 425845"/>
              <a:gd name="connsiteY4" fmla="*/ 2204803 h 2279207"/>
              <a:gd name="connsiteX0" fmla="*/ 366684 w 425845"/>
              <a:gd name="connsiteY0" fmla="*/ 2279207 h 2279207"/>
              <a:gd name="connsiteX1" fmla="*/ 226 w 425845"/>
              <a:gd name="connsiteY1" fmla="*/ 968189 h 2279207"/>
              <a:gd name="connsiteX2" fmla="*/ 110457 w 425845"/>
              <a:gd name="connsiteY2" fmla="*/ 0 h 2279207"/>
              <a:gd name="connsiteX0" fmla="*/ 271920 w 425845"/>
              <a:gd name="connsiteY0" fmla="*/ 2204803 h 2268398"/>
              <a:gd name="connsiteX1" fmla="*/ 226 w 425845"/>
              <a:gd name="connsiteY1" fmla="*/ 968189 h 2268398"/>
              <a:gd name="connsiteX2" fmla="*/ 110457 w 425845"/>
              <a:gd name="connsiteY2" fmla="*/ 0 h 2268398"/>
              <a:gd name="connsiteX3" fmla="*/ 425845 w 425845"/>
              <a:gd name="connsiteY3" fmla="*/ 923427 h 2268398"/>
              <a:gd name="connsiteX4" fmla="*/ 271920 w 425845"/>
              <a:gd name="connsiteY4" fmla="*/ 2204803 h 2268398"/>
              <a:gd name="connsiteX0" fmla="*/ 313898 w 425845"/>
              <a:gd name="connsiteY0" fmla="*/ 2268398 h 2268398"/>
              <a:gd name="connsiteX1" fmla="*/ 226 w 425845"/>
              <a:gd name="connsiteY1" fmla="*/ 968189 h 2268398"/>
              <a:gd name="connsiteX2" fmla="*/ 110457 w 425845"/>
              <a:gd name="connsiteY2" fmla="*/ 0 h 2268398"/>
            </a:gdLst>
            <a:ahLst/>
            <a:cxnLst>
              <a:cxn ang="0">
                <a:pos x="connsiteX0" y="connsiteY0"/>
              </a:cxn>
              <a:cxn ang="0">
                <a:pos x="connsiteX1" y="connsiteY1"/>
              </a:cxn>
              <a:cxn ang="0">
                <a:pos x="connsiteX2" y="connsiteY2"/>
              </a:cxn>
            </a:cxnLst>
            <a:rect l="l" t="t" r="r" b="b"/>
            <a:pathLst>
              <a:path w="425845" h="2268398" stroke="0" extrusionOk="0">
                <a:moveTo>
                  <a:pt x="271920" y="2204803"/>
                </a:moveTo>
                <a:cubicBezTo>
                  <a:pt x="112729" y="2005641"/>
                  <a:pt x="5787" y="1518894"/>
                  <a:pt x="226" y="968189"/>
                </a:cubicBezTo>
                <a:cubicBezTo>
                  <a:pt x="-3376" y="611512"/>
                  <a:pt x="36155" y="264301"/>
                  <a:pt x="110457" y="0"/>
                </a:cubicBezTo>
                <a:lnTo>
                  <a:pt x="425845" y="923427"/>
                </a:lnTo>
                <a:lnTo>
                  <a:pt x="271920" y="2204803"/>
                </a:lnTo>
                <a:close/>
              </a:path>
              <a:path w="425845" h="2268398" fill="none">
                <a:moveTo>
                  <a:pt x="313898" y="2268398"/>
                </a:moveTo>
                <a:cubicBezTo>
                  <a:pt x="154707" y="2069236"/>
                  <a:pt x="5787" y="1518894"/>
                  <a:pt x="226" y="968189"/>
                </a:cubicBezTo>
                <a:cubicBezTo>
                  <a:pt x="-3376" y="611512"/>
                  <a:pt x="36155" y="264301"/>
                  <a:pt x="110457" y="0"/>
                </a:cubicBezTo>
              </a:path>
            </a:pathLst>
          </a:custGeom>
          <a:ln w="60325">
            <a:solidFill>
              <a:schemeClr val="bg1">
                <a:alpha val="95000"/>
              </a:schemeClr>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円弧 54"/>
          <p:cNvSpPr/>
          <p:nvPr/>
        </p:nvSpPr>
        <p:spPr>
          <a:xfrm rot="5081679">
            <a:off x="25730519" y="4294157"/>
            <a:ext cx="384053" cy="2306733"/>
          </a:xfrm>
          <a:prstGeom prst="arc">
            <a:avLst>
              <a:gd name="adj1" fmla="val 5869885"/>
              <a:gd name="adj2" fmla="val 15068572"/>
            </a:avLst>
          </a:prstGeom>
          <a:ln w="60325">
            <a:solidFill>
              <a:schemeClr val="bg1">
                <a:alpha val="95000"/>
              </a:schemeClr>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6" name="テキスト ボックス 55"/>
          <p:cNvSpPr txBox="1"/>
          <p:nvPr/>
        </p:nvSpPr>
        <p:spPr>
          <a:xfrm>
            <a:off x="24142077" y="5853814"/>
            <a:ext cx="1489681" cy="340527"/>
          </a:xfrm>
          <a:prstGeom prst="rect">
            <a:avLst/>
          </a:prstGeom>
          <a:noFill/>
        </p:spPr>
        <p:txBody>
          <a:bodyPr wrap="square" lIns="45154" tIns="0" rIns="45154" bIns="0" rtlCol="0">
            <a:spAutoFit/>
          </a:bodyPr>
          <a:lstStyle/>
          <a:p>
            <a:pPr marL="0" marR="0" lvl="0" indent="0" algn="l" defTabSz="457200" rtl="0" eaLnBrk="1" fontAlgn="auto" latinLnBrk="0" hangingPunct="1">
              <a:lnSpc>
                <a:spcPts val="1254"/>
              </a:lnSpc>
              <a:spcBef>
                <a:spcPts val="0"/>
              </a:spcBef>
              <a:spcAft>
                <a:spcPts val="0"/>
              </a:spcAft>
              <a:buClrTx/>
              <a:buSzTx/>
              <a:buFontTx/>
              <a:buNone/>
              <a:tabLst/>
              <a:defRPr/>
            </a:pPr>
            <a:r>
              <a:rPr kumimoji="0" lang="ja-JP" altLang="en-US" sz="1129"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神戸</a:t>
            </a:r>
            <a:r>
              <a:rPr kumimoji="0" lang="en-US" altLang="ja-JP" sz="1129"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29"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関空</a:t>
            </a:r>
            <a:endParaRPr kumimoji="0" lang="en-US" altLang="ja-JP" sz="1129"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1254"/>
              </a:lnSpc>
              <a:spcBef>
                <a:spcPts val="0"/>
              </a:spcBef>
              <a:spcAft>
                <a:spcPts val="0"/>
              </a:spcAft>
              <a:buClrTx/>
              <a:buSzTx/>
              <a:buFontTx/>
              <a:buNone/>
              <a:tabLst/>
              <a:defRPr/>
            </a:pPr>
            <a:r>
              <a:rPr kumimoji="0" lang="ja-JP" altLang="en-US" sz="1129"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ベイシャトル</a:t>
            </a:r>
          </a:p>
        </p:txBody>
      </p:sp>
      <p:sp>
        <p:nvSpPr>
          <p:cNvPr id="57" name="円弧 56"/>
          <p:cNvSpPr/>
          <p:nvPr/>
        </p:nvSpPr>
        <p:spPr>
          <a:xfrm rot="14256483">
            <a:off x="24078225" y="4212856"/>
            <a:ext cx="872598" cy="4039187"/>
          </a:xfrm>
          <a:prstGeom prst="arc">
            <a:avLst>
              <a:gd name="adj1" fmla="val 5869885"/>
              <a:gd name="adj2" fmla="val 15650948"/>
            </a:avLst>
          </a:prstGeom>
          <a:ln w="60325">
            <a:solidFill>
              <a:schemeClr val="bg1">
                <a:alpha val="95000"/>
              </a:schemeClr>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8" name="円/楕円 123"/>
          <p:cNvSpPr/>
          <p:nvPr/>
        </p:nvSpPr>
        <p:spPr>
          <a:xfrm>
            <a:off x="25109698" y="7649794"/>
            <a:ext cx="100142" cy="10029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9" name="直線矢印コネクタ 58"/>
          <p:cNvCxnSpPr/>
          <p:nvPr/>
        </p:nvCxnSpPr>
        <p:spPr>
          <a:xfrm>
            <a:off x="24947694" y="5521426"/>
            <a:ext cx="91608" cy="1986787"/>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3502690" y="7291323"/>
            <a:ext cx="982627"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淡路島へ</a:t>
            </a:r>
          </a:p>
        </p:txBody>
      </p:sp>
      <p:sp>
        <p:nvSpPr>
          <p:cNvPr id="61" name="円/楕円 128"/>
          <p:cNvSpPr/>
          <p:nvPr/>
        </p:nvSpPr>
        <p:spPr>
          <a:xfrm>
            <a:off x="24902042" y="5386264"/>
            <a:ext cx="100142" cy="10029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テキスト ボックス 61"/>
          <p:cNvSpPr txBox="1"/>
          <p:nvPr/>
        </p:nvSpPr>
        <p:spPr>
          <a:xfrm>
            <a:off x="24285938" y="9183143"/>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岬町</a:t>
            </a:r>
          </a:p>
        </p:txBody>
      </p:sp>
      <p:sp>
        <p:nvSpPr>
          <p:cNvPr id="63" name="テキスト ボックス 62"/>
          <p:cNvSpPr txBox="1"/>
          <p:nvPr/>
        </p:nvSpPr>
        <p:spPr>
          <a:xfrm>
            <a:off x="25211263" y="7690433"/>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泉佐野</a:t>
            </a: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港</a:t>
            </a:r>
          </a:p>
        </p:txBody>
      </p:sp>
      <p:sp>
        <p:nvSpPr>
          <p:cNvPr id="64" name="テキスト ボックス 63"/>
          <p:cNvSpPr txBox="1"/>
          <p:nvPr/>
        </p:nvSpPr>
        <p:spPr>
          <a:xfrm>
            <a:off x="23693484" y="8824500"/>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深</a:t>
            </a: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日港</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65" name="フリーフォーム 64"/>
          <p:cNvSpPr/>
          <p:nvPr/>
        </p:nvSpPr>
        <p:spPr>
          <a:xfrm>
            <a:off x="20323248" y="5603125"/>
            <a:ext cx="2335071" cy="420663"/>
          </a:xfrm>
          <a:custGeom>
            <a:avLst/>
            <a:gdLst>
              <a:gd name="connsiteX0" fmla="*/ 0 w 1799771"/>
              <a:gd name="connsiteY0" fmla="*/ 290286 h 290286"/>
              <a:gd name="connsiteX1" fmla="*/ 827314 w 1799771"/>
              <a:gd name="connsiteY1" fmla="*/ 72572 h 290286"/>
              <a:gd name="connsiteX2" fmla="*/ 1190171 w 1799771"/>
              <a:gd name="connsiteY2" fmla="*/ 29029 h 290286"/>
              <a:gd name="connsiteX3" fmla="*/ 1799771 w 1799771"/>
              <a:gd name="connsiteY3" fmla="*/ 0 h 290286"/>
              <a:gd name="connsiteX0" fmla="*/ 0 w 1799771"/>
              <a:gd name="connsiteY0" fmla="*/ 299811 h 299811"/>
              <a:gd name="connsiteX1" fmla="*/ 827314 w 1799771"/>
              <a:gd name="connsiteY1" fmla="*/ 82097 h 299811"/>
              <a:gd name="connsiteX2" fmla="*/ 1190171 w 1799771"/>
              <a:gd name="connsiteY2" fmla="*/ 38554 h 299811"/>
              <a:gd name="connsiteX3" fmla="*/ 1799771 w 1799771"/>
              <a:gd name="connsiteY3" fmla="*/ 0 h 299811"/>
              <a:gd name="connsiteX0" fmla="*/ 0 w 1799771"/>
              <a:gd name="connsiteY0" fmla="*/ 299811 h 299811"/>
              <a:gd name="connsiteX1" fmla="*/ 827314 w 1799771"/>
              <a:gd name="connsiteY1" fmla="*/ 82097 h 299811"/>
              <a:gd name="connsiteX2" fmla="*/ 1275896 w 1799771"/>
              <a:gd name="connsiteY2" fmla="*/ 9979 h 299811"/>
              <a:gd name="connsiteX3" fmla="*/ 1799771 w 1799771"/>
              <a:gd name="connsiteY3" fmla="*/ 0 h 299811"/>
              <a:gd name="connsiteX0" fmla="*/ 0 w 1790246"/>
              <a:gd name="connsiteY0" fmla="*/ 328386 h 328386"/>
              <a:gd name="connsiteX1" fmla="*/ 817789 w 1790246"/>
              <a:gd name="connsiteY1" fmla="*/ 82097 h 328386"/>
              <a:gd name="connsiteX2" fmla="*/ 1266371 w 1790246"/>
              <a:gd name="connsiteY2" fmla="*/ 9979 h 328386"/>
              <a:gd name="connsiteX3" fmla="*/ 1790246 w 1790246"/>
              <a:gd name="connsiteY3" fmla="*/ 0 h 328386"/>
              <a:gd name="connsiteX0" fmla="*/ 0 w 1790246"/>
              <a:gd name="connsiteY0" fmla="*/ 328386 h 328386"/>
              <a:gd name="connsiteX1" fmla="*/ 665389 w 1790246"/>
              <a:gd name="connsiteY1" fmla="*/ 101147 h 328386"/>
              <a:gd name="connsiteX2" fmla="*/ 1266371 w 1790246"/>
              <a:gd name="connsiteY2" fmla="*/ 9979 h 328386"/>
              <a:gd name="connsiteX3" fmla="*/ 1790246 w 1790246"/>
              <a:gd name="connsiteY3" fmla="*/ 0 h 328386"/>
              <a:gd name="connsiteX0" fmla="*/ 0 w 1856921"/>
              <a:gd name="connsiteY0" fmla="*/ 328386 h 328386"/>
              <a:gd name="connsiteX1" fmla="*/ 665389 w 1856921"/>
              <a:gd name="connsiteY1" fmla="*/ 101147 h 328386"/>
              <a:gd name="connsiteX2" fmla="*/ 1266371 w 1856921"/>
              <a:gd name="connsiteY2" fmla="*/ 9979 h 328386"/>
              <a:gd name="connsiteX3" fmla="*/ 1856921 w 1856921"/>
              <a:gd name="connsiteY3" fmla="*/ 0 h 328386"/>
            </a:gdLst>
            <a:ahLst/>
            <a:cxnLst>
              <a:cxn ang="0">
                <a:pos x="connsiteX0" y="connsiteY0"/>
              </a:cxn>
              <a:cxn ang="0">
                <a:pos x="connsiteX1" y="connsiteY1"/>
              </a:cxn>
              <a:cxn ang="0">
                <a:pos x="connsiteX2" y="connsiteY2"/>
              </a:cxn>
              <a:cxn ang="0">
                <a:pos x="connsiteX3" y="connsiteY3"/>
              </a:cxn>
            </a:cxnLst>
            <a:rect l="l" t="t" r="r" b="b"/>
            <a:pathLst>
              <a:path w="1856921" h="328386">
                <a:moveTo>
                  <a:pt x="0" y="328386"/>
                </a:moveTo>
                <a:cubicBezTo>
                  <a:pt x="314476" y="241300"/>
                  <a:pt x="454327" y="154215"/>
                  <a:pt x="665389" y="101147"/>
                </a:cubicBezTo>
                <a:cubicBezTo>
                  <a:pt x="876451" y="48079"/>
                  <a:pt x="1067782" y="26837"/>
                  <a:pt x="1266371" y="9979"/>
                </a:cubicBezTo>
                <a:cubicBezTo>
                  <a:pt x="1464960" y="-6879"/>
                  <a:pt x="1633159" y="8467"/>
                  <a:pt x="1856921" y="0"/>
                </a:cubicBezTo>
              </a:path>
            </a:pathLst>
          </a:custGeom>
          <a:noFill/>
          <a:ln w="63500">
            <a:solidFill>
              <a:schemeClr val="bg1"/>
            </a:solidFill>
            <a:prstDash val="sysDot"/>
            <a:head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テキスト ボックス 65"/>
          <p:cNvSpPr txBox="1"/>
          <p:nvPr/>
        </p:nvSpPr>
        <p:spPr>
          <a:xfrm>
            <a:off x="19577203" y="5971745"/>
            <a:ext cx="707141"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四国へ</a:t>
            </a:r>
          </a:p>
        </p:txBody>
      </p:sp>
      <p:sp>
        <p:nvSpPr>
          <p:cNvPr id="67" name="星 5 66"/>
          <p:cNvSpPr/>
          <p:nvPr/>
        </p:nvSpPr>
        <p:spPr>
          <a:xfrm>
            <a:off x="19565168" y="3475120"/>
            <a:ext cx="146725" cy="140317"/>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8" name="テキスト ボックス 67"/>
          <p:cNvSpPr txBox="1"/>
          <p:nvPr/>
        </p:nvSpPr>
        <p:spPr>
          <a:xfrm>
            <a:off x="19722301" y="3374927"/>
            <a:ext cx="707141" cy="216889"/>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姫路城</a:t>
            </a:r>
          </a:p>
        </p:txBody>
      </p:sp>
      <p:sp>
        <p:nvSpPr>
          <p:cNvPr id="69" name="テキスト ボックス 68"/>
          <p:cNvSpPr txBox="1"/>
          <p:nvPr/>
        </p:nvSpPr>
        <p:spPr>
          <a:xfrm>
            <a:off x="19409607" y="4050483"/>
            <a:ext cx="707141" cy="228483"/>
          </a:xfrm>
          <a:prstGeom prst="rect">
            <a:avLst/>
          </a:prstGeom>
          <a:noFill/>
        </p:spPr>
        <p:txBody>
          <a:bodyPr wrap="square" lIns="45154" tIns="0" rIns="45154"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姫路港</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18" name="円弧 17"/>
          <p:cNvSpPr/>
          <p:nvPr/>
        </p:nvSpPr>
        <p:spPr>
          <a:xfrm rot="14078214">
            <a:off x="26754915" y="2333104"/>
            <a:ext cx="670604" cy="4154195"/>
          </a:xfrm>
          <a:prstGeom prst="arc">
            <a:avLst>
              <a:gd name="adj1" fmla="val 5869885"/>
              <a:gd name="adj2" fmla="val 15068572"/>
            </a:avLst>
          </a:prstGeom>
          <a:ln w="53975">
            <a:solidFill>
              <a:schemeClr val="bg1">
                <a:alpha val="95000"/>
              </a:schemeClr>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3" name="テキスト ボックス 112"/>
          <p:cNvSpPr txBox="1"/>
          <p:nvPr/>
        </p:nvSpPr>
        <p:spPr>
          <a:xfrm>
            <a:off x="26222024" y="7081208"/>
            <a:ext cx="1162692" cy="179536"/>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忠岡町</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114" name="テキスト ボックス 113"/>
          <p:cNvSpPr txBox="1"/>
          <p:nvPr/>
        </p:nvSpPr>
        <p:spPr>
          <a:xfrm>
            <a:off x="25496777" y="8290989"/>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田尻町</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116" name="テキスト ボックス 115"/>
          <p:cNvSpPr txBox="1"/>
          <p:nvPr/>
        </p:nvSpPr>
        <p:spPr>
          <a:xfrm>
            <a:off x="25193573" y="8519387"/>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泉南</a:t>
            </a: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市</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117" name="テキスト ボックス 116"/>
          <p:cNvSpPr txBox="1"/>
          <p:nvPr/>
        </p:nvSpPr>
        <p:spPr>
          <a:xfrm>
            <a:off x="24809680" y="8916011"/>
            <a:ext cx="1162692" cy="183360"/>
          </a:xfrm>
          <a:prstGeom prst="rect">
            <a:avLst/>
          </a:prstGeom>
          <a:noFill/>
        </p:spPr>
        <p:txBody>
          <a:bodyPr wrap="square" lIns="45154" tIns="0" rIns="45154" bIns="0" rtlCol="0">
            <a:spAutoFit/>
          </a:bodyPr>
          <a:lstStyle/>
          <a:p>
            <a:pPr marL="0" marR="0" lvl="0" indent="0" algn="l" defTabSz="457200" rtl="0" eaLnBrk="1" fontAlgn="auto" latinLnBrk="0" hangingPunct="1">
              <a:lnSpc>
                <a:spcPts val="1380"/>
              </a:lnSpc>
              <a:spcBef>
                <a:spcPts val="0"/>
              </a:spcBef>
              <a:spcAft>
                <a:spcPts val="0"/>
              </a:spcAft>
              <a:buClrTx/>
              <a:buSzTx/>
              <a:buFontTx/>
              <a:buNone/>
              <a:tabLst/>
              <a:defRPr/>
            </a:pPr>
            <a:r>
              <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阪南</a:t>
            </a:r>
            <a:r>
              <a:rPr kumimoji="0" lang="ja-JP" altLang="en-US" sz="1380" b="0" i="0" u="none" strike="noStrike" kern="1200" cap="none" spc="0" normalizeH="0" baseline="0" noProof="0" dirty="0" smtClean="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市</a:t>
            </a:r>
            <a:endParaRPr kumimoji="0" lang="ja-JP" altLang="en-US" sz="138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215" name="円弧 214"/>
          <p:cNvSpPr/>
          <p:nvPr/>
        </p:nvSpPr>
        <p:spPr>
          <a:xfrm rot="17101791">
            <a:off x="21538417" y="193950"/>
            <a:ext cx="2915846" cy="7519779"/>
          </a:xfrm>
          <a:prstGeom prst="arc">
            <a:avLst>
              <a:gd name="adj1" fmla="val 5845147"/>
              <a:gd name="adj2" fmla="val 14633761"/>
            </a:avLst>
          </a:prstGeom>
          <a:ln w="53975">
            <a:solidFill>
              <a:schemeClr val="bg1">
                <a:alpha val="95000"/>
              </a:schemeClr>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258"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7" name="図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004564" y="14886321"/>
            <a:ext cx="9540710" cy="10027775"/>
          </a:xfrm>
          <a:prstGeom prst="rect">
            <a:avLst/>
          </a:prstGeom>
        </p:spPr>
      </p:pic>
      <p:sp>
        <p:nvSpPr>
          <p:cNvPr id="120" name="テキスト ボックス 119"/>
          <p:cNvSpPr txBox="1"/>
          <p:nvPr/>
        </p:nvSpPr>
        <p:spPr>
          <a:xfrm>
            <a:off x="1542172" y="1252915"/>
            <a:ext cx="9350478" cy="2139047"/>
          </a:xfrm>
          <a:prstGeom prst="rect">
            <a:avLst/>
          </a:prstGeom>
          <a:noFill/>
        </p:spPr>
        <p:txBody>
          <a:bodyPr wrap="square" rtlCol="0">
            <a:spAutoFit/>
          </a:bodyPr>
          <a:lstStyle/>
          <a:p>
            <a:pPr lvl="0"/>
            <a:r>
              <a:rPr lang="ja-JP" altLang="en-US" sz="1900" dirty="0" smtClean="0">
                <a:latin typeface="ＭＳ Ｐ明朝" panose="02020600040205080304" pitchFamily="18" charset="-128"/>
                <a:ea typeface="ＭＳ Ｐ明朝" panose="02020600040205080304" pitchFamily="18" charset="-128"/>
              </a:rPr>
              <a:t>　国際</a:t>
            </a:r>
            <a:r>
              <a:rPr lang="ja-JP" altLang="en-US" sz="1900" dirty="0">
                <a:latin typeface="ＭＳ Ｐ明朝" panose="02020600040205080304" pitchFamily="18" charset="-128"/>
                <a:ea typeface="ＭＳ Ｐ明朝" panose="02020600040205080304" pitchFamily="18" charset="-128"/>
              </a:rPr>
              <a:t>観光拠点の形成</a:t>
            </a:r>
            <a:r>
              <a:rPr lang="ja-JP" altLang="en-US" sz="1900" dirty="0" smtClean="0">
                <a:latin typeface="ＭＳ Ｐ明朝" panose="02020600040205080304" pitchFamily="18" charset="-128"/>
                <a:ea typeface="ＭＳ Ｐ明朝" panose="02020600040205080304" pitchFamily="18" charset="-128"/>
              </a:rPr>
              <a:t>をめ</a:t>
            </a:r>
            <a:r>
              <a:rPr lang="ja-JP" altLang="en-US" sz="1900" dirty="0">
                <a:latin typeface="ＭＳ Ｐ明朝" panose="02020600040205080304" pitchFamily="18" charset="-128"/>
                <a:ea typeface="ＭＳ Ｐ明朝" panose="02020600040205080304" pitchFamily="18" charset="-128"/>
              </a:rPr>
              <a:t>ざ</a:t>
            </a:r>
            <a:r>
              <a:rPr lang="ja-JP" altLang="en-US" sz="1900" dirty="0" smtClean="0">
                <a:latin typeface="ＭＳ Ｐ明朝" panose="02020600040205080304" pitchFamily="18" charset="-128"/>
                <a:ea typeface="ＭＳ Ｐ明朝" panose="02020600040205080304" pitchFamily="18" charset="-128"/>
              </a:rPr>
              <a:t>して</a:t>
            </a:r>
            <a:r>
              <a:rPr lang="ja-JP" altLang="en-US" sz="1900" dirty="0">
                <a:latin typeface="ＭＳ Ｐ明朝" panose="02020600040205080304" pitchFamily="18" charset="-128"/>
                <a:ea typeface="ＭＳ Ｐ明朝" panose="02020600040205080304" pitchFamily="18" charset="-128"/>
              </a:rPr>
              <a:t>いる大阪港夢洲地区において、万博等を契機とした今後見込まれる旅客輸送需要に対応するため、周囲を海に囲まれた夢洲の立地を活かした魅力ある交通ネットワークの形成を図ります。</a:t>
            </a:r>
          </a:p>
          <a:p>
            <a:pPr lvl="0"/>
            <a:r>
              <a:rPr lang="ja-JP" altLang="en-US" sz="1900" dirty="0">
                <a:latin typeface="ＭＳ Ｐ明朝" panose="02020600040205080304" pitchFamily="18" charset="-128"/>
                <a:ea typeface="ＭＳ Ｐ明朝" panose="02020600040205080304" pitchFamily="18" charset="-128"/>
              </a:rPr>
              <a:t>　具体的には、関西国際空港や神戸空港</a:t>
            </a:r>
            <a:r>
              <a:rPr lang="ja-JP" altLang="en-US" sz="1900" dirty="0" smtClean="0">
                <a:latin typeface="ＭＳ Ｐ明朝" panose="02020600040205080304" pitchFamily="18" charset="-128"/>
                <a:ea typeface="ＭＳ Ｐ明朝" panose="02020600040205080304" pitchFamily="18" charset="-128"/>
              </a:rPr>
              <a:t>などの大阪湾内の拠点を結ぶネットワーク、</a:t>
            </a:r>
            <a:r>
              <a:rPr lang="ja-JP" altLang="en-US" sz="1900" dirty="0">
                <a:latin typeface="ＭＳ Ｐ明朝" panose="02020600040205080304" pitchFamily="18" charset="-128"/>
                <a:ea typeface="ＭＳ Ｐ明朝" panose="02020600040205080304" pitchFamily="18" charset="-128"/>
              </a:rPr>
              <a:t>また</a:t>
            </a:r>
            <a:r>
              <a:rPr lang="ja-JP" altLang="en-US" sz="1900" dirty="0" smtClean="0">
                <a:latin typeface="ＭＳ Ｐ明朝" panose="02020600040205080304" pitchFamily="18" charset="-128"/>
                <a:ea typeface="ＭＳ Ｐ明朝" panose="02020600040205080304" pitchFamily="18" charset="-128"/>
              </a:rPr>
              <a:t>、ユニバーサル・スタジオ・ジャパン（ＵＳＪ）、海遊館などの</a:t>
            </a:r>
            <a:r>
              <a:rPr lang="ja-JP" altLang="en-US" sz="1900" dirty="0">
                <a:latin typeface="ＭＳ Ｐ明朝" panose="02020600040205080304" pitchFamily="18" charset="-128"/>
                <a:ea typeface="ＭＳ Ｐ明朝" panose="02020600040205080304" pitchFamily="18" charset="-128"/>
              </a:rPr>
              <a:t>近傍の集客</a:t>
            </a:r>
            <a:r>
              <a:rPr lang="ja-JP" altLang="en-US" sz="1900" dirty="0" smtClean="0">
                <a:latin typeface="ＭＳ Ｐ明朝" panose="02020600040205080304" pitchFamily="18" charset="-128"/>
                <a:ea typeface="ＭＳ Ｐ明朝" panose="02020600040205080304" pitchFamily="18" charset="-128"/>
              </a:rPr>
              <a:t>施設や水都大阪（水の回廊）、淀川舟運と連携したネットワーク、大阪湾と瀬戸内・西日本を結ぶネットワークなど</a:t>
            </a:r>
            <a:r>
              <a:rPr lang="ja-JP" altLang="en-US" sz="1900" dirty="0">
                <a:latin typeface="ＭＳ Ｐ明朝" panose="02020600040205080304" pitchFamily="18" charset="-128"/>
                <a:ea typeface="ＭＳ Ｐ明朝" panose="02020600040205080304" pitchFamily="18" charset="-128"/>
              </a:rPr>
              <a:t>の海上交通による交流機能の充実</a:t>
            </a:r>
            <a:r>
              <a:rPr lang="ja-JP" altLang="en-US" sz="1900" dirty="0" smtClean="0">
                <a:latin typeface="ＭＳ Ｐ明朝" panose="02020600040205080304" pitchFamily="18" charset="-128"/>
                <a:ea typeface="ＭＳ Ｐ明朝" panose="02020600040205080304" pitchFamily="18" charset="-128"/>
              </a:rPr>
              <a:t>をめ</a:t>
            </a:r>
            <a:r>
              <a:rPr lang="ja-JP" altLang="en-US" sz="1900" dirty="0">
                <a:latin typeface="ＭＳ Ｐ明朝" panose="02020600040205080304" pitchFamily="18" charset="-128"/>
                <a:ea typeface="ＭＳ Ｐ明朝" panose="02020600040205080304" pitchFamily="18" charset="-128"/>
              </a:rPr>
              <a:t>ざ</a:t>
            </a:r>
            <a:r>
              <a:rPr lang="ja-JP" altLang="en-US" sz="1900" dirty="0" smtClean="0">
                <a:latin typeface="ＭＳ Ｐ明朝" panose="02020600040205080304" pitchFamily="18" charset="-128"/>
                <a:ea typeface="ＭＳ Ｐ明朝" panose="02020600040205080304" pitchFamily="18" charset="-128"/>
              </a:rPr>
              <a:t>して</a:t>
            </a:r>
            <a:r>
              <a:rPr lang="ja-JP" altLang="en-US" sz="1900" dirty="0">
                <a:latin typeface="ＭＳ Ｐ明朝" panose="02020600040205080304" pitchFamily="18" charset="-128"/>
                <a:ea typeface="ＭＳ Ｐ明朝" panose="02020600040205080304" pitchFamily="18" charset="-128"/>
              </a:rPr>
              <a:t>いきます。</a:t>
            </a:r>
          </a:p>
        </p:txBody>
      </p:sp>
      <p:pic>
        <p:nvPicPr>
          <p:cNvPr id="4" name="図 3"/>
          <p:cNvPicPr>
            <a:picLocks noChangeAspect="1"/>
          </p:cNvPicPr>
          <p:nvPr/>
        </p:nvPicPr>
        <p:blipFill rotWithShape="1">
          <a:blip r:embed="rId9"/>
          <a:srcRect t="14923"/>
          <a:stretch/>
        </p:blipFill>
        <p:spPr>
          <a:xfrm>
            <a:off x="15417389" y="8362950"/>
            <a:ext cx="3645170" cy="2199603"/>
          </a:xfrm>
          <a:prstGeom prst="rect">
            <a:avLst/>
          </a:prstGeom>
        </p:spPr>
      </p:pic>
      <p:sp>
        <p:nvSpPr>
          <p:cNvPr id="118" name="テキスト ボックス 117"/>
          <p:cNvSpPr txBox="1"/>
          <p:nvPr/>
        </p:nvSpPr>
        <p:spPr>
          <a:xfrm>
            <a:off x="20239646" y="10087897"/>
            <a:ext cx="2718499"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cs typeface="+mn-cs"/>
              </a:rPr>
              <a:t> </a:t>
            </a:r>
            <a:r>
              <a:rPr lang="ja-JP" altLang="en-US" sz="1600" dirty="0">
                <a:solidFill>
                  <a:schemeClr val="bg1"/>
                </a:solidFill>
                <a:latin typeface="HGPｺﾞｼｯｸE" panose="020B0900000000000000" pitchFamily="50" charset="-128"/>
                <a:ea typeface="HGPｺﾞｼｯｸE" panose="020B0900000000000000" pitchFamily="50" charset="-128"/>
              </a:rPr>
              <a:t>小型</a:t>
            </a:r>
            <a:r>
              <a:rPr lang="ja-JP" altLang="en-US" sz="1600" dirty="0" smtClean="0">
                <a:solidFill>
                  <a:schemeClr val="bg1"/>
                </a:solidFill>
                <a:latin typeface="HGPｺﾞｼｯｸE" panose="020B0900000000000000" pitchFamily="50" charset="-128"/>
                <a:ea typeface="HGPｺﾞｼｯｸE" panose="020B0900000000000000" pitchFamily="50" charset="-128"/>
              </a:rPr>
              <a:t>桟橋</a:t>
            </a:r>
            <a:endParaRPr kumimoji="0" lang="en-US" altLang="ja-JP" sz="1600" b="0" i="0" u="none" strike="noStrike" kern="1200" cap="none" spc="0" normalizeH="0" baseline="0" noProof="0" dirty="0" smtClean="0">
              <a:ln>
                <a:noFill/>
              </a:ln>
              <a:solidFill>
                <a:schemeClr val="bg1"/>
              </a:solidFill>
              <a:effectLst/>
              <a:uLnTx/>
              <a:uFillTx/>
              <a:latin typeface="HGPｺﾞｼｯｸM" panose="020B0600000000000000" pitchFamily="50" charset="-128"/>
              <a:ea typeface="HGPｺﾞｼｯｸM" panose="020B0600000000000000" pitchFamily="50" charset="-128"/>
              <a:cs typeface="+mn-cs"/>
            </a:endParaRPr>
          </a:p>
        </p:txBody>
      </p:sp>
    </p:spTree>
    <p:extLst>
      <p:ext uri="{BB962C8B-B14F-4D97-AF65-F5344CB8AC3E}">
        <p14:creationId xmlns:p14="http://schemas.microsoft.com/office/powerpoint/2010/main" val="1033336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ー 7"/>
          <p:cNvSpPr>
            <a:spLocks noGrp="1"/>
          </p:cNvSpPr>
          <p:nvPr>
            <p:ph type="ftr" sz="quarter" idx="11"/>
          </p:nvPr>
        </p:nvSpPr>
        <p:spPr>
          <a:xfrm>
            <a:off x="4077443" y="15902702"/>
            <a:ext cx="4114800" cy="312082"/>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11</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9" name="角丸四角形 28"/>
          <p:cNvSpPr/>
          <p:nvPr/>
        </p:nvSpPr>
        <p:spPr>
          <a:xfrm>
            <a:off x="1258221" y="767654"/>
            <a:ext cx="3654977"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みな</a:t>
            </a:r>
            <a:r>
              <a:rPr kumimoji="1" lang="ja-JP" altLang="en-US" sz="19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と・海岸のにぎわい創出</a:t>
            </a:r>
          </a:p>
        </p:txBody>
      </p:sp>
      <p:pic>
        <p:nvPicPr>
          <p:cNvPr id="16"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81307" y="3422648"/>
            <a:ext cx="10507073" cy="11221797"/>
          </a:xfrm>
          <a:prstGeom prst="rect">
            <a:avLst/>
          </a:prstGeom>
          <a:noFill/>
          <a:ln>
            <a:prstDash val="dash"/>
          </a:ln>
          <a:extLst>
            <a:ext uri="{909E8E84-426E-40DD-AFC4-6F175D3DCCD1}">
              <a14:hiddenFill xmlns:a14="http://schemas.microsoft.com/office/drawing/2010/main">
                <a:blipFill dpi="0" rotWithShape="0">
                  <a:blip/>
                  <a:srcRect/>
                  <a:stretch>
                    <a:fillRect/>
                  </a:stretch>
                </a:blipFill>
              </a14:hiddenFill>
            </a:ext>
          </a:extLst>
        </p:spPr>
      </p:pic>
      <p:pic>
        <p:nvPicPr>
          <p:cNvPr id="38" name="図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303" y="13889086"/>
            <a:ext cx="2121227" cy="1333492"/>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49196" y="13878828"/>
            <a:ext cx="2117059" cy="1425631"/>
          </a:xfrm>
          <a:prstGeom prst="rect">
            <a:avLst/>
          </a:prstGeom>
        </p:spPr>
      </p:pic>
      <p:pic>
        <p:nvPicPr>
          <p:cNvPr id="7" name="図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77431" y="11086739"/>
            <a:ext cx="2199383" cy="1422174"/>
          </a:xfrm>
          <a:prstGeom prst="rect">
            <a:avLst/>
          </a:prstGeom>
        </p:spPr>
      </p:pic>
      <p:pic>
        <p:nvPicPr>
          <p:cNvPr id="9" name="図 8"/>
          <p:cNvPicPr>
            <a:picLocks noChangeAspect="1"/>
          </p:cNvPicPr>
          <p:nvPr/>
        </p:nvPicPr>
        <p:blipFill rotWithShape="1">
          <a:blip r:embed="rId6" cstate="email">
            <a:extLst>
              <a:ext uri="{28A0092B-C50C-407E-A947-70E740481C1C}">
                <a14:useLocalDpi xmlns:a14="http://schemas.microsoft.com/office/drawing/2010/main"/>
              </a:ext>
            </a:extLst>
          </a:blip>
          <a:srcRect b="-1889"/>
          <a:stretch/>
        </p:blipFill>
        <p:spPr>
          <a:xfrm>
            <a:off x="8788989" y="10862829"/>
            <a:ext cx="2138536" cy="1485031"/>
          </a:xfrm>
          <a:prstGeom prst="rect">
            <a:avLst/>
          </a:prstGeom>
        </p:spPr>
      </p:pic>
      <p:sp>
        <p:nvSpPr>
          <p:cNvPr id="42" name="テキスト ボックス 94"/>
          <p:cNvSpPr txBox="1"/>
          <p:nvPr/>
        </p:nvSpPr>
        <p:spPr>
          <a:xfrm>
            <a:off x="1473261" y="11140319"/>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りんくうマーブルビーチ</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テキスト ボックス 94"/>
          <p:cNvSpPr txBox="1"/>
          <p:nvPr/>
        </p:nvSpPr>
        <p:spPr>
          <a:xfrm>
            <a:off x="4616660" y="13634158"/>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淡輪箱作海水浴場</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テキスト ボックス 94"/>
          <p:cNvSpPr txBox="1"/>
          <p:nvPr/>
        </p:nvSpPr>
        <p:spPr>
          <a:xfrm>
            <a:off x="8797205" y="10948240"/>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二色の浜海水浴場</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94"/>
          <p:cNvSpPr txBox="1"/>
          <p:nvPr/>
        </p:nvSpPr>
        <p:spPr>
          <a:xfrm>
            <a:off x="1438663" y="13948160"/>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深</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日港フェスティバル</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0" name="直線矢印コネクタ 9"/>
          <p:cNvCxnSpPr/>
          <p:nvPr/>
        </p:nvCxnSpPr>
        <p:spPr>
          <a:xfrm>
            <a:off x="5927848" y="6017150"/>
            <a:ext cx="3930409" cy="592683"/>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955596" y="7722073"/>
            <a:ext cx="2102554" cy="681110"/>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914680" y="9141699"/>
            <a:ext cx="1343909" cy="526656"/>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8977538" y="7892717"/>
            <a:ext cx="804240" cy="1048114"/>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9" idx="1"/>
          </p:cNvCxnSpPr>
          <p:nvPr/>
        </p:nvCxnSpPr>
        <p:spPr>
          <a:xfrm flipH="1" flipV="1">
            <a:off x="6722067" y="10288482"/>
            <a:ext cx="2066922" cy="1316863"/>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598658" y="10177680"/>
            <a:ext cx="2168872" cy="831881"/>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7" idx="3"/>
          </p:cNvCxnSpPr>
          <p:nvPr/>
        </p:nvCxnSpPr>
        <p:spPr>
          <a:xfrm flipV="1">
            <a:off x="3676814" y="11691644"/>
            <a:ext cx="1491684" cy="106182"/>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flipV="1">
            <a:off x="3552530" y="12814977"/>
            <a:ext cx="1355196" cy="1063851"/>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38" idx="0"/>
          </p:cNvCxnSpPr>
          <p:nvPr/>
        </p:nvCxnSpPr>
        <p:spPr>
          <a:xfrm flipH="1" flipV="1">
            <a:off x="2238586" y="13382171"/>
            <a:ext cx="253331" cy="506915"/>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3680984" y="11150501"/>
            <a:ext cx="1990616" cy="580139"/>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pic>
        <p:nvPicPr>
          <p:cNvPr id="30" name="図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97580" y="8301983"/>
            <a:ext cx="2164212" cy="1463129"/>
          </a:xfrm>
          <a:prstGeom prst="rect">
            <a:avLst/>
          </a:prstGeom>
        </p:spPr>
      </p:pic>
      <p:sp>
        <p:nvSpPr>
          <p:cNvPr id="33" name="テキスト ボックス 94"/>
          <p:cNvSpPr txBox="1"/>
          <p:nvPr/>
        </p:nvSpPr>
        <p:spPr>
          <a:xfrm>
            <a:off x="3797580" y="8379925"/>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阪南港地蔵浜マルシェ</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1" name="図 3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55776" y="8873798"/>
            <a:ext cx="2142592" cy="1455819"/>
          </a:xfrm>
          <a:prstGeom prst="rect">
            <a:avLst/>
          </a:prstGeom>
        </p:spPr>
      </p:pic>
      <p:sp>
        <p:nvSpPr>
          <p:cNvPr id="46" name="テキスト ボックス 94"/>
          <p:cNvSpPr txBox="1"/>
          <p:nvPr/>
        </p:nvSpPr>
        <p:spPr>
          <a:xfrm>
            <a:off x="9912671" y="8706064"/>
            <a:ext cx="2029708"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schemeClr val="tx1"/>
                </a:solidFill>
                <a:effectLst/>
                <a:uLnTx/>
                <a:uFillTx/>
                <a:latin typeface="Calibri" panose="020F0502020204030204"/>
                <a:ea typeface="游ゴシック" panose="020B0400000000000000" pitchFamily="50" charset="-128"/>
                <a:cs typeface="+mn-cs"/>
              </a:rPr>
              <a:t>堺泉北港ｽﾓｰﾙﾄﾞﾗｺﾞﾝﾎﾞｰﾄﾞ大会</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32" name="図 3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73407" y="3449105"/>
            <a:ext cx="2254441" cy="1397966"/>
          </a:xfrm>
          <a:prstGeom prst="rect">
            <a:avLst/>
          </a:prstGeom>
        </p:spPr>
      </p:pic>
      <p:cxnSp>
        <p:nvCxnSpPr>
          <p:cNvPr id="59" name="直線矢印コネクタ 58"/>
          <p:cNvCxnSpPr/>
          <p:nvPr/>
        </p:nvCxnSpPr>
        <p:spPr>
          <a:xfrm>
            <a:off x="5877262" y="4051412"/>
            <a:ext cx="2314981" cy="491559"/>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stCxn id="69" idx="1"/>
          </p:cNvCxnSpPr>
          <p:nvPr/>
        </p:nvCxnSpPr>
        <p:spPr>
          <a:xfrm flipH="1" flipV="1">
            <a:off x="8885298" y="4865324"/>
            <a:ext cx="657210" cy="740503"/>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9542508" y="4865324"/>
            <a:ext cx="2149797" cy="1481005"/>
            <a:chOff x="9460420" y="4776667"/>
            <a:chExt cx="2149797" cy="1481005"/>
          </a:xfrm>
        </p:grpSpPr>
        <p:pic>
          <p:nvPicPr>
            <p:cNvPr id="69" name="図 6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60420" y="4776667"/>
              <a:ext cx="2149797" cy="1481005"/>
            </a:xfrm>
            <a:prstGeom prst="rect">
              <a:avLst/>
            </a:prstGeom>
          </p:spPr>
        </p:pic>
        <p:sp>
          <p:nvSpPr>
            <p:cNvPr id="70" name="テキスト ボックス 94"/>
            <p:cNvSpPr txBox="1"/>
            <p:nvPr/>
          </p:nvSpPr>
          <p:spPr>
            <a:xfrm>
              <a:off x="9516808" y="4842228"/>
              <a:ext cx="942455"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天保山まつり</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71" name="テキスト ボックス 94"/>
          <p:cNvSpPr txBox="1"/>
          <p:nvPr/>
        </p:nvSpPr>
        <p:spPr>
          <a:xfrm>
            <a:off x="3613781" y="3277391"/>
            <a:ext cx="2011079"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舞洲シーサイドプロムナード</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73" name="図 7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95860" y="9524471"/>
            <a:ext cx="2205888" cy="1491798"/>
          </a:xfrm>
          <a:prstGeom prst="rect">
            <a:avLst/>
          </a:prstGeom>
        </p:spPr>
      </p:pic>
      <p:sp>
        <p:nvSpPr>
          <p:cNvPr id="37" name="テキスト ボックス 94"/>
          <p:cNvSpPr txBox="1"/>
          <p:nvPr/>
        </p:nvSpPr>
        <p:spPr>
          <a:xfrm>
            <a:off x="1492296" y="9545930"/>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泉佐野恋人の聖地</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テキスト ボックス 94"/>
          <p:cNvSpPr txBox="1"/>
          <p:nvPr/>
        </p:nvSpPr>
        <p:spPr>
          <a:xfrm>
            <a:off x="3849196" y="13948159"/>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淡輪箱作海水浴場</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テキスト ボックス 26"/>
          <p:cNvSpPr txBox="1"/>
          <p:nvPr/>
        </p:nvSpPr>
        <p:spPr>
          <a:xfrm>
            <a:off x="1473261" y="1388315"/>
            <a:ext cx="9304332" cy="1261884"/>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沿岸市町、</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企業等と連携し</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た</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港湾緑地</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の</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活用</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、また、みなと・海岸特有のロケーションや景観等を活かした</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にぎわい・魅力創出に</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向けて、引き続き</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取り組</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みます。さらに、地域特性を活かした地方港湾の再生や親しみのある海岸づくりなど、地元市町のまちづくりに併せたにぎわい、憩いの創出に協力します。</a:t>
            </a:r>
            <a:endParaRPr kumimoji="1"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cxnSp>
        <p:nvCxnSpPr>
          <p:cNvPr id="54" name="直線矢印コネクタ 53"/>
          <p:cNvCxnSpPr>
            <a:stCxn id="5" idx="2"/>
          </p:cNvCxnSpPr>
          <p:nvPr/>
        </p:nvCxnSpPr>
        <p:spPr>
          <a:xfrm flipH="1">
            <a:off x="9781778" y="4091971"/>
            <a:ext cx="385050" cy="566875"/>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96195" y="2664461"/>
            <a:ext cx="2141265" cy="1427510"/>
          </a:xfrm>
          <a:prstGeom prst="rect">
            <a:avLst/>
          </a:prstGeom>
        </p:spPr>
      </p:pic>
      <p:sp>
        <p:nvSpPr>
          <p:cNvPr id="58" name="テキスト ボックス 94"/>
          <p:cNvSpPr txBox="1"/>
          <p:nvPr/>
        </p:nvSpPr>
        <p:spPr>
          <a:xfrm>
            <a:off x="9096195" y="2717409"/>
            <a:ext cx="2381430"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a:ea typeface="游ゴシック" panose="020B0400000000000000" pitchFamily="50" charset="-128"/>
                <a:cs typeface="+mn-cs"/>
              </a:rPr>
              <a:t>【</a:t>
            </a:r>
            <a:r>
              <a:rPr lang="en-US" altLang="ja-JP" sz="900" b="1" dirty="0" smtClean="0">
                <a:solidFill>
                  <a:schemeClr val="tx1"/>
                </a:solidFill>
                <a:latin typeface="+mn-ea"/>
              </a:rPr>
              <a:t>TUGBOAT_TAISHO</a:t>
            </a:r>
            <a:r>
              <a:rPr lang="ja-JP" altLang="en-US" sz="900" b="1" dirty="0" smtClean="0">
                <a:solidFill>
                  <a:schemeClr val="tx1"/>
                </a:solidFill>
                <a:latin typeface="+mn-ea"/>
              </a:rPr>
              <a:t> </a:t>
            </a:r>
            <a:r>
              <a:rPr lang="en-US" altLang="ja-JP" sz="900" b="1" dirty="0" smtClean="0">
                <a:solidFill>
                  <a:schemeClr val="tx1"/>
                </a:solidFill>
              </a:rPr>
              <a:t>(</a:t>
            </a:r>
            <a:r>
              <a:rPr lang="ja-JP" altLang="en-US" sz="900" b="1" dirty="0" smtClean="0">
                <a:solidFill>
                  <a:schemeClr val="tx1"/>
                </a:solidFill>
              </a:rPr>
              <a:t>タグボート大正</a:t>
            </a:r>
            <a:r>
              <a:rPr lang="en-US" altLang="ja-JP" sz="900" b="1" dirty="0" smtClean="0">
                <a:solidFill>
                  <a:schemeClr val="tx1"/>
                </a:solidFill>
              </a:rPr>
              <a:t>)</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49196" y="5071117"/>
            <a:ext cx="2102515" cy="1617319"/>
          </a:xfrm>
          <a:prstGeom prst="rect">
            <a:avLst/>
          </a:prstGeom>
        </p:spPr>
      </p:pic>
      <p:pic>
        <p:nvPicPr>
          <p:cNvPr id="11" name="図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35131" y="6794607"/>
            <a:ext cx="1926661" cy="1444996"/>
          </a:xfrm>
          <a:prstGeom prst="rect">
            <a:avLst/>
          </a:prstGeom>
        </p:spPr>
      </p:pic>
      <p:sp>
        <p:nvSpPr>
          <p:cNvPr id="19" name="テキスト ボックス 94"/>
          <p:cNvSpPr txBox="1"/>
          <p:nvPr/>
        </p:nvSpPr>
        <p:spPr>
          <a:xfrm>
            <a:off x="4050938" y="6865475"/>
            <a:ext cx="1810420"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泉大津旧港地区なぎさ公園</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 name="テキスト ボックス 94"/>
          <p:cNvSpPr txBox="1"/>
          <p:nvPr/>
        </p:nvSpPr>
        <p:spPr>
          <a:xfrm>
            <a:off x="3849196" y="5116292"/>
            <a:ext cx="942455"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堺旧港地区</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79676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7743</TotalTime>
  <Words>1153</Words>
  <Application>Microsoft Office PowerPoint</Application>
  <PresentationFormat>ユーザー設定</PresentationFormat>
  <Paragraphs>117</Paragraphs>
  <Slides>3</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vt:i4>
      </vt:variant>
    </vt:vector>
  </HeadingPairs>
  <TitlesOfParts>
    <vt:vector size="15" baseType="lpstr">
      <vt:lpstr>HGPｺﾞｼｯｸE</vt:lpstr>
      <vt:lpstr>HGPｺﾞｼｯｸM</vt:lpstr>
      <vt:lpstr>HG丸ｺﾞｼｯｸM-PRO</vt:lpstr>
      <vt:lpstr>ＭＳ Ｐゴシック</vt:lpstr>
      <vt:lpstr>ＭＳ Ｐ明朝</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小山　悠葵</cp:lastModifiedBy>
  <cp:revision>764</cp:revision>
  <cp:lastPrinted>2022-04-18T08:54:46Z</cp:lastPrinted>
  <dcterms:modified xsi:type="dcterms:W3CDTF">2022-06-10T00:10:09Z</dcterms:modified>
</cp:coreProperties>
</file>