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6"/>
  </p:notesMasterIdLst>
  <p:sldIdLst>
    <p:sldId id="415" r:id="rId2"/>
    <p:sldId id="406" r:id="rId3"/>
    <p:sldId id="416" r:id="rId4"/>
    <p:sldId id="417" r:id="rId5"/>
  </p:sldIdLst>
  <p:sldSz cx="12192000" cy="16256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1741" autoAdjust="0"/>
  </p:normalViewPr>
  <p:slideViewPr>
    <p:cSldViewPr snapToGrid="0">
      <p:cViewPr varScale="1">
        <p:scale>
          <a:sx n="31" d="100"/>
          <a:sy n="31" d="100"/>
        </p:scale>
        <p:origin x="2190" y="96"/>
      </p:cViewPr>
      <p:guideLst/>
    </p:cSldViewPr>
  </p:slideViewPr>
  <p:notesTextViewPr>
    <p:cViewPr>
      <p:scale>
        <a:sx n="1" d="1"/>
        <a:sy n="1" d="1"/>
      </p:scale>
      <p:origin x="0" y="0"/>
    </p:cViewPr>
  </p:notesTextViewPr>
  <p:sorterViewPr>
    <p:cViewPr>
      <p:scale>
        <a:sx n="100" d="100"/>
        <a:sy n="100" d="100"/>
      </p:scale>
      <p:origin x="0" y="-25584"/>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22" tIns="45711" rIns="91422" bIns="45711" rtlCol="0"/>
          <a:lstStyle>
            <a:lvl1pPr algn="r">
              <a:defRPr sz="1200"/>
            </a:lvl1pPr>
          </a:lstStyle>
          <a:p>
            <a:fld id="{C55A9F67-E7A2-4E82-AB4B-84F8F4F3C681}" type="datetimeFigureOut">
              <a:rPr kumimoji="1" lang="ja-JP" altLang="en-US" smtClean="0"/>
              <a:t>2022/6/10</a:t>
            </a:fld>
            <a:endParaRPr kumimoji="1" lang="ja-JP" altLang="en-US"/>
          </a:p>
        </p:txBody>
      </p:sp>
      <p:sp>
        <p:nvSpPr>
          <p:cNvPr id="4" name="スライド イメージ プレースホルダー 3"/>
          <p:cNvSpPr>
            <a:spLocks noGrp="1" noRot="1" noChangeAspect="1"/>
          </p:cNvSpPr>
          <p:nvPr>
            <p:ph type="sldImg" idx="2"/>
          </p:nvPr>
        </p:nvSpPr>
        <p:spPr>
          <a:xfrm>
            <a:off x="2146300" y="1243013"/>
            <a:ext cx="2514600" cy="3354387"/>
          </a:xfrm>
          <a:prstGeom prst="rect">
            <a:avLst/>
          </a:prstGeom>
          <a:noFill/>
          <a:ln w="12700">
            <a:solidFill>
              <a:prstClr val="black"/>
            </a:solidFill>
          </a:ln>
        </p:spPr>
        <p:txBody>
          <a:bodyPr vert="horz" lIns="91422" tIns="45711" rIns="91422" bIns="45711" rtlCol="0" anchor="ctr"/>
          <a:lstStyle/>
          <a:p>
            <a:endParaRPr lang="ja-JP" altLang="en-US"/>
          </a:p>
        </p:txBody>
      </p:sp>
      <p:sp>
        <p:nvSpPr>
          <p:cNvPr id="5" name="ノート プレースホルダー 4"/>
          <p:cNvSpPr>
            <a:spLocks noGrp="1"/>
          </p:cNvSpPr>
          <p:nvPr>
            <p:ph type="body" sz="quarter" idx="3"/>
          </p:nvPr>
        </p:nvSpPr>
        <p:spPr>
          <a:xfrm>
            <a:off x="681041" y="4783141"/>
            <a:ext cx="5445125" cy="3913187"/>
          </a:xfrm>
          <a:prstGeom prst="rect">
            <a:avLst/>
          </a:prstGeom>
        </p:spPr>
        <p:txBody>
          <a:bodyPr vert="horz" lIns="91422" tIns="45711" rIns="91422"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6"/>
            <a:ext cx="2949575" cy="498475"/>
          </a:xfrm>
          <a:prstGeom prst="rect">
            <a:avLst/>
          </a:prstGeom>
        </p:spPr>
        <p:txBody>
          <a:bodyPr vert="horz" lIns="91422" tIns="45711" rIns="91422"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6"/>
            <a:ext cx="2949575" cy="498475"/>
          </a:xfrm>
          <a:prstGeom prst="rect">
            <a:avLst/>
          </a:prstGeom>
        </p:spPr>
        <p:txBody>
          <a:bodyPr vert="horz" lIns="91422" tIns="45711" rIns="91422" bIns="45711" rtlCol="0" anchor="b"/>
          <a:lstStyle>
            <a:lvl1pPr algn="r">
              <a:defRPr sz="1200"/>
            </a:lvl1pPr>
          </a:lstStyle>
          <a:p>
            <a:fld id="{1A129212-0568-412B-8408-5132D870ADEA}" type="slidenum">
              <a:rPr kumimoji="1" lang="ja-JP" altLang="en-US" smtClean="0"/>
              <a:t>‹#›</a:t>
            </a:fld>
            <a:endParaRPr kumimoji="1" lang="ja-JP" altLang="en-US"/>
          </a:p>
        </p:txBody>
      </p:sp>
    </p:spTree>
    <p:extLst>
      <p:ext uri="{BB962C8B-B14F-4D97-AF65-F5344CB8AC3E}">
        <p14:creationId xmlns:p14="http://schemas.microsoft.com/office/powerpoint/2010/main" val="23817888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70" rtl="0" eaLnBrk="1" fontAlgn="auto" latinLnBrk="0" hangingPunct="1">
              <a:lnSpc>
                <a:spcPct val="100000"/>
              </a:lnSpc>
              <a:spcBef>
                <a:spcPts val="0"/>
              </a:spcBef>
              <a:spcAft>
                <a:spcPts val="0"/>
              </a:spcAft>
              <a:buClrTx/>
              <a:buSzTx/>
              <a:buFontTx/>
              <a:buNone/>
              <a:tabLst/>
              <a:defRPr/>
            </a:pPr>
            <a:fld id="{1A129212-0568-412B-8408-5132D870ADEA}"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7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87364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0800C32-84C4-470C-9D80-693C57AD637F}"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087392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0AA93D-BE49-41D6-9FBC-C02F05166F78}"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16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AF1290-CC0A-419E-BD07-79EE11D23742}"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5255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A657F0C-6E5B-45CF-8C60-4E7770CC9D8F}"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82120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EA8221E-9A76-4D20-94A6-80DE43A67317}"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40901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537F9E4-4A17-48E8-A306-05A2CA7076B8}" type="datetime1">
              <a:rPr kumimoji="1" lang="ja-JP" altLang="en-US" smtClean="0"/>
              <a:t>2022/6/10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5835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D5999C33-A68E-4203-AE82-7E60A34117AD}" type="datetime1">
              <a:rPr kumimoji="1" lang="ja-JP" altLang="en-US" smtClean="0"/>
              <a:t>2022/6/10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36262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1845E8F-C6E3-46D7-9406-FD3CF1F135D6}" type="datetime1">
              <a:rPr kumimoji="1" lang="ja-JP" altLang="en-US" smtClean="0"/>
              <a:t>2022/6/10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55281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66475-AB03-431E-88C4-484E426AECE8}" type="datetime1">
              <a:rPr kumimoji="1" lang="ja-JP" altLang="en-US" smtClean="0"/>
              <a:t>2022/6/10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8887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1DAB5BA-31AC-4B67-BF01-3CF73CBA085E}" type="datetime1">
              <a:rPr kumimoji="1" lang="ja-JP" altLang="en-US" smtClean="0"/>
              <a:t>2022/6/10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09019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smtClean="0"/>
              <a:t>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A375877-3B35-4D09-9961-E4F0FCBFBAA9}" type="datetime1">
              <a:rPr kumimoji="1" lang="ja-JP" altLang="en-US" smtClean="0"/>
              <a:t>2022/6/10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1871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AC3F3E7F-DA65-4A0D-A88E-963FDA5B4104}" type="datetime1">
              <a:rPr kumimoji="1" lang="ja-JP" altLang="en-US" smtClean="0"/>
              <a:t>2022/6/10</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8372591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59057"/>
            <a:ext cx="4114800" cy="36791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5</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1261894" y="10721252"/>
            <a:ext cx="9406105"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smtClean="0">
                <a:solidFill>
                  <a:prstClr val="black"/>
                </a:solidFill>
                <a:latin typeface="ＭＳ Ｐゴシック" panose="020B0600070205080204" pitchFamily="50" charset="-128"/>
                <a:ea typeface="ＭＳ Ｐゴシック" panose="020B0600070205080204" pitchFamily="50" charset="-128"/>
              </a:rPr>
              <a:t>■ </a:t>
            </a:r>
            <a:r>
              <a:rPr kumimoji="1" lang="ja-JP" altLang="en-US" sz="1900" i="0"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コンテナラウンドユース</a:t>
            </a:r>
            <a:endParaRPr kumimoji="1" lang="ja-JP" altLang="en-US" sz="1900" i="0"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内陸部</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インランドデポ</a:t>
            </a:r>
            <a:r>
              <a:rPr kumimoji="0" lang="en-US" altLang="ja-JP" sz="1900" b="0" i="0" u="none" strike="noStrike" kern="1200" cap="none" spc="0" normalizeH="0" baseline="3000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にて</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コンテナのマッチングと積み替えを行うことにより、空コンテナの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陸上輸送</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を削減できるコンテナラウンドユースを推進し、物流の効率化や荷主の物流コストの低減、環境負荷の低減を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4" name="グループ化 3"/>
          <p:cNvGrpSpPr/>
          <p:nvPr/>
        </p:nvGrpSpPr>
        <p:grpSpPr>
          <a:xfrm>
            <a:off x="2698528" y="6351556"/>
            <a:ext cx="6483782" cy="4063443"/>
            <a:chOff x="4563128" y="4661524"/>
            <a:chExt cx="6891249" cy="4318806"/>
          </a:xfrm>
        </p:grpSpPr>
        <p:sp>
          <p:nvSpPr>
            <p:cNvPr id="26" name="テキスト ボックス 25"/>
            <p:cNvSpPr txBox="1"/>
            <p:nvPr/>
          </p:nvSpPr>
          <p:spPr>
            <a:xfrm>
              <a:off x="4563128" y="8653211"/>
              <a:ext cx="6891249" cy="3271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【AI</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ターミナルの実現に向けた取組みの概要（</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国土交通省ホームページ</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7" name="グループ化 26"/>
            <p:cNvGrpSpPr/>
            <p:nvPr/>
          </p:nvGrpSpPr>
          <p:grpSpPr>
            <a:xfrm>
              <a:off x="4563128" y="4661524"/>
              <a:ext cx="6707315" cy="4012974"/>
              <a:chOff x="1296893" y="4692492"/>
              <a:chExt cx="9565092" cy="5028211"/>
            </a:xfrm>
          </p:grpSpPr>
          <p:pic>
            <p:nvPicPr>
              <p:cNvPr id="28" name="図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6893" y="4692492"/>
                <a:ext cx="9565092" cy="5028211"/>
              </a:xfrm>
              <a:prstGeom prst="rect">
                <a:avLst/>
              </a:prstGeom>
            </p:spPr>
          </p:pic>
          <p:sp>
            <p:nvSpPr>
              <p:cNvPr id="29" name="正方形/長方形 28"/>
              <p:cNvSpPr/>
              <p:nvPr/>
            </p:nvSpPr>
            <p:spPr>
              <a:xfrm>
                <a:off x="10643435" y="9499813"/>
                <a:ext cx="218550" cy="17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6" name="グループ化 5"/>
          <p:cNvGrpSpPr/>
          <p:nvPr/>
        </p:nvGrpSpPr>
        <p:grpSpPr>
          <a:xfrm>
            <a:off x="1568790" y="12599379"/>
            <a:ext cx="8967331" cy="2738190"/>
            <a:chOff x="889151" y="10627659"/>
            <a:chExt cx="10333655" cy="3155399"/>
          </a:xfrm>
        </p:grpSpPr>
        <p:pic>
          <p:nvPicPr>
            <p:cNvPr id="12" name="図 11"/>
            <p:cNvPicPr/>
            <p:nvPr/>
          </p:nvPicPr>
          <p:blipFill>
            <a:blip r:embed="rId3">
              <a:extLst>
                <a:ext uri="{28A0092B-C50C-407E-A947-70E740481C1C}">
                  <a14:useLocalDpi xmlns:a14="http://schemas.microsoft.com/office/drawing/2010/main"/>
                </a:ext>
              </a:extLst>
            </a:blip>
            <a:stretch>
              <a:fillRect/>
            </a:stretch>
          </p:blipFill>
          <p:spPr>
            <a:xfrm>
              <a:off x="889151" y="10627659"/>
              <a:ext cx="10333655" cy="2777954"/>
            </a:xfrm>
            <a:prstGeom prst="rect">
              <a:avLst/>
            </a:prstGeom>
          </p:spPr>
        </p:pic>
        <p:sp>
          <p:nvSpPr>
            <p:cNvPr id="14" name="正方形/長方形 13"/>
            <p:cNvSpPr/>
            <p:nvPr/>
          </p:nvSpPr>
          <p:spPr>
            <a:xfrm>
              <a:off x="1354987" y="13050505"/>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6929619" y="13044637"/>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7969001" y="11984300"/>
              <a:ext cx="1904999" cy="29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7984080" y="11458809"/>
              <a:ext cx="2210762"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9714777" y="11136775"/>
              <a:ext cx="566446" cy="321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下矢印 30"/>
            <p:cNvSpPr/>
            <p:nvPr/>
          </p:nvSpPr>
          <p:spPr>
            <a:xfrm rot="18668060">
              <a:off x="1103244" y="12148393"/>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下矢印 31"/>
            <p:cNvSpPr/>
            <p:nvPr/>
          </p:nvSpPr>
          <p:spPr>
            <a:xfrm rot="18668060">
              <a:off x="6650954" y="12177106"/>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下矢印 32"/>
            <p:cNvSpPr/>
            <p:nvPr/>
          </p:nvSpPr>
          <p:spPr>
            <a:xfrm rot="2868887">
              <a:off x="6707280" y="12925981"/>
              <a:ext cx="220551" cy="437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下矢印 33"/>
            <p:cNvSpPr/>
            <p:nvPr/>
          </p:nvSpPr>
          <p:spPr>
            <a:xfrm rot="2868887">
              <a:off x="1139031" y="13001682"/>
              <a:ext cx="220551" cy="377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p:cNvSpPr txBox="1"/>
            <p:nvPr/>
          </p:nvSpPr>
          <p:spPr>
            <a:xfrm>
              <a:off x="3707365" y="13475281"/>
              <a:ext cx="47772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インランドデポを活用したコンテナラウンドユース（イメージ）</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Oval 6"/>
            <p:cNvSpPr>
              <a:spLocks noChangeArrowheads="1"/>
            </p:cNvSpPr>
            <p:nvPr/>
          </p:nvSpPr>
          <p:spPr bwMode="auto">
            <a:xfrm>
              <a:off x="1333566" y="12573520"/>
              <a:ext cx="857458" cy="609100"/>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Text Box 7"/>
            <p:cNvSpPr txBox="1">
              <a:spLocks noChangeArrowheads="1"/>
            </p:cNvSpPr>
            <p:nvPr/>
          </p:nvSpPr>
          <p:spPr bwMode="auto">
            <a:xfrm>
              <a:off x="1359258" y="12680581"/>
              <a:ext cx="772795"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 name="Text Box 5"/>
            <p:cNvSpPr txBox="1">
              <a:spLocks noChangeArrowheads="1"/>
            </p:cNvSpPr>
            <p:nvPr/>
          </p:nvSpPr>
          <p:spPr bwMode="auto">
            <a:xfrm>
              <a:off x="1358472" y="12841686"/>
              <a:ext cx="1053833" cy="288282"/>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6" name="Oval 6"/>
            <p:cNvSpPr>
              <a:spLocks noChangeArrowheads="1"/>
            </p:cNvSpPr>
            <p:nvPr/>
          </p:nvSpPr>
          <p:spPr bwMode="auto">
            <a:xfrm>
              <a:off x="6953929" y="12605603"/>
              <a:ext cx="824181" cy="507607"/>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Text Box 7"/>
            <p:cNvSpPr txBox="1">
              <a:spLocks noChangeArrowheads="1"/>
            </p:cNvSpPr>
            <p:nvPr/>
          </p:nvSpPr>
          <p:spPr bwMode="auto">
            <a:xfrm>
              <a:off x="6921631" y="12648168"/>
              <a:ext cx="772794"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0" name="Text Box 5"/>
            <p:cNvSpPr txBox="1">
              <a:spLocks noChangeArrowheads="1"/>
            </p:cNvSpPr>
            <p:nvPr/>
          </p:nvSpPr>
          <p:spPr bwMode="auto">
            <a:xfrm>
              <a:off x="6958945" y="12827052"/>
              <a:ext cx="1026948" cy="253178"/>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55" name="正方形/長方形 54"/>
          <p:cNvSpPr/>
          <p:nvPr/>
        </p:nvSpPr>
        <p:spPr>
          <a:xfrm>
            <a:off x="5301649" y="5712048"/>
            <a:ext cx="5387454" cy="292388"/>
          </a:xfrm>
          <a:prstGeom prst="rect">
            <a:avLst/>
          </a:prstGeom>
        </p:spPr>
        <p:txBody>
          <a:bodyPr wrap="square">
            <a:spAutoFit/>
          </a:bodyPr>
          <a:lstStyle/>
          <a:p>
            <a:pPr marL="711200" indent="-711200"/>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※RTG</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Rubber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Tired Gantry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crane</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タイヤ式門型</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クレーンのこと</a:t>
            </a:r>
            <a:endParaRPr lang="ja-JP" altLang="en-US" sz="1300" dirty="0">
              <a:latin typeface="ＭＳ Ｐ明朝" panose="02020600040205080304" pitchFamily="18" charset="-128"/>
              <a:ea typeface="ＭＳ Ｐ明朝" panose="02020600040205080304" pitchFamily="18" charset="-128"/>
            </a:endParaRPr>
          </a:p>
        </p:txBody>
      </p:sp>
      <p:sp>
        <p:nvSpPr>
          <p:cNvPr id="37" name="正方形/長方形 36"/>
          <p:cNvSpPr/>
          <p:nvPr/>
        </p:nvSpPr>
        <p:spPr>
          <a:xfrm>
            <a:off x="4271598" y="12090875"/>
            <a:ext cx="6264523" cy="430887"/>
          </a:xfrm>
          <a:prstGeom prst="rect">
            <a:avLst/>
          </a:prstGeom>
        </p:spPr>
        <p:txBody>
          <a:bodyPr wrap="square">
            <a:spAutoFit/>
          </a:bodyPr>
          <a:lstStyle/>
          <a:p>
            <a:pPr marL="711200" indent="-711200"/>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インランドデポ（</a:t>
            </a:r>
            <a:r>
              <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ICD</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・貿易貨物の内陸輸送ルートの接続・集配地点に位置し、貨物の集配、保管等が</a:t>
            </a:r>
            <a:endPar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　　　　　　　　　　　　　　 行われる港湾、空港以外の内陸部（インランド）にある輸送基地のこと</a:t>
            </a:r>
            <a:endParaRPr lang="ja-JP" altLang="en-US" sz="1100" dirty="0">
              <a:latin typeface="ＭＳ Ｐ明朝" panose="02020600040205080304" pitchFamily="18" charset="-128"/>
              <a:ea typeface="ＭＳ Ｐ明朝" panose="02020600040205080304" pitchFamily="18" charset="-128"/>
            </a:endParaRPr>
          </a:p>
        </p:txBody>
      </p:sp>
      <p:sp>
        <p:nvSpPr>
          <p:cNvPr id="38" name="正方形/長方形 37"/>
          <p:cNvSpPr/>
          <p:nvPr/>
        </p:nvSpPr>
        <p:spPr>
          <a:xfrm>
            <a:off x="1320799" y="925350"/>
            <a:ext cx="9347201"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u="sng" dirty="0" smtClean="0">
                <a:solidFill>
                  <a:prstClr val="black"/>
                </a:solidFill>
                <a:latin typeface="ＭＳ Ｐゴシック" panose="020B0600070205080204" pitchFamily="50" charset="-128"/>
                <a:ea typeface="ＭＳ Ｐゴシック" panose="020B0600070205080204" pitchFamily="50" charset="-128"/>
              </a:rPr>
              <a:t>〇 </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コンテナターミナル</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の効率化・生産性</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向上</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大阪港</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のコンテナターミナル周辺において滞留が発生する場合があることに加え、港湾労働者</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の労働</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環境の改善が求められていることなどから、国の</a:t>
            </a:r>
            <a:r>
              <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AI</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ターミナル実現に向けた取組みも踏まえ、大阪港におけるコンテナターミナルの</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効率化、生産性や安全性向上等</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に資する取組みを</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進めます。また、荷役機械のハイブリッド化や再生可能エネルギーの活用など環境に</a:t>
            </a:r>
            <a:r>
              <a:rPr lang="ja-JP" altLang="en-US" sz="1900" dirty="0" smtClean="0">
                <a:latin typeface="ＭＳ Ｐ明朝" panose="02020600040205080304" pitchFamily="18" charset="-128"/>
                <a:ea typeface="ＭＳ Ｐ明朝" panose="02020600040205080304" pitchFamily="18" charset="-128"/>
              </a:rPr>
              <a:t>配慮したターミナルの実現に取り組んでいきます。</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
        <p:nvSpPr>
          <p:cNvPr id="39" name="正方形/長方形 38"/>
          <p:cNvSpPr/>
          <p:nvPr/>
        </p:nvSpPr>
        <p:spPr>
          <a:xfrm>
            <a:off x="1295398" y="2758642"/>
            <a:ext cx="9347201" cy="12875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900" b="0" i="0"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rPr>
              <a:t>CONPAS</a:t>
            </a:r>
            <a:r>
              <a:rPr kumimoji="0" lang="ja-JP" altLang="en-US" sz="1900" b="0" i="0"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導入</a:t>
            </a:r>
            <a:endParaRPr kumimoji="0" lang="ja-JP" altLang="ja-JP" sz="1900" b="0" i="0"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endParaRPr>
          </a:p>
          <a:p>
            <a:pPr marR="0" lvl="0" algn="l" defTabSz="457200" rtl="0" eaLnBrk="1" fontAlgn="auto" latinLnBrk="0" hangingPunct="1">
              <a:lnSpc>
                <a:spcPct val="100000"/>
              </a:lnSpc>
              <a:spcBef>
                <a:spcPts val="200"/>
              </a:spcBef>
              <a:spcAft>
                <a:spcPts val="0"/>
              </a:spcAft>
              <a:buClrTx/>
              <a:buSzTx/>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a:t>
            </a:r>
            <a:r>
              <a:rPr kumimoji="0" lang="en-US" altLang="ja-JP"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ICT</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を活用し、ゲート処理業務の迅速化や、コンテナ車両接近情報の取得によるヤード内事前荷役などを可能とする、新た</a:t>
            </a:r>
            <a:r>
              <a:rPr kumimoji="0" lang="ja-JP" altLang="en-US"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rPr>
              <a:t>な港湾情報システム「</a:t>
            </a:r>
            <a:r>
              <a:rPr kumimoji="0" lang="en-US" altLang="ja-JP"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rPr>
              <a:t>CONPAS</a:t>
            </a:r>
            <a:r>
              <a:rPr kumimoji="0" lang="ja-JP" altLang="en-US"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rPr>
              <a:t>」</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の</a:t>
            </a:r>
            <a:r>
              <a:rPr lang="ja-JP" altLang="en-US" sz="1900" dirty="0">
                <a:latin typeface="ＭＳ Ｐ明朝" panose="02020600040205080304" pitchFamily="18" charset="-128"/>
                <a:ea typeface="ＭＳ Ｐ明朝" panose="02020600040205080304" pitchFamily="18" charset="-128"/>
              </a:rPr>
              <a:t>大阪</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港</a:t>
            </a:r>
            <a:r>
              <a:rPr kumimoji="0" lang="ja-JP" altLang="en-US"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rPr>
              <a:t>への導入</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について、国、阪神国際港湾株式会社とともに取り組みます。</a:t>
            </a:r>
            <a:endParaRPr kumimoji="0" lang="ja-JP" altLang="ja-JP"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endParaRPr>
          </a:p>
        </p:txBody>
      </p:sp>
      <p:sp>
        <p:nvSpPr>
          <p:cNvPr id="40" name="正方形/長方形 39"/>
          <p:cNvSpPr/>
          <p:nvPr/>
        </p:nvSpPr>
        <p:spPr>
          <a:xfrm>
            <a:off x="1261894" y="4063282"/>
            <a:ext cx="9427209" cy="1579920"/>
          </a:xfrm>
          <a:prstGeom prst="rect">
            <a:avLst/>
          </a:prstGeom>
        </p:spPr>
        <p:txBody>
          <a:bodyPr wrap="square">
            <a:spAutoFit/>
          </a:bodyPr>
          <a:lstStyle/>
          <a:p>
            <a:r>
              <a:rPr lang="ja-JP" altLang="en-US" sz="1900" dirty="0" smtClean="0">
                <a:latin typeface="ＭＳ Ｐゴシック" panose="020B0600070205080204" pitchFamily="50" charset="-128"/>
                <a:ea typeface="ＭＳ Ｐゴシック" panose="020B0600070205080204" pitchFamily="50" charset="-128"/>
              </a:rPr>
              <a:t>■ </a:t>
            </a:r>
            <a:r>
              <a:rPr lang="en-US" altLang="ja-JP" sz="1900" dirty="0" smtClean="0">
                <a:latin typeface="ＭＳ Ｐゴシック" panose="020B0600070205080204" pitchFamily="50" charset="-128"/>
                <a:ea typeface="ＭＳ Ｐゴシック" panose="020B0600070205080204" pitchFamily="50" charset="-128"/>
              </a:rPr>
              <a:t>AI</a:t>
            </a:r>
            <a:r>
              <a:rPr lang="ja-JP" altLang="en-US" sz="1900" dirty="0" smtClean="0">
                <a:latin typeface="ＭＳ Ｐゴシック" panose="020B0600070205080204" pitchFamily="50" charset="-128"/>
                <a:ea typeface="ＭＳ Ｐゴシック" panose="020B0600070205080204" pitchFamily="50" charset="-128"/>
              </a:rPr>
              <a:t>等を活用したターミナルの効率化・最適化</a:t>
            </a:r>
            <a:endParaRPr lang="ja-JP" altLang="ja-JP" sz="1900" dirty="0" smtClean="0">
              <a:latin typeface="ＭＳ Ｐゴシック" panose="020B0600070205080204" pitchFamily="50" charset="-128"/>
              <a:ea typeface="ＭＳ Ｐゴシック" panose="020B0600070205080204" pitchFamily="50" charset="-128"/>
            </a:endParaRPr>
          </a:p>
          <a:p>
            <a:pPr>
              <a:spcBef>
                <a:spcPts val="200"/>
              </a:spcBef>
            </a:pPr>
            <a:r>
              <a:rPr lang="ja-JP" altLang="en-US" sz="1900" dirty="0" smtClean="0">
                <a:latin typeface="ＭＳ Ｐ明朝" panose="02020600040205080304" pitchFamily="18" charset="-128"/>
                <a:ea typeface="ＭＳ Ｐ明朝" panose="02020600040205080304" pitchFamily="18" charset="-128"/>
              </a:rPr>
              <a:t>　コンテナ船の大型化に伴い、コンテナ船着岸時間が長期化するなど、ターミナル荷役作業の波動性が増大している一方、労働力人口の減少や高齢化の進展による将来の港湾労働者不足が懸念されている状況も踏まえ、</a:t>
            </a:r>
            <a:r>
              <a:rPr lang="en-US" altLang="ja-JP" sz="1900" dirty="0" smtClean="0">
                <a:latin typeface="ＭＳ Ｐ明朝" panose="02020600040205080304" pitchFamily="18" charset="-128"/>
                <a:ea typeface="ＭＳ Ｐ明朝" panose="02020600040205080304" pitchFamily="18" charset="-128"/>
              </a:rPr>
              <a:t>AI</a:t>
            </a:r>
            <a:r>
              <a:rPr lang="ja-JP" altLang="en-US" sz="1900" dirty="0" smtClean="0">
                <a:latin typeface="ＭＳ Ｐ明朝" panose="02020600040205080304" pitchFamily="18" charset="-128"/>
                <a:ea typeface="ＭＳ Ｐ明朝" panose="02020600040205080304" pitchFamily="18" charset="-128"/>
              </a:rPr>
              <a:t>を活用したコンテナ蔵置場所等の最適化やコンテナダメージチェックの効率化、</a:t>
            </a:r>
            <a:r>
              <a:rPr lang="en-US" altLang="ja-JP" sz="1900" dirty="0" smtClean="0">
                <a:latin typeface="ＭＳ Ｐ明朝" panose="02020600040205080304" pitchFamily="18" charset="-128"/>
                <a:ea typeface="ＭＳ Ｐ明朝" panose="02020600040205080304" pitchFamily="18" charset="-128"/>
              </a:rPr>
              <a:t>RTG</a:t>
            </a:r>
            <a:r>
              <a:rPr lang="en-US" altLang="ja-JP" sz="1900" baseline="30000" dirty="0" smtClean="0">
                <a:latin typeface="ＭＳ Ｐ明朝" panose="02020600040205080304" pitchFamily="18" charset="-128"/>
                <a:ea typeface="ＭＳ Ｐ明朝" panose="02020600040205080304" pitchFamily="18" charset="-128"/>
              </a:rPr>
              <a:t>※</a:t>
            </a:r>
            <a:r>
              <a:rPr lang="ja-JP" altLang="en-US" sz="1900" dirty="0" smtClean="0">
                <a:latin typeface="ＭＳ Ｐ明朝" panose="02020600040205080304" pitchFamily="18" charset="-128"/>
                <a:ea typeface="ＭＳ Ｐ明朝" panose="02020600040205080304" pitchFamily="18" charset="-128"/>
              </a:rPr>
              <a:t>等の遠隔操作化・自働化に向けた取組みを進めます。</a:t>
            </a:r>
            <a:endParaRPr lang="ja-JP"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776849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40418" y="15760650"/>
            <a:ext cx="4114800" cy="47465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2" name="テキスト ボックス 40"/>
          <p:cNvSpPr txBox="1">
            <a:spLocks noChangeArrowheads="1"/>
          </p:cNvSpPr>
          <p:nvPr/>
        </p:nvSpPr>
        <p:spPr bwMode="auto">
          <a:xfrm>
            <a:off x="2001645" y="15342394"/>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阪南港　阪南２区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1" name="正方形/長方形 50"/>
          <p:cNvSpPr/>
          <p:nvPr/>
        </p:nvSpPr>
        <p:spPr>
          <a:xfrm>
            <a:off x="1353754" y="1255514"/>
            <a:ext cx="9560989" cy="21390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srgbClr val="FF0000"/>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堺泉北港や阪南港においては、輸出自動車や合板、建設資材などの特定貨物の拠点港としての役割を担うため、港湾施設の整備促進や活用を図ります。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さらに</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、堺泉北港では、</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助松・汐見</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沖地区の</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埠頭再編</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を進め、</a:t>
            </a:r>
            <a:r>
              <a:rPr kumimoji="0" lang="ja-JP" altLang="en-US" sz="1900" b="0" i="0"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外貿コンテナヤードの拡充を図り、また、</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モーダルシフトの更なる進展に対応するため、内航</a:t>
            </a:r>
            <a:r>
              <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RORO</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等</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の機能強化し、大阪港の国際競争力強化にも寄与します。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また、汐見</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沖地区（泉大津フェニックス）や阪南２区のインフラ整備を進めるとともに、地元市町等と連携した企業誘致活動を実施します。</a:t>
            </a:r>
            <a:endParaRPr kumimoji="0" lang="ja-JP" altLang="ja-JP"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p:txBody>
      </p:sp>
      <p:sp>
        <p:nvSpPr>
          <p:cNvPr id="58" name="屈折矢印 57"/>
          <p:cNvSpPr/>
          <p:nvPr/>
        </p:nvSpPr>
        <p:spPr>
          <a:xfrm rot="5400000">
            <a:off x="2888213" y="6155183"/>
            <a:ext cx="1461075" cy="2956993"/>
          </a:xfrm>
          <a:prstGeom prst="bentUpArrow">
            <a:avLst>
              <a:gd name="adj1" fmla="val 28269"/>
              <a:gd name="adj2" fmla="val 36854"/>
              <a:gd name="adj3"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テキスト ボックス 46"/>
          <p:cNvSpPr txBox="1"/>
          <p:nvPr/>
        </p:nvSpPr>
        <p:spPr>
          <a:xfrm>
            <a:off x="1902225" y="7652730"/>
            <a:ext cx="2929039" cy="3584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00" cap="none" spc="0" normalizeH="0" baseline="0" noProof="0" dirty="0" smtClean="0">
                <a:ln>
                  <a:noFill/>
                </a:ln>
                <a:solidFill>
                  <a:srgbClr val="0070C0"/>
                </a:solidFill>
                <a:effectLst/>
                <a:uLnTx/>
                <a:uFillTx/>
                <a:latin typeface="游明朝" panose="02020400000000000000" pitchFamily="18" charset="-128"/>
                <a:ea typeface="HGPｺﾞｼｯｸM" panose="020B0600000000000000" pitchFamily="50" charset="-128"/>
                <a:cs typeface="Times New Roman" panose="02020603050405020304" pitchFamily="18" charset="0"/>
              </a:rPr>
              <a:t>埠頭再編・機能集約</a:t>
            </a:r>
            <a:endParaRPr kumimoji="0" lang="ja-JP" altLang="en-US"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1" name="グループ化 60"/>
          <p:cNvGrpSpPr>
            <a:grpSpLocks noChangeAspect="1"/>
          </p:cNvGrpSpPr>
          <p:nvPr/>
        </p:nvGrpSpPr>
        <p:grpSpPr>
          <a:xfrm>
            <a:off x="1288875" y="11384867"/>
            <a:ext cx="6147761" cy="3902984"/>
            <a:chOff x="9997544" y="3436587"/>
            <a:chExt cx="4489988" cy="2682814"/>
          </a:xfrm>
        </p:grpSpPr>
        <p:grpSp>
          <p:nvGrpSpPr>
            <p:cNvPr id="90" name="グループ化 89"/>
            <p:cNvGrpSpPr/>
            <p:nvPr/>
          </p:nvGrpSpPr>
          <p:grpSpPr>
            <a:xfrm>
              <a:off x="9997544" y="3436587"/>
              <a:ext cx="4489988" cy="2682814"/>
              <a:chOff x="372589" y="3309147"/>
              <a:chExt cx="4489988" cy="2682814"/>
            </a:xfrm>
          </p:grpSpPr>
          <p:pic>
            <p:nvPicPr>
              <p:cNvPr id="106" name="図 105"/>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372589" y="3309147"/>
                <a:ext cx="4489988" cy="2682814"/>
              </a:xfrm>
              <a:prstGeom prst="rect">
                <a:avLst/>
              </a:prstGeom>
            </p:spPr>
          </p:pic>
          <p:sp>
            <p:nvSpPr>
              <p:cNvPr id="107" name="Freeform 49"/>
              <p:cNvSpPr>
                <a:spLocks/>
              </p:cNvSpPr>
              <p:nvPr/>
            </p:nvSpPr>
            <p:spPr bwMode="auto">
              <a:xfrm>
                <a:off x="3911940" y="3615967"/>
                <a:ext cx="771644" cy="90844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9801"/>
                  <a:gd name="connsiteY0" fmla="*/ 5690 h 10122"/>
                  <a:gd name="connsiteX1" fmla="*/ 2876 w 9801"/>
                  <a:gd name="connsiteY1" fmla="*/ 3499 h 10122"/>
                  <a:gd name="connsiteX2" fmla="*/ 8750 w 9801"/>
                  <a:gd name="connsiteY2" fmla="*/ 8 h 10122"/>
                  <a:gd name="connsiteX3" fmla="*/ 9801 w 9801"/>
                  <a:gd name="connsiteY3" fmla="*/ 732 h 10122"/>
                  <a:gd name="connsiteX4" fmla="*/ 9336 w 9801"/>
                  <a:gd name="connsiteY4" fmla="*/ 1721 h 10122"/>
                  <a:gd name="connsiteX5" fmla="*/ 4594 w 9801"/>
                  <a:gd name="connsiteY5" fmla="*/ 4494 h 10122"/>
                  <a:gd name="connsiteX6" fmla="*/ 4575 w 9801"/>
                  <a:gd name="connsiteY6" fmla="*/ 5151 h 10122"/>
                  <a:gd name="connsiteX7" fmla="*/ 4459 w 9801"/>
                  <a:gd name="connsiteY7" fmla="*/ 6866 h 10122"/>
                  <a:gd name="connsiteX8" fmla="*/ 4329 w 9801"/>
                  <a:gd name="connsiteY8" fmla="*/ 8668 h 10122"/>
                  <a:gd name="connsiteX9" fmla="*/ 3194 w 9801"/>
                  <a:gd name="connsiteY9" fmla="*/ 8740 h 10122"/>
                  <a:gd name="connsiteX10" fmla="*/ 775 w 9801"/>
                  <a:gd name="connsiteY10" fmla="*/ 10122 h 10122"/>
                  <a:gd name="connsiteX11" fmla="*/ 0 w 9801"/>
                  <a:gd name="connsiteY11" fmla="*/ 8851 h 10122"/>
                  <a:gd name="connsiteX12" fmla="*/ 2550 w 9801"/>
                  <a:gd name="connsiteY12" fmla="*/ 5690 h 10122"/>
                  <a:gd name="connsiteX0" fmla="*/ 2602 w 10000"/>
                  <a:gd name="connsiteY0" fmla="*/ 5621 h 10000"/>
                  <a:gd name="connsiteX1" fmla="*/ 2934 w 10000"/>
                  <a:gd name="connsiteY1" fmla="*/ 3457 h 10000"/>
                  <a:gd name="connsiteX2" fmla="*/ 8928 w 10000"/>
                  <a:gd name="connsiteY2" fmla="*/ 8 h 10000"/>
                  <a:gd name="connsiteX3" fmla="*/ 10000 w 10000"/>
                  <a:gd name="connsiteY3" fmla="*/ 723 h 10000"/>
                  <a:gd name="connsiteX4" fmla="*/ 9526 w 10000"/>
                  <a:gd name="connsiteY4" fmla="*/ 1700 h 10000"/>
                  <a:gd name="connsiteX5" fmla="*/ 4687 w 10000"/>
                  <a:gd name="connsiteY5" fmla="*/ 4440 h 10000"/>
                  <a:gd name="connsiteX6" fmla="*/ 4668 w 10000"/>
                  <a:gd name="connsiteY6" fmla="*/ 5089 h 10000"/>
                  <a:gd name="connsiteX7" fmla="*/ 4550 w 10000"/>
                  <a:gd name="connsiteY7" fmla="*/ 6783 h 10000"/>
                  <a:gd name="connsiteX8" fmla="*/ 4417 w 10000"/>
                  <a:gd name="connsiteY8" fmla="*/ 8564 h 10000"/>
                  <a:gd name="connsiteX9" fmla="*/ 3259 w 10000"/>
                  <a:gd name="connsiteY9" fmla="*/ 8635 h 10000"/>
                  <a:gd name="connsiteX10" fmla="*/ 791 w 10000"/>
                  <a:gd name="connsiteY10" fmla="*/ 10000 h 10000"/>
                  <a:gd name="connsiteX11" fmla="*/ 0 w 10000"/>
                  <a:gd name="connsiteY11" fmla="*/ 8744 h 10000"/>
                  <a:gd name="connsiteX12" fmla="*/ 2602 w 10000"/>
                  <a:gd name="connsiteY12" fmla="*/ 56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2602" y="5621"/>
                    </a:moveTo>
                    <a:cubicBezTo>
                      <a:pt x="2683" y="5026"/>
                      <a:pt x="2676" y="4354"/>
                      <a:pt x="2934" y="3457"/>
                    </a:cubicBezTo>
                    <a:cubicBezTo>
                      <a:pt x="4121" y="2540"/>
                      <a:pt x="7230" y="1159"/>
                      <a:pt x="8928" y="8"/>
                    </a:cubicBezTo>
                    <a:cubicBezTo>
                      <a:pt x="9748" y="-63"/>
                      <a:pt x="9855" y="377"/>
                      <a:pt x="10000" y="723"/>
                    </a:cubicBezTo>
                    <a:cubicBezTo>
                      <a:pt x="9823" y="1105"/>
                      <a:pt x="10039" y="1236"/>
                      <a:pt x="9526" y="1700"/>
                    </a:cubicBezTo>
                    <a:cubicBezTo>
                      <a:pt x="7040" y="2911"/>
                      <a:pt x="6217" y="3498"/>
                      <a:pt x="4687" y="4440"/>
                    </a:cubicBezTo>
                    <a:cubicBezTo>
                      <a:pt x="4495" y="4826"/>
                      <a:pt x="4675" y="4742"/>
                      <a:pt x="4668" y="5089"/>
                    </a:cubicBezTo>
                    <a:cubicBezTo>
                      <a:pt x="4166" y="5509"/>
                      <a:pt x="3544" y="6287"/>
                      <a:pt x="4550" y="6783"/>
                    </a:cubicBezTo>
                    <a:cubicBezTo>
                      <a:pt x="4405" y="7950"/>
                      <a:pt x="4542" y="7979"/>
                      <a:pt x="4417" y="8564"/>
                    </a:cubicBezTo>
                    <a:cubicBezTo>
                      <a:pt x="3939" y="8508"/>
                      <a:pt x="3576" y="8572"/>
                      <a:pt x="3259" y="8635"/>
                    </a:cubicBezTo>
                    <a:cubicBezTo>
                      <a:pt x="2699" y="8954"/>
                      <a:pt x="2202" y="9801"/>
                      <a:pt x="791" y="10000"/>
                    </a:cubicBezTo>
                    <a:cubicBezTo>
                      <a:pt x="-120" y="9581"/>
                      <a:pt x="201" y="9561"/>
                      <a:pt x="0" y="8744"/>
                    </a:cubicBezTo>
                    <a:cubicBezTo>
                      <a:pt x="110" y="8589"/>
                      <a:pt x="2501" y="5777"/>
                      <a:pt x="2602" y="562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 name="Freeform 49"/>
              <p:cNvSpPr>
                <a:spLocks/>
              </p:cNvSpPr>
              <p:nvPr/>
            </p:nvSpPr>
            <p:spPr bwMode="auto">
              <a:xfrm>
                <a:off x="507299" y="3701926"/>
                <a:ext cx="3528392" cy="1738893"/>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756 w 10000"/>
                  <a:gd name="connsiteY33" fmla="*/ 10039 h 10091"/>
                  <a:gd name="connsiteX34" fmla="*/ 1860 w 10000"/>
                  <a:gd name="connsiteY34" fmla="*/ 9743 h 10091"/>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60 w 10000"/>
                  <a:gd name="connsiteY34" fmla="*/ 9743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63 w 10000"/>
                  <a:gd name="connsiteY6" fmla="*/ 1710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91">
                    <a:moveTo>
                      <a:pt x="1885" y="9691"/>
                    </a:moveTo>
                    <a:lnTo>
                      <a:pt x="11" y="7983"/>
                    </a:lnTo>
                    <a:cubicBezTo>
                      <a:pt x="5" y="7890"/>
                      <a:pt x="6" y="7782"/>
                      <a:pt x="0" y="7689"/>
                    </a:cubicBezTo>
                    <a:lnTo>
                      <a:pt x="1759" y="0"/>
                    </a:lnTo>
                    <a:lnTo>
                      <a:pt x="9219" y="337"/>
                    </a:lnTo>
                    <a:lnTo>
                      <a:pt x="9700" y="1913"/>
                    </a:lnTo>
                    <a:cubicBezTo>
                      <a:pt x="9793" y="1732"/>
                      <a:pt x="9857" y="1659"/>
                      <a:pt x="9963" y="1710"/>
                    </a:cubicBezTo>
                    <a:cubicBezTo>
                      <a:pt x="9985" y="1754"/>
                      <a:pt x="9996" y="1981"/>
                      <a:pt x="10000" y="2076"/>
                    </a:cubicBezTo>
                    <a:cubicBezTo>
                      <a:pt x="9915" y="2352"/>
                      <a:pt x="9748" y="3213"/>
                      <a:pt x="9392" y="3566"/>
                    </a:cubicBezTo>
                    <a:cubicBezTo>
                      <a:pt x="9265" y="3920"/>
                      <a:pt x="9250" y="3980"/>
                      <a:pt x="9213" y="4123"/>
                    </a:cubicBezTo>
                    <a:cubicBezTo>
                      <a:pt x="9141" y="4430"/>
                      <a:pt x="9134" y="4528"/>
                      <a:pt x="8943" y="4668"/>
                    </a:cubicBezTo>
                    <a:cubicBezTo>
                      <a:pt x="8882" y="4555"/>
                      <a:pt x="8823" y="4493"/>
                      <a:pt x="8763" y="4238"/>
                    </a:cubicBezTo>
                    <a:cubicBezTo>
                      <a:pt x="8804" y="3834"/>
                      <a:pt x="8786" y="3448"/>
                      <a:pt x="8725" y="3133"/>
                    </a:cubicBezTo>
                    <a:cubicBezTo>
                      <a:pt x="8668" y="3143"/>
                      <a:pt x="8376" y="3307"/>
                      <a:pt x="8384" y="4335"/>
                    </a:cubicBezTo>
                    <a:cubicBezTo>
                      <a:pt x="8396" y="4833"/>
                      <a:pt x="8367" y="5151"/>
                      <a:pt x="8132" y="5238"/>
                    </a:cubicBezTo>
                    <a:cubicBezTo>
                      <a:pt x="8004" y="5245"/>
                      <a:pt x="7894" y="4985"/>
                      <a:pt x="7843" y="4656"/>
                    </a:cubicBezTo>
                    <a:cubicBezTo>
                      <a:pt x="7813" y="4385"/>
                      <a:pt x="7952" y="4027"/>
                      <a:pt x="7921" y="3755"/>
                    </a:cubicBezTo>
                    <a:cubicBezTo>
                      <a:pt x="7890" y="3515"/>
                      <a:pt x="7916" y="3573"/>
                      <a:pt x="7766" y="3218"/>
                    </a:cubicBezTo>
                    <a:cubicBezTo>
                      <a:pt x="7548" y="3256"/>
                      <a:pt x="7585" y="3151"/>
                      <a:pt x="7477" y="3507"/>
                    </a:cubicBezTo>
                    <a:cubicBezTo>
                      <a:pt x="7479" y="3870"/>
                      <a:pt x="7534" y="4925"/>
                      <a:pt x="7523" y="5272"/>
                    </a:cubicBezTo>
                    <a:cubicBezTo>
                      <a:pt x="7403" y="5438"/>
                      <a:pt x="7362" y="5411"/>
                      <a:pt x="7260" y="5279"/>
                    </a:cubicBezTo>
                    <a:cubicBezTo>
                      <a:pt x="7198" y="5217"/>
                      <a:pt x="7059" y="4883"/>
                      <a:pt x="7020" y="4951"/>
                    </a:cubicBezTo>
                    <a:cubicBezTo>
                      <a:pt x="6989" y="5028"/>
                      <a:pt x="6954" y="5050"/>
                      <a:pt x="6924" y="5127"/>
                    </a:cubicBezTo>
                    <a:cubicBezTo>
                      <a:pt x="6957" y="5457"/>
                      <a:pt x="6927" y="5528"/>
                      <a:pt x="7060" y="5770"/>
                    </a:cubicBezTo>
                    <a:lnTo>
                      <a:pt x="7485" y="5816"/>
                    </a:lnTo>
                    <a:cubicBezTo>
                      <a:pt x="7526" y="5906"/>
                      <a:pt x="7540" y="6299"/>
                      <a:pt x="7497" y="6480"/>
                    </a:cubicBezTo>
                    <a:cubicBezTo>
                      <a:pt x="7433" y="6777"/>
                      <a:pt x="6901" y="6985"/>
                      <a:pt x="6829" y="7233"/>
                    </a:cubicBezTo>
                    <a:cubicBezTo>
                      <a:pt x="6822" y="7353"/>
                      <a:pt x="6901" y="7560"/>
                      <a:pt x="6894" y="7678"/>
                    </a:cubicBezTo>
                    <a:cubicBezTo>
                      <a:pt x="6985" y="7853"/>
                      <a:pt x="7105" y="7766"/>
                      <a:pt x="7280" y="7625"/>
                    </a:cubicBezTo>
                    <a:lnTo>
                      <a:pt x="7749" y="7264"/>
                    </a:lnTo>
                    <a:cubicBezTo>
                      <a:pt x="7797" y="7315"/>
                      <a:pt x="7887" y="7421"/>
                      <a:pt x="7933" y="7473"/>
                    </a:cubicBezTo>
                    <a:cubicBezTo>
                      <a:pt x="7953" y="8173"/>
                      <a:pt x="7939" y="8469"/>
                      <a:pt x="7583" y="9549"/>
                    </a:cubicBezTo>
                    <a:cubicBezTo>
                      <a:pt x="7343" y="9836"/>
                      <a:pt x="7121" y="9910"/>
                      <a:pt x="6890" y="10091"/>
                    </a:cubicBezTo>
                    <a:lnTo>
                      <a:pt x="1819" y="10013"/>
                    </a:lnTo>
                    <a:cubicBezTo>
                      <a:pt x="1843" y="9932"/>
                      <a:pt x="1862" y="9772"/>
                      <a:pt x="1885" y="969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 name="Freeform 49"/>
              <p:cNvSpPr>
                <a:spLocks/>
              </p:cNvSpPr>
              <p:nvPr/>
            </p:nvSpPr>
            <p:spPr bwMode="auto">
              <a:xfrm>
                <a:off x="3381451" y="4624512"/>
                <a:ext cx="523094" cy="565217"/>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 h="19009">
                    <a:moveTo>
                      <a:pt x="915" y="18476"/>
                    </a:moveTo>
                    <a:cubicBezTo>
                      <a:pt x="1707" y="18553"/>
                      <a:pt x="1850" y="18734"/>
                      <a:pt x="2854" y="19009"/>
                    </a:cubicBezTo>
                    <a:cubicBezTo>
                      <a:pt x="4981" y="17563"/>
                      <a:pt x="9721" y="13036"/>
                      <a:pt x="13248" y="10142"/>
                    </a:cubicBezTo>
                    <a:cubicBezTo>
                      <a:pt x="12540" y="7763"/>
                      <a:pt x="12743" y="6228"/>
                      <a:pt x="12003" y="844"/>
                    </a:cubicBezTo>
                    <a:cubicBezTo>
                      <a:pt x="10847" y="-43"/>
                      <a:pt x="9816" y="-414"/>
                      <a:pt x="9804" y="648"/>
                    </a:cubicBezTo>
                    <a:cubicBezTo>
                      <a:pt x="9342" y="2386"/>
                      <a:pt x="8816" y="3163"/>
                      <a:pt x="8449" y="5823"/>
                    </a:cubicBezTo>
                    <a:cubicBezTo>
                      <a:pt x="6871" y="6747"/>
                      <a:pt x="6189" y="6951"/>
                      <a:pt x="4992" y="6786"/>
                    </a:cubicBezTo>
                    <a:cubicBezTo>
                      <a:pt x="4189" y="7224"/>
                      <a:pt x="2179" y="1761"/>
                      <a:pt x="1125" y="3289"/>
                    </a:cubicBezTo>
                    <a:cubicBezTo>
                      <a:pt x="-1052" y="3440"/>
                      <a:pt x="536" y="11826"/>
                      <a:pt x="915" y="18476"/>
                    </a:cubicBezTo>
                    <a:close/>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 name="Freeform 49"/>
              <p:cNvSpPr>
                <a:spLocks/>
              </p:cNvSpPr>
              <p:nvPr/>
            </p:nvSpPr>
            <p:spPr bwMode="auto">
              <a:xfrm>
                <a:off x="4282296" y="3789346"/>
                <a:ext cx="369059" cy="281279"/>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Lst>
                <a:ahLst/>
                <a:cxnLst>
                  <a:cxn ang="0">
                    <a:pos x="connsiteX0" y="connsiteY0"/>
                  </a:cxn>
                  <a:cxn ang="0">
                    <a:pos x="connsiteX1" y="connsiteY1"/>
                  </a:cxn>
                  <a:cxn ang="0">
                    <a:pos x="connsiteX2" y="connsiteY2"/>
                  </a:cxn>
                </a:cxnLst>
                <a:rect l="l" t="t" r="r" b="b"/>
                <a:pathLst>
                  <a:path w="10188" h="10378">
                    <a:moveTo>
                      <a:pt x="10188" y="0"/>
                    </a:moveTo>
                    <a:cubicBezTo>
                      <a:pt x="9061" y="2840"/>
                      <a:pt x="8687" y="2637"/>
                      <a:pt x="7228" y="5164"/>
                    </a:cubicBezTo>
                    <a:cubicBezTo>
                      <a:pt x="5451" y="6243"/>
                      <a:pt x="3459" y="6845"/>
                      <a:pt x="0" y="10378"/>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 name="Freeform 49"/>
              <p:cNvSpPr>
                <a:spLocks/>
              </p:cNvSpPr>
              <p:nvPr/>
            </p:nvSpPr>
            <p:spPr bwMode="auto">
              <a:xfrm>
                <a:off x="4271122" y="4044018"/>
                <a:ext cx="355662" cy="203324"/>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9637 w 9637"/>
                  <a:gd name="connsiteY0" fmla="*/ 1260 h 12053"/>
                  <a:gd name="connsiteX1" fmla="*/ 8068 w 9637"/>
                  <a:gd name="connsiteY1" fmla="*/ 161 h 12053"/>
                  <a:gd name="connsiteX2" fmla="*/ 7095 w 9637"/>
                  <a:gd name="connsiteY2" fmla="*/ 4686 h 12053"/>
                  <a:gd name="connsiteX3" fmla="*/ 0 w 9637"/>
                  <a:gd name="connsiteY3" fmla="*/ 12053 h 12053"/>
                </a:gdLst>
                <a:ahLst/>
                <a:cxnLst>
                  <a:cxn ang="0">
                    <a:pos x="connsiteX0" y="connsiteY0"/>
                  </a:cxn>
                  <a:cxn ang="0">
                    <a:pos x="connsiteX1" y="connsiteY1"/>
                  </a:cxn>
                  <a:cxn ang="0">
                    <a:pos x="connsiteX2" y="connsiteY2"/>
                  </a:cxn>
                  <a:cxn ang="0">
                    <a:pos x="connsiteX3" y="connsiteY3"/>
                  </a:cxn>
                </a:cxnLst>
                <a:rect l="l" t="t" r="r" b="b"/>
                <a:pathLst>
                  <a:path w="9637" h="12053">
                    <a:moveTo>
                      <a:pt x="9637" y="1260"/>
                    </a:moveTo>
                    <a:cubicBezTo>
                      <a:pt x="9315" y="1686"/>
                      <a:pt x="8660" y="-615"/>
                      <a:pt x="8068" y="161"/>
                    </a:cubicBezTo>
                    <a:cubicBezTo>
                      <a:pt x="7106" y="2555"/>
                      <a:pt x="6868" y="3648"/>
                      <a:pt x="7095" y="4686"/>
                    </a:cubicBezTo>
                    <a:cubicBezTo>
                      <a:pt x="5074" y="8443"/>
                      <a:pt x="3303" y="10827"/>
                      <a:pt x="0" y="12053"/>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 name="Freeform 49"/>
              <p:cNvSpPr>
                <a:spLocks/>
              </p:cNvSpPr>
              <p:nvPr/>
            </p:nvSpPr>
            <p:spPr bwMode="auto">
              <a:xfrm>
                <a:off x="4038078" y="4398677"/>
                <a:ext cx="207940" cy="33245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3806 w 8115"/>
                  <a:gd name="connsiteY0" fmla="*/ 0 h 19708"/>
                  <a:gd name="connsiteX1" fmla="*/ 8068 w 8115"/>
                  <a:gd name="connsiteY1" fmla="*/ 7816 h 19708"/>
                  <a:gd name="connsiteX2" fmla="*/ 7095 w 8115"/>
                  <a:gd name="connsiteY2" fmla="*/ 12341 h 19708"/>
                  <a:gd name="connsiteX3" fmla="*/ 0 w 8115"/>
                  <a:gd name="connsiteY3" fmla="*/ 19708 h 19708"/>
                  <a:gd name="connsiteX0" fmla="*/ 6149 w 11459"/>
                  <a:gd name="connsiteY0" fmla="*/ 0 h 10000"/>
                  <a:gd name="connsiteX1" fmla="*/ 11401 w 11459"/>
                  <a:gd name="connsiteY1" fmla="*/ 3966 h 10000"/>
                  <a:gd name="connsiteX2" fmla="*/ 518 w 11459"/>
                  <a:gd name="connsiteY2" fmla="*/ 7288 h 10000"/>
                  <a:gd name="connsiteX3" fmla="*/ 1459 w 11459"/>
                  <a:gd name="connsiteY3" fmla="*/ 10000 h 10000"/>
                  <a:gd name="connsiteX0" fmla="*/ 6149 w 6606"/>
                  <a:gd name="connsiteY0" fmla="*/ 0 h 10000"/>
                  <a:gd name="connsiteX1" fmla="*/ 6388 w 6606"/>
                  <a:gd name="connsiteY1" fmla="*/ 3761 h 10000"/>
                  <a:gd name="connsiteX2" fmla="*/ 518 w 6606"/>
                  <a:gd name="connsiteY2" fmla="*/ 7288 h 10000"/>
                  <a:gd name="connsiteX3" fmla="*/ 1459 w 6606"/>
                  <a:gd name="connsiteY3" fmla="*/ 10000 h 10000"/>
                  <a:gd name="connsiteX0" fmla="*/ 9309 w 9703"/>
                  <a:gd name="connsiteY0" fmla="*/ 0 h 10000"/>
                  <a:gd name="connsiteX1" fmla="*/ 9671 w 9703"/>
                  <a:gd name="connsiteY1" fmla="*/ 3761 h 10000"/>
                  <a:gd name="connsiteX2" fmla="*/ 785 w 9703"/>
                  <a:gd name="connsiteY2" fmla="*/ 7288 h 10000"/>
                  <a:gd name="connsiteX3" fmla="*/ 2210 w 9703"/>
                  <a:gd name="connsiteY3" fmla="*/ 10000 h 10000"/>
                  <a:gd name="connsiteX0" fmla="*/ 10426 w 10832"/>
                  <a:gd name="connsiteY0" fmla="*/ 0 h 10000"/>
                  <a:gd name="connsiteX1" fmla="*/ 10799 w 10832"/>
                  <a:gd name="connsiteY1" fmla="*/ 3761 h 10000"/>
                  <a:gd name="connsiteX2" fmla="*/ 1641 w 10832"/>
                  <a:gd name="connsiteY2" fmla="*/ 7288 h 10000"/>
                  <a:gd name="connsiteX3" fmla="*/ 3110 w 10832"/>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832" h="10000">
                    <a:moveTo>
                      <a:pt x="10426" y="0"/>
                    </a:moveTo>
                    <a:cubicBezTo>
                      <a:pt x="9807" y="216"/>
                      <a:pt x="11049" y="2546"/>
                      <a:pt x="10799" y="3761"/>
                    </a:cubicBezTo>
                    <a:cubicBezTo>
                      <a:pt x="8950" y="4976"/>
                      <a:pt x="1204" y="6761"/>
                      <a:pt x="1641" y="7288"/>
                    </a:cubicBezTo>
                    <a:cubicBezTo>
                      <a:pt x="-2243" y="9194"/>
                      <a:pt x="1816" y="9173"/>
                      <a:pt x="3110" y="10000"/>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93" name="正方形/長方形 92"/>
            <p:cNvSpPr>
              <a:spLocks/>
            </p:cNvSpPr>
            <p:nvPr/>
          </p:nvSpPr>
          <p:spPr>
            <a:xfrm>
              <a:off x="10824733" y="4889487"/>
              <a:ext cx="487558" cy="166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期保管</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施設用地</a:t>
              </a:r>
            </a:p>
          </p:txBody>
        </p:sp>
        <p:sp>
          <p:nvSpPr>
            <p:cNvPr id="100" name="正方形/長方形 99"/>
            <p:cNvSpPr>
              <a:spLocks/>
            </p:cNvSpPr>
            <p:nvPr/>
          </p:nvSpPr>
          <p:spPr>
            <a:xfrm>
              <a:off x="11517171" y="5231567"/>
              <a:ext cx="709175" cy="1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1" name="正方形/長方形 100"/>
            <p:cNvSpPr>
              <a:spLocks/>
            </p:cNvSpPr>
            <p:nvPr/>
          </p:nvSpPr>
          <p:spPr>
            <a:xfrm>
              <a:off x="11404489" y="4283644"/>
              <a:ext cx="70917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2</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3" name="正方形/長方形 102"/>
            <p:cNvSpPr>
              <a:spLocks/>
            </p:cNvSpPr>
            <p:nvPr/>
          </p:nvSpPr>
          <p:spPr>
            <a:xfrm>
              <a:off x="11939343" y="4613773"/>
              <a:ext cx="664852" cy="208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岸和田市貝塚市</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クリーンセンター</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4" name="正方形/長方形 103"/>
            <p:cNvSpPr>
              <a:spLocks/>
            </p:cNvSpPr>
            <p:nvPr/>
          </p:nvSpPr>
          <p:spPr>
            <a:xfrm>
              <a:off x="12682717" y="4509344"/>
              <a:ext cx="44323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親水緑地</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5" name="正方形/長方形 104"/>
            <p:cNvSpPr>
              <a:spLocks/>
            </p:cNvSpPr>
            <p:nvPr/>
          </p:nvSpPr>
          <p:spPr>
            <a:xfrm>
              <a:off x="13073358" y="4998640"/>
              <a:ext cx="265941"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干潟</a:t>
              </a:r>
            </a:p>
          </p:txBody>
        </p:sp>
      </p:grpSp>
      <p:pic>
        <p:nvPicPr>
          <p:cNvPr id="113" name="図 1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51640" y="11889486"/>
            <a:ext cx="3573259" cy="3360916"/>
          </a:xfrm>
          <a:prstGeom prst="rect">
            <a:avLst/>
          </a:prstGeom>
          <a:ln>
            <a:solidFill>
              <a:schemeClr val="tx1"/>
            </a:solidFill>
          </a:ln>
        </p:spPr>
      </p:pic>
      <p:sp>
        <p:nvSpPr>
          <p:cNvPr id="114" name="テキスト ボックス 113"/>
          <p:cNvSpPr txBox="1"/>
          <p:nvPr/>
        </p:nvSpPr>
        <p:spPr>
          <a:xfrm>
            <a:off x="8465693" y="12519108"/>
            <a:ext cx="1747207" cy="46166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堺泉北港　</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助松地区</a:t>
            </a:r>
            <a:endParaRPr kumimoji="0"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・汐見</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沖</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地区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5" name="楕円 42"/>
          <p:cNvSpPr/>
          <p:nvPr/>
        </p:nvSpPr>
        <p:spPr>
          <a:xfrm>
            <a:off x="10422493" y="12754874"/>
            <a:ext cx="362757"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6" name="楕円 45"/>
          <p:cNvSpPr/>
          <p:nvPr/>
        </p:nvSpPr>
        <p:spPr>
          <a:xfrm>
            <a:off x="10166178" y="13208828"/>
            <a:ext cx="281174"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7" name="テキスト ボックス 116"/>
          <p:cNvSpPr txBox="1"/>
          <p:nvPr/>
        </p:nvSpPr>
        <p:spPr>
          <a:xfrm>
            <a:off x="8178996" y="13024868"/>
            <a:ext cx="1554293" cy="461665"/>
          </a:xfrm>
          <a:prstGeom prst="rect">
            <a:avLst/>
          </a:prstGeom>
          <a:noFill/>
          <a:ln>
            <a:noFill/>
            <a:prstDash val="dash"/>
          </a:ln>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阪南港　阪南２区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（ちきりアイランド</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p:txBody>
      </p:sp>
      <p:sp>
        <p:nvSpPr>
          <p:cNvPr id="118" name="テキスト ボックス 117"/>
          <p:cNvSpPr txBox="1"/>
          <p:nvPr/>
        </p:nvSpPr>
        <p:spPr>
          <a:xfrm>
            <a:off x="10691013" y="12965076"/>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泉大津市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119" name="直線矢印コネクタ 118"/>
          <p:cNvCxnSpPr/>
          <p:nvPr/>
        </p:nvCxnSpPr>
        <p:spPr>
          <a:xfrm>
            <a:off x="10084491" y="12648801"/>
            <a:ext cx="347499" cy="144126"/>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stCxn id="117" idx="3"/>
          </p:cNvCxnSpPr>
          <p:nvPr/>
        </p:nvCxnSpPr>
        <p:spPr>
          <a:xfrm>
            <a:off x="9733289" y="13255701"/>
            <a:ext cx="467897" cy="27891"/>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21" name="テキスト ボックス 120"/>
          <p:cNvSpPr txBox="1"/>
          <p:nvPr/>
        </p:nvSpPr>
        <p:spPr>
          <a:xfrm>
            <a:off x="10434090" y="13345993"/>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岸和田市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22" name="テキスト ボックス 40"/>
          <p:cNvSpPr txBox="1">
            <a:spLocks noChangeArrowheads="1"/>
          </p:cNvSpPr>
          <p:nvPr/>
        </p:nvSpPr>
        <p:spPr bwMode="auto">
          <a:xfrm>
            <a:off x="1638489" y="8794199"/>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　助松地区・汐見沖地区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8" name="正方形/長方形 97"/>
          <p:cNvSpPr/>
          <p:nvPr/>
        </p:nvSpPr>
        <p:spPr>
          <a:xfrm>
            <a:off x="1167084" y="857820"/>
            <a:ext cx="9747659" cy="3847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堺泉北</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の埠頭再編による内航</a:t>
            </a:r>
            <a:r>
              <a:rPr kumimoji="1" lang="en-US" altLang="ja-JP"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RORO</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等の機能強化</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3" name="テキスト ボックス 122"/>
          <p:cNvSpPr txBox="1"/>
          <p:nvPr/>
        </p:nvSpPr>
        <p:spPr>
          <a:xfrm>
            <a:off x="10914743" y="12700568"/>
            <a:ext cx="816240" cy="28020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高石市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9293" y="5606928"/>
            <a:ext cx="6895382" cy="5983734"/>
          </a:xfrm>
          <a:prstGeom prst="rect">
            <a:avLst/>
          </a:prstGeom>
        </p:spPr>
      </p:pic>
      <p:sp>
        <p:nvSpPr>
          <p:cNvPr id="53" name="テキスト ボックス 52"/>
          <p:cNvSpPr txBox="1"/>
          <p:nvPr/>
        </p:nvSpPr>
        <p:spPr>
          <a:xfrm>
            <a:off x="6060124" y="6006134"/>
            <a:ext cx="989685" cy="341928"/>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再編後</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3" name="図 2"/>
          <p:cNvPicPr>
            <a:picLocks noChangeAspect="1"/>
          </p:cNvPicPr>
          <p:nvPr/>
        </p:nvPicPr>
        <p:blipFill rotWithShape="1">
          <a:blip r:embed="rId5" cstate="email">
            <a:extLst>
              <a:ext uri="{28A0092B-C50C-407E-A947-70E740481C1C}">
                <a14:useLocalDpi xmlns:a14="http://schemas.microsoft.com/office/drawing/2010/main"/>
              </a:ext>
            </a:extLst>
          </a:blip>
          <a:srcRect t="4263" r="6635" b="3434"/>
          <a:stretch/>
        </p:blipFill>
        <p:spPr>
          <a:xfrm>
            <a:off x="1296640" y="3578310"/>
            <a:ext cx="4596846" cy="3480544"/>
          </a:xfrm>
          <a:prstGeom prst="rect">
            <a:avLst/>
          </a:prstGeom>
        </p:spPr>
      </p:pic>
      <p:sp>
        <p:nvSpPr>
          <p:cNvPr id="54" name="テキスト ボックス 53"/>
          <p:cNvSpPr txBox="1"/>
          <p:nvPr/>
        </p:nvSpPr>
        <p:spPr>
          <a:xfrm>
            <a:off x="1292163" y="3574447"/>
            <a:ext cx="1557578" cy="338554"/>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再編前（現在）</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Tree>
    <p:extLst>
      <p:ext uri="{BB962C8B-B14F-4D97-AF65-F5344CB8AC3E}">
        <p14:creationId xmlns:p14="http://schemas.microsoft.com/office/powerpoint/2010/main" val="3145030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E7355260-EAAC-4E5D-9599-9A078897A506}"/>
              </a:ext>
            </a:extLst>
          </p:cNvPr>
          <p:cNvSpPr txBox="1"/>
          <p:nvPr/>
        </p:nvSpPr>
        <p:spPr>
          <a:xfrm>
            <a:off x="1632217" y="1257950"/>
            <a:ext cx="9232900" cy="39087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大阪“みなと”</a:t>
            </a: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のプレゼンスを向上させるため、府市の顧客情報や人的リソースを共有し、顧客の多様なニーズに対して複数の選択肢を提供します。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大阪港と大阪府営港湾は共通の背後地、集貨圏を有し、府市連携することで荷主にとっても利便性が高まることから、阪神高速大和川線の全線開通を一つの契機として、広域交通ネットワークにより結ばれる奈良・三重方面等における共同集貨活動（セミナー開催を含む）を実施するなど、ポートセールスを展開します</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また、これまで大阪府・大阪市が個別に所有していた顧客情報等を共有するとともに、共同集貨活動により潜在的な需要を捉え、大阪港、府営港湾の両港利用に</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対する集貨インセンティブも実施し、</a:t>
            </a: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大阪港のコンテナや堺泉北港の中古車等、各港の強み（特色）を活かした、より戦略的な集貨・創貨策を大阪港湾局として推し進めます。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加えて</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、大阪港埠頭株式会社や、港湾運営</a:t>
            </a: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会社である阪神国際港湾株式会社や堺泉北埠頭株式会社と連携したポートセールスを実施することにより機動的な取り組みが実施できます</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a:t>
            </a:r>
            <a:endPar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p:txBody>
      </p:sp>
      <p:grpSp>
        <p:nvGrpSpPr>
          <p:cNvPr id="2" name="グループ化 1"/>
          <p:cNvGrpSpPr/>
          <p:nvPr/>
        </p:nvGrpSpPr>
        <p:grpSpPr>
          <a:xfrm>
            <a:off x="2821301" y="5779639"/>
            <a:ext cx="6255481" cy="5913277"/>
            <a:chOff x="3295457" y="5524211"/>
            <a:chExt cx="6153705" cy="6212321"/>
          </a:xfrm>
        </p:grpSpPr>
        <p:sp>
          <p:nvSpPr>
            <p:cNvPr id="6" name="テキスト ボックス 5"/>
            <p:cNvSpPr txBox="1"/>
            <p:nvPr/>
          </p:nvSpPr>
          <p:spPr>
            <a:xfrm>
              <a:off x="4720254" y="11428755"/>
              <a:ext cx="330411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“みなと”への充実した交通ネットワーク</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32" name="図 31"/>
            <p:cNvPicPr>
              <a:picLocks noChangeAspect="1"/>
            </p:cNvPicPr>
            <p:nvPr/>
          </p:nvPicPr>
          <p:blipFill rotWithShape="1">
            <a:blip r:embed="rId3" cstate="email">
              <a:extLst>
                <a:ext uri="{28A0092B-C50C-407E-A947-70E740481C1C}">
                  <a14:useLocalDpi xmlns:a14="http://schemas.microsoft.com/office/drawing/2010/main"/>
                </a:ext>
              </a:extLst>
            </a:blip>
            <a:srcRect t="22116" r="3384" b="2123"/>
            <a:stretch/>
          </p:blipFill>
          <p:spPr>
            <a:xfrm>
              <a:off x="3295457" y="5524211"/>
              <a:ext cx="6153705" cy="5881541"/>
            </a:xfrm>
            <a:prstGeom prst="rect">
              <a:avLst/>
            </a:prstGeom>
          </p:spPr>
        </p:pic>
      </p:grpSp>
      <p:sp>
        <p:nvSpPr>
          <p:cNvPr id="13" name="フッター プレースホルダー 7"/>
          <p:cNvSpPr>
            <a:spLocks noGrp="1"/>
          </p:cNvSpPr>
          <p:nvPr>
            <p:ph type="ftr" sz="quarter" idx="11"/>
          </p:nvPr>
        </p:nvSpPr>
        <p:spPr>
          <a:xfrm>
            <a:off x="4038600" y="15891328"/>
            <a:ext cx="4114800" cy="34539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1332592" y="858309"/>
            <a:ext cx="3947886" cy="3847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戦略的なポートセールスの展開</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テキスト ボックス 13"/>
          <p:cNvSpPr txBox="1"/>
          <p:nvPr/>
        </p:nvSpPr>
        <p:spPr>
          <a:xfrm>
            <a:off x="4269663" y="15459082"/>
            <a:ext cx="371928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大阪みなとセミナー（令和</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大阪市）</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図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75945" y="11948501"/>
            <a:ext cx="6503131" cy="3562773"/>
          </a:xfrm>
          <a:prstGeom prst="rect">
            <a:avLst/>
          </a:prstGeom>
        </p:spPr>
      </p:pic>
    </p:spTree>
    <p:extLst>
      <p:ext uri="{BB962C8B-B14F-4D97-AF65-F5344CB8AC3E}">
        <p14:creationId xmlns:p14="http://schemas.microsoft.com/office/powerpoint/2010/main" val="2103539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599" y="15907468"/>
            <a:ext cx="4114800" cy="334755"/>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8</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6" name="テキスト ボックス 45"/>
          <p:cNvSpPr txBox="1"/>
          <p:nvPr/>
        </p:nvSpPr>
        <p:spPr>
          <a:xfrm>
            <a:off x="1274535" y="1198350"/>
            <a:ext cx="10014857" cy="21390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国内</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有数の中古車輸出拠点として、堺</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泉北港</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中古</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自動車の集約・輸出の拠点港の機能を強化します。</a:t>
            </a:r>
            <a:endPar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充実した中古車関連施設や内航定期航路を活かし</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さらにヤードの拡充・集約化することで、さらなる中古車の集貨を図るとともに</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夕凪２号岸壁の整備を進め、中古車輸出拠点としての機能向上に努めます。</a:t>
            </a:r>
            <a:endPar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また、堺泉北港の強みである中古車に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ついて、</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大阪港のコンテナ航路と組み合わせるなど航路の新設・拡充を含めた集貨、創貨を強化して</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いきます</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sp>
        <p:nvSpPr>
          <p:cNvPr id="47" name="テキスト ボックス 46"/>
          <p:cNvSpPr txBox="1"/>
          <p:nvPr/>
        </p:nvSpPr>
        <p:spPr>
          <a:xfrm>
            <a:off x="1231900" y="10083987"/>
            <a:ext cx="8998858"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東日本大震災以降、火力発電への依存度が増加する中で、</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輸入が拡大するなど、エネルギー</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供給拠点として</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の重要性が更に増しています。堺泉北港は、大阪湾のエネルギー拠点として</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原油や</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などを安定供給するための役割</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果たしています</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pic>
        <p:nvPicPr>
          <p:cNvPr id="89" name="図 8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7886" y="11685525"/>
            <a:ext cx="6135914" cy="3791202"/>
          </a:xfrm>
          <a:prstGeom prst="rect">
            <a:avLst/>
          </a:prstGeom>
        </p:spPr>
      </p:pic>
      <p:pic>
        <p:nvPicPr>
          <p:cNvPr id="18" name="図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0125" y="3802407"/>
            <a:ext cx="8831750" cy="5028208"/>
          </a:xfrm>
          <a:prstGeom prst="rect">
            <a:avLst/>
          </a:prstGeom>
        </p:spPr>
      </p:pic>
      <p:sp>
        <p:nvSpPr>
          <p:cNvPr id="4" name="楕円 3"/>
          <p:cNvSpPr/>
          <p:nvPr/>
        </p:nvSpPr>
        <p:spPr>
          <a:xfrm rot="1279488">
            <a:off x="1492727" y="12643381"/>
            <a:ext cx="6035472" cy="2392736"/>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p:cNvSpPr txBox="1"/>
          <p:nvPr/>
        </p:nvSpPr>
        <p:spPr>
          <a:xfrm>
            <a:off x="1544523" y="14883961"/>
            <a:ext cx="20610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rPr>
              <a:t>堺泉北臨海工業地帯</a:t>
            </a:r>
            <a:endParaRPr kumimoji="1" lang="ja-JP" altLang="en-US" sz="1600" b="1" i="0" u="none" strike="noStrike" kern="1200" cap="none" spc="0" normalizeH="0" baseline="0" noProof="0" dirty="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p:cNvSpPr txBox="1"/>
          <p:nvPr/>
        </p:nvSpPr>
        <p:spPr>
          <a:xfrm>
            <a:off x="6459750" y="12183833"/>
            <a:ext cx="15603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堺泉北港</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6" name="Picture 2" descr="画像"/>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99760" y="11153729"/>
            <a:ext cx="3630387" cy="2042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ds.exblog.jp/pds/1/201901/15/25/e0158925_212950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99760" y="13133135"/>
            <a:ext cx="3630387" cy="2422345"/>
          </a:xfrm>
          <a:prstGeom prst="rect">
            <a:avLst/>
          </a:prstGeom>
          <a:noFill/>
          <a:extLst>
            <a:ext uri="{909E8E84-426E-40DD-AFC4-6F175D3DCCD1}">
              <a14:hiddenFill xmlns:a14="http://schemas.microsoft.com/office/drawing/2010/main">
                <a:solidFill>
                  <a:srgbClr val="FFFFFF"/>
                </a:solidFill>
              </a14:hiddenFill>
            </a:ext>
          </a:extLst>
        </p:spPr>
      </p:pic>
      <p:sp>
        <p:nvSpPr>
          <p:cNvPr id="68" name="テキスト ボックス 67"/>
          <p:cNvSpPr txBox="1"/>
          <p:nvPr/>
        </p:nvSpPr>
        <p:spPr>
          <a:xfrm>
            <a:off x="7899760" y="1276190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ＬＮ</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Ｇ</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船</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テキスト ボックス 68"/>
          <p:cNvSpPr txBox="1"/>
          <p:nvPr/>
        </p:nvSpPr>
        <p:spPr>
          <a:xfrm>
            <a:off x="7891390" y="1525977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石油タンカー船</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1087132" y="820426"/>
            <a:ext cx="6139543" cy="3847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中古車輸出拠点の機能強化</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1" name="テキスト ボックス 70"/>
          <p:cNvSpPr txBox="1"/>
          <p:nvPr/>
        </p:nvSpPr>
        <p:spPr>
          <a:xfrm>
            <a:off x="1087132" y="9623892"/>
            <a:ext cx="6139543" cy="3847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大阪湾のエネルギー拠点としての機能維持・強化</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テキスト ボックス 19"/>
          <p:cNvSpPr txBox="1"/>
          <p:nvPr/>
        </p:nvSpPr>
        <p:spPr>
          <a:xfrm>
            <a:off x="4909617" y="8750940"/>
            <a:ext cx="237276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充実</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した中古車関連</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施設</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422321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7746</TotalTime>
  <Words>1113</Words>
  <Application>Microsoft Office PowerPoint</Application>
  <PresentationFormat>ユーザー設定</PresentationFormat>
  <Paragraphs>65</Paragraphs>
  <Slides>4</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vt:i4>
      </vt:variant>
    </vt:vector>
  </HeadingPairs>
  <TitlesOfParts>
    <vt:vector size="17" baseType="lpstr">
      <vt:lpstr>HGPｺﾞｼｯｸM</vt:lpstr>
      <vt:lpstr>ＭＳ Ｐゴシック</vt:lpstr>
      <vt:lpstr>ＭＳ Ｐ明朝</vt:lpstr>
      <vt:lpstr>ＭＳ 明朝</vt:lpstr>
      <vt:lpstr>游ゴシック</vt:lpstr>
      <vt:lpstr>游ゴシック Light</vt:lpstr>
      <vt:lpstr>游明朝</vt:lpstr>
      <vt:lpstr>Arial</vt:lpstr>
      <vt:lpstr>Calibri</vt:lpstr>
      <vt:lpstr>Calibri Light</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大阪“港”ビジョン  （素案）</dc:title>
  <dc:creator>玉置　陽菜</dc:creator>
  <cp:lastModifiedBy>小山　悠葵</cp:lastModifiedBy>
  <cp:revision>768</cp:revision>
  <cp:lastPrinted>2022-04-18T08:54:46Z</cp:lastPrinted>
  <dcterms:modified xsi:type="dcterms:W3CDTF">2022-06-10T00:41:59Z</dcterms:modified>
</cp:coreProperties>
</file>