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8"/>
  </p:notesMasterIdLst>
  <p:sldIdLst>
    <p:sldId id="299" r:id="rId2"/>
    <p:sldId id="274" r:id="rId3"/>
    <p:sldId id="405" r:id="rId4"/>
    <p:sldId id="410" r:id="rId5"/>
    <p:sldId id="421" r:id="rId6"/>
    <p:sldId id="422" r:id="rId7"/>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1741" autoAdjust="0"/>
  </p:normalViewPr>
  <p:slideViewPr>
    <p:cSldViewPr snapToGrid="0">
      <p:cViewPr varScale="1">
        <p:scale>
          <a:sx n="31" d="100"/>
          <a:sy n="31" d="100"/>
        </p:scale>
        <p:origin x="2190" y="96"/>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2022/6/10</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A129212-0568-412B-8408-5132D870ADEA}" type="slidenum">
              <a:rPr kumimoji="1" lang="ja-JP" altLang="en-US" smtClean="0"/>
              <a:t>1</a:t>
            </a:fld>
            <a:endParaRPr kumimoji="1" lang="ja-JP" altLang="en-US"/>
          </a:p>
        </p:txBody>
      </p:sp>
    </p:spTree>
    <p:extLst>
      <p:ext uri="{BB962C8B-B14F-4D97-AF65-F5344CB8AC3E}">
        <p14:creationId xmlns:p14="http://schemas.microsoft.com/office/powerpoint/2010/main" val="1855376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2022/6/10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2022/6/10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2022/6/10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2022/6/10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2022/6/10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2022/6/10</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4879" y="3921448"/>
            <a:ext cx="10390687" cy="5659496"/>
          </a:xfrm>
        </p:spPr>
        <p:txBody>
          <a:bodyPr anchor="ctr" anchorCtr="0">
            <a:normAutofit/>
          </a:bodyPr>
          <a:lstStyle/>
          <a:p>
            <a:r>
              <a:rPr kumimoji="1" lang="ja-JP" altLang="en-US" sz="4800" spc="300" dirty="0" smtClean="0">
                <a:latin typeface="ＭＳ Ｐゴシック" panose="020B0600070205080204" pitchFamily="50" charset="-128"/>
                <a:ea typeface="ＭＳ Ｐゴシック" panose="020B0600070205080204" pitchFamily="50" charset="-128"/>
              </a:rPr>
              <a:t>大阪“みなと”ビジョン</a:t>
            </a:r>
            <a:r>
              <a:rPr kumimoji="1" lang="en-US" altLang="ja-JP" sz="4800" spc="300" dirty="0" smtClean="0">
                <a:latin typeface="ＭＳ Ｐゴシック" panose="020B0600070205080204" pitchFamily="50" charset="-128"/>
                <a:ea typeface="ＭＳ Ｐゴシック" panose="020B0600070205080204" pitchFamily="50" charset="-128"/>
              </a:rPr>
              <a:t/>
            </a:r>
            <a:br>
              <a:rPr kumimoji="1" lang="en-US" altLang="ja-JP" sz="4800" spc="300" dirty="0" smtClean="0">
                <a:latin typeface="ＭＳ Ｐゴシック" panose="020B0600070205080204" pitchFamily="50" charset="-128"/>
                <a:ea typeface="ＭＳ Ｐゴシック" panose="020B0600070205080204" pitchFamily="50" charset="-128"/>
              </a:rPr>
            </a:br>
            <a:r>
              <a:rPr kumimoji="1" lang="en-US" altLang="ja-JP" sz="4800" spc="300" dirty="0" smtClean="0">
                <a:latin typeface="ＭＳ Ｐゴシック" panose="020B0600070205080204" pitchFamily="50" charset="-128"/>
                <a:ea typeface="ＭＳ Ｐゴシック" panose="020B0600070205080204" pitchFamily="50" charset="-128"/>
              </a:rPr>
              <a:t/>
            </a:r>
            <a:br>
              <a:rPr kumimoji="1" lang="en-US" altLang="ja-JP" sz="4800" spc="300" dirty="0" smtClean="0">
                <a:latin typeface="ＭＳ Ｐゴシック" panose="020B0600070205080204" pitchFamily="50" charset="-128"/>
                <a:ea typeface="ＭＳ Ｐゴシック" panose="020B0600070205080204" pitchFamily="50" charset="-128"/>
              </a:rPr>
            </a:br>
            <a:r>
              <a:rPr kumimoji="1" lang="en-US" altLang="ja-JP" sz="1400" spc="300" dirty="0" smtClean="0">
                <a:latin typeface="ＭＳ Ｐゴシック" panose="020B0600070205080204" pitchFamily="50" charset="-128"/>
                <a:ea typeface="ＭＳ Ｐゴシック" panose="020B0600070205080204" pitchFamily="50" charset="-128"/>
              </a:rPr>
              <a:t/>
            </a:r>
            <a:br>
              <a:rPr kumimoji="1" lang="en-US" altLang="ja-JP" sz="1400" spc="300" dirty="0" smtClean="0">
                <a:latin typeface="ＭＳ Ｐゴシック" panose="020B0600070205080204" pitchFamily="50" charset="-128"/>
                <a:ea typeface="ＭＳ Ｐゴシック" panose="020B0600070205080204" pitchFamily="50" charset="-128"/>
              </a:rPr>
            </a:br>
            <a:r>
              <a:rPr kumimoji="1" lang="ja-JP" altLang="en-US" sz="1400" spc="300" dirty="0" smtClean="0">
                <a:latin typeface="ＭＳ Ｐゴシック" panose="020B0600070205080204" pitchFamily="50" charset="-128"/>
                <a:ea typeface="ＭＳ Ｐゴシック" panose="020B0600070205080204" pitchFamily="50" charset="-128"/>
              </a:rPr>
              <a:t>　</a:t>
            </a:r>
            <a:r>
              <a:rPr kumimoji="1" lang="en-US" altLang="ja-JP" sz="1400" spc="300" dirty="0" smtClean="0">
                <a:latin typeface="ＭＳ Ｐゴシック" panose="020B0600070205080204" pitchFamily="50" charset="-128"/>
                <a:ea typeface="ＭＳ Ｐゴシック" panose="020B0600070205080204" pitchFamily="50" charset="-128"/>
              </a:rPr>
              <a:t/>
            </a:r>
            <a:br>
              <a:rPr kumimoji="1" lang="en-US" altLang="ja-JP" sz="1400" spc="300" dirty="0" smtClean="0">
                <a:latin typeface="ＭＳ Ｐゴシック" panose="020B0600070205080204" pitchFamily="50" charset="-128"/>
                <a:ea typeface="ＭＳ Ｐゴシック" panose="020B0600070205080204" pitchFamily="50" charset="-128"/>
              </a:rPr>
            </a:br>
            <a:r>
              <a:rPr lang="en-US" altLang="ja-JP" sz="1400" spc="300" dirty="0">
                <a:latin typeface="ＭＳ Ｐゴシック" panose="020B0600070205080204" pitchFamily="50" charset="-128"/>
                <a:ea typeface="ＭＳ Ｐゴシック" panose="020B0600070205080204" pitchFamily="50" charset="-128"/>
              </a:rPr>
              <a:t/>
            </a:r>
            <a:br>
              <a:rPr lang="en-US" altLang="ja-JP" sz="1400" spc="300" dirty="0">
                <a:latin typeface="ＭＳ Ｐゴシック" panose="020B0600070205080204" pitchFamily="50" charset="-128"/>
                <a:ea typeface="ＭＳ Ｐゴシック" panose="020B0600070205080204" pitchFamily="50" charset="-128"/>
              </a:rPr>
            </a:br>
            <a:r>
              <a:rPr lang="en-US" altLang="ja-JP" sz="1400" spc="300" dirty="0" smtClean="0">
                <a:latin typeface="ＭＳ Ｐゴシック" panose="020B0600070205080204" pitchFamily="50" charset="-128"/>
                <a:ea typeface="ＭＳ Ｐゴシック" panose="020B0600070205080204" pitchFamily="50" charset="-128"/>
              </a:rPr>
              <a:t/>
            </a:r>
            <a:br>
              <a:rPr lang="en-US" altLang="ja-JP" sz="1400" spc="300" dirty="0" smtClean="0">
                <a:latin typeface="ＭＳ Ｐゴシック" panose="020B0600070205080204" pitchFamily="50" charset="-128"/>
                <a:ea typeface="ＭＳ Ｐゴシック" panose="020B0600070205080204" pitchFamily="50" charset="-128"/>
              </a:rPr>
            </a:br>
            <a:endParaRPr kumimoji="1" lang="ja-JP" altLang="en-US" sz="4800" u="dashHeavy" dirty="0">
              <a:latin typeface="ＭＳ Ｐゴシック" panose="020B0600070205080204" pitchFamily="50" charset="-128"/>
              <a:ea typeface="ＭＳ Ｐゴシック" panose="020B0600070205080204" pitchFamily="50" charset="-128"/>
            </a:endParaRPr>
          </a:p>
        </p:txBody>
      </p:sp>
      <p:sp>
        <p:nvSpPr>
          <p:cNvPr id="3" name="サブタイトル 2"/>
          <p:cNvSpPr>
            <a:spLocks noGrp="1"/>
          </p:cNvSpPr>
          <p:nvPr>
            <p:ph type="subTitle" idx="1"/>
          </p:nvPr>
        </p:nvSpPr>
        <p:spPr>
          <a:xfrm>
            <a:off x="1524000" y="10566400"/>
            <a:ext cx="9144000" cy="3962401"/>
          </a:xfrm>
        </p:spPr>
        <p:txBody>
          <a:bodyPr anchor="ctr" anchorCtr="0">
            <a:normAutofit/>
          </a:bodyPr>
          <a:lstStyle/>
          <a:p>
            <a:r>
              <a:rPr kumimoji="1" lang="ja-JP" altLang="en-US" sz="3600" dirty="0" smtClean="0">
                <a:latin typeface="ＭＳ Ｐ明朝" panose="02020600040205080304" pitchFamily="18" charset="-128"/>
                <a:ea typeface="ＭＳ Ｐ明朝" panose="02020600040205080304" pitchFamily="18" charset="-128"/>
              </a:rPr>
              <a:t>令和４年</a:t>
            </a:r>
            <a:r>
              <a:rPr lang="ja-JP" altLang="en-US" sz="3600" dirty="0" smtClean="0">
                <a:latin typeface="ＭＳ Ｐ明朝" panose="02020600040205080304" pitchFamily="18" charset="-128"/>
                <a:ea typeface="ＭＳ Ｐ明朝" panose="02020600040205080304" pitchFamily="18" charset="-128"/>
              </a:rPr>
              <a:t>６</a:t>
            </a:r>
            <a:r>
              <a:rPr kumimoji="1" lang="ja-JP" altLang="en-US" sz="3600" dirty="0" smtClean="0">
                <a:latin typeface="ＭＳ Ｐ明朝" panose="02020600040205080304" pitchFamily="18" charset="-128"/>
                <a:ea typeface="ＭＳ Ｐ明朝" panose="02020600040205080304" pitchFamily="18" charset="-128"/>
              </a:rPr>
              <a:t>月</a:t>
            </a:r>
            <a:endParaRPr kumimoji="1" lang="en-US" altLang="ja-JP" sz="3600" dirty="0" smtClean="0">
              <a:latin typeface="ＭＳ Ｐ明朝" panose="02020600040205080304" pitchFamily="18" charset="-128"/>
              <a:ea typeface="ＭＳ Ｐ明朝" panose="02020600040205080304" pitchFamily="18" charset="-128"/>
            </a:endParaRPr>
          </a:p>
          <a:p>
            <a:endParaRPr kumimoji="1" lang="en-US" altLang="ja-JP" sz="3600" dirty="0" smtClean="0">
              <a:latin typeface="ＭＳ Ｐ明朝" panose="02020600040205080304" pitchFamily="18" charset="-128"/>
              <a:ea typeface="ＭＳ Ｐ明朝" panose="02020600040205080304" pitchFamily="18" charset="-128"/>
            </a:endParaRPr>
          </a:p>
          <a:p>
            <a:endParaRPr lang="en-US" altLang="ja-JP" sz="3600" dirty="0">
              <a:latin typeface="ＭＳ Ｐ明朝" panose="02020600040205080304" pitchFamily="18" charset="-128"/>
              <a:ea typeface="ＭＳ Ｐ明朝" panose="02020600040205080304" pitchFamily="18" charset="-128"/>
            </a:endParaRPr>
          </a:p>
          <a:p>
            <a:r>
              <a:rPr kumimoji="1" lang="ja-JP" altLang="en-US" sz="3600" dirty="0" smtClean="0">
                <a:latin typeface="ＭＳ Ｐ明朝" panose="02020600040205080304" pitchFamily="18" charset="-128"/>
                <a:ea typeface="ＭＳ Ｐ明朝" panose="02020600040205080304" pitchFamily="18" charset="-128"/>
              </a:rPr>
              <a:t>大阪港湾局</a:t>
            </a:r>
            <a:endParaRPr kumimoji="1" lang="en-US" altLang="ja-JP" sz="3600" dirty="0" smtClean="0">
              <a:latin typeface="ＭＳ Ｐ明朝" panose="02020600040205080304" pitchFamily="18" charset="-128"/>
              <a:ea typeface="ＭＳ Ｐ明朝" panose="02020600040205080304" pitchFamily="18" charset="-128"/>
            </a:endParaRPr>
          </a:p>
          <a:p>
            <a:endParaRPr kumimoji="1" lang="ja-JP" altLang="en-US" sz="3600" dirty="0">
              <a:latin typeface="ＭＳ Ｐ明朝" panose="02020600040205080304" pitchFamily="18" charset="-128"/>
              <a:ea typeface="ＭＳ Ｐ明朝" panose="02020600040205080304" pitchFamily="18" charset="-128"/>
            </a:endParaRPr>
          </a:p>
        </p:txBody>
      </p:sp>
      <p:sp>
        <p:nvSpPr>
          <p:cNvPr id="5" name="タイトル 1"/>
          <p:cNvSpPr txBox="1">
            <a:spLocks/>
          </p:cNvSpPr>
          <p:nvPr/>
        </p:nvSpPr>
        <p:spPr>
          <a:xfrm>
            <a:off x="4335676" y="5770179"/>
            <a:ext cx="7129744" cy="2427890"/>
          </a:xfrm>
          <a:prstGeom prst="rect">
            <a:avLst/>
          </a:prstGeom>
        </p:spPr>
        <p:txBody>
          <a:bodyPr vert="horz" lIns="91440" tIns="45720" rIns="91440" bIns="45720" rtlCol="0" anchor="ctr" anchorCtr="0">
            <a:normAutofit/>
          </a:bodyPr>
          <a:lstStyle>
            <a:lvl1pPr algn="ctr" defTabSz="1219170" rtl="0" eaLnBrk="1" latinLnBrk="0" hangingPunct="1">
              <a:lnSpc>
                <a:spcPct val="90000"/>
              </a:lnSpc>
              <a:spcBef>
                <a:spcPct val="0"/>
              </a:spcBef>
              <a:buNone/>
              <a:defRPr kumimoji="1" sz="8000" kern="1200">
                <a:solidFill>
                  <a:schemeClr val="tx1"/>
                </a:solidFill>
                <a:latin typeface="+mj-lt"/>
                <a:ea typeface="+mj-ea"/>
                <a:cs typeface="+mj-cs"/>
              </a:defRPr>
            </a:lvl1pPr>
          </a:lstStyle>
          <a:p>
            <a:pPr algn="l"/>
            <a:r>
              <a:rPr lang="en-US" altLang="ja-JP" sz="4400" spc="300" dirty="0" smtClean="0">
                <a:latin typeface="ＭＳ Ｐゴシック" panose="020B0600070205080204" pitchFamily="50" charset="-128"/>
                <a:ea typeface="ＭＳ Ｐゴシック" panose="020B0600070205080204" pitchFamily="50" charset="-128"/>
              </a:rPr>
              <a:t>2022</a:t>
            </a:r>
            <a:r>
              <a:rPr lang="ja-JP" altLang="en-US" sz="4400" spc="300" dirty="0" smtClean="0">
                <a:latin typeface="ＭＳ Ｐゴシック" panose="020B0600070205080204" pitchFamily="50" charset="-128"/>
                <a:ea typeface="ＭＳ Ｐゴシック" panose="020B0600070205080204" pitchFamily="50" charset="-128"/>
              </a:rPr>
              <a:t>年改訂版</a:t>
            </a:r>
            <a:r>
              <a:rPr lang="en-US" altLang="ja-JP" sz="4400" spc="300" dirty="0" smtClean="0">
                <a:latin typeface="ＭＳ Ｐゴシック" panose="020B0600070205080204" pitchFamily="50" charset="-128"/>
                <a:ea typeface="ＭＳ Ｐゴシック" panose="020B0600070205080204" pitchFamily="50" charset="-128"/>
              </a:rPr>
              <a:t/>
            </a:r>
            <a:br>
              <a:rPr lang="en-US" altLang="ja-JP" sz="4400" spc="300" dirty="0" smtClean="0">
                <a:latin typeface="ＭＳ Ｐゴシック" panose="020B0600070205080204" pitchFamily="50" charset="-128"/>
                <a:ea typeface="ＭＳ Ｐゴシック" panose="020B0600070205080204" pitchFamily="50" charset="-128"/>
              </a:rPr>
            </a:br>
            <a:r>
              <a:rPr lang="ja-JP" altLang="en-US" sz="4000" spc="300" dirty="0" smtClean="0">
                <a:latin typeface="ＭＳ Ｐゴシック" panose="020B0600070205080204" pitchFamily="50" charset="-128"/>
                <a:ea typeface="ＭＳ Ｐゴシック" panose="020B0600070205080204" pitchFamily="50" charset="-128"/>
              </a:rPr>
              <a:t>（令和４年）</a:t>
            </a:r>
            <a:endParaRPr lang="ja-JP" altLang="en-US" sz="4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08578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44699" y="3316598"/>
            <a:ext cx="8170334" cy="7109639"/>
          </a:xfrm>
          <a:prstGeom prst="rect">
            <a:avLst/>
          </a:prstGeom>
          <a:noFill/>
        </p:spPr>
        <p:txBody>
          <a:bodyPr wrap="square" rtlCol="0">
            <a:spAutoFit/>
          </a:bodyPr>
          <a:lstStyle/>
          <a:p>
            <a:r>
              <a:rPr kumimoji="1" lang="ja-JP" altLang="en-US" sz="2400" dirty="0">
                <a:latin typeface="ＭＳ Ｐ明朝" panose="02020600040205080304" pitchFamily="18" charset="-128"/>
                <a:ea typeface="ＭＳ Ｐ明朝" panose="02020600040205080304" pitchFamily="18" charset="-128"/>
              </a:rPr>
              <a:t>１　はじめ</a:t>
            </a:r>
            <a:r>
              <a:rPr kumimoji="1" lang="ja-JP" altLang="en-US" sz="2400" dirty="0" smtClean="0">
                <a:latin typeface="ＭＳ Ｐ明朝" panose="02020600040205080304" pitchFamily="18" charset="-128"/>
                <a:ea typeface="ＭＳ Ｐ明朝" panose="02020600040205080304" pitchFamily="18" charset="-128"/>
              </a:rPr>
              <a:t>に・・・・・・・・・・・・・・・・・・・・・・・・・・・・・・・・・・・・・・</a:t>
            </a:r>
          </a:p>
          <a:p>
            <a:endParaRPr kumimoji="1" lang="ja-JP" altLang="en-US" sz="2400" dirty="0" smtClean="0">
              <a:latin typeface="ＭＳ Ｐ明朝" panose="02020600040205080304" pitchFamily="18" charset="-128"/>
              <a:ea typeface="ＭＳ Ｐ明朝" panose="02020600040205080304" pitchFamily="18" charset="-128"/>
            </a:endParaRPr>
          </a:p>
          <a:p>
            <a:r>
              <a:rPr kumimoji="1" lang="ja-JP" altLang="en-US" sz="2400" dirty="0" smtClean="0">
                <a:latin typeface="ＭＳ Ｐ明朝" panose="02020600040205080304" pitchFamily="18" charset="-128"/>
                <a:ea typeface="ＭＳ Ｐ明朝" panose="02020600040205080304" pitchFamily="18" charset="-128"/>
              </a:rPr>
              <a:t>２</a:t>
            </a:r>
            <a:r>
              <a:rPr kumimoji="1" lang="ja-JP" altLang="en-US" sz="2400" dirty="0">
                <a:latin typeface="ＭＳ Ｐ明朝" panose="02020600040205080304" pitchFamily="18" charset="-128"/>
                <a:ea typeface="ＭＳ Ｐ明朝" panose="02020600040205080304" pitchFamily="18" charset="-128"/>
              </a:rPr>
              <a:t>　</a:t>
            </a:r>
            <a:r>
              <a:rPr kumimoji="1" lang="ja-JP" altLang="en-US" sz="2400" dirty="0" smtClean="0">
                <a:latin typeface="ＭＳ Ｐ明朝" panose="02020600040205080304" pitchFamily="18" charset="-128"/>
                <a:ea typeface="ＭＳ Ｐ明朝" panose="02020600040205080304" pitchFamily="18" charset="-128"/>
              </a:rPr>
              <a:t>コンセプト・・・・・・・・・・・・・・・・・・・・・・・・・・・・・・・・・・・・・</a:t>
            </a:r>
            <a:endParaRPr kumimoji="1" lang="ja-JP" altLang="en-US" sz="2400" dirty="0">
              <a:latin typeface="ＭＳ Ｐ明朝" panose="02020600040205080304" pitchFamily="18" charset="-128"/>
              <a:ea typeface="ＭＳ Ｐ明朝" panose="02020600040205080304" pitchFamily="18" charset="-128"/>
            </a:endParaRPr>
          </a:p>
          <a:p>
            <a:endParaRPr kumimoji="1" lang="ja-JP" altLang="en-US" sz="2400" dirty="0">
              <a:latin typeface="ＭＳ Ｐ明朝" panose="02020600040205080304" pitchFamily="18" charset="-128"/>
              <a:ea typeface="ＭＳ Ｐ明朝" panose="02020600040205080304" pitchFamily="18" charset="-128"/>
            </a:endParaRPr>
          </a:p>
          <a:p>
            <a:r>
              <a:rPr kumimoji="1" lang="ja-JP" altLang="en-US" sz="2400" dirty="0">
                <a:latin typeface="ＭＳ Ｐ明朝" panose="02020600040205080304" pitchFamily="18" charset="-128"/>
                <a:ea typeface="ＭＳ Ｐ明朝" panose="02020600040205080304" pitchFamily="18" charset="-128"/>
              </a:rPr>
              <a:t>３　具体的な</a:t>
            </a:r>
            <a:r>
              <a:rPr kumimoji="1" lang="ja-JP" altLang="en-US" sz="2400" dirty="0" smtClean="0">
                <a:latin typeface="ＭＳ Ｐ明朝" panose="02020600040205080304" pitchFamily="18" charset="-128"/>
                <a:ea typeface="ＭＳ Ｐ明朝" panose="02020600040205080304" pitchFamily="18" charset="-128"/>
              </a:rPr>
              <a:t>取組み</a:t>
            </a:r>
            <a:endParaRPr kumimoji="1" lang="ja-JP" altLang="en-US" sz="2400" dirty="0">
              <a:latin typeface="ＭＳ Ｐ明朝" panose="02020600040205080304" pitchFamily="18" charset="-128"/>
              <a:ea typeface="ＭＳ Ｐ明朝" panose="02020600040205080304" pitchFamily="18" charset="-128"/>
            </a:endParaRPr>
          </a:p>
          <a:p>
            <a:endParaRPr kumimoji="1" lang="ja-JP" altLang="en-US" sz="2400" dirty="0">
              <a:latin typeface="ＭＳ Ｐ明朝" panose="02020600040205080304" pitchFamily="18" charset="-128"/>
              <a:ea typeface="ＭＳ Ｐ明朝" panose="02020600040205080304" pitchFamily="18" charset="-128"/>
            </a:endParaRPr>
          </a:p>
          <a:p>
            <a:r>
              <a:rPr kumimoji="1" lang="ja-JP" altLang="en-US" sz="2400" dirty="0">
                <a:latin typeface="ＭＳ Ｐ明朝" panose="02020600040205080304" pitchFamily="18" charset="-128"/>
                <a:ea typeface="ＭＳ Ｐ明朝" panose="02020600040205080304" pitchFamily="18" charset="-128"/>
              </a:rPr>
              <a:t>　</a:t>
            </a:r>
            <a:r>
              <a:rPr kumimoji="1" lang="ja-JP" altLang="en-US" sz="2400" dirty="0" smtClean="0">
                <a:latin typeface="ＭＳ Ｐ明朝" panose="02020600040205080304" pitchFamily="18" charset="-128"/>
                <a:ea typeface="ＭＳ Ｐ明朝" panose="02020600040205080304" pitchFamily="18" charset="-128"/>
              </a:rPr>
              <a:t>⑴</a:t>
            </a:r>
            <a:r>
              <a:rPr kumimoji="1" lang="ja-JP" altLang="en-US" sz="2400" dirty="0">
                <a:latin typeface="ＭＳ Ｐ明朝" panose="02020600040205080304" pitchFamily="18" charset="-128"/>
                <a:ea typeface="ＭＳ Ｐ明朝" panose="02020600040205080304" pitchFamily="18" charset="-128"/>
              </a:rPr>
              <a:t>　モノの交流を増やす（港湾物流</a:t>
            </a:r>
            <a:r>
              <a:rPr kumimoji="1" lang="ja-JP" altLang="en-US" sz="2400" dirty="0" smtClean="0">
                <a:latin typeface="ＭＳ Ｐ明朝" panose="02020600040205080304" pitchFamily="18" charset="-128"/>
                <a:ea typeface="ＭＳ Ｐ明朝" panose="02020600040205080304" pitchFamily="18" charset="-128"/>
              </a:rPr>
              <a:t>）・・・・・・・・・・・・・・・・</a:t>
            </a:r>
            <a:endParaRPr kumimoji="1" lang="ja-JP" altLang="en-US" sz="2400" dirty="0">
              <a:latin typeface="ＭＳ Ｐ明朝" panose="02020600040205080304" pitchFamily="18" charset="-128"/>
              <a:ea typeface="ＭＳ Ｐ明朝" panose="02020600040205080304" pitchFamily="18" charset="-128"/>
            </a:endParaRPr>
          </a:p>
          <a:p>
            <a:endParaRPr kumimoji="1" lang="ja-JP" altLang="en-US" sz="2400" dirty="0">
              <a:latin typeface="ＭＳ Ｐ明朝" panose="02020600040205080304" pitchFamily="18" charset="-128"/>
              <a:ea typeface="ＭＳ Ｐ明朝" panose="02020600040205080304" pitchFamily="18" charset="-128"/>
            </a:endParaRPr>
          </a:p>
          <a:p>
            <a:r>
              <a:rPr kumimoji="1" lang="ja-JP" altLang="en-US" sz="2400" dirty="0">
                <a:latin typeface="ＭＳ Ｐ明朝" panose="02020600040205080304" pitchFamily="18" charset="-128"/>
                <a:ea typeface="ＭＳ Ｐ明朝" panose="02020600040205080304" pitchFamily="18" charset="-128"/>
              </a:rPr>
              <a:t>　⑵　ヒトの交流により賑わう</a:t>
            </a:r>
            <a:r>
              <a:rPr kumimoji="1" lang="ja-JP" altLang="en-US" sz="2400" dirty="0" smtClean="0">
                <a:latin typeface="ＭＳ Ｐ明朝" panose="02020600040205080304" pitchFamily="18" charset="-128"/>
                <a:ea typeface="ＭＳ Ｐ明朝" panose="02020600040205080304" pitchFamily="18" charset="-128"/>
              </a:rPr>
              <a:t>（クルーズ・まちづくり） ・・・・・・</a:t>
            </a:r>
            <a:endParaRPr kumimoji="1" lang="ja-JP" altLang="en-US" sz="2400" dirty="0">
              <a:latin typeface="ＭＳ Ｐ明朝" panose="02020600040205080304" pitchFamily="18" charset="-128"/>
              <a:ea typeface="ＭＳ Ｐ明朝" panose="02020600040205080304" pitchFamily="18" charset="-128"/>
            </a:endParaRPr>
          </a:p>
          <a:p>
            <a:endParaRPr kumimoji="1" lang="ja-JP" altLang="en-US" sz="2400" dirty="0">
              <a:latin typeface="ＭＳ Ｐ明朝" panose="02020600040205080304" pitchFamily="18" charset="-128"/>
              <a:ea typeface="ＭＳ Ｐ明朝" panose="02020600040205080304" pitchFamily="18" charset="-128"/>
            </a:endParaRPr>
          </a:p>
          <a:p>
            <a:r>
              <a:rPr kumimoji="1" lang="ja-JP" altLang="en-US" sz="2400" dirty="0">
                <a:latin typeface="ＭＳ Ｐ明朝" panose="02020600040205080304" pitchFamily="18" charset="-128"/>
                <a:ea typeface="ＭＳ Ｐ明朝" panose="02020600040205080304" pitchFamily="18" charset="-128"/>
              </a:rPr>
              <a:t>　⑶　安全で安心な大阪</a:t>
            </a:r>
            <a:r>
              <a:rPr kumimoji="1" lang="ja-JP" altLang="en-US" sz="2400" dirty="0" smtClean="0">
                <a:latin typeface="ＭＳ Ｐ明朝" panose="02020600040205080304" pitchFamily="18" charset="-128"/>
                <a:ea typeface="ＭＳ Ｐ明朝" panose="02020600040205080304" pitchFamily="18" charset="-128"/>
              </a:rPr>
              <a:t>“みなと</a:t>
            </a:r>
            <a:r>
              <a:rPr kumimoji="1" lang="en-US" altLang="ja-JP" sz="2400" dirty="0" smtClean="0">
                <a:latin typeface="ＭＳ Ｐ明朝" panose="02020600040205080304" pitchFamily="18" charset="-128"/>
                <a:ea typeface="ＭＳ Ｐ明朝" panose="02020600040205080304" pitchFamily="18" charset="-128"/>
              </a:rPr>
              <a:t>”</a:t>
            </a:r>
            <a:r>
              <a:rPr kumimoji="1" lang="ja-JP" altLang="en-US" sz="2400" dirty="0">
                <a:latin typeface="ＭＳ Ｐ明朝" panose="02020600040205080304" pitchFamily="18" charset="-128"/>
                <a:ea typeface="ＭＳ Ｐ明朝" panose="02020600040205080304" pitchFamily="18" charset="-128"/>
              </a:rPr>
              <a:t>（防災</a:t>
            </a:r>
            <a:r>
              <a:rPr kumimoji="1" lang="ja-JP" altLang="en-US" sz="2400" dirty="0" smtClean="0">
                <a:latin typeface="ＭＳ Ｐ明朝" panose="02020600040205080304" pitchFamily="18" charset="-128"/>
                <a:ea typeface="ＭＳ Ｐ明朝" panose="02020600040205080304" pitchFamily="18" charset="-128"/>
              </a:rPr>
              <a:t>）・・・・・・・・・・・</a:t>
            </a:r>
            <a:endParaRPr kumimoji="1" lang="ja-JP" altLang="en-US" sz="2400" dirty="0">
              <a:latin typeface="ＭＳ Ｐ明朝" panose="02020600040205080304" pitchFamily="18" charset="-128"/>
              <a:ea typeface="ＭＳ Ｐ明朝" panose="02020600040205080304" pitchFamily="18" charset="-128"/>
            </a:endParaRPr>
          </a:p>
          <a:p>
            <a:endParaRPr kumimoji="1" lang="ja-JP" altLang="en-US" sz="2400" dirty="0">
              <a:latin typeface="ＭＳ Ｐ明朝" panose="02020600040205080304" pitchFamily="18" charset="-128"/>
              <a:ea typeface="ＭＳ Ｐ明朝" panose="02020600040205080304" pitchFamily="18" charset="-128"/>
            </a:endParaRPr>
          </a:p>
          <a:p>
            <a:r>
              <a:rPr kumimoji="1" lang="ja-JP" altLang="en-US" sz="2400" dirty="0">
                <a:latin typeface="ＭＳ Ｐ明朝" panose="02020600040205080304" pitchFamily="18" charset="-128"/>
                <a:ea typeface="ＭＳ Ｐ明朝" panose="02020600040205080304" pitchFamily="18" charset="-128"/>
              </a:rPr>
              <a:t>　⑷　クリーンでグリーンな大阪</a:t>
            </a:r>
            <a:r>
              <a:rPr kumimoji="1" lang="ja-JP" altLang="en-US" sz="2400" dirty="0" smtClean="0">
                <a:latin typeface="ＭＳ Ｐ明朝" panose="02020600040205080304" pitchFamily="18" charset="-128"/>
                <a:ea typeface="ＭＳ Ｐ明朝" panose="02020600040205080304" pitchFamily="18" charset="-128"/>
              </a:rPr>
              <a:t>“みなと</a:t>
            </a:r>
            <a:r>
              <a:rPr kumimoji="1" lang="en-US" altLang="ja-JP" sz="2400" dirty="0" smtClean="0">
                <a:latin typeface="ＭＳ Ｐ明朝" panose="02020600040205080304" pitchFamily="18" charset="-128"/>
                <a:ea typeface="ＭＳ Ｐ明朝" panose="02020600040205080304" pitchFamily="18" charset="-128"/>
              </a:rPr>
              <a:t>”</a:t>
            </a:r>
            <a:r>
              <a:rPr kumimoji="1" lang="ja-JP" altLang="en-US" sz="2400" dirty="0">
                <a:latin typeface="ＭＳ Ｐ明朝" panose="02020600040205080304" pitchFamily="18" charset="-128"/>
                <a:ea typeface="ＭＳ Ｐ明朝" panose="02020600040205080304" pitchFamily="18" charset="-128"/>
              </a:rPr>
              <a:t>（環境</a:t>
            </a:r>
            <a:r>
              <a:rPr kumimoji="1" lang="ja-JP" altLang="en-US" sz="2400" dirty="0" smtClean="0">
                <a:latin typeface="ＭＳ Ｐ明朝" panose="02020600040205080304" pitchFamily="18" charset="-128"/>
                <a:ea typeface="ＭＳ Ｐ明朝" panose="02020600040205080304" pitchFamily="18" charset="-128"/>
              </a:rPr>
              <a:t>） ・・・・・</a:t>
            </a:r>
            <a:endParaRPr kumimoji="1" lang="ja-JP" altLang="en-US" sz="2400" dirty="0">
              <a:latin typeface="ＭＳ Ｐ明朝" panose="02020600040205080304" pitchFamily="18" charset="-128"/>
              <a:ea typeface="ＭＳ Ｐ明朝" panose="02020600040205080304" pitchFamily="18" charset="-128"/>
            </a:endParaRPr>
          </a:p>
          <a:p>
            <a:endParaRPr kumimoji="1" lang="ja-JP" altLang="en-US" sz="2400" dirty="0">
              <a:latin typeface="ＭＳ Ｐ明朝" panose="02020600040205080304" pitchFamily="18" charset="-128"/>
              <a:ea typeface="ＭＳ Ｐ明朝" panose="02020600040205080304" pitchFamily="18" charset="-128"/>
            </a:endParaRPr>
          </a:p>
          <a:p>
            <a:r>
              <a:rPr kumimoji="1" lang="ja-JP" altLang="en-US" sz="2400" dirty="0">
                <a:latin typeface="ＭＳ Ｐ明朝" panose="02020600040205080304" pitchFamily="18" charset="-128"/>
                <a:ea typeface="ＭＳ Ｐ明朝" panose="02020600040205080304" pitchFamily="18" charset="-128"/>
              </a:rPr>
              <a:t>　⑸　一元化によるコトの効率化（システム</a:t>
            </a:r>
            <a:r>
              <a:rPr kumimoji="1" lang="ja-JP" altLang="en-US" sz="2400" dirty="0" smtClean="0">
                <a:latin typeface="ＭＳ Ｐ明朝" panose="02020600040205080304" pitchFamily="18" charset="-128"/>
                <a:ea typeface="ＭＳ Ｐ明朝" panose="02020600040205080304" pitchFamily="18" charset="-128"/>
              </a:rPr>
              <a:t>） ・・・・・・・・・・・・</a:t>
            </a:r>
            <a:endParaRPr kumimoji="1" lang="ja-JP" altLang="en-US" sz="2400" dirty="0">
              <a:latin typeface="ＭＳ Ｐ明朝" panose="02020600040205080304" pitchFamily="18" charset="-128"/>
              <a:ea typeface="ＭＳ Ｐ明朝" panose="02020600040205080304" pitchFamily="18" charset="-128"/>
            </a:endParaRPr>
          </a:p>
          <a:p>
            <a:endParaRPr kumimoji="1" lang="ja-JP" altLang="en-US" sz="2400" dirty="0">
              <a:latin typeface="ＭＳ Ｐ明朝" panose="02020600040205080304" pitchFamily="18" charset="-128"/>
              <a:ea typeface="ＭＳ Ｐ明朝" panose="02020600040205080304" pitchFamily="18" charset="-128"/>
            </a:endParaRPr>
          </a:p>
          <a:p>
            <a:r>
              <a:rPr kumimoji="1" lang="ja-JP" altLang="en-US" sz="2400" dirty="0">
                <a:latin typeface="ＭＳ Ｐ明朝" panose="02020600040205080304" pitchFamily="18" charset="-128"/>
                <a:ea typeface="ＭＳ Ｐ明朝" panose="02020600040205080304" pitchFamily="18" charset="-128"/>
              </a:rPr>
              <a:t>４　</a:t>
            </a:r>
            <a:r>
              <a:rPr kumimoji="1" lang="ja-JP" altLang="en-US" sz="2400" dirty="0" smtClean="0">
                <a:latin typeface="ＭＳ Ｐ明朝" panose="02020600040205080304" pitchFamily="18" charset="-128"/>
                <a:ea typeface="ＭＳ Ｐ明朝" panose="02020600040205080304" pitchFamily="18" charset="-128"/>
              </a:rPr>
              <a:t>ロードマップ・・・・・・・・・・・・・・・・・・・・・・・・・・・・・</a:t>
            </a:r>
            <a:r>
              <a:rPr kumimoji="1" lang="ja-JP" altLang="en-US" sz="2400" dirty="0">
                <a:latin typeface="ＭＳ Ｐ明朝" panose="02020600040205080304" pitchFamily="18" charset="-128"/>
                <a:ea typeface="ＭＳ Ｐ明朝" panose="02020600040205080304" pitchFamily="18" charset="-128"/>
              </a:rPr>
              <a:t>・</a:t>
            </a:r>
            <a:r>
              <a:rPr kumimoji="1" lang="ja-JP" altLang="en-US" sz="2400" dirty="0" smtClean="0">
                <a:latin typeface="ＭＳ Ｐ明朝" panose="02020600040205080304" pitchFamily="18" charset="-128"/>
                <a:ea typeface="ＭＳ Ｐ明朝" panose="02020600040205080304" pitchFamily="18" charset="-128"/>
              </a:rPr>
              <a:t>・・・・・</a:t>
            </a:r>
            <a:endParaRPr kumimoji="1" lang="ja-JP" altLang="en-US" sz="2400" dirty="0">
              <a:latin typeface="ＭＳ Ｐ明朝" panose="02020600040205080304" pitchFamily="18" charset="-128"/>
              <a:ea typeface="ＭＳ Ｐ明朝" panose="02020600040205080304" pitchFamily="18" charset="-128"/>
            </a:endParaRPr>
          </a:p>
          <a:p>
            <a:endParaRPr kumimoji="1" lang="ja-JP" altLang="en-US" sz="2400" dirty="0">
              <a:latin typeface="ＭＳ Ｐ明朝" panose="02020600040205080304" pitchFamily="18" charset="-128"/>
              <a:ea typeface="ＭＳ Ｐ明朝" panose="02020600040205080304" pitchFamily="18" charset="-128"/>
            </a:endParaRPr>
          </a:p>
          <a:p>
            <a:r>
              <a:rPr kumimoji="1" lang="ja-JP" altLang="en-US" sz="2400" dirty="0">
                <a:latin typeface="ＭＳ Ｐ明朝" panose="02020600040205080304" pitchFamily="18" charset="-128"/>
                <a:ea typeface="ＭＳ Ｐ明朝" panose="02020600040205080304" pitchFamily="18" charset="-128"/>
              </a:rPr>
              <a:t>５　終わり</a:t>
            </a:r>
            <a:r>
              <a:rPr kumimoji="1" lang="ja-JP" altLang="en-US" sz="2400" dirty="0" smtClean="0">
                <a:latin typeface="ＭＳ Ｐ明朝" panose="02020600040205080304" pitchFamily="18" charset="-128"/>
                <a:ea typeface="ＭＳ Ｐ明朝" panose="02020600040205080304" pitchFamily="18" charset="-128"/>
              </a:rPr>
              <a:t>に・・・・・・・・・・・・・・・・・・・・・・・・・・・・・・・・・・・・・・</a:t>
            </a:r>
            <a:endParaRPr kumimoji="1" lang="ja-JP" altLang="en-US" sz="2400" dirty="0">
              <a:latin typeface="ＭＳ Ｐ明朝" panose="02020600040205080304" pitchFamily="18" charset="-128"/>
              <a:ea typeface="ＭＳ Ｐ明朝" panose="02020600040205080304" pitchFamily="18" charset="-128"/>
            </a:endParaRPr>
          </a:p>
        </p:txBody>
      </p:sp>
      <p:sp>
        <p:nvSpPr>
          <p:cNvPr id="3" name="テキスト ボックス 2"/>
          <p:cNvSpPr txBox="1"/>
          <p:nvPr/>
        </p:nvSpPr>
        <p:spPr>
          <a:xfrm>
            <a:off x="872066" y="2070423"/>
            <a:ext cx="10515600" cy="584775"/>
          </a:xfrm>
          <a:prstGeom prst="rect">
            <a:avLst/>
          </a:prstGeom>
          <a:noFill/>
        </p:spPr>
        <p:txBody>
          <a:bodyPr wrap="square" rtlCol="0">
            <a:spAutoFit/>
          </a:bodyPr>
          <a:lstStyle/>
          <a:p>
            <a:pPr algn="ctr"/>
            <a:r>
              <a:rPr kumimoji="1" lang="ja-JP" altLang="en-US" sz="3200" dirty="0" smtClean="0">
                <a:latin typeface="ＭＳ Ｐ明朝" panose="02020600040205080304" pitchFamily="18" charset="-128"/>
                <a:ea typeface="ＭＳ Ｐ明朝" panose="02020600040205080304" pitchFamily="18" charset="-128"/>
              </a:rPr>
              <a:t>目　　次</a:t>
            </a:r>
            <a:endParaRPr kumimoji="1" lang="ja-JP" altLang="en-US" sz="3200" dirty="0">
              <a:latin typeface="ＭＳ Ｐ明朝" panose="02020600040205080304" pitchFamily="18" charset="-128"/>
              <a:ea typeface="ＭＳ Ｐ明朝" panose="02020600040205080304" pitchFamily="18" charset="-128"/>
            </a:endParaRPr>
          </a:p>
        </p:txBody>
      </p:sp>
      <p:pic>
        <p:nvPicPr>
          <p:cNvPr id="4" name="Picture 9" descr="堺泉北港の全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919" y="12045280"/>
            <a:ext cx="3338940" cy="267657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176979" y="14662637"/>
            <a:ext cx="253365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大阪港</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正方形/長方形 5"/>
          <p:cNvSpPr/>
          <p:nvPr/>
        </p:nvSpPr>
        <p:spPr>
          <a:xfrm>
            <a:off x="4911633" y="14650690"/>
            <a:ext cx="253365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堺泉北港</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5850" r="5850"/>
          <a:stretch/>
        </p:blipFill>
        <p:spPr>
          <a:xfrm>
            <a:off x="767403" y="12076546"/>
            <a:ext cx="3352802" cy="2639565"/>
          </a:xfrm>
          <a:prstGeom prst="rect">
            <a:avLst/>
          </a:prstGeom>
        </p:spPr>
      </p:pic>
      <p:pic>
        <p:nvPicPr>
          <p:cNvPr id="8" name="Picture 4" descr="阪南港の全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573" y="12040568"/>
            <a:ext cx="3398502" cy="2675543"/>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8674011" y="14650690"/>
            <a:ext cx="253365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阪南港</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テキスト ボックス 12"/>
          <p:cNvSpPr txBox="1"/>
          <p:nvPr/>
        </p:nvSpPr>
        <p:spPr>
          <a:xfrm>
            <a:off x="9320801" y="3316597"/>
            <a:ext cx="580964" cy="7109639"/>
          </a:xfrm>
          <a:prstGeom prst="rect">
            <a:avLst/>
          </a:prstGeom>
          <a:noFill/>
        </p:spPr>
        <p:txBody>
          <a:bodyPr wrap="square" rtlCol="0">
            <a:spAutoFit/>
          </a:bodyPr>
          <a:lstStyle/>
          <a:p>
            <a:pPr algn="r"/>
            <a:r>
              <a:rPr kumimoji="1" lang="en-US" altLang="ja-JP" sz="2400" dirty="0" smtClean="0">
                <a:latin typeface="ＭＳ Ｐ明朝" panose="02020600040205080304" pitchFamily="18" charset="-128"/>
                <a:ea typeface="ＭＳ Ｐ明朝" panose="02020600040205080304" pitchFamily="18" charset="-128"/>
              </a:rPr>
              <a:t>1</a:t>
            </a:r>
            <a:endParaRPr kumimoji="1" lang="ja-JP" altLang="en-US" sz="2400" dirty="0" smtClean="0">
              <a:latin typeface="ＭＳ Ｐ明朝" panose="02020600040205080304" pitchFamily="18" charset="-128"/>
              <a:ea typeface="ＭＳ Ｐ明朝" panose="02020600040205080304" pitchFamily="18" charset="-128"/>
            </a:endParaRPr>
          </a:p>
          <a:p>
            <a:pPr algn="r"/>
            <a:endParaRPr kumimoji="1" lang="ja-JP" altLang="en-US" sz="2400" dirty="0" smtClean="0">
              <a:latin typeface="ＭＳ Ｐ明朝" panose="02020600040205080304" pitchFamily="18" charset="-128"/>
              <a:ea typeface="ＭＳ Ｐ明朝" panose="02020600040205080304" pitchFamily="18" charset="-128"/>
            </a:endParaRPr>
          </a:p>
          <a:p>
            <a:pPr algn="r"/>
            <a:r>
              <a:rPr kumimoji="1" lang="en-US" altLang="ja-JP" sz="2400" dirty="0" smtClean="0">
                <a:latin typeface="ＭＳ Ｐ明朝" panose="02020600040205080304" pitchFamily="18" charset="-128"/>
                <a:ea typeface="ＭＳ Ｐ明朝" panose="02020600040205080304" pitchFamily="18" charset="-128"/>
              </a:rPr>
              <a:t>2</a:t>
            </a:r>
            <a:endParaRPr kumimoji="1" lang="ja-JP" altLang="en-US" sz="2400" dirty="0">
              <a:latin typeface="ＭＳ Ｐ明朝" panose="02020600040205080304" pitchFamily="18" charset="-128"/>
              <a:ea typeface="ＭＳ Ｐ明朝" panose="02020600040205080304" pitchFamily="18" charset="-128"/>
            </a:endParaRPr>
          </a:p>
          <a:p>
            <a:pPr algn="r"/>
            <a:endParaRPr kumimoji="1" lang="ja-JP" altLang="en-US" sz="2400" dirty="0">
              <a:latin typeface="ＭＳ Ｐ明朝" panose="02020600040205080304" pitchFamily="18" charset="-128"/>
              <a:ea typeface="ＭＳ Ｐ明朝" panose="02020600040205080304" pitchFamily="18" charset="-128"/>
            </a:endParaRPr>
          </a:p>
          <a:p>
            <a:pPr algn="r"/>
            <a:endParaRPr kumimoji="1" lang="ja-JP" altLang="en-US" sz="2400" dirty="0">
              <a:latin typeface="ＭＳ Ｐ明朝" panose="02020600040205080304" pitchFamily="18" charset="-128"/>
              <a:ea typeface="ＭＳ Ｐ明朝" panose="02020600040205080304" pitchFamily="18" charset="-128"/>
            </a:endParaRPr>
          </a:p>
          <a:p>
            <a:pPr algn="r"/>
            <a:endParaRPr kumimoji="1" lang="ja-JP" altLang="en-US" sz="2400" dirty="0" smtClean="0">
              <a:latin typeface="ＭＳ Ｐ明朝" panose="02020600040205080304" pitchFamily="18" charset="-128"/>
              <a:ea typeface="ＭＳ Ｐ明朝" panose="02020600040205080304" pitchFamily="18" charset="-128"/>
            </a:endParaRPr>
          </a:p>
          <a:p>
            <a:pPr algn="r"/>
            <a:r>
              <a:rPr kumimoji="1" lang="ja-JP" altLang="en-US" sz="2400" dirty="0" smtClean="0">
                <a:latin typeface="ＭＳ Ｐ明朝" panose="02020600040205080304" pitchFamily="18" charset="-128"/>
                <a:ea typeface="ＭＳ Ｐ明朝" panose="02020600040205080304" pitchFamily="18" charset="-128"/>
              </a:rPr>
              <a:t> </a:t>
            </a:r>
            <a:r>
              <a:rPr kumimoji="1" lang="en-US" altLang="ja-JP" sz="2400" dirty="0" smtClean="0">
                <a:latin typeface="ＭＳ Ｐ明朝" panose="02020600040205080304" pitchFamily="18" charset="-128"/>
                <a:ea typeface="ＭＳ Ｐ明朝" panose="02020600040205080304" pitchFamily="18" charset="-128"/>
              </a:rPr>
              <a:t>3</a:t>
            </a:r>
            <a:endParaRPr kumimoji="1" lang="ja-JP" altLang="en-US" sz="2400" dirty="0">
              <a:latin typeface="ＭＳ Ｐ明朝" panose="02020600040205080304" pitchFamily="18" charset="-128"/>
              <a:ea typeface="ＭＳ Ｐ明朝" panose="02020600040205080304" pitchFamily="18" charset="-128"/>
            </a:endParaRPr>
          </a:p>
          <a:p>
            <a:pPr algn="r"/>
            <a:endParaRPr kumimoji="1" lang="ja-JP" altLang="en-US" sz="2400" dirty="0">
              <a:latin typeface="ＭＳ Ｐ明朝" panose="02020600040205080304" pitchFamily="18" charset="-128"/>
              <a:ea typeface="ＭＳ Ｐ明朝" panose="02020600040205080304" pitchFamily="18" charset="-128"/>
            </a:endParaRPr>
          </a:p>
          <a:p>
            <a:pPr algn="r"/>
            <a:r>
              <a:rPr kumimoji="1" lang="ja-JP" altLang="en-US" sz="2400" dirty="0" smtClean="0">
                <a:latin typeface="ＭＳ Ｐ明朝" panose="02020600040205080304" pitchFamily="18" charset="-128"/>
                <a:ea typeface="ＭＳ Ｐ明朝" panose="02020600040205080304" pitchFamily="18" charset="-128"/>
              </a:rPr>
              <a:t> </a:t>
            </a:r>
            <a:r>
              <a:rPr kumimoji="1" lang="en-US" altLang="ja-JP" sz="2400" dirty="0" smtClean="0">
                <a:latin typeface="ＭＳ Ｐ明朝" panose="02020600040205080304" pitchFamily="18" charset="-128"/>
                <a:ea typeface="ＭＳ Ｐ明朝" panose="02020600040205080304" pitchFamily="18" charset="-128"/>
              </a:rPr>
              <a:t>9</a:t>
            </a:r>
            <a:endParaRPr kumimoji="1" lang="ja-JP" altLang="en-US" sz="2400" dirty="0">
              <a:latin typeface="ＭＳ Ｐ明朝" panose="02020600040205080304" pitchFamily="18" charset="-128"/>
              <a:ea typeface="ＭＳ Ｐ明朝" panose="02020600040205080304" pitchFamily="18" charset="-128"/>
            </a:endParaRPr>
          </a:p>
          <a:p>
            <a:pPr algn="r"/>
            <a:endParaRPr kumimoji="1" lang="ja-JP" altLang="en-US" sz="2400" dirty="0">
              <a:latin typeface="ＭＳ Ｐ明朝" panose="02020600040205080304" pitchFamily="18" charset="-128"/>
              <a:ea typeface="ＭＳ Ｐ明朝" panose="02020600040205080304" pitchFamily="18" charset="-128"/>
            </a:endParaRPr>
          </a:p>
          <a:p>
            <a:pPr algn="r"/>
            <a:r>
              <a:rPr kumimoji="1" lang="en-US" altLang="ja-JP" sz="2400" dirty="0" smtClean="0">
                <a:latin typeface="ＭＳ Ｐ明朝" panose="02020600040205080304" pitchFamily="18" charset="-128"/>
                <a:ea typeface="ＭＳ Ｐ明朝" panose="02020600040205080304" pitchFamily="18" charset="-128"/>
              </a:rPr>
              <a:t>12</a:t>
            </a:r>
            <a:endParaRPr kumimoji="1" lang="ja-JP" altLang="en-US" sz="2400" dirty="0">
              <a:latin typeface="ＭＳ Ｐ明朝" panose="02020600040205080304" pitchFamily="18" charset="-128"/>
              <a:ea typeface="ＭＳ Ｐ明朝" panose="02020600040205080304" pitchFamily="18" charset="-128"/>
            </a:endParaRPr>
          </a:p>
          <a:p>
            <a:pPr algn="r"/>
            <a:endParaRPr kumimoji="1" lang="ja-JP" altLang="en-US" sz="2400" dirty="0">
              <a:latin typeface="ＭＳ Ｐ明朝" panose="02020600040205080304" pitchFamily="18" charset="-128"/>
              <a:ea typeface="ＭＳ Ｐ明朝" panose="02020600040205080304" pitchFamily="18" charset="-128"/>
            </a:endParaRPr>
          </a:p>
          <a:p>
            <a:pPr algn="r"/>
            <a:r>
              <a:rPr kumimoji="1" lang="en-US" altLang="ja-JP" sz="2400" dirty="0" smtClean="0">
                <a:latin typeface="ＭＳ Ｐ明朝" panose="02020600040205080304" pitchFamily="18" charset="-128"/>
                <a:ea typeface="ＭＳ Ｐ明朝" panose="02020600040205080304" pitchFamily="18" charset="-128"/>
              </a:rPr>
              <a:t>15</a:t>
            </a:r>
            <a:endParaRPr kumimoji="1" lang="ja-JP" altLang="en-US" sz="2400" dirty="0">
              <a:latin typeface="ＭＳ Ｐ明朝" panose="02020600040205080304" pitchFamily="18" charset="-128"/>
              <a:ea typeface="ＭＳ Ｐ明朝" panose="02020600040205080304" pitchFamily="18" charset="-128"/>
            </a:endParaRPr>
          </a:p>
          <a:p>
            <a:pPr algn="r"/>
            <a:endParaRPr kumimoji="1" lang="ja-JP" altLang="en-US" sz="2400" dirty="0">
              <a:latin typeface="ＭＳ Ｐ明朝" panose="02020600040205080304" pitchFamily="18" charset="-128"/>
              <a:ea typeface="ＭＳ Ｐ明朝" panose="02020600040205080304" pitchFamily="18" charset="-128"/>
            </a:endParaRPr>
          </a:p>
          <a:p>
            <a:pPr algn="r"/>
            <a:r>
              <a:rPr kumimoji="1" lang="en-US" altLang="ja-JP" sz="2400" dirty="0" smtClean="0">
                <a:latin typeface="ＭＳ Ｐ明朝" panose="02020600040205080304" pitchFamily="18" charset="-128"/>
                <a:ea typeface="ＭＳ Ｐ明朝" panose="02020600040205080304" pitchFamily="18" charset="-128"/>
              </a:rPr>
              <a:t>18</a:t>
            </a:r>
            <a:endParaRPr kumimoji="1" lang="ja-JP" altLang="en-US" sz="2400" dirty="0">
              <a:latin typeface="ＭＳ Ｐ明朝" panose="02020600040205080304" pitchFamily="18" charset="-128"/>
              <a:ea typeface="ＭＳ Ｐ明朝" panose="02020600040205080304" pitchFamily="18" charset="-128"/>
            </a:endParaRPr>
          </a:p>
          <a:p>
            <a:pPr algn="r"/>
            <a:endParaRPr kumimoji="1" lang="ja-JP" altLang="en-US" sz="2400" dirty="0">
              <a:latin typeface="ＭＳ Ｐ明朝" panose="02020600040205080304" pitchFamily="18" charset="-128"/>
              <a:ea typeface="ＭＳ Ｐ明朝" panose="02020600040205080304" pitchFamily="18" charset="-128"/>
            </a:endParaRPr>
          </a:p>
          <a:p>
            <a:pPr algn="r"/>
            <a:r>
              <a:rPr kumimoji="1" lang="en-US" altLang="ja-JP" sz="2400" dirty="0" smtClean="0">
                <a:latin typeface="ＭＳ Ｐ明朝" panose="02020600040205080304" pitchFamily="18" charset="-128"/>
                <a:ea typeface="ＭＳ Ｐ明朝" panose="02020600040205080304" pitchFamily="18" charset="-128"/>
              </a:rPr>
              <a:t>20</a:t>
            </a:r>
            <a:endParaRPr kumimoji="1" lang="ja-JP" altLang="en-US" sz="2400" dirty="0">
              <a:latin typeface="ＭＳ Ｐ明朝" panose="02020600040205080304" pitchFamily="18" charset="-128"/>
              <a:ea typeface="ＭＳ Ｐ明朝" panose="02020600040205080304" pitchFamily="18" charset="-128"/>
            </a:endParaRPr>
          </a:p>
          <a:p>
            <a:pPr algn="r"/>
            <a:endParaRPr kumimoji="1" lang="ja-JP" altLang="en-US" sz="2400" dirty="0">
              <a:latin typeface="ＭＳ Ｐ明朝" panose="02020600040205080304" pitchFamily="18" charset="-128"/>
              <a:ea typeface="ＭＳ Ｐ明朝" panose="02020600040205080304" pitchFamily="18" charset="-128"/>
            </a:endParaRPr>
          </a:p>
          <a:p>
            <a:pPr algn="r"/>
            <a:r>
              <a:rPr kumimoji="1" lang="en-US" altLang="ja-JP" sz="2400" dirty="0" smtClean="0">
                <a:latin typeface="ＭＳ Ｐ明朝" panose="02020600040205080304" pitchFamily="18" charset="-128"/>
                <a:ea typeface="ＭＳ Ｐ明朝" panose="02020600040205080304" pitchFamily="18" charset="-128"/>
              </a:rPr>
              <a:t>22</a:t>
            </a:r>
            <a:endParaRPr kumimoji="1" lang="ja-JP" altLang="en-US" sz="24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143509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ッター プレースホルダー 8"/>
          <p:cNvSpPr>
            <a:spLocks noGrp="1"/>
          </p:cNvSpPr>
          <p:nvPr>
            <p:ph type="ftr" sz="quarter" idx="11"/>
          </p:nvPr>
        </p:nvSpPr>
        <p:spPr>
          <a:xfrm>
            <a:off x="4038599" y="15753509"/>
            <a:ext cx="4114800" cy="474675"/>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1378857" y="1217015"/>
            <a:ext cx="9376229" cy="141269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　近年</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、日本の港湾は、東アジア諸港の台頭により大きくその地位がゆらぎ、国際競争力が低下して</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います。</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とりわけ</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阪神港（大阪港、神戸港）を</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はじめとする大阪湾諸港（神戸港、尼崎西宮芦屋港、大阪港、堺泉北港、阪南港）の地位の低下は、関西の経済・産業の成長に影響を及ぼすことが危惧されて</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います。</a:t>
            </a:r>
            <a:endParaRPr kumimoji="0"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lvl="0">
              <a:defRPr/>
            </a:pP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大阪・関西は、世界的な地域間競争に勝ち抜くため、西日本のゲートウェイとしての機能強化を図り、国土構造の東西</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二極の</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一極として日本の成長を牽引していく必要があり</a:t>
            </a:r>
            <a:r>
              <a:rPr lang="ja-JP" altLang="en-US" sz="1900" dirty="0" err="1" smtClean="0">
                <a:latin typeface="ＭＳ Ｐ明朝" panose="02020600040205080304" pitchFamily="18" charset="-128"/>
                <a:ea typeface="ＭＳ Ｐ明朝" panose="02020600040205080304" pitchFamily="18" charset="-128"/>
              </a:rPr>
              <a:t>、</a:t>
            </a:r>
            <a:r>
              <a:rPr lang="ja-JP" altLang="en-US" sz="1900" dirty="0" smtClean="0">
                <a:latin typeface="ＭＳ Ｐ明朝" panose="02020600040205080304" pitchFamily="18" charset="-128"/>
                <a:ea typeface="ＭＳ Ｐ明朝" panose="02020600040205080304" pitchFamily="18" charset="-128"/>
              </a:rPr>
              <a:t>大阪港</a:t>
            </a:r>
            <a:r>
              <a:rPr lang="ja-JP" altLang="en-US" sz="1900" dirty="0">
                <a:latin typeface="ＭＳ Ｐ明朝" panose="02020600040205080304" pitchFamily="18" charset="-128"/>
                <a:ea typeface="ＭＳ Ｐ明朝" panose="02020600040205080304" pitchFamily="18" charset="-128"/>
              </a:rPr>
              <a:t>は神戸港とともに阪神港として、国策である国際コンテナ戦略港湾の取組みを推進してきました。加えて、いわば、車の両輪として、大阪湾の中で同じ</a:t>
            </a:r>
            <a:r>
              <a:rPr lang="ja-JP" altLang="en-US" sz="1900" dirty="0" smtClean="0">
                <a:latin typeface="ＭＳ Ｐ明朝" panose="02020600040205080304" pitchFamily="18" charset="-128"/>
                <a:ea typeface="ＭＳ Ｐ明朝" panose="02020600040205080304" pitchFamily="18" charset="-128"/>
              </a:rPr>
              <a:t>背後圏（ヒンターランド）を</a:t>
            </a:r>
            <a:r>
              <a:rPr lang="ja-JP" altLang="en-US" sz="1900" dirty="0">
                <a:latin typeface="ＭＳ Ｐ明朝" panose="02020600040205080304" pitchFamily="18" charset="-128"/>
                <a:ea typeface="ＭＳ Ｐ明朝" panose="02020600040205080304" pitchFamily="18" charset="-128"/>
              </a:rPr>
              <a:t>共有する港湾として</a:t>
            </a:r>
            <a:r>
              <a:rPr lang="ja-JP" altLang="en-US" sz="1900" dirty="0" smtClean="0">
                <a:latin typeface="ＭＳ Ｐ明朝" panose="02020600040205080304" pitchFamily="18" charset="-128"/>
                <a:ea typeface="ＭＳ Ｐ明朝" panose="02020600040205080304" pitchFamily="18" charset="-128"/>
              </a:rPr>
              <a:t>、</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大阪</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湾の中で縦割りにならず、広域的な視点から港湾管理の一元化</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をめ</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ざ</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す</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必要が</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あります。</a:t>
            </a:r>
            <a:endParaRPr kumimoji="0"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lvl="0">
              <a:defRPr/>
            </a:pP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a:t>
            </a:r>
            <a:r>
              <a:rPr lang="ja-JP" altLang="en-US" sz="1900" dirty="0">
                <a:latin typeface="ＭＳ Ｐ明朝" panose="02020600040205080304" pitchFamily="18" charset="-128"/>
                <a:ea typeface="ＭＳ Ｐ明朝" panose="02020600040205080304" pitchFamily="18" charset="-128"/>
              </a:rPr>
              <a:t>それに向けた第一ステップとして、大阪府・大阪市の</a:t>
            </a:r>
            <a:r>
              <a:rPr lang="ja-JP" altLang="en-US" sz="1900" dirty="0" smtClean="0">
                <a:latin typeface="ＭＳ Ｐ明朝" panose="02020600040205080304" pitchFamily="18" charset="-128"/>
                <a:ea typeface="ＭＳ Ｐ明朝" panose="02020600040205080304" pitchFamily="18" charset="-128"/>
              </a:rPr>
              <a:t>港湾管理</a:t>
            </a:r>
            <a:r>
              <a:rPr lang="ja-JP" altLang="en-US" sz="1900" dirty="0">
                <a:latin typeface="ＭＳ Ｐ明朝" panose="02020600040205080304" pitchFamily="18" charset="-128"/>
                <a:ea typeface="ＭＳ Ｐ明朝" panose="02020600040205080304" pitchFamily="18" charset="-128"/>
              </a:rPr>
              <a:t>の一元化を図るため、令和２年</a:t>
            </a:r>
            <a:r>
              <a:rPr lang="en-US" altLang="ja-JP" sz="1900" dirty="0">
                <a:latin typeface="ＭＳ Ｐ明朝" panose="02020600040205080304" pitchFamily="18" charset="-128"/>
                <a:ea typeface="ＭＳ Ｐ明朝" panose="02020600040205080304" pitchFamily="18" charset="-128"/>
              </a:rPr>
              <a:t>10</a:t>
            </a:r>
            <a:r>
              <a:rPr lang="ja-JP" altLang="en-US" sz="1900" dirty="0">
                <a:latin typeface="ＭＳ Ｐ明朝" panose="02020600040205080304" pitchFamily="18" charset="-128"/>
                <a:ea typeface="ＭＳ Ｐ明朝" panose="02020600040205080304" pitchFamily="18" charset="-128"/>
              </a:rPr>
              <a:t>月１日に、府市に</a:t>
            </a:r>
            <a:r>
              <a:rPr lang="ja-JP" altLang="en-US" sz="1900" dirty="0" smtClean="0">
                <a:latin typeface="ＭＳ Ｐ明朝" panose="02020600040205080304" pitchFamily="18" charset="-128"/>
                <a:ea typeface="ＭＳ Ｐ明朝" panose="02020600040205080304" pitchFamily="18" charset="-128"/>
              </a:rPr>
              <a:t>おいて</a:t>
            </a:r>
            <a:r>
              <a:rPr lang="ja-JP" altLang="en-US" sz="1900" dirty="0">
                <a:latin typeface="ＭＳ Ｐ明朝" panose="02020600040205080304" pitchFamily="18" charset="-128"/>
                <a:ea typeface="ＭＳ Ｐ明朝" panose="02020600040205080304" pitchFamily="18" charset="-128"/>
              </a:rPr>
              <a:t>大阪港湾局を共同設置し、事務の一体化を図り、人</a:t>
            </a:r>
            <a:r>
              <a:rPr lang="ja-JP" altLang="en-US" sz="1900" dirty="0" smtClean="0">
                <a:latin typeface="ＭＳ Ｐ明朝" panose="02020600040205080304" pitchFamily="18" charset="-128"/>
                <a:ea typeface="ＭＳ Ｐ明朝" panose="02020600040205080304" pitchFamily="18" charset="-128"/>
              </a:rPr>
              <a:t>や情報</a:t>
            </a:r>
            <a:r>
              <a:rPr lang="ja-JP" altLang="en-US" sz="1900" dirty="0">
                <a:latin typeface="ＭＳ Ｐ明朝" panose="02020600040205080304" pitchFamily="18" charset="-128"/>
                <a:ea typeface="ＭＳ Ｐ明朝" panose="02020600040205080304" pitchFamily="18" charset="-128"/>
              </a:rPr>
              <a:t>を共有のうえ広域的な視点で連携した取組みを</a:t>
            </a:r>
            <a:r>
              <a:rPr lang="ja-JP" altLang="en-US" sz="1900" dirty="0" smtClean="0">
                <a:latin typeface="ＭＳ Ｐ明朝" panose="02020600040205080304" pitchFamily="18" charset="-128"/>
                <a:ea typeface="ＭＳ Ｐ明朝" panose="02020600040205080304" pitchFamily="18" charset="-128"/>
              </a:rPr>
              <a:t>実現して</a:t>
            </a:r>
            <a:r>
              <a:rPr lang="ja-JP" altLang="en-US" sz="1900" dirty="0">
                <a:latin typeface="ＭＳ Ｐ明朝" panose="02020600040205080304" pitchFamily="18" charset="-128"/>
                <a:ea typeface="ＭＳ Ｐ明朝" panose="02020600040205080304" pitchFamily="18" charset="-128"/>
              </a:rPr>
              <a:t>いきます。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lvl="0">
              <a:defRPr/>
            </a:pPr>
            <a:r>
              <a:rPr lang="ja-JP" altLang="en-US" sz="1900" dirty="0">
                <a:latin typeface="ＭＳ Ｐ明朝" panose="02020600040205080304" pitchFamily="18" charset="-128"/>
                <a:ea typeface="ＭＳ Ｐ明朝" panose="02020600040205080304" pitchFamily="18" charset="-128"/>
              </a:rPr>
              <a:t>　この大阪港湾局では、リアルタイムに情報を共有し、</a:t>
            </a:r>
            <a:r>
              <a:rPr lang="ja-JP" altLang="en-US" sz="1900" dirty="0" smtClean="0">
                <a:latin typeface="ＭＳ Ｐ明朝" panose="02020600040205080304" pitchFamily="18" charset="-128"/>
                <a:ea typeface="ＭＳ Ｐ明朝" panose="02020600040205080304" pitchFamily="18" charset="-128"/>
              </a:rPr>
              <a:t>その分析</a:t>
            </a:r>
            <a:r>
              <a:rPr lang="ja-JP" altLang="en-US" sz="1900" dirty="0">
                <a:latin typeface="ＭＳ Ｐ明朝" panose="02020600040205080304" pitchFamily="18" charset="-128"/>
                <a:ea typeface="ＭＳ Ｐ明朝" panose="02020600040205080304" pitchFamily="18" charset="-128"/>
              </a:rPr>
              <a:t>・活用による効果的な取組みを推進するとともに、</a:t>
            </a:r>
            <a:r>
              <a:rPr lang="ja-JP" altLang="en-US" sz="1900" dirty="0" smtClean="0">
                <a:latin typeface="ＭＳ Ｐ明朝" panose="02020600040205080304" pitchFamily="18" charset="-128"/>
                <a:ea typeface="ＭＳ Ｐ明朝" panose="02020600040205080304" pitchFamily="18" charset="-128"/>
              </a:rPr>
              <a:t>一層の</a:t>
            </a:r>
            <a:r>
              <a:rPr lang="ja-JP" altLang="en-US" sz="1900" dirty="0">
                <a:latin typeface="ＭＳ Ｐ明朝" panose="02020600040205080304" pitchFamily="18" charset="-128"/>
                <a:ea typeface="ＭＳ Ｐ明朝" panose="02020600040205080304" pitchFamily="18" charset="-128"/>
              </a:rPr>
              <a:t>港の利用促進、利便性の向上、更なる防災機能の強化</a:t>
            </a:r>
            <a:r>
              <a:rPr lang="ja-JP" altLang="en-US" sz="1900" dirty="0" smtClean="0">
                <a:latin typeface="ＭＳ Ｐ明朝" panose="02020600040205080304" pitchFamily="18" charset="-128"/>
                <a:ea typeface="ＭＳ Ｐ明朝" panose="02020600040205080304" pitchFamily="18" charset="-128"/>
              </a:rPr>
              <a:t>を図る</a:t>
            </a:r>
            <a:r>
              <a:rPr lang="ja-JP" altLang="en-US" sz="1900" dirty="0">
                <a:latin typeface="ＭＳ Ｐ明朝" panose="02020600040205080304" pitchFamily="18" charset="-128"/>
                <a:ea typeface="ＭＳ Ｐ明朝" panose="02020600040205080304" pitchFamily="18" charset="-128"/>
              </a:rPr>
              <a:t>など、府市一体となって、「国際競争力があり、</a:t>
            </a:r>
            <a:r>
              <a:rPr lang="ja-JP" altLang="en-US" sz="1900" dirty="0" smtClean="0">
                <a:latin typeface="ＭＳ Ｐ明朝" panose="02020600040205080304" pitchFamily="18" charset="-128"/>
                <a:ea typeface="ＭＳ Ｐ明朝" panose="02020600040205080304" pitchFamily="18" charset="-128"/>
              </a:rPr>
              <a:t>利用者ニーズ</a:t>
            </a:r>
            <a:r>
              <a:rPr lang="ja-JP" altLang="en-US" sz="1900" dirty="0">
                <a:latin typeface="ＭＳ Ｐ明朝" panose="02020600040205080304" pitchFamily="18" charset="-128"/>
                <a:ea typeface="ＭＳ Ｐ明朝" panose="02020600040205080304" pitchFamily="18" charset="-128"/>
              </a:rPr>
              <a:t>に合った使いやすい港」</a:t>
            </a:r>
            <a:r>
              <a:rPr lang="ja-JP" altLang="en-US" sz="1900" dirty="0" smtClean="0">
                <a:latin typeface="ＭＳ Ｐ明朝" panose="02020600040205080304" pitchFamily="18" charset="-128"/>
                <a:ea typeface="ＭＳ Ｐ明朝" panose="02020600040205080304" pitchFamily="18" charset="-128"/>
              </a:rPr>
              <a:t>をめ</a:t>
            </a:r>
            <a:r>
              <a:rPr lang="ja-JP" altLang="en-US" sz="1900" dirty="0">
                <a:latin typeface="ＭＳ Ｐ明朝" panose="02020600040205080304" pitchFamily="18" charset="-128"/>
                <a:ea typeface="ＭＳ Ｐ明朝" panose="02020600040205080304" pitchFamily="18" charset="-128"/>
              </a:rPr>
              <a:t>ざ</a:t>
            </a:r>
            <a:r>
              <a:rPr lang="ja-JP" altLang="en-US" sz="1900" dirty="0" smtClean="0">
                <a:latin typeface="ＭＳ Ｐ明朝" panose="02020600040205080304" pitchFamily="18" charset="-128"/>
                <a:ea typeface="ＭＳ Ｐ明朝" panose="02020600040205080304" pitchFamily="18" charset="-128"/>
              </a:rPr>
              <a:t>して</a:t>
            </a:r>
            <a:r>
              <a:rPr lang="ja-JP" altLang="en-US" sz="1900" dirty="0">
                <a:latin typeface="ＭＳ Ｐ明朝" panose="02020600040205080304" pitchFamily="18" charset="-128"/>
                <a:ea typeface="ＭＳ Ｐ明朝" panose="02020600040205080304" pitchFamily="18" charset="-128"/>
              </a:rPr>
              <a:t>、一人の</a:t>
            </a:r>
            <a:r>
              <a:rPr lang="ja-JP" altLang="en-US" sz="1900" dirty="0" smtClean="0">
                <a:latin typeface="ＭＳ Ｐ明朝" panose="02020600040205080304" pitchFamily="18" charset="-128"/>
                <a:ea typeface="ＭＳ Ｐ明朝" panose="02020600040205080304" pitchFamily="18" charset="-128"/>
              </a:rPr>
              <a:t>大阪港湾</a:t>
            </a:r>
            <a:r>
              <a:rPr lang="ja-JP" altLang="en-US" sz="1900" dirty="0">
                <a:latin typeface="ＭＳ Ｐ明朝" panose="02020600040205080304" pitchFamily="18" charset="-128"/>
                <a:ea typeface="ＭＳ Ｐ明朝" panose="02020600040205080304" pitchFamily="18" charset="-128"/>
              </a:rPr>
              <a:t>局長のマネジメントのもと、迅速かつスムーズに取組み</a:t>
            </a:r>
            <a:r>
              <a:rPr lang="ja-JP" altLang="en-US" sz="1900" dirty="0" smtClean="0">
                <a:latin typeface="ＭＳ Ｐ明朝" panose="02020600040205080304" pitchFamily="18" charset="-128"/>
                <a:ea typeface="ＭＳ Ｐ明朝" panose="02020600040205080304" pitchFamily="18" charset="-128"/>
              </a:rPr>
              <a:t>を実施</a:t>
            </a:r>
            <a:r>
              <a:rPr lang="ja-JP" altLang="en-US" sz="1900" dirty="0">
                <a:latin typeface="ＭＳ Ｐ明朝" panose="02020600040205080304" pitchFamily="18" charset="-128"/>
                <a:ea typeface="ＭＳ Ｐ明朝" panose="02020600040205080304" pitchFamily="18" charset="-128"/>
              </a:rPr>
              <a:t>していきます。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　これまでも大阪港は大阪市が、大阪府営港湾（</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堺泉北港、阪南港、二色港、泉佐野港、泉州港、尾崎港、淡輪港、深日港）</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は大阪府が管理運営を行っており、長い歴史の中で各々が成長・発展してきました。</a:t>
            </a:r>
            <a:r>
              <a:rPr kumimoji="0" lang="ja-JP" altLang="en-US" sz="1900" b="0" i="0" strike="noStrike" kern="1200" cap="none" spc="0" normalizeH="0" noProof="0" dirty="0" smtClean="0">
                <a:ln>
                  <a:noFill/>
                </a:ln>
                <a:effectLst/>
                <a:uLnTx/>
                <a:uFillTx/>
                <a:latin typeface="ＭＳ Ｐ明朝" panose="02020600040205080304" pitchFamily="18" charset="-128"/>
                <a:ea typeface="ＭＳ Ｐ明朝" panose="02020600040205080304" pitchFamily="18" charset="-128"/>
                <a:cs typeface="+mn-cs"/>
              </a:rPr>
              <a:t>また、大阪市域の海岸は大阪市が、堺市域から岬町域の海岸は大阪府が管理を行ってきました。</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今回府市港湾局の組織を一つにすることで、大阪港</a:t>
            </a:r>
            <a:r>
              <a:rPr kumimoji="0"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と８つの大阪府営港湾</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、府域</a:t>
            </a:r>
            <a:r>
              <a:rPr kumimoji="0"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の海岸（</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大阪市～岬町</a:t>
            </a:r>
            <a:r>
              <a:rPr kumimoji="0"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の業務を担うこととなります。</a:t>
            </a:r>
            <a:endParaRPr kumimoji="0" lang="en-US" altLang="ja-JP" sz="1900" b="0" i="0" strike="sngStrike" kern="1200" cap="none" spc="0" normalizeH="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そこで、令和２年</a:t>
            </a:r>
            <a:r>
              <a:rPr kumimoji="0" lang="en-US"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10</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月１日に一つ</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の</a:t>
            </a:r>
            <a:endParaRPr kumimoji="0"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組織</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と</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なった大阪</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港湾局が</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取組む</a:t>
            </a:r>
            <a:endParaRPr kumimoji="0"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業務</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の方向性について、利用者</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を</a:t>
            </a:r>
            <a:endParaRPr kumimoji="0"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はじめ</a:t>
            </a:r>
            <a:r>
              <a:rPr kumimoji="0"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府民・市民の方に</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わかりやすく</a:t>
            </a:r>
            <a:endParaRPr kumimoji="0"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示す</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ため、大阪“みなと”</a:t>
            </a:r>
            <a:r>
              <a:rPr kumimoji="0"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rPr>
              <a:t>ビジョン</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を令</a:t>
            </a:r>
            <a:endParaRPr kumimoji="0"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和</a:t>
            </a:r>
            <a:r>
              <a:rPr kumimoji="0"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2</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年</a:t>
            </a:r>
            <a:r>
              <a:rPr kumimoji="0"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11</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月に策定し、各取組を進めて</a:t>
            </a:r>
            <a:endParaRPr kumimoji="0"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います。</a:t>
            </a:r>
            <a:endParaRPr kumimoji="0"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900" dirty="0">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900" dirty="0" smtClean="0">
                <a:latin typeface="ＭＳ Ｐ明朝" panose="02020600040205080304" pitchFamily="18" charset="-128"/>
                <a:ea typeface="ＭＳ Ｐ明朝" panose="02020600040205080304" pitchFamily="18" charset="-128"/>
              </a:rPr>
              <a:t>　今</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般、国における「</a:t>
            </a:r>
            <a:r>
              <a:rPr kumimoji="0"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2050</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年カーボン</a:t>
            </a:r>
            <a:endParaRPr kumimoji="0"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ニュートラル」の</a:t>
            </a:r>
            <a:r>
              <a:rPr lang="ja-JP" altLang="en-US" sz="1900" dirty="0" smtClean="0">
                <a:latin typeface="ＭＳ Ｐ明朝" panose="02020600040205080304" pitchFamily="18" charset="-128"/>
                <a:ea typeface="ＭＳ Ｐ明朝" panose="02020600040205080304" pitchFamily="18" charset="-128"/>
              </a:rPr>
              <a:t>実現</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に向けた動きを踏</a:t>
            </a:r>
            <a:endParaRPr kumimoji="0"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まえ、大阪“みなと”（大阪港及び</a:t>
            </a:r>
            <a:r>
              <a:rPr lang="ja-JP" altLang="en-US" sz="1900" dirty="0" smtClean="0">
                <a:latin typeface="ＭＳ Ｐ明朝" panose="02020600040205080304" pitchFamily="18" charset="-128"/>
                <a:ea typeface="ＭＳ Ｐ明朝" panose="02020600040205080304" pitchFamily="18" charset="-128"/>
              </a:rPr>
              <a:t>府営</a:t>
            </a:r>
            <a:endParaRPr lang="en-US" altLang="ja-JP" sz="1900" dirty="0" smtClean="0">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900" dirty="0" smtClean="0">
                <a:latin typeface="ＭＳ Ｐ明朝" panose="02020600040205080304" pitchFamily="18" charset="-128"/>
                <a:ea typeface="ＭＳ Ｐ明朝" panose="02020600040205080304" pitchFamily="18" charset="-128"/>
              </a:rPr>
              <a:t>港湾）における「カーボンニュートラル</a:t>
            </a:r>
            <a:endParaRPr lang="en-US" altLang="ja-JP" sz="1900" dirty="0" smtClean="0">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900" dirty="0" smtClean="0">
                <a:latin typeface="ＭＳ Ｐ明朝" panose="02020600040205080304" pitchFamily="18" charset="-128"/>
                <a:ea typeface="ＭＳ Ｐ明朝" panose="02020600040205080304" pitchFamily="18" charset="-128"/>
              </a:rPr>
              <a:t>ポート（</a:t>
            </a:r>
            <a:r>
              <a:rPr lang="en-US" altLang="ja-JP" sz="1900" dirty="0" smtClean="0">
                <a:latin typeface="ＭＳ Ｐ明朝" panose="02020600040205080304" pitchFamily="18" charset="-128"/>
                <a:ea typeface="ＭＳ Ｐ明朝" panose="02020600040205080304" pitchFamily="18" charset="-128"/>
              </a:rPr>
              <a:t>CNP</a:t>
            </a:r>
            <a:r>
              <a:rPr lang="ja-JP" altLang="en-US" sz="1900" dirty="0" smtClean="0">
                <a:latin typeface="ＭＳ Ｐ明朝" panose="02020600040205080304" pitchFamily="18" charset="-128"/>
                <a:ea typeface="ＭＳ Ｐ明朝" panose="02020600040205080304" pitchFamily="18" charset="-128"/>
              </a:rPr>
              <a:t>）」形成（大阪港・堺泉北港・</a:t>
            </a:r>
            <a:endParaRPr lang="en-US" altLang="ja-JP" sz="1900" dirty="0" smtClean="0">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900" dirty="0" smtClean="0">
                <a:latin typeface="ＭＳ Ｐ明朝" panose="02020600040205080304" pitchFamily="18" charset="-128"/>
                <a:ea typeface="ＭＳ Ｐ明朝" panose="02020600040205080304" pitchFamily="18" charset="-128"/>
              </a:rPr>
              <a:t>阪南港）に取り組んで</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いることなどを反</a:t>
            </a:r>
            <a:endParaRPr kumimoji="0"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映し、</a:t>
            </a:r>
            <a:r>
              <a:rPr kumimoji="0"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2022</a:t>
            </a:r>
            <a:r>
              <a:rPr kumimoji="0"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年改訂版を</a:t>
            </a:r>
            <a:r>
              <a:rPr lang="ja-JP" altLang="en-US" sz="1900" dirty="0" smtClean="0">
                <a:latin typeface="ＭＳ Ｐ明朝" panose="02020600040205080304" pitchFamily="18" charset="-128"/>
                <a:ea typeface="ＭＳ Ｐ明朝" panose="02020600040205080304" pitchFamily="18" charset="-128"/>
              </a:rPr>
              <a:t>作成しました。</a:t>
            </a:r>
            <a:endParaRPr kumimoji="0" lang="en-US" altLang="ja-JP"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ja-JP" sz="1900" dirty="0">
              <a:latin typeface="ＭＳ Ｐ明朝" panose="02020600040205080304" pitchFamily="18" charset="-128"/>
              <a:ea typeface="ＭＳ Ｐ明朝" panose="02020600040205080304" pitchFamily="18" charset="-128"/>
            </a:endParaRPr>
          </a:p>
          <a:p>
            <a:pPr lvl="0">
              <a:defRPr/>
            </a:pPr>
            <a:r>
              <a:rPr lang="ja-JP" altLang="en-US" sz="1900" dirty="0">
                <a:latin typeface="ＭＳ Ｐ明朝" panose="02020600040205080304" pitchFamily="18" charset="-128"/>
                <a:ea typeface="ＭＳ Ｐ明朝" panose="02020600040205080304" pitchFamily="18" charset="-128"/>
              </a:rPr>
              <a:t>　令和の時代を担う利用者に選択</a:t>
            </a:r>
            <a:endParaRPr lang="en-US" altLang="ja-JP" sz="1900" dirty="0">
              <a:latin typeface="ＭＳ Ｐ明朝" panose="02020600040205080304" pitchFamily="18" charset="-128"/>
              <a:ea typeface="ＭＳ Ｐ明朝" panose="02020600040205080304" pitchFamily="18" charset="-128"/>
            </a:endParaRPr>
          </a:p>
          <a:p>
            <a:pPr lvl="0">
              <a:defRPr/>
            </a:pPr>
            <a:r>
              <a:rPr lang="ja-JP" altLang="en-US" sz="1900" dirty="0">
                <a:latin typeface="ＭＳ Ｐ明朝" panose="02020600040205080304" pitchFamily="18" charset="-128"/>
                <a:ea typeface="ＭＳ Ｐ明朝" panose="02020600040205080304" pitchFamily="18" charset="-128"/>
              </a:rPr>
              <a:t>される港として、府市が一体となった</a:t>
            </a:r>
            <a:endParaRPr lang="en-US" altLang="ja-JP" sz="1900" dirty="0">
              <a:latin typeface="ＭＳ Ｐ明朝" panose="02020600040205080304" pitchFamily="18" charset="-128"/>
              <a:ea typeface="ＭＳ Ｐ明朝" panose="02020600040205080304" pitchFamily="18" charset="-128"/>
            </a:endParaRPr>
          </a:p>
          <a:p>
            <a:pPr lvl="0">
              <a:defRPr/>
            </a:pPr>
            <a:r>
              <a:rPr lang="ja-JP" altLang="en-US" sz="1900" dirty="0">
                <a:latin typeface="ＭＳ Ｐ明朝" panose="02020600040205080304" pitchFamily="18" charset="-128"/>
                <a:ea typeface="ＭＳ Ｐ明朝" panose="02020600040205080304" pitchFamily="18" charset="-128"/>
              </a:rPr>
              <a:t>相乗効果を発揮することで、これから</a:t>
            </a:r>
            <a:endParaRPr lang="en-US" altLang="ja-JP" sz="1900" dirty="0">
              <a:latin typeface="ＭＳ Ｐ明朝" panose="02020600040205080304" pitchFamily="18" charset="-128"/>
              <a:ea typeface="ＭＳ Ｐ明朝" panose="02020600040205080304" pitchFamily="18" charset="-128"/>
            </a:endParaRPr>
          </a:p>
          <a:p>
            <a:pPr lvl="0">
              <a:defRPr/>
            </a:pPr>
            <a:r>
              <a:rPr lang="ja-JP" altLang="en-US" sz="1900" dirty="0">
                <a:latin typeface="ＭＳ Ｐ明朝" panose="02020600040205080304" pitchFamily="18" charset="-128"/>
                <a:ea typeface="ＭＳ Ｐ明朝" panose="02020600040205080304" pitchFamily="18" charset="-128"/>
              </a:rPr>
              <a:t>も大阪・関西経済の一翼を担う港とし</a:t>
            </a:r>
            <a:endParaRPr lang="en-US" altLang="ja-JP" sz="1900" dirty="0">
              <a:latin typeface="ＭＳ Ｐ明朝" panose="02020600040205080304" pitchFamily="18" charset="-128"/>
              <a:ea typeface="ＭＳ Ｐ明朝" panose="02020600040205080304" pitchFamily="18" charset="-128"/>
            </a:endParaRPr>
          </a:p>
          <a:p>
            <a:pPr lvl="0">
              <a:defRPr/>
            </a:pPr>
            <a:r>
              <a:rPr lang="ja-JP" altLang="en-US" sz="1900" dirty="0">
                <a:latin typeface="ＭＳ Ｐ明朝" panose="02020600040205080304" pitchFamily="18" charset="-128"/>
                <a:ea typeface="ＭＳ Ｐ明朝" panose="02020600040205080304" pitchFamily="18" charset="-128"/>
              </a:rPr>
              <a:t>て、大阪“みなと”を発展させて</a:t>
            </a:r>
            <a:endParaRPr lang="en-US" altLang="ja-JP" sz="1900" dirty="0">
              <a:latin typeface="ＭＳ Ｐ明朝" panose="02020600040205080304" pitchFamily="18" charset="-128"/>
              <a:ea typeface="ＭＳ Ｐ明朝" panose="02020600040205080304" pitchFamily="18" charset="-128"/>
            </a:endParaRPr>
          </a:p>
          <a:p>
            <a:pPr lvl="0">
              <a:defRPr/>
            </a:pPr>
            <a:r>
              <a:rPr lang="ja-JP" altLang="en-US" sz="1900" dirty="0">
                <a:latin typeface="ＭＳ Ｐ明朝" panose="02020600040205080304" pitchFamily="18" charset="-128"/>
                <a:ea typeface="ＭＳ Ｐ明朝" panose="02020600040205080304" pitchFamily="18" charset="-128"/>
              </a:rPr>
              <a:t>いきます。</a:t>
            </a:r>
            <a:endParaRPr lang="en-US" altLang="ja-JP" sz="1900" dirty="0">
              <a:latin typeface="ＭＳ Ｐ明朝" panose="02020600040205080304" pitchFamily="18" charset="-128"/>
              <a:ea typeface="ＭＳ Ｐ明朝" panose="02020600040205080304" pitchFamily="18" charset="-128"/>
            </a:endParaRPr>
          </a:p>
        </p:txBody>
      </p:sp>
      <p:sp>
        <p:nvSpPr>
          <p:cNvPr id="4" name="AutoShape 2" descr="大阪市：大阪港港湾地域航空写真 （…&gt;都市計画&gt;港湾）"/>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AutoShape 4" descr="大阪市：大阪港港湾地域航空写真 （…&gt;都市計画&gt;港湾）"/>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10" name="グループ化 9"/>
          <p:cNvGrpSpPr/>
          <p:nvPr/>
        </p:nvGrpSpPr>
        <p:grpSpPr>
          <a:xfrm>
            <a:off x="5417886" y="8600882"/>
            <a:ext cx="5471025" cy="7113298"/>
            <a:chOff x="7106745" y="5648308"/>
            <a:chExt cx="3996200" cy="5114824"/>
          </a:xfrm>
        </p:grpSpPr>
        <p:sp>
          <p:nvSpPr>
            <p:cNvPr id="17" name="正方形/長方形 16"/>
            <p:cNvSpPr/>
            <p:nvPr/>
          </p:nvSpPr>
          <p:spPr>
            <a:xfrm>
              <a:off x="7106745" y="10477382"/>
              <a:ext cx="3996200"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rPr>
                <a:t>大阪港湾局</a:t>
              </a:r>
              <a:r>
                <a:rPr kumimoji="1" lang="ja-JP" altLang="en-US" sz="1400"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1400" dirty="0" smtClean="0">
                  <a:solidFill>
                    <a:prstClr val="black"/>
                  </a:solidFill>
                  <a:latin typeface="ＭＳ Ｐゴシック" panose="020B0600070205080204" pitchFamily="50" charset="-128"/>
                  <a:ea typeface="ＭＳ Ｐゴシック" panose="020B0600070205080204" pitchFamily="50" charset="-128"/>
                </a:rPr>
                <a:t>所管区域</a:t>
              </a:r>
              <a:r>
                <a:rPr kumimoji="1" lang="en-US" altLang="ja-JP" sz="1400" dirty="0" smtClean="0">
                  <a:solidFill>
                    <a:prstClr val="black"/>
                  </a:solidFill>
                  <a:latin typeface="ＭＳ Ｐゴシック" panose="020B0600070205080204" pitchFamily="50" charset="-128"/>
                  <a:ea typeface="ＭＳ Ｐゴシック" panose="020B0600070205080204" pitchFamily="50" charset="-128"/>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3" name="角丸四角形 2"/>
            <p:cNvSpPr/>
            <p:nvPr/>
          </p:nvSpPr>
          <p:spPr>
            <a:xfrm>
              <a:off x="7125460" y="5648308"/>
              <a:ext cx="3958771" cy="4829074"/>
            </a:xfrm>
            <a:prstGeom prst="roundRect">
              <a:avLst>
                <a:gd name="adj" fmla="val 224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8" name="タイトル 1"/>
          <p:cNvSpPr txBox="1">
            <a:spLocks/>
          </p:cNvSpPr>
          <p:nvPr/>
        </p:nvSpPr>
        <p:spPr>
          <a:xfrm>
            <a:off x="1117138" y="0"/>
            <a:ext cx="9957723" cy="963314"/>
          </a:xfrm>
          <a:prstGeom prst="rect">
            <a:avLst/>
          </a:prstGeom>
          <a:solidFill>
            <a:schemeClr val="bg1">
              <a:lumMod val="85000"/>
            </a:schemeClr>
          </a:solidFill>
        </p:spPr>
        <p:txBody>
          <a:bodyPr vert="horz" lIns="91440" tIns="0" rIns="91440" bIns="0" rtlCol="0" anchor="ctr">
            <a:normAutofit/>
          </a:bodyPr>
          <a:lst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a:lstStyle>
          <a:p>
            <a:r>
              <a:rPr lang="ja-JP" altLang="en-US" sz="3200" b="1" smtClean="0">
                <a:latin typeface="ＭＳ Ｐ明朝" panose="02020600040205080304" pitchFamily="18" charset="-128"/>
                <a:ea typeface="ＭＳ Ｐ明朝" panose="02020600040205080304" pitchFamily="18" charset="-128"/>
              </a:rPr>
              <a:t>　１　はじめに</a:t>
            </a:r>
            <a:endParaRPr lang="ja-JP" altLang="en-US" sz="3200" b="1" dirty="0">
              <a:latin typeface="ＭＳ Ｐ明朝" panose="02020600040205080304" pitchFamily="18" charset="-128"/>
              <a:ea typeface="ＭＳ Ｐ明朝" panose="02020600040205080304" pitchFamily="18"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442" y="8730350"/>
            <a:ext cx="5835944" cy="6258746"/>
          </a:xfrm>
          <a:prstGeom prst="rect">
            <a:avLst/>
          </a:prstGeom>
        </p:spPr>
      </p:pic>
    </p:spTree>
    <p:extLst>
      <p:ext uri="{BB962C8B-B14F-4D97-AF65-F5344CB8AC3E}">
        <p14:creationId xmlns:p14="http://schemas.microsoft.com/office/powerpoint/2010/main" val="3249047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25515" y="0"/>
            <a:ext cx="10038419" cy="963314"/>
          </a:xfrm>
          <a:solidFill>
            <a:schemeClr val="bg1">
              <a:lumMod val="85000"/>
            </a:schemeClr>
          </a:solidFill>
        </p:spPr>
        <p:txBody>
          <a:bodyPr tIns="0" bIns="0">
            <a:normAutofit/>
          </a:bodyPr>
          <a:lstStyle/>
          <a:p>
            <a:r>
              <a:rPr lang="ja-JP" altLang="en-US" sz="3200" b="1" dirty="0" smtClean="0">
                <a:latin typeface="ＭＳ Ｐ明朝" panose="02020600040205080304" pitchFamily="18" charset="-128"/>
                <a:ea typeface="ＭＳ Ｐ明朝" panose="02020600040205080304" pitchFamily="18" charset="-128"/>
              </a:rPr>
              <a:t>　２</a:t>
            </a:r>
            <a:r>
              <a:rPr lang="ja-JP" altLang="en-US" sz="3200" b="1" dirty="0">
                <a:latin typeface="ＭＳ Ｐ明朝" panose="02020600040205080304" pitchFamily="18" charset="-128"/>
                <a:ea typeface="ＭＳ Ｐ明朝" panose="02020600040205080304" pitchFamily="18" charset="-128"/>
              </a:rPr>
              <a:t>　コンセプト</a:t>
            </a:r>
            <a:endParaRPr kumimoji="1" lang="ja-JP" altLang="en-US" sz="3200" b="1" dirty="0">
              <a:latin typeface="ＭＳ Ｐ明朝" panose="02020600040205080304" pitchFamily="18" charset="-128"/>
              <a:ea typeface="ＭＳ Ｐ明朝" panose="02020600040205080304" pitchFamily="18" charset="-128"/>
            </a:endParaRPr>
          </a:p>
        </p:txBody>
      </p:sp>
      <p:sp>
        <p:nvSpPr>
          <p:cNvPr id="4" name="フッター プレースホルダー 3"/>
          <p:cNvSpPr>
            <a:spLocks noGrp="1"/>
          </p:cNvSpPr>
          <p:nvPr>
            <p:ph type="ftr" sz="quarter" idx="11"/>
          </p:nvPr>
        </p:nvSpPr>
        <p:spPr>
          <a:xfrm>
            <a:off x="4036183" y="15773791"/>
            <a:ext cx="4114800" cy="460160"/>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tint val="75000"/>
                  </a:prstClr>
                </a:solidFill>
                <a:latin typeface="Calibri" panose="020F0502020204030204"/>
                <a:ea typeface="游ゴシック" panose="020B0400000000000000" pitchFamily="50" charset="-128"/>
              </a:rPr>
              <a:t>2</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1669143" y="1365160"/>
            <a:ext cx="8795657" cy="31085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entury" panose="02040604050505020304" pitchFamily="18" charset="0"/>
                <a:ea typeface="ＭＳ Ｐ明朝" panose="02020600040205080304" pitchFamily="18" charset="-128"/>
                <a:cs typeface="+mn-cs"/>
              </a:rPr>
              <a:t>～ヒト・モノ・コトの交流拠点　</a:t>
            </a:r>
            <a:r>
              <a:rPr kumimoji="1" lang="en-US" altLang="ja-JP" sz="2400" b="0" i="0" u="none" strike="noStrike" kern="1200" cap="none" spc="0" normalizeH="0" baseline="0" noProof="0" dirty="0" smtClean="0">
                <a:ln>
                  <a:noFill/>
                </a:ln>
                <a:solidFill>
                  <a:prstClr val="black"/>
                </a:solidFill>
                <a:effectLst/>
                <a:uLnTx/>
                <a:uFillTx/>
                <a:latin typeface="Century" panose="02040604050505020304" pitchFamily="18" charset="0"/>
                <a:ea typeface="ＭＳ Ｐ明朝" panose="02020600040205080304" pitchFamily="18" charset="-128"/>
                <a:cs typeface="+mn-cs"/>
              </a:rPr>
              <a:t>『</a:t>
            </a:r>
            <a:r>
              <a:rPr kumimoji="1" lang="ja-JP" altLang="en-US" sz="2400" b="0" i="0" u="none" strike="noStrike" kern="1200" cap="none" spc="0" normalizeH="0" baseline="0" noProof="0" dirty="0" smtClean="0">
                <a:ln>
                  <a:noFill/>
                </a:ln>
                <a:solidFill>
                  <a:prstClr val="black"/>
                </a:solidFill>
                <a:effectLst/>
                <a:uLnTx/>
                <a:uFillTx/>
                <a:latin typeface="Century" panose="02040604050505020304" pitchFamily="18" charset="0"/>
                <a:ea typeface="ＭＳ Ｐ明朝" panose="02020600040205080304" pitchFamily="18" charset="-128"/>
                <a:cs typeface="+mn-cs"/>
              </a:rPr>
              <a:t>大阪“みなと”</a:t>
            </a:r>
            <a:r>
              <a:rPr kumimoji="1" lang="en-US" altLang="ja-JP" sz="2400" b="0" i="0" u="none" strike="noStrike" kern="1200" cap="none" spc="0" normalizeH="0" baseline="0" noProof="0" dirty="0" smtClean="0">
                <a:ln>
                  <a:noFill/>
                </a:ln>
                <a:solidFill>
                  <a:prstClr val="black"/>
                </a:solidFill>
                <a:effectLst/>
                <a:uLnTx/>
                <a:uFillTx/>
                <a:latin typeface="Century" panose="02040604050505020304" pitchFamily="18" charset="0"/>
                <a:ea typeface="ＭＳ Ｐ明朝" panose="02020600040205080304" pitchFamily="18" charset="-128"/>
                <a:cs typeface="+mn-cs"/>
              </a:rPr>
              <a:t>』</a:t>
            </a:r>
            <a:r>
              <a:rPr kumimoji="1" lang="ja-JP" altLang="en-US" sz="2400" b="0" i="0" u="none" strike="noStrike" kern="1200" cap="none" spc="0" normalizeH="0" baseline="0" noProof="0" dirty="0" smtClean="0">
                <a:ln>
                  <a:noFill/>
                </a:ln>
                <a:solidFill>
                  <a:prstClr val="black"/>
                </a:solidFill>
                <a:effectLst/>
                <a:uLnTx/>
                <a:uFillTx/>
                <a:latin typeface="Century" panose="02040604050505020304" pitchFamily="18" charset="0"/>
                <a:ea typeface="ＭＳ Ｐ明朝" panose="02020600040205080304" pitchFamily="18" charset="-128"/>
                <a:cs typeface="+mn-cs"/>
              </a:rPr>
              <a:t>～　</a:t>
            </a:r>
            <a:endParaRPr kumimoji="1" lang="en-US" altLang="ja-JP" sz="2400" b="0" i="0" u="none" strike="noStrike" kern="1200" cap="none" spc="0" normalizeH="0" baseline="0" noProof="0" dirty="0" smtClean="0">
              <a:ln>
                <a:noFill/>
              </a:ln>
              <a:solidFill>
                <a:prstClr val="black"/>
              </a:solidFill>
              <a:effectLst/>
              <a:uLnTx/>
              <a:uFillTx/>
              <a:latin typeface="Century" panose="02040604050505020304" pitchFamily="18" charset="0"/>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endParaRPr>
          </a:p>
          <a:p>
            <a:pPr lvl="0">
              <a:defRPr/>
            </a:pPr>
            <a:r>
              <a:rPr kumimoji="1" lang="ja-JP" altLang="en-US" sz="200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　</a:t>
            </a:r>
            <a:r>
              <a:rPr kumimoji="1" lang="ja-JP" altLang="en-US" sz="1900" dirty="0" smtClean="0">
                <a:latin typeface="Century" panose="02040604050505020304" pitchFamily="18" charset="0"/>
                <a:ea typeface="ＭＳ Ｐ明朝" panose="02020600040205080304" pitchFamily="18" charset="-128"/>
              </a:rPr>
              <a:t>大阪</a:t>
            </a:r>
            <a:r>
              <a:rPr kumimoji="1" lang="ja-JP" altLang="en-US" sz="1900" dirty="0">
                <a:latin typeface="Century" panose="02040604050505020304" pitchFamily="18" charset="0"/>
                <a:ea typeface="ＭＳ Ｐ明朝" panose="02020600040205080304" pitchFamily="18" charset="-128"/>
              </a:rPr>
              <a:t>港湾局では、大阪港と大阪府営港湾の特徴を踏まえ、各港</a:t>
            </a:r>
            <a:r>
              <a:rPr kumimoji="1" lang="ja-JP" altLang="en-US"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の強みを生かし、弱みを補完のうえ、全体で機能分担や最適配置を図り、大阪港及び府営港湾をヒト・モノ・コトがより一層交流する拠点として発展させ、安全・安心で良好な港湾環境のもと、背後圏にまで賑わいを図り、関西経済の発展の一翼を担うことを</a:t>
            </a:r>
            <a:r>
              <a:rPr kumimoji="1" lang="ja-JP" altLang="en-US" sz="1900" dirty="0" smtClean="0">
                <a:latin typeface="Century" panose="02040604050505020304" pitchFamily="18" charset="0"/>
                <a:ea typeface="ＭＳ Ｐ明朝" panose="02020600040205080304" pitchFamily="18" charset="-128"/>
              </a:rPr>
              <a:t>めざします</a:t>
            </a:r>
            <a:r>
              <a:rPr kumimoji="1" lang="ja-JP" altLang="en-US" sz="1900" b="0" i="0" u="none" strike="noStrike" kern="1200" cap="none" spc="0" normalizeH="0" baseline="0" noProof="0" dirty="0" err="1" smtClean="0">
                <a:ln>
                  <a:noFill/>
                </a:ln>
                <a:effectLst/>
                <a:uLnTx/>
                <a:uFillTx/>
                <a:latin typeface="Century" panose="02040604050505020304" pitchFamily="18" charset="0"/>
                <a:ea typeface="ＭＳ Ｐ明朝" panose="02020600040205080304" pitchFamily="18" charset="-128"/>
                <a:cs typeface="+mn-cs"/>
              </a:rPr>
              <a:t>。</a:t>
            </a:r>
            <a:endParaRPr kumimoji="1" lang="ja-JP" altLang="en-US"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Century" panose="02040604050505020304" pitchFamily="18" charset="0"/>
                <a:ea typeface="ＭＳ Ｐ明朝" panose="02020600040205080304" pitchFamily="18" charset="-128"/>
                <a:cs typeface="+mn-cs"/>
              </a:rPr>
              <a:t>　一元化</a:t>
            </a:r>
            <a:r>
              <a:rPr kumimoji="1" lang="ja-JP" altLang="en-US" sz="190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による相乗効果を発揮し、港を通じて、多様なヒト・モノ・コトとの出会いが広がり、これらを拠点として新しい活動が可能となる場を提供</a:t>
            </a:r>
            <a:r>
              <a:rPr kumimoji="1" lang="ja-JP" altLang="en-US" sz="1900" b="0" i="0" u="none" strike="noStrike" kern="1200" cap="none" spc="0" normalizeH="0" baseline="0" noProof="0" dirty="0" smtClean="0">
                <a:ln>
                  <a:noFill/>
                </a:ln>
                <a:solidFill>
                  <a:prstClr val="black"/>
                </a:solidFill>
                <a:effectLst/>
                <a:uLnTx/>
                <a:uFillTx/>
                <a:latin typeface="Century" panose="02040604050505020304" pitchFamily="18" charset="0"/>
                <a:ea typeface="ＭＳ Ｐ明朝" panose="02020600040205080304" pitchFamily="18" charset="-128"/>
                <a:cs typeface="+mn-cs"/>
              </a:rPr>
              <a:t>し新た</a:t>
            </a:r>
            <a:r>
              <a:rPr kumimoji="1" lang="ja-JP" altLang="en-US" sz="190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な賑わい・交流が生まれ</a:t>
            </a:r>
            <a:r>
              <a:rPr kumimoji="1" lang="ja-JP" altLang="en-US" sz="1900" b="0" i="0" u="none" strike="noStrike" kern="1200" cap="none" spc="0" normalizeH="0" baseline="0" noProof="0" dirty="0" smtClean="0">
                <a:ln>
                  <a:noFill/>
                </a:ln>
                <a:solidFill>
                  <a:prstClr val="black"/>
                </a:solidFill>
                <a:effectLst/>
                <a:uLnTx/>
                <a:uFillTx/>
                <a:latin typeface="Century" panose="02040604050505020304" pitchFamily="18" charset="0"/>
                <a:ea typeface="ＭＳ Ｐ明朝" panose="02020600040205080304" pitchFamily="18" charset="-128"/>
                <a:cs typeface="+mn-cs"/>
              </a:rPr>
              <a:t>、引いては大阪</a:t>
            </a:r>
            <a:r>
              <a:rPr kumimoji="1" lang="ja-JP" altLang="en-US" sz="1900" b="0" i="0" u="none" strike="noStrike" kern="1200" cap="none" spc="0" normalizeH="0" baseline="0" noProof="0" dirty="0">
                <a:ln>
                  <a:noFill/>
                </a:ln>
                <a:solidFill>
                  <a:prstClr val="black"/>
                </a:solidFill>
                <a:effectLst/>
                <a:uLnTx/>
                <a:uFillTx/>
                <a:latin typeface="Century" panose="02040604050505020304" pitchFamily="18" charset="0"/>
                <a:ea typeface="ＭＳ Ｐ明朝" panose="02020600040205080304" pitchFamily="18" charset="-128"/>
                <a:cs typeface="+mn-cs"/>
              </a:rPr>
              <a:t>・関西経済の成長に</a:t>
            </a:r>
            <a:r>
              <a:rPr kumimoji="1" lang="ja-JP" altLang="en-US" sz="1900" b="0" i="0" u="none" strike="noStrike" kern="1200" cap="none" spc="0" normalizeH="0" baseline="0" noProof="0" dirty="0" smtClean="0">
                <a:ln>
                  <a:noFill/>
                </a:ln>
                <a:solidFill>
                  <a:prstClr val="black"/>
                </a:solidFill>
                <a:effectLst/>
                <a:uLnTx/>
                <a:uFillTx/>
                <a:latin typeface="Century" panose="02040604050505020304" pitchFamily="18" charset="0"/>
                <a:ea typeface="ＭＳ Ｐ明朝" panose="02020600040205080304" pitchFamily="18" charset="-128"/>
                <a:cs typeface="+mn-cs"/>
              </a:rPr>
              <a:t>つながるものと考えています。</a:t>
            </a:r>
            <a:endParaRPr lang="ja-JP" altLang="en-US" u="sng" strike="sngStrike" dirty="0">
              <a:solidFill>
                <a:srgbClr val="0070C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ja-JP" altLang="en-US" dirty="0">
              <a:solidFill>
                <a:srgbClr val="FF0000"/>
              </a:solidFill>
            </a:endParaRPr>
          </a:p>
        </p:txBody>
      </p:sp>
      <p:graphicFrame>
        <p:nvGraphicFramePr>
          <p:cNvPr id="3" name="表 2"/>
          <p:cNvGraphicFramePr>
            <a:graphicFrameLocks noGrp="1"/>
          </p:cNvGraphicFramePr>
          <p:nvPr>
            <p:extLst>
              <p:ext uri="{D42A27DB-BD31-4B8C-83A1-F6EECF244321}">
                <p14:modId xmlns:p14="http://schemas.microsoft.com/office/powerpoint/2010/main" val="3051336011"/>
              </p:ext>
            </p:extLst>
          </p:nvPr>
        </p:nvGraphicFramePr>
        <p:xfrm>
          <a:off x="991419" y="8726262"/>
          <a:ext cx="10416818" cy="2446899"/>
        </p:xfrm>
        <a:graphic>
          <a:graphicData uri="http://schemas.openxmlformats.org/drawingml/2006/table">
            <a:tbl>
              <a:tblPr firstRow="1" bandRow="1">
                <a:tableStyleId>{5C22544A-7EE6-4342-B048-85BDC9FD1C3A}</a:tableStyleId>
              </a:tblPr>
              <a:tblGrid>
                <a:gridCol w="4996713">
                  <a:extLst>
                    <a:ext uri="{9D8B030D-6E8A-4147-A177-3AD203B41FA5}">
                      <a16:colId xmlns:a16="http://schemas.microsoft.com/office/drawing/2014/main" val="4265957403"/>
                    </a:ext>
                  </a:extLst>
                </a:gridCol>
                <a:gridCol w="5420105">
                  <a:extLst>
                    <a:ext uri="{9D8B030D-6E8A-4147-A177-3AD203B41FA5}">
                      <a16:colId xmlns:a16="http://schemas.microsoft.com/office/drawing/2014/main" val="1644226198"/>
                    </a:ext>
                  </a:extLst>
                </a:gridCol>
              </a:tblGrid>
              <a:tr h="372354">
                <a:tc>
                  <a:txBody>
                    <a:bodyPr/>
                    <a:lstStyle/>
                    <a:p>
                      <a:pPr algn="ctr">
                        <a:spcAft>
                          <a:spcPts val="0"/>
                        </a:spcAft>
                      </a:pPr>
                      <a:r>
                        <a:rPr lang="ja-JP" sz="1800" kern="100" dirty="0" smtClean="0">
                          <a:effectLst/>
                          <a:latin typeface="ＭＳ Ｐ明朝" panose="02020600040205080304" pitchFamily="18" charset="-128"/>
                          <a:ea typeface="ＭＳ Ｐ明朝" panose="02020600040205080304" pitchFamily="18" charset="-128"/>
                          <a:cs typeface="Times New Roman" panose="02020603050405020304" pitchFamily="18" charset="0"/>
                        </a:rPr>
                        <a:t>大阪</a:t>
                      </a:r>
                      <a:r>
                        <a:rPr lang="ja-JP" altLang="en-US" sz="1800" kern="100" dirty="0" smtClean="0">
                          <a:effectLst/>
                          <a:latin typeface="ＭＳ Ｐ明朝" panose="02020600040205080304" pitchFamily="18" charset="-128"/>
                          <a:ea typeface="ＭＳ Ｐ明朝" panose="02020600040205080304" pitchFamily="18" charset="-128"/>
                          <a:cs typeface="Times New Roman" panose="02020603050405020304" pitchFamily="18" charset="0"/>
                        </a:rPr>
                        <a:t>港</a:t>
                      </a:r>
                      <a:endParaRPr 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68580" marR="68580" marT="0" marB="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ja-JP" altLang="ja-JP" sz="1800" kern="100" dirty="0" smtClean="0">
                          <a:effectLst/>
                          <a:latin typeface="ＭＳ Ｐ明朝" panose="02020600040205080304" pitchFamily="18" charset="-128"/>
                          <a:ea typeface="ＭＳ Ｐ明朝" panose="02020600040205080304" pitchFamily="18" charset="-128"/>
                          <a:cs typeface="Times New Roman" panose="02020603050405020304" pitchFamily="18" charset="0"/>
                        </a:rPr>
                        <a:t>大阪府営港湾</a:t>
                      </a:r>
                    </a:p>
                  </a:txBody>
                  <a:tcPr marL="68580" marR="68580" marT="0" marB="0" anchor="ctr"/>
                </a:tc>
                <a:extLst>
                  <a:ext uri="{0D108BD9-81ED-4DB2-BD59-A6C34878D82A}">
                    <a16:rowId xmlns:a16="http://schemas.microsoft.com/office/drawing/2014/main" val="3583257830"/>
                  </a:ext>
                </a:extLst>
              </a:tr>
              <a:tr h="2074545">
                <a:tc>
                  <a:txBody>
                    <a:bodyPr/>
                    <a:lstStyle/>
                    <a:p>
                      <a:pPr algn="l">
                        <a:spcAft>
                          <a:spcPts val="0"/>
                        </a:spcAft>
                      </a:pPr>
                      <a:r>
                        <a:rPr lang="ja-JP" sz="1600" kern="100" dirty="0">
                          <a:effectLst/>
                          <a:latin typeface="ＭＳ Ｐ明朝" panose="02020600040205080304" pitchFamily="18" charset="-128"/>
                          <a:ea typeface="ＭＳ Ｐ明朝" panose="02020600040205080304" pitchFamily="18" charset="-128"/>
                          <a:cs typeface="Times New Roman" panose="02020603050405020304" pitchFamily="18" charset="0"/>
                        </a:rPr>
                        <a:t>・直背後に大消費圏を擁する</a:t>
                      </a:r>
                    </a:p>
                    <a:p>
                      <a:pPr algn="l">
                        <a:spcAft>
                          <a:spcPts val="0"/>
                        </a:spcAft>
                      </a:pPr>
                      <a:r>
                        <a:rPr lang="ja-JP" sz="1600" kern="100" dirty="0">
                          <a:effectLst/>
                          <a:latin typeface="ＭＳ Ｐ明朝" panose="02020600040205080304" pitchFamily="18" charset="-128"/>
                          <a:ea typeface="ＭＳ Ｐ明朝" panose="02020600040205080304" pitchFamily="18" charset="-128"/>
                          <a:cs typeface="Times New Roman" panose="02020603050405020304" pitchFamily="18" charset="0"/>
                        </a:rPr>
                        <a:t>・アジア発着のコンテナ航路が充実</a:t>
                      </a:r>
                    </a:p>
                    <a:p>
                      <a:pPr algn="l">
                        <a:spcAft>
                          <a:spcPts val="0"/>
                        </a:spcAft>
                      </a:pPr>
                      <a:r>
                        <a:rPr lang="ja-JP" sz="1600" kern="100" dirty="0">
                          <a:effectLst/>
                          <a:latin typeface="ＭＳ Ｐ明朝" panose="02020600040205080304" pitchFamily="18" charset="-128"/>
                          <a:ea typeface="ＭＳ Ｐ明朝" panose="02020600040205080304" pitchFamily="18" charset="-128"/>
                          <a:cs typeface="Times New Roman" panose="02020603050405020304" pitchFamily="18" charset="0"/>
                        </a:rPr>
                        <a:t>・四国・九州発着の国内フェリー網が充実</a:t>
                      </a:r>
                    </a:p>
                    <a:p>
                      <a:pPr algn="l">
                        <a:spcAft>
                          <a:spcPts val="0"/>
                        </a:spcAft>
                      </a:pPr>
                      <a:r>
                        <a:rPr lang="ja-JP" sz="1600" kern="100" dirty="0">
                          <a:effectLst/>
                          <a:latin typeface="ＭＳ Ｐ明朝" panose="02020600040205080304" pitchFamily="18" charset="-128"/>
                          <a:ea typeface="ＭＳ Ｐ明朝" panose="02020600040205080304" pitchFamily="18" charset="-128"/>
                          <a:cs typeface="Times New Roman" panose="02020603050405020304" pitchFamily="18" charset="0"/>
                        </a:rPr>
                        <a:t>・背後圏とを結ぶ道路ネットワークが充実</a:t>
                      </a:r>
                    </a:p>
                    <a:p>
                      <a:pPr algn="l">
                        <a:spcAft>
                          <a:spcPts val="0"/>
                        </a:spcAft>
                      </a:pPr>
                      <a:r>
                        <a:rPr lang="ja-JP" sz="1600" kern="100" dirty="0">
                          <a:effectLst/>
                          <a:latin typeface="ＭＳ Ｐ明朝" panose="02020600040205080304" pitchFamily="18" charset="-128"/>
                          <a:ea typeface="ＭＳ Ｐ明朝" panose="02020600040205080304" pitchFamily="18" charset="-128"/>
                          <a:cs typeface="Times New Roman" panose="02020603050405020304" pitchFamily="18" charset="0"/>
                        </a:rPr>
                        <a:t>・物流施設の立地ニーズが高い</a:t>
                      </a:r>
                    </a:p>
                    <a:p>
                      <a:pPr algn="l">
                        <a:spcAft>
                          <a:spcPts val="0"/>
                        </a:spcAft>
                      </a:pPr>
                      <a:r>
                        <a:rPr lang="ja-JP" sz="1600" kern="100" dirty="0">
                          <a:effectLst/>
                          <a:latin typeface="ＭＳ Ｐ明朝" panose="02020600040205080304" pitchFamily="18" charset="-128"/>
                          <a:ea typeface="ＭＳ Ｐ明朝" panose="02020600040205080304" pitchFamily="18" charset="-128"/>
                          <a:cs typeface="Times New Roman" panose="02020603050405020304" pitchFamily="18" charset="0"/>
                        </a:rPr>
                        <a:t>・夢洲に広大な事業用地を</a:t>
                      </a:r>
                      <a:r>
                        <a:rPr lang="ja-JP" sz="1600" kern="100" dirty="0" smtClean="0">
                          <a:effectLst/>
                          <a:latin typeface="ＭＳ Ｐ明朝" panose="02020600040205080304" pitchFamily="18" charset="-128"/>
                          <a:ea typeface="ＭＳ Ｐ明朝" panose="02020600040205080304" pitchFamily="18" charset="-128"/>
                          <a:cs typeface="Times New Roman" panose="02020603050405020304" pitchFamily="18" charset="0"/>
                        </a:rPr>
                        <a:t>有する</a:t>
                      </a:r>
                      <a:r>
                        <a:rPr lang="ja-JP" altLang="en-US" sz="1600" kern="100" dirty="0" smtClean="0">
                          <a:effectLst/>
                          <a:latin typeface="ＭＳ Ｐ明朝" panose="02020600040205080304" pitchFamily="18" charset="-128"/>
                          <a:ea typeface="ＭＳ Ｐ明朝" panose="02020600040205080304" pitchFamily="18" charset="-128"/>
                          <a:cs typeface="Times New Roman" panose="02020603050405020304" pitchFamily="18" charset="0"/>
                        </a:rPr>
                        <a:t>　　等</a:t>
                      </a:r>
                      <a:endParaRPr lang="ja-JP" sz="1600" kern="100" dirty="0">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68580" marR="68580" marT="0" marB="0" anchor="ctr"/>
                </a:tc>
                <a:tc>
                  <a:txBody>
                    <a:bodyPr/>
                    <a:lstStyle/>
                    <a:p>
                      <a:pPr algn="l">
                        <a:spcAft>
                          <a:spcPts val="0"/>
                        </a:spcAft>
                      </a:pPr>
                      <a:endParaRPr lang="en-US" altLang="ja-JP" sz="1600" u="none" strike="noStrike" kern="100" baseline="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l">
                        <a:spcAft>
                          <a:spcPts val="0"/>
                        </a:spcAft>
                      </a:pPr>
                      <a:r>
                        <a:rPr lang="ja-JP" altLang="en-US" sz="1600" u="none" strike="noStrike" kern="100" baseline="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・原油・</a:t>
                      </a:r>
                      <a:r>
                        <a:rPr lang="en-US" altLang="ja-JP" sz="1600" u="none" strike="noStrike" kern="100" baseline="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LNG</a:t>
                      </a:r>
                      <a:r>
                        <a:rPr lang="ja-JP" altLang="en-US" sz="1600" u="none" strike="noStrike" kern="100" baseline="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などエネルギー供給拠点</a:t>
                      </a:r>
                      <a:endParaRPr lang="ja-JP" sz="1600" u="none"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l">
                        <a:spcAft>
                          <a:spcPts val="0"/>
                        </a:spcAft>
                      </a:pPr>
                      <a:r>
                        <a:rPr lang="ja-JP" sz="1600" u="none"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・中古車ヤード</a:t>
                      </a:r>
                      <a:r>
                        <a:rPr lang="ja-JP"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や</a:t>
                      </a:r>
                      <a:r>
                        <a:rPr lang="ja-JP" altLang="en-US"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オートオークション会場等</a:t>
                      </a:r>
                      <a:r>
                        <a:rPr lang="ja-JP"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が</a:t>
                      </a:r>
                      <a:r>
                        <a:rPr lang="ja-JP" sz="1600" u="none"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立地</a:t>
                      </a:r>
                    </a:p>
                    <a:p>
                      <a:pPr algn="l">
                        <a:spcAft>
                          <a:spcPts val="0"/>
                        </a:spcAft>
                      </a:pPr>
                      <a:r>
                        <a:rPr lang="ja-JP" sz="1600" u="none" kern="10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・内航</a:t>
                      </a:r>
                      <a:r>
                        <a:rPr lang="en-US"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RORO</a:t>
                      </a:r>
                      <a:r>
                        <a:rPr kumimoji="1" lang="en-US" altLang="ja-JP" sz="1600" b="0" i="0" u="none" strike="noStrike" kern="1200" cap="none" spc="0" normalizeH="0" baseline="30000" noProof="0" dirty="0" smtClean="0">
                          <a:ln>
                            <a:noFill/>
                          </a:ln>
                          <a:solidFill>
                            <a:schemeClr val="tx1"/>
                          </a:solidFill>
                          <a:effectLst/>
                          <a:uLnTx/>
                          <a:uFillTx/>
                          <a:latin typeface="ＭＳ Ｐ明朝" panose="02020600040205080304" pitchFamily="18" charset="-128"/>
                          <a:ea typeface="ＭＳ Ｐ明朝" panose="02020600040205080304" pitchFamily="18" charset="-128"/>
                          <a:cs typeface="+mn-cs"/>
                        </a:rPr>
                        <a:t>※</a:t>
                      </a:r>
                      <a:r>
                        <a:rPr lang="ja-JP"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ネットワーク</a:t>
                      </a:r>
                      <a:r>
                        <a:rPr lang="ja-JP" altLang="en-US"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が</a:t>
                      </a:r>
                      <a:r>
                        <a:rPr lang="ja-JP"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充実</a:t>
                      </a:r>
                      <a:endParaRPr lang="ja-JP" sz="1600" u="none" strike="dblStrike" kern="100" baseline="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l">
                        <a:spcAft>
                          <a:spcPts val="0"/>
                        </a:spcAft>
                      </a:pPr>
                      <a:r>
                        <a:rPr lang="ja-JP"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ja-JP" altLang="en-US"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関西で唯一海上アクセス可能な防災拠点が</a:t>
                      </a:r>
                      <a:r>
                        <a:rPr lang="ja-JP"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立地</a:t>
                      </a:r>
                      <a:endParaRPr lang="ja-JP" sz="1600" u="none" strike="dblStrike" kern="100" baseline="0" dirty="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l">
                        <a:spcAft>
                          <a:spcPts val="0"/>
                        </a:spcAft>
                      </a:pPr>
                      <a:r>
                        <a:rPr lang="ja-JP" sz="1600" u="none" strike="noStrike" kern="100" baseline="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ja-JP" altLang="en-US" sz="1600" u="none" strike="noStrike" kern="100" baseline="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背後圏に</a:t>
                      </a:r>
                      <a:r>
                        <a:rPr lang="ja-JP" altLang="en-US" sz="1600" i="0" u="none" strike="noStrike" kern="100" baseline="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世界文化遺産「百舌鳥・古市古墳群」を有する</a:t>
                      </a:r>
                      <a:r>
                        <a:rPr lang="ja-JP" altLang="en-US"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rPr>
                        <a:t>　　等</a:t>
                      </a:r>
                      <a:endParaRPr lang="en-US" altLang="ja-JP" sz="1600" u="none" kern="100" dirty="0" smtClean="0">
                        <a:solidFill>
                          <a:schemeClr val="tx1"/>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651045377"/>
                  </a:ext>
                </a:extLst>
              </a:tr>
            </a:tbl>
          </a:graphicData>
        </a:graphic>
      </p:graphicFrame>
      <p:sp>
        <p:nvSpPr>
          <p:cNvPr id="25" name="正方形/長方形 24"/>
          <p:cNvSpPr/>
          <p:nvPr/>
        </p:nvSpPr>
        <p:spPr>
          <a:xfrm>
            <a:off x="4019863" y="11122498"/>
            <a:ext cx="3276600" cy="419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大阪港と大阪府営港湾の特徴</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8" name="Picture 21"/>
          <p:cNvPicPr>
            <a:picLocks noChangeAspect="1" noChangeArrowheads="1"/>
          </p:cNvPicPr>
          <p:nvPr/>
        </p:nvPicPr>
        <p:blipFill>
          <a:blip r:embed="rId2" cstate="print"/>
          <a:srcRect/>
          <a:stretch>
            <a:fillRect/>
          </a:stretch>
        </p:blipFill>
        <p:spPr bwMode="auto">
          <a:xfrm>
            <a:off x="2029715" y="12764729"/>
            <a:ext cx="3685212" cy="2451050"/>
          </a:xfrm>
          <a:prstGeom prst="rect">
            <a:avLst/>
          </a:prstGeom>
          <a:noFill/>
          <a:ln w="9525" algn="ctr">
            <a:noFill/>
            <a:miter lim="800000"/>
            <a:headEnd/>
            <a:tailEnd/>
          </a:ln>
        </p:spPr>
      </p:pic>
      <p:pic>
        <p:nvPicPr>
          <p:cNvPr id="9" name="図 8"/>
          <p:cNvPicPr>
            <a:picLocks noChangeAspect="1"/>
          </p:cNvPicPr>
          <p:nvPr/>
        </p:nvPicPr>
        <p:blipFill rotWithShape="1">
          <a:blip r:embed="rId3"/>
          <a:srcRect l="5967" r="2567"/>
          <a:stretch/>
        </p:blipFill>
        <p:spPr>
          <a:xfrm>
            <a:off x="6531585" y="12764729"/>
            <a:ext cx="3604364" cy="2449438"/>
          </a:xfrm>
          <a:prstGeom prst="rect">
            <a:avLst/>
          </a:prstGeom>
        </p:spPr>
      </p:pic>
      <p:sp>
        <p:nvSpPr>
          <p:cNvPr id="11" name="正方形/長方形 10"/>
          <p:cNvSpPr/>
          <p:nvPr/>
        </p:nvSpPr>
        <p:spPr>
          <a:xfrm>
            <a:off x="6679224" y="15171127"/>
            <a:ext cx="3516771" cy="411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ヒトの交流、クルーズ客船</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34" name="グループ化 33"/>
          <p:cNvGrpSpPr/>
          <p:nvPr/>
        </p:nvGrpSpPr>
        <p:grpSpPr>
          <a:xfrm>
            <a:off x="1025515" y="4874703"/>
            <a:ext cx="10038419" cy="3349355"/>
            <a:chOff x="960570" y="7994004"/>
            <a:chExt cx="10505723" cy="3473864"/>
          </a:xfrm>
        </p:grpSpPr>
        <p:sp>
          <p:nvSpPr>
            <p:cNvPr id="55" name="正方形/長方形 54"/>
            <p:cNvSpPr/>
            <p:nvPr/>
          </p:nvSpPr>
          <p:spPr>
            <a:xfrm>
              <a:off x="3308466" y="11020017"/>
              <a:ext cx="5912199" cy="447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ヒト</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・モノ・コトの交流拠点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“みなと”</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のイメージ</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54" name="グループ化 53"/>
            <p:cNvGrpSpPr/>
            <p:nvPr/>
          </p:nvGrpSpPr>
          <p:grpSpPr>
            <a:xfrm>
              <a:off x="960570" y="7994004"/>
              <a:ext cx="10505723" cy="3054803"/>
              <a:chOff x="163240" y="3342708"/>
              <a:chExt cx="5934242" cy="1725530"/>
            </a:xfrm>
          </p:grpSpPr>
          <p:sp>
            <p:nvSpPr>
              <p:cNvPr id="57" name="楕円 56"/>
              <p:cNvSpPr/>
              <p:nvPr/>
            </p:nvSpPr>
            <p:spPr>
              <a:xfrm>
                <a:off x="1554005" y="3799799"/>
                <a:ext cx="1496821" cy="75369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8" name="角丸四角形 57"/>
              <p:cNvSpPr/>
              <p:nvPr/>
            </p:nvSpPr>
            <p:spPr>
              <a:xfrm>
                <a:off x="246122" y="4746293"/>
                <a:ext cx="3970016" cy="266993"/>
              </a:xfrm>
              <a:prstGeom prst="roundRect">
                <a:avLst>
                  <a:gd name="adj" fmla="val 45314"/>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防災</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安全・安心</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・環境</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良好な港湾環境</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9" name="二等辺三角形 58"/>
              <p:cNvSpPr/>
              <p:nvPr/>
            </p:nvSpPr>
            <p:spPr>
              <a:xfrm rot="5400000">
                <a:off x="3757697" y="4002123"/>
                <a:ext cx="1466985" cy="314631"/>
              </a:xfrm>
              <a:prstGeom prst="triangle">
                <a:avLst>
                  <a:gd name="adj" fmla="val 495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p:cNvSpPr txBox="1"/>
              <p:nvPr/>
            </p:nvSpPr>
            <p:spPr>
              <a:xfrm>
                <a:off x="4690464" y="3850570"/>
                <a:ext cx="1407018" cy="679125"/>
              </a:xfrm>
              <a:prstGeom prst="roundRect">
                <a:avLst>
                  <a:gd name="adj" fmla="val 26982"/>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大 阪 ・ 関 西 の</a:t>
                </a:r>
                <a:endParaRPr kumimoji="1" lang="en-US" altLang="ja-JP" sz="1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経 済</a:t>
                </a:r>
                <a:r>
                  <a:rPr kumimoji="1" lang="ja-JP" altLang="en-US" sz="1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産 業</a:t>
                </a:r>
                <a:endParaRPr kumimoji="1" lang="en-US" altLang="ja-JP" sz="1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活 動 の 発 展</a:t>
                </a:r>
                <a:endParaRPr kumimoji="1" lang="ja-JP" altLang="en-US" sz="1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1" name="角丸四角形 60"/>
              <p:cNvSpPr/>
              <p:nvPr/>
            </p:nvSpPr>
            <p:spPr>
              <a:xfrm>
                <a:off x="305834" y="4172168"/>
                <a:ext cx="1567172" cy="468000"/>
              </a:xfrm>
              <a:prstGeom prst="roundRect">
                <a:avLst>
                  <a:gd name="adj" fmla="val 5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ヒ　</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ト　</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の交流</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クルーズ・まちづくり</a:t>
                </a:r>
                <a:r>
                  <a:rPr kumimoji="1" lang="en-US" altLang="ja-JP"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（「お断りゼロ」など）</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2" name="角丸四角形 61"/>
              <p:cNvSpPr/>
              <p:nvPr/>
            </p:nvSpPr>
            <p:spPr>
              <a:xfrm>
                <a:off x="1473681" y="3425436"/>
                <a:ext cx="1620000" cy="468000"/>
              </a:xfrm>
              <a:prstGeom prst="roundRect">
                <a:avLst>
                  <a:gd name="adj" fmla="val 5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モ　</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ノ　</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の交流</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港湾物流</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（コンテナ・中古車など）</a:t>
                </a:r>
              </a:p>
            </p:txBody>
          </p:sp>
          <p:sp>
            <p:nvSpPr>
              <p:cNvPr id="63" name="角丸四角形 62"/>
              <p:cNvSpPr/>
              <p:nvPr/>
            </p:nvSpPr>
            <p:spPr>
              <a:xfrm>
                <a:off x="2745492" y="4171974"/>
                <a:ext cx="1432806" cy="468000"/>
              </a:xfrm>
              <a:prstGeom prst="roundRect">
                <a:avLst>
                  <a:gd name="adj" fmla="val 5000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　</a:t>
                </a:r>
                <a:r>
                  <a:rPr kumimoji="1" lang="ja-JP" altLang="en-US" sz="16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ト　</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交流</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システム</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（組織</a:t>
                </a: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統合・効率化</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4" name="角丸四角形 63"/>
              <p:cNvSpPr/>
              <p:nvPr/>
            </p:nvSpPr>
            <p:spPr>
              <a:xfrm>
                <a:off x="163240" y="3342708"/>
                <a:ext cx="4116357" cy="1725530"/>
              </a:xfrm>
              <a:prstGeom prst="roundRect">
                <a:avLst>
                  <a:gd name="adj" fmla="val 5509"/>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65" name="楕円 64"/>
            <p:cNvSpPr/>
            <p:nvPr/>
          </p:nvSpPr>
          <p:spPr>
            <a:xfrm>
              <a:off x="3956541" y="9089449"/>
              <a:ext cx="1544384" cy="7472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相乗効果</a:t>
              </a:r>
              <a:endParaRPr kumimoji="1" lang="ja-JP" altLang="en-US" sz="16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26" name="正方形/長方形 25"/>
          <p:cNvSpPr/>
          <p:nvPr/>
        </p:nvSpPr>
        <p:spPr>
          <a:xfrm>
            <a:off x="2113935" y="15166330"/>
            <a:ext cx="3516771" cy="420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モノの交流、コンテナターミナル</a:t>
            </a:r>
            <a:r>
              <a:rPr kumimoji="1" lang="en-US" altLang="ja-JP" sz="1400" b="0" i="0"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 name="正方形/長方形 30"/>
          <p:cNvSpPr/>
          <p:nvPr/>
        </p:nvSpPr>
        <p:spPr>
          <a:xfrm>
            <a:off x="5371517" y="11587782"/>
            <a:ext cx="5829393" cy="692497"/>
          </a:xfrm>
          <a:prstGeom prst="rect">
            <a:avLst/>
          </a:prstGeom>
        </p:spPr>
        <p:txBody>
          <a:bodyPr wrap="square">
            <a:spAutoFit/>
          </a:bodyPr>
          <a:lstStyle/>
          <a:p>
            <a:pPr marL="711200" indent="-711200"/>
            <a:r>
              <a:rPr lang="en-US" altLang="ja-JP"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※RORO</a:t>
            </a:r>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船・・・</a:t>
            </a:r>
            <a:r>
              <a:rPr lang="en-US" altLang="ja-JP" sz="1300" dirty="0" smtClean="0">
                <a:latin typeface="ＭＳ Ｐ明朝" panose="02020600040205080304" pitchFamily="18" charset="-128"/>
                <a:ea typeface="ＭＳ Ｐ明朝" panose="02020600040205080304" pitchFamily="18" charset="-128"/>
              </a:rPr>
              <a:t>Roll </a:t>
            </a:r>
            <a:r>
              <a:rPr lang="en-US" altLang="ja-JP" sz="1300" dirty="0">
                <a:latin typeface="ＭＳ Ｐ明朝" panose="02020600040205080304" pitchFamily="18" charset="-128"/>
                <a:ea typeface="ＭＳ Ｐ明朝" panose="02020600040205080304" pitchFamily="18" charset="-128"/>
              </a:rPr>
              <a:t>On Roll Off Ship</a:t>
            </a:r>
            <a:r>
              <a:rPr lang="ja-JP" altLang="en-US" sz="1300" dirty="0">
                <a:latin typeface="ＭＳ Ｐ明朝" panose="02020600040205080304" pitchFamily="18" charset="-128"/>
                <a:ea typeface="ＭＳ Ｐ明朝" panose="02020600040205080304" pitchFamily="18" charset="-128"/>
              </a:rPr>
              <a:t>（ロールオンロールオフ船）の</a:t>
            </a:r>
            <a:r>
              <a:rPr lang="ja-JP" altLang="en-US" sz="1300" dirty="0" smtClean="0">
                <a:latin typeface="ＭＳ Ｐ明朝" panose="02020600040205080304" pitchFamily="18" charset="-128"/>
                <a:ea typeface="ＭＳ Ｐ明朝" panose="02020600040205080304" pitchFamily="18" charset="-128"/>
              </a:rPr>
              <a:t>略で、船</a:t>
            </a:r>
            <a:r>
              <a:rPr lang="ja-JP" altLang="en-US" sz="1300" dirty="0">
                <a:latin typeface="ＭＳ Ｐ明朝" panose="02020600040205080304" pitchFamily="18" charset="-128"/>
                <a:ea typeface="ＭＳ Ｐ明朝" panose="02020600040205080304" pitchFamily="18" charset="-128"/>
              </a:rPr>
              <a:t>の中</a:t>
            </a:r>
            <a:r>
              <a:rPr lang="ja-JP" altLang="en-US" sz="1300" dirty="0" smtClean="0">
                <a:latin typeface="ＭＳ Ｐ明朝" panose="02020600040205080304" pitchFamily="18" charset="-128"/>
                <a:ea typeface="ＭＳ Ｐ明朝" panose="02020600040205080304" pitchFamily="18" charset="-128"/>
              </a:rPr>
              <a:t>に</a:t>
            </a:r>
            <a:endParaRPr lang="en-US" altLang="ja-JP" sz="1300" dirty="0" smtClean="0">
              <a:latin typeface="ＭＳ Ｐ明朝" panose="02020600040205080304" pitchFamily="18" charset="-128"/>
              <a:ea typeface="ＭＳ Ｐ明朝" panose="02020600040205080304" pitchFamily="18" charset="-128"/>
            </a:endParaRPr>
          </a:p>
          <a:p>
            <a:pPr marL="711200" indent="-711200"/>
            <a:r>
              <a:rPr lang="ja-JP" altLang="en-US" sz="1300" dirty="0">
                <a:latin typeface="ＭＳ Ｐ明朝" panose="02020600040205080304" pitchFamily="18" charset="-128"/>
                <a:ea typeface="ＭＳ Ｐ明朝" panose="02020600040205080304" pitchFamily="18" charset="-128"/>
              </a:rPr>
              <a:t>　</a:t>
            </a:r>
            <a:r>
              <a:rPr lang="ja-JP" altLang="en-US" sz="1300" dirty="0" smtClean="0">
                <a:latin typeface="ＭＳ Ｐ明朝" panose="02020600040205080304" pitchFamily="18" charset="-128"/>
                <a:ea typeface="ＭＳ Ｐ明朝" panose="02020600040205080304" pitchFamily="18" charset="-128"/>
              </a:rPr>
              <a:t>　　　　　　　　トレーラー</a:t>
            </a:r>
            <a:r>
              <a:rPr lang="ja-JP" altLang="en-US" sz="1300" dirty="0">
                <a:latin typeface="ＭＳ Ｐ明朝" panose="02020600040205080304" pitchFamily="18" charset="-128"/>
                <a:ea typeface="ＭＳ Ｐ明朝" panose="02020600040205080304" pitchFamily="18" charset="-128"/>
              </a:rPr>
              <a:t>が自走して乗り込むことが可能な構造となっており、</a:t>
            </a:r>
            <a:r>
              <a:rPr lang="ja-JP" altLang="en-US" sz="1300" dirty="0" smtClean="0">
                <a:latin typeface="ＭＳ Ｐ明朝" panose="02020600040205080304" pitchFamily="18" charset="-128"/>
                <a:ea typeface="ＭＳ Ｐ明朝" panose="02020600040205080304" pitchFamily="18" charset="-128"/>
              </a:rPr>
              <a:t>クレー</a:t>
            </a:r>
            <a:endParaRPr lang="en-US" altLang="ja-JP" sz="1300" dirty="0" smtClean="0">
              <a:latin typeface="ＭＳ Ｐ明朝" panose="02020600040205080304" pitchFamily="18" charset="-128"/>
              <a:ea typeface="ＭＳ Ｐ明朝" panose="02020600040205080304" pitchFamily="18" charset="-128"/>
            </a:endParaRPr>
          </a:p>
          <a:p>
            <a:pPr marL="711200" indent="-711200"/>
            <a:r>
              <a:rPr lang="ja-JP" altLang="en-US" sz="1300" dirty="0">
                <a:latin typeface="ＭＳ Ｐ明朝" panose="02020600040205080304" pitchFamily="18" charset="-128"/>
                <a:ea typeface="ＭＳ Ｐ明朝" panose="02020600040205080304" pitchFamily="18" charset="-128"/>
              </a:rPr>
              <a:t>　</a:t>
            </a:r>
            <a:r>
              <a:rPr lang="ja-JP" altLang="en-US" sz="1300" dirty="0" smtClean="0">
                <a:latin typeface="ＭＳ Ｐ明朝" panose="02020600040205080304" pitchFamily="18" charset="-128"/>
                <a:ea typeface="ＭＳ Ｐ明朝" panose="02020600040205080304" pitchFamily="18" charset="-128"/>
              </a:rPr>
              <a:t>　　　　　　　　ンを使わずに直接貨物の積み降ろしができる。</a:t>
            </a:r>
            <a:endParaRPr lang="ja-JP" altLang="en-US" sz="1300"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598664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12800" y="1293093"/>
            <a:ext cx="991325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⑴　モノの交流を増やす（港湾物流）</a:t>
            </a:r>
          </a:p>
        </p:txBody>
      </p:sp>
      <p:sp>
        <p:nvSpPr>
          <p:cNvPr id="8" name="フッター プレースホルダー 7"/>
          <p:cNvSpPr>
            <a:spLocks noGrp="1"/>
          </p:cNvSpPr>
          <p:nvPr>
            <p:ph type="ftr" sz="quarter" idx="11"/>
          </p:nvPr>
        </p:nvSpPr>
        <p:spPr>
          <a:xfrm>
            <a:off x="4038600" y="15765688"/>
            <a:ext cx="4114800" cy="461281"/>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3</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11" name="グループ化 10"/>
          <p:cNvGrpSpPr/>
          <p:nvPr/>
        </p:nvGrpSpPr>
        <p:grpSpPr>
          <a:xfrm>
            <a:off x="7153824" y="7973556"/>
            <a:ext cx="4107731" cy="3084368"/>
            <a:chOff x="7312818" y="5181822"/>
            <a:chExt cx="4231747" cy="3133339"/>
          </a:xfrm>
        </p:grpSpPr>
        <p:sp>
          <p:nvSpPr>
            <p:cNvPr id="51" name="テキスト ボックス 40"/>
            <p:cNvSpPr txBox="1">
              <a:spLocks noChangeArrowheads="1"/>
            </p:cNvSpPr>
            <p:nvPr/>
          </p:nvSpPr>
          <p:spPr bwMode="auto">
            <a:xfrm>
              <a:off x="7312818" y="8018059"/>
              <a:ext cx="4192227" cy="29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defTabSz="914400" eaLnBrk="0" fontAlgn="base" hangingPunct="0">
                <a:spcBef>
                  <a:spcPct val="0"/>
                </a:spcBef>
                <a:spcAft>
                  <a:spcPct val="0"/>
                </a:spcAf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大阪港セミナー（</a:t>
              </a:r>
              <a:r>
                <a:rPr lang="ja-JP" altLang="en-US" sz="1400" dirty="0" smtClean="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令和</a:t>
              </a:r>
              <a:r>
                <a:rPr lang="ja-JP" altLang="en-US" sz="14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元年</a:t>
              </a:r>
              <a:r>
                <a:rPr lang="en-US" altLang="ja-JP" sz="14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9</a:t>
              </a:r>
              <a:r>
                <a:rPr lang="ja-JP" altLang="en-US" sz="1400" dirty="0" smtClean="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月　バンコク） </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A3C07BF0-BC63-45A2-A384-489604619A1C}"/>
                </a:ext>
              </a:extLst>
            </p:cNvPr>
            <p:cNvPicPr>
              <a:picLocks noChangeAspect="1"/>
            </p:cNvPicPr>
            <p:nvPr/>
          </p:nvPicPr>
          <p:blipFill>
            <a:blip r:embed="rId2"/>
            <a:stretch>
              <a:fillRect/>
            </a:stretch>
          </p:blipFill>
          <p:spPr>
            <a:xfrm>
              <a:off x="7312818" y="5181822"/>
              <a:ext cx="4231747" cy="2828894"/>
            </a:xfrm>
            <a:prstGeom prst="rect">
              <a:avLst/>
            </a:prstGeom>
          </p:spPr>
        </p:pic>
      </p:grpSp>
      <p:sp>
        <p:nvSpPr>
          <p:cNvPr id="31" name="角丸四角形 30"/>
          <p:cNvSpPr/>
          <p:nvPr/>
        </p:nvSpPr>
        <p:spPr>
          <a:xfrm>
            <a:off x="1135528" y="2177015"/>
            <a:ext cx="4782672"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国際コンテナ戦略</a:t>
            </a:r>
            <a:r>
              <a:rPr kumimoji="1" lang="ja-JP" altLang="en-US" sz="1900" b="1"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港湾（阪神港）の取組み</a:t>
            </a:r>
            <a:endParaRPr kumimoji="1" lang="ja-JP" altLang="en-US" sz="19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2" name="正方形/長方形 31"/>
          <p:cNvSpPr/>
          <p:nvPr/>
        </p:nvSpPr>
        <p:spPr>
          <a:xfrm>
            <a:off x="1229008" y="2965827"/>
            <a:ext cx="5404823" cy="184665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　大阪港は、コン</a:t>
            </a:r>
            <a:r>
              <a:rPr kumimoji="0" lang="ja-JP" altLang="ja-JP"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テナ</a:t>
            </a:r>
            <a:r>
              <a:rPr kumimoji="0" lang="ja-JP" altLang="ja-JP" sz="1900" b="0" i="0" u="none" strike="noStrike" kern="1200" cap="none" spc="0" normalizeH="0" baseline="0" noProof="0" dirty="0">
                <a:ln>
                  <a:noFill/>
                </a:ln>
                <a:effectLst/>
                <a:uLnTx/>
                <a:uFillTx/>
                <a:latin typeface="Century" panose="02040604050505020304" pitchFamily="18" charset="0"/>
                <a:ea typeface="ＭＳ Ｐ明朝" panose="02020600040205080304" pitchFamily="18" charset="-128"/>
                <a:cs typeface="+mn-cs"/>
              </a:rPr>
              <a:t>港湾の国際競争力を強化するため、</a:t>
            </a:r>
            <a:r>
              <a:rPr kumimoji="0" lang="ja-JP" altLang="ja-JP"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さら</a:t>
            </a:r>
            <a:r>
              <a:rPr kumimoji="0" lang="ja-JP" altLang="ja-JP" sz="1900" b="0" i="0" u="none" strike="noStrike" kern="1200" cap="none" spc="0" normalizeH="0" baseline="0" noProof="0" dirty="0">
                <a:ln>
                  <a:noFill/>
                </a:ln>
                <a:effectLst/>
                <a:uLnTx/>
                <a:uFillTx/>
                <a:latin typeface="Century" panose="02040604050505020304" pitchFamily="18" charset="0"/>
                <a:ea typeface="ＭＳ Ｐ明朝" panose="02020600040205080304" pitchFamily="18" charset="-128"/>
                <a:cs typeface="+mn-cs"/>
              </a:rPr>
              <a:t>なる「選択」と「集中」を図ることとして</a:t>
            </a:r>
            <a:r>
              <a:rPr kumimoji="0" lang="ja-JP" altLang="ja-JP"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a:t>
            </a:r>
            <a:r>
              <a:rPr kumimoji="0" lang="ja-JP" altLang="en-US"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国が</a:t>
            </a:r>
            <a:r>
              <a:rPr kumimoji="0" lang="ja-JP" altLang="ja-JP"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平成</a:t>
            </a:r>
            <a:r>
              <a:rPr kumimoji="0" lang="en-US" altLang="ja-JP"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22</a:t>
            </a:r>
            <a:r>
              <a:rPr kumimoji="0" lang="ja-JP" altLang="ja-JP"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年</a:t>
            </a:r>
            <a:r>
              <a:rPr kumimoji="0" lang="ja-JP" altLang="en-US"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a:t>
            </a:r>
            <a:r>
              <a:rPr kumimoji="0" lang="en-US" altLang="ja-JP"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2010</a:t>
            </a:r>
            <a:r>
              <a:rPr kumimoji="0" lang="ja-JP" altLang="en-US"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年）に</a:t>
            </a:r>
            <a:r>
              <a:rPr kumimoji="0" lang="ja-JP" altLang="ja-JP"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国際</a:t>
            </a:r>
            <a:r>
              <a:rPr kumimoji="0" lang="ja-JP" altLang="ja-JP" sz="1900" b="0" i="0" u="none" strike="noStrike" kern="1200" cap="none" spc="0" normalizeH="0" baseline="0" noProof="0" dirty="0">
                <a:ln>
                  <a:noFill/>
                </a:ln>
                <a:effectLst/>
                <a:uLnTx/>
                <a:uFillTx/>
                <a:latin typeface="Century" panose="02040604050505020304" pitchFamily="18" charset="0"/>
                <a:ea typeface="ＭＳ Ｐ明朝" panose="02020600040205080304" pitchFamily="18" charset="-128"/>
                <a:cs typeface="+mn-cs"/>
              </a:rPr>
              <a:t>コンテナ戦略港湾として選定</a:t>
            </a:r>
            <a:r>
              <a:rPr kumimoji="0" lang="ja-JP" altLang="ja-JP"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した</a:t>
            </a:r>
            <a:r>
              <a:rPr kumimoji="0" lang="ja-JP" altLang="en-US"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阪神港の一翼を担うべく、また、大阪府営港湾との統合メリットを活かし、引き続き</a:t>
            </a:r>
            <a:r>
              <a:rPr kumimoji="0" lang="ja-JP" altLang="en-US" sz="1900" b="0" i="0" u="none" strike="noStrike" kern="1200" cap="none" spc="0" normalizeH="0" baseline="0" noProof="0" dirty="0">
                <a:ln>
                  <a:noFill/>
                </a:ln>
                <a:effectLst/>
                <a:uLnTx/>
                <a:uFillTx/>
                <a:latin typeface="Century" panose="02040604050505020304" pitchFamily="18" charset="0"/>
                <a:ea typeface="ＭＳ Ｐ明朝" panose="02020600040205080304" pitchFamily="18" charset="-128"/>
                <a:cs typeface="+mn-cs"/>
              </a:rPr>
              <a:t>、 以下の「集貨」 「創貨」「競争力強化」の取組みを</a:t>
            </a:r>
            <a:r>
              <a:rPr kumimoji="0" lang="ja-JP" altLang="en-US" sz="1900" b="0" i="0" u="none" strike="noStrike" kern="1200" cap="none" spc="0" normalizeH="0" baseline="0" noProof="0" dirty="0" smtClean="0">
                <a:ln>
                  <a:noFill/>
                </a:ln>
                <a:effectLst/>
                <a:uLnTx/>
                <a:uFillTx/>
                <a:latin typeface="Century" panose="02040604050505020304" pitchFamily="18" charset="0"/>
                <a:ea typeface="ＭＳ Ｐ明朝" panose="02020600040205080304" pitchFamily="18" charset="-128"/>
                <a:cs typeface="+mn-cs"/>
              </a:rPr>
              <a:t>進めます。</a:t>
            </a:r>
            <a:endParaRPr kumimoji="0" lang="ja-JP" altLang="ja-JP" sz="1900" b="0" i="0" u="none" strike="noStrike" kern="1200" cap="none" spc="0" normalizeH="0" baseline="0" noProof="0" dirty="0">
              <a:ln>
                <a:noFill/>
              </a:ln>
              <a:effectLst/>
              <a:uLnTx/>
              <a:uFillTx/>
              <a:latin typeface="Century" panose="02040604050505020304" pitchFamily="18" charset="0"/>
              <a:ea typeface="ＭＳ Ｐ明朝" panose="02020600040205080304" pitchFamily="18" charset="-128"/>
              <a:cs typeface="+mn-cs"/>
            </a:endParaRPr>
          </a:p>
        </p:txBody>
      </p:sp>
      <p:sp>
        <p:nvSpPr>
          <p:cNvPr id="37" name="正方形/長方形 36"/>
          <p:cNvSpPr/>
          <p:nvPr/>
        </p:nvSpPr>
        <p:spPr>
          <a:xfrm>
            <a:off x="1229008" y="7773596"/>
            <a:ext cx="5404823" cy="33085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新た</a:t>
            </a:r>
            <a:r>
              <a:rPr kumimoji="0" lang="ja-JP" altLang="ja-JP" sz="1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な貨物を産み出す「創貨」</a:t>
            </a:r>
          </a:p>
          <a:p>
            <a:pPr marR="0" lvl="0" algn="l" defTabSz="457200" rtl="0" eaLnBrk="1" fontAlgn="auto" latinLnBrk="0" hangingPunct="1">
              <a:lnSpc>
                <a:spcPct val="100000"/>
              </a:lnSpc>
              <a:spcBef>
                <a:spcPts val="0"/>
              </a:spcBef>
              <a:spcAft>
                <a:spcPts val="0"/>
              </a:spcAft>
              <a:buClrTx/>
              <a:buSzTx/>
              <a:tabLst/>
              <a:defRPr/>
            </a:pP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物流</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企業</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・産業</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の臨海部への立地促進に</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よる貨物</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の創出を</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図</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ります</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R="0" lvl="0" algn="l" defTabSz="457200" rtl="0" eaLnBrk="1" fontAlgn="auto" latinLnBrk="0" hangingPunct="1">
              <a:lnSpc>
                <a:spcPct val="100000"/>
              </a:lnSpc>
              <a:spcBef>
                <a:spcPts val="0"/>
              </a:spcBef>
              <a:spcAft>
                <a:spcPts val="0"/>
              </a:spcAft>
              <a:buClrTx/>
              <a:buSzTx/>
              <a:tabLst/>
              <a:defRPr/>
            </a:pP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農水</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産品等の輸出を促進するための新たな</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仕組みづくりを行</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います。</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R="0" lvl="0" algn="l" defTabSz="457200" rtl="0" eaLnBrk="1" fontAlgn="auto" latinLnBrk="0" hangingPunct="1">
              <a:lnSpc>
                <a:spcPct val="100000"/>
              </a:lnSpc>
              <a:spcBef>
                <a:spcPts val="0"/>
              </a:spcBef>
              <a:spcAft>
                <a:spcPts val="0"/>
              </a:spcAft>
              <a:buClrTx/>
              <a:buSzTx/>
              <a:tabLst/>
              <a:defRPr/>
            </a:pPr>
            <a:r>
              <a:rPr lang="ja-JP" altLang="en-US" sz="1900" dirty="0">
                <a:solidFill>
                  <a:prstClr val="black"/>
                </a:solidFill>
                <a:latin typeface="ＭＳ Ｐ明朝" panose="02020600040205080304" pitchFamily="18" charset="-128"/>
                <a:ea typeface="ＭＳ Ｐ明朝" panose="02020600040205080304" pitchFamily="18" charset="-128"/>
              </a:rPr>
              <a:t>　</a:t>
            </a:r>
            <a:r>
              <a:rPr lang="ja-JP" altLang="en-US" sz="1900" dirty="0" smtClean="0">
                <a:solidFill>
                  <a:prstClr val="black"/>
                </a:solidFill>
                <a:latin typeface="ＭＳ Ｐ明朝" panose="02020600040205080304" pitchFamily="18" charset="-128"/>
                <a:ea typeface="ＭＳ Ｐ明朝" panose="02020600040205080304" pitchFamily="18" charset="-128"/>
              </a:rPr>
              <a:t>　</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物流面</a:t>
            </a:r>
            <a:r>
              <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：小規模の貨物を冷凍コンテナに混載</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し</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R="0" lvl="0" algn="l" defTabSz="457200" rtl="0" eaLnBrk="1" fontAlgn="auto" latinLnBrk="0" hangingPunct="1">
              <a:lnSpc>
                <a:spcPct val="100000"/>
              </a:lnSpc>
              <a:spcBef>
                <a:spcPts val="0"/>
              </a:spcBef>
              <a:spcAft>
                <a:spcPts val="0"/>
              </a:spcAft>
              <a:buClrTx/>
              <a:buSzTx/>
              <a:tabLst/>
              <a:defRPr/>
            </a:pPr>
            <a:r>
              <a:rPr lang="ja-JP" altLang="en-US" sz="1900" dirty="0">
                <a:solidFill>
                  <a:prstClr val="black"/>
                </a:solidFill>
                <a:latin typeface="ＭＳ Ｐ明朝" panose="02020600040205080304" pitchFamily="18" charset="-128"/>
                <a:ea typeface="ＭＳ Ｐ明朝" panose="02020600040205080304" pitchFamily="18" charset="-128"/>
              </a:rPr>
              <a:t>　</a:t>
            </a:r>
            <a:r>
              <a:rPr lang="ja-JP" altLang="en-US" sz="1900" dirty="0" smtClean="0">
                <a:solidFill>
                  <a:prstClr val="black"/>
                </a:solidFill>
                <a:latin typeface="ＭＳ Ｐ明朝" panose="02020600040205080304" pitchFamily="18" charset="-128"/>
                <a:ea typeface="ＭＳ Ｐ明朝" panose="02020600040205080304" pitchFamily="18" charset="-128"/>
              </a:rPr>
              <a:t>　　　　　　</a:t>
            </a:r>
            <a:r>
              <a:rPr kumimoji="0" lang="ja-JP" altLang="ja-JP" sz="19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て輸</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出するサービスを提供する物流事業</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R="0" lvl="0" algn="l" defTabSz="457200" rtl="0" eaLnBrk="1" fontAlgn="auto" latinLnBrk="0" hangingPunct="1">
              <a:lnSpc>
                <a:spcPct val="100000"/>
              </a:lnSpc>
              <a:spcBef>
                <a:spcPts val="0"/>
              </a:spcBef>
              <a:spcAft>
                <a:spcPts val="0"/>
              </a:spcAft>
              <a:buClrTx/>
              <a:buSzTx/>
              <a:tabLst/>
              <a:defRPr/>
            </a:pPr>
            <a:r>
              <a:rPr lang="ja-JP" altLang="en-US" sz="1900" dirty="0">
                <a:solidFill>
                  <a:prstClr val="black"/>
                </a:solidFill>
                <a:latin typeface="ＭＳ Ｐ明朝" panose="02020600040205080304" pitchFamily="18" charset="-128"/>
                <a:ea typeface="ＭＳ Ｐ明朝" panose="02020600040205080304" pitchFamily="18" charset="-128"/>
              </a:rPr>
              <a:t>　</a:t>
            </a:r>
            <a:r>
              <a:rPr lang="ja-JP" altLang="en-US" sz="1900" dirty="0" smtClean="0">
                <a:solidFill>
                  <a:prstClr val="black"/>
                </a:solidFill>
                <a:latin typeface="ＭＳ Ｐ明朝" panose="02020600040205080304" pitchFamily="18" charset="-128"/>
                <a:ea typeface="ＭＳ Ｐ明朝" panose="02020600040205080304" pitchFamily="18" charset="-128"/>
              </a:rPr>
              <a:t>　　　　　　</a:t>
            </a:r>
            <a:r>
              <a:rPr kumimoji="0"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者の支援等</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lvl="0"/>
            <a:r>
              <a:rPr lang="ja-JP" altLang="en-US" sz="1900" dirty="0">
                <a:solidFill>
                  <a:prstClr val="black"/>
                </a:solidFill>
                <a:latin typeface="ＭＳ Ｐ明朝" panose="02020600040205080304" pitchFamily="18" charset="-128"/>
                <a:ea typeface="ＭＳ Ｐ明朝" panose="02020600040205080304" pitchFamily="18" charset="-128"/>
              </a:rPr>
              <a:t>　</a:t>
            </a:r>
            <a:r>
              <a:rPr lang="ja-JP" altLang="en-US" sz="1900" dirty="0" smtClean="0">
                <a:solidFill>
                  <a:prstClr val="black"/>
                </a:solidFill>
                <a:latin typeface="ＭＳ Ｐ明朝" panose="02020600040205080304" pitchFamily="18" charset="-128"/>
                <a:ea typeface="ＭＳ Ｐ明朝" panose="02020600040205080304" pitchFamily="18" charset="-128"/>
              </a:rPr>
              <a:t>　</a:t>
            </a:r>
            <a:r>
              <a:rPr lang="ja-JP" altLang="ja-JP" sz="1900" dirty="0" smtClean="0">
                <a:solidFill>
                  <a:prstClr val="black"/>
                </a:solidFill>
                <a:latin typeface="ＭＳ Ｐ明朝" panose="02020600040205080304" pitchFamily="18" charset="-128"/>
                <a:ea typeface="ＭＳ Ｐ明朝" panose="02020600040205080304" pitchFamily="18" charset="-128"/>
              </a:rPr>
              <a:t>商流面</a:t>
            </a:r>
            <a:r>
              <a:rPr lang="ja-JP" altLang="ja-JP" sz="1900" dirty="0">
                <a:solidFill>
                  <a:prstClr val="black"/>
                </a:solidFill>
                <a:latin typeface="ＭＳ Ｐ明朝" panose="02020600040205080304" pitchFamily="18" charset="-128"/>
                <a:ea typeface="ＭＳ Ｐ明朝" panose="02020600040205080304" pitchFamily="18" charset="-128"/>
              </a:rPr>
              <a:t>：食の輸出セミナーや</a:t>
            </a:r>
            <a:r>
              <a:rPr lang="ja-JP" altLang="en-US" sz="1900" dirty="0">
                <a:solidFill>
                  <a:prstClr val="black"/>
                </a:solidFill>
                <a:latin typeface="ＭＳ Ｐ明朝" panose="02020600040205080304" pitchFamily="18" charset="-128"/>
                <a:ea typeface="ＭＳ Ｐ明朝" panose="02020600040205080304" pitchFamily="18" charset="-128"/>
              </a:rPr>
              <a:t>、海外バイヤーと</a:t>
            </a:r>
            <a:r>
              <a:rPr lang="ja-JP" altLang="en-US" sz="1900" dirty="0" smtClean="0">
                <a:solidFill>
                  <a:prstClr val="black"/>
                </a:solidFill>
                <a:latin typeface="ＭＳ Ｐ明朝" panose="02020600040205080304" pitchFamily="18" charset="-128"/>
                <a:ea typeface="ＭＳ Ｐ明朝" panose="02020600040205080304" pitchFamily="18" charset="-128"/>
              </a:rPr>
              <a:t>の</a:t>
            </a:r>
            <a:endParaRPr lang="en-US" altLang="ja-JP" sz="1900" dirty="0" smtClean="0">
              <a:solidFill>
                <a:prstClr val="black"/>
              </a:solidFill>
              <a:latin typeface="ＭＳ Ｐ明朝" panose="02020600040205080304" pitchFamily="18" charset="-128"/>
              <a:ea typeface="ＭＳ Ｐ明朝" panose="02020600040205080304" pitchFamily="18" charset="-128"/>
            </a:endParaRPr>
          </a:p>
          <a:p>
            <a:pPr lvl="0"/>
            <a:r>
              <a:rPr lang="ja-JP" altLang="en-US" sz="1900" dirty="0">
                <a:solidFill>
                  <a:prstClr val="black"/>
                </a:solidFill>
                <a:latin typeface="ＭＳ Ｐ明朝" panose="02020600040205080304" pitchFamily="18" charset="-128"/>
                <a:ea typeface="ＭＳ Ｐ明朝" panose="02020600040205080304" pitchFamily="18" charset="-128"/>
              </a:rPr>
              <a:t>　</a:t>
            </a:r>
            <a:r>
              <a:rPr lang="ja-JP" altLang="en-US" sz="1900" dirty="0" smtClean="0">
                <a:solidFill>
                  <a:prstClr val="black"/>
                </a:solidFill>
                <a:latin typeface="ＭＳ Ｐ明朝" panose="02020600040205080304" pitchFamily="18" charset="-128"/>
                <a:ea typeface="ＭＳ Ｐ明朝" panose="02020600040205080304" pitchFamily="18" charset="-128"/>
              </a:rPr>
              <a:t>　　　　　　</a:t>
            </a:r>
            <a:r>
              <a:rPr lang="ja-JP" altLang="ja-JP" sz="1900" dirty="0" smtClean="0">
                <a:solidFill>
                  <a:prstClr val="black"/>
                </a:solidFill>
                <a:latin typeface="ＭＳ Ｐ明朝" panose="02020600040205080304" pitchFamily="18" charset="-128"/>
                <a:ea typeface="ＭＳ Ｐ明朝" panose="02020600040205080304" pitchFamily="18" charset="-128"/>
              </a:rPr>
              <a:t>商談会</a:t>
            </a:r>
            <a:r>
              <a:rPr lang="ja-JP" altLang="ja-JP" sz="1900" dirty="0">
                <a:solidFill>
                  <a:prstClr val="black"/>
                </a:solidFill>
                <a:latin typeface="ＭＳ Ｐ明朝" panose="02020600040205080304" pitchFamily="18" charset="-128"/>
                <a:ea typeface="ＭＳ Ｐ明朝" panose="02020600040205080304" pitchFamily="18" charset="-128"/>
              </a:rPr>
              <a:t>の開催</a:t>
            </a:r>
            <a:r>
              <a:rPr lang="ja-JP" altLang="en-US" sz="1900" dirty="0">
                <a:latin typeface="ＭＳ Ｐ明朝" panose="02020600040205080304" pitchFamily="18" charset="-128"/>
                <a:ea typeface="ＭＳ Ｐ明朝" panose="02020600040205080304" pitchFamily="18" charset="-128"/>
              </a:rPr>
              <a:t>（府</a:t>
            </a:r>
            <a:r>
              <a:rPr lang="ja-JP" altLang="en-US" sz="1900" dirty="0" smtClean="0">
                <a:latin typeface="ＭＳ Ｐ明朝" panose="02020600040205080304" pitchFamily="18" charset="-128"/>
                <a:ea typeface="ＭＳ Ｐ明朝" panose="02020600040205080304" pitchFamily="18" charset="-128"/>
              </a:rPr>
              <a:t>市一体となって</a:t>
            </a:r>
            <a:r>
              <a:rPr lang="ja-JP" altLang="en-US" sz="1900" dirty="0" smtClean="0">
                <a:solidFill>
                  <a:prstClr val="black"/>
                </a:solidFill>
                <a:latin typeface="ＭＳ Ｐ明朝" panose="02020600040205080304" pitchFamily="18" charset="-128"/>
                <a:ea typeface="ＭＳ Ｐ明朝" panose="02020600040205080304" pitchFamily="18" charset="-128"/>
              </a:rPr>
              <a:t>より広く</a:t>
            </a:r>
            <a:endParaRPr lang="en-US" altLang="ja-JP" sz="1900" dirty="0" smtClean="0">
              <a:solidFill>
                <a:prstClr val="black"/>
              </a:solidFill>
              <a:latin typeface="ＭＳ Ｐ明朝" panose="02020600040205080304" pitchFamily="18" charset="-128"/>
              <a:ea typeface="ＭＳ Ｐ明朝" panose="02020600040205080304" pitchFamily="18" charset="-128"/>
            </a:endParaRPr>
          </a:p>
          <a:p>
            <a:pPr lvl="0"/>
            <a:r>
              <a:rPr lang="ja-JP" altLang="en-US" sz="1900" dirty="0">
                <a:solidFill>
                  <a:prstClr val="black"/>
                </a:solidFill>
                <a:latin typeface="ＭＳ Ｐ明朝" panose="02020600040205080304" pitchFamily="18" charset="-128"/>
                <a:ea typeface="ＭＳ Ｐ明朝" panose="02020600040205080304" pitchFamily="18" charset="-128"/>
              </a:rPr>
              <a:t>　</a:t>
            </a:r>
            <a:r>
              <a:rPr lang="ja-JP" altLang="en-US" sz="1900" dirty="0" smtClean="0">
                <a:solidFill>
                  <a:prstClr val="black"/>
                </a:solidFill>
                <a:latin typeface="ＭＳ Ｐ明朝" panose="02020600040205080304" pitchFamily="18" charset="-128"/>
                <a:ea typeface="ＭＳ Ｐ明朝" panose="02020600040205080304" pitchFamily="18" charset="-128"/>
              </a:rPr>
              <a:t>　　　　　　国内サプライヤー</a:t>
            </a:r>
            <a:r>
              <a:rPr lang="ja-JP" altLang="en-US" sz="1900" dirty="0">
                <a:solidFill>
                  <a:prstClr val="black"/>
                </a:solidFill>
                <a:latin typeface="ＭＳ Ｐ明朝" panose="02020600040205080304" pitchFamily="18" charset="-128"/>
                <a:ea typeface="ＭＳ Ｐ明朝" panose="02020600040205080304" pitchFamily="18" charset="-128"/>
              </a:rPr>
              <a:t>への周知を実施</a:t>
            </a:r>
            <a:r>
              <a:rPr lang="ja-JP" altLang="en-US" sz="1900" dirty="0">
                <a:latin typeface="ＭＳ Ｐ明朝" panose="02020600040205080304" pitchFamily="18" charset="-128"/>
                <a:ea typeface="ＭＳ Ｐ明朝" panose="02020600040205080304" pitchFamily="18" charset="-128"/>
              </a:rPr>
              <a:t>）等</a:t>
            </a:r>
            <a:endParaRPr lang="ja-JP" altLang="ja-JP" sz="1900" dirty="0">
              <a:latin typeface="ＭＳ Ｐ明朝" panose="02020600040205080304" pitchFamily="18" charset="-128"/>
              <a:ea typeface="ＭＳ Ｐ明朝" panose="02020600040205080304" pitchFamily="18" charset="-128"/>
            </a:endParaRPr>
          </a:p>
        </p:txBody>
      </p:sp>
      <p:sp>
        <p:nvSpPr>
          <p:cNvPr id="39" name="タイトル 1"/>
          <p:cNvSpPr txBox="1">
            <a:spLocks/>
          </p:cNvSpPr>
          <p:nvPr/>
        </p:nvSpPr>
        <p:spPr>
          <a:xfrm>
            <a:off x="655105" y="103558"/>
            <a:ext cx="10176330" cy="963314"/>
          </a:xfrm>
          <a:prstGeom prst="rect">
            <a:avLst/>
          </a:prstGeom>
          <a:solidFill>
            <a:schemeClr val="bg1">
              <a:lumMod val="85000"/>
            </a:schemeClr>
          </a:solidFill>
        </p:spPr>
        <p:txBody>
          <a:bodyPr vert="horz" lIns="91440" tIns="0" rIns="91440" bIns="0" rtlCol="0" anchor="ctr">
            <a:normAutofit/>
          </a:bodyPr>
          <a:lst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a:lstStyle>
          <a:p>
            <a:r>
              <a:rPr lang="ja-JP" altLang="en-US" sz="3200" b="1" smtClean="0">
                <a:latin typeface="ＭＳ Ｐ明朝" panose="02020600040205080304" pitchFamily="18" charset="-128"/>
                <a:ea typeface="ＭＳ Ｐ明朝" panose="02020600040205080304" pitchFamily="18" charset="-128"/>
              </a:rPr>
              <a:t>　３　具体的な取組み</a:t>
            </a:r>
            <a:endParaRPr lang="ja-JP" altLang="en-US" sz="3200" b="1" dirty="0">
              <a:latin typeface="ＭＳ Ｐ明朝" panose="02020600040205080304" pitchFamily="18" charset="-128"/>
              <a:ea typeface="ＭＳ Ｐ明朝" panose="02020600040205080304" pitchFamily="18" charset="-128"/>
            </a:endParaRPr>
          </a:p>
        </p:txBody>
      </p:sp>
      <p:graphicFrame>
        <p:nvGraphicFramePr>
          <p:cNvPr id="42" name="表 41"/>
          <p:cNvGraphicFramePr>
            <a:graphicFrameLocks noGrp="1"/>
          </p:cNvGraphicFramePr>
          <p:nvPr>
            <p:extLst>
              <p:ext uri="{D42A27DB-BD31-4B8C-83A1-F6EECF244321}">
                <p14:modId xmlns:p14="http://schemas.microsoft.com/office/powerpoint/2010/main" val="108893628"/>
              </p:ext>
            </p:extLst>
          </p:nvPr>
        </p:nvGraphicFramePr>
        <p:xfrm>
          <a:off x="6904782" y="2351086"/>
          <a:ext cx="4308929" cy="1839700"/>
        </p:xfrm>
        <a:graphic>
          <a:graphicData uri="http://schemas.openxmlformats.org/drawingml/2006/table">
            <a:tbl>
              <a:tblPr firstRow="1" firstCol="1">
                <a:tableStyleId>{7DF18680-E054-41AD-8BC1-D1AEF772440D}</a:tableStyleId>
              </a:tblPr>
              <a:tblGrid>
                <a:gridCol w="1329891">
                  <a:extLst>
                    <a:ext uri="{9D8B030D-6E8A-4147-A177-3AD203B41FA5}">
                      <a16:colId xmlns:a16="http://schemas.microsoft.com/office/drawing/2014/main" val="1001289938"/>
                    </a:ext>
                  </a:extLst>
                </a:gridCol>
                <a:gridCol w="1489519">
                  <a:extLst>
                    <a:ext uri="{9D8B030D-6E8A-4147-A177-3AD203B41FA5}">
                      <a16:colId xmlns:a16="http://schemas.microsoft.com/office/drawing/2014/main" val="2389152777"/>
                    </a:ext>
                  </a:extLst>
                </a:gridCol>
                <a:gridCol w="1489519">
                  <a:extLst>
                    <a:ext uri="{9D8B030D-6E8A-4147-A177-3AD203B41FA5}">
                      <a16:colId xmlns:a16="http://schemas.microsoft.com/office/drawing/2014/main" val="3541834410"/>
                    </a:ext>
                  </a:extLst>
                </a:gridCol>
              </a:tblGrid>
              <a:tr h="459925">
                <a:tc>
                  <a:txBody>
                    <a:bodyPr/>
                    <a:lstStyle/>
                    <a:p>
                      <a:pPr algn="ct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solidFill>
                      <a:schemeClr val="accent5">
                        <a:lumMod val="60000"/>
                        <a:lumOff val="40000"/>
                      </a:schemeClr>
                    </a:solidFill>
                  </a:tcPr>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2021</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a:t>
                      </a:r>
                      <a:endParaRPr kumimoji="1" lang="en-US" altLang="ja-JP" sz="1200" b="0" dirty="0" smtClean="0">
                        <a:solidFill>
                          <a:schemeClr val="tx1"/>
                        </a:solidFill>
                        <a:latin typeface="ＭＳ Ｐ明朝" panose="02020600040205080304" pitchFamily="18" charset="-128"/>
                        <a:ea typeface="ＭＳ Ｐ明朝" panose="02020600040205080304" pitchFamily="18" charset="-128"/>
                      </a:endParaRPr>
                    </a:p>
                    <a:p>
                      <a:pPr algn="ct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（速報値）</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solidFill>
                      <a:schemeClr val="accent5">
                        <a:lumMod val="60000"/>
                        <a:lumOff val="40000"/>
                      </a:schemeClr>
                    </a:solidFill>
                  </a:tcPr>
                </a:tc>
                <a:tc>
                  <a:txBody>
                    <a:bodyPr/>
                    <a:lstStyle/>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目標</a:t>
                      </a: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a:t>
                      </a:r>
                    </a:p>
                    <a:p>
                      <a:pPr algn="ctr"/>
                      <a:r>
                        <a:rPr kumimoji="1" lang="en-US" altLang="ja-JP" sz="1200" b="0" dirty="0" smtClean="0">
                          <a:solidFill>
                            <a:schemeClr val="tx1"/>
                          </a:solidFill>
                          <a:latin typeface="ＭＳ Ｐ明朝" panose="02020600040205080304" pitchFamily="18" charset="-128"/>
                          <a:ea typeface="ＭＳ Ｐ明朝" panose="02020600040205080304" pitchFamily="18" charset="-128"/>
                        </a:rPr>
                        <a:t>2020</a:t>
                      </a:r>
                      <a:r>
                        <a:rPr kumimoji="1" lang="ja-JP" altLang="en-US" sz="1200" b="0" dirty="0" smtClean="0">
                          <a:solidFill>
                            <a:schemeClr val="tx1"/>
                          </a:solidFill>
                          <a:latin typeface="ＭＳ Ｐ明朝" panose="02020600040205080304" pitchFamily="18" charset="-128"/>
                          <a:ea typeface="ＭＳ Ｐ明朝" panose="02020600040205080304" pitchFamily="18" charset="-128"/>
                        </a:rPr>
                        <a:t>年代後半</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solidFill>
                      <a:schemeClr val="accent5">
                        <a:lumMod val="60000"/>
                        <a:lumOff val="40000"/>
                      </a:schemeClr>
                    </a:solidFill>
                  </a:tcPr>
                </a:tc>
                <a:extLst>
                  <a:ext uri="{0D108BD9-81ED-4DB2-BD59-A6C34878D82A}">
                    <a16:rowId xmlns:a16="http://schemas.microsoft.com/office/drawing/2014/main" val="721697877"/>
                  </a:ext>
                </a:extLst>
              </a:tr>
              <a:tr h="459925">
                <a:tc>
                  <a:txBody>
                    <a:bodyPr/>
                    <a:lstStyle/>
                    <a:p>
                      <a:pPr algn="l"/>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大阪“</a:t>
                      </a:r>
                      <a:r>
                        <a:rPr kumimoji="1" lang="ja-JP" altLang="en-US" sz="1050" b="1" dirty="0" smtClean="0">
                          <a:solidFill>
                            <a:schemeClr val="tx1"/>
                          </a:solidFill>
                          <a:latin typeface="ＭＳ Ｐゴシック" panose="020B0600070205080204" pitchFamily="50" charset="-128"/>
                          <a:ea typeface="ＭＳ Ｐゴシック" panose="020B0600070205080204" pitchFamily="50" charset="-128"/>
                        </a:rPr>
                        <a:t>みなと</a:t>
                      </a: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solidFill>
                      <a:schemeClr val="accent5">
                        <a:lumMod val="60000"/>
                        <a:lumOff val="40000"/>
                      </a:schemeClr>
                    </a:solidFill>
                  </a:tcPr>
                </a:tc>
                <a:tc>
                  <a:txBody>
                    <a:bodyPr/>
                    <a:lstStyle/>
                    <a:p>
                      <a:pPr algn="ctr"/>
                      <a:r>
                        <a:rPr kumimoji="1" lang="en-US" altLang="ja-JP" sz="1200" b="1" dirty="0" smtClean="0">
                          <a:solidFill>
                            <a:schemeClr val="tx1"/>
                          </a:solidFill>
                          <a:latin typeface="ＭＳ Ｐゴシック" panose="020B0600070205080204" pitchFamily="50" charset="-128"/>
                          <a:ea typeface="ＭＳ Ｐゴシック" panose="020B0600070205080204" pitchFamily="50" charset="-128"/>
                        </a:rPr>
                        <a:t>3,303</a:t>
                      </a: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万トン</a:t>
                      </a:r>
                      <a:endParaRPr kumimoji="1" lang="en-US" altLang="ja-JP" sz="1200" b="1" dirty="0" smtClean="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a:t>
                      </a:r>
                      <a:r>
                        <a:rPr kumimoji="1" lang="en-US" altLang="ja-JP" sz="1200" b="1" dirty="0" smtClean="0">
                          <a:solidFill>
                            <a:schemeClr val="tx1"/>
                          </a:solidFill>
                          <a:latin typeface="ＭＳ Ｐゴシック" panose="020B0600070205080204" pitchFamily="50" charset="-128"/>
                          <a:ea typeface="ＭＳ Ｐゴシック" panose="020B0600070205080204" pitchFamily="50" charset="-128"/>
                        </a:rPr>
                        <a:t>216</a:t>
                      </a: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万</a:t>
                      </a:r>
                      <a:r>
                        <a:rPr kumimoji="1" lang="en-US" altLang="ja-JP" sz="1200" b="1" dirty="0" smtClean="0">
                          <a:solidFill>
                            <a:schemeClr val="tx1"/>
                          </a:solidFill>
                          <a:latin typeface="ＭＳ Ｐゴシック" panose="020B0600070205080204" pitchFamily="50" charset="-128"/>
                          <a:ea typeface="ＭＳ Ｐゴシック" panose="020B0600070205080204" pitchFamily="50" charset="-128"/>
                        </a:rPr>
                        <a:t>TEU</a:t>
                      </a:r>
                      <a:r>
                        <a:rPr kumimoji="1" lang="ja-JP" altLang="en-US" sz="1200" b="1" dirty="0" smtClean="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en-US" altLang="ja-JP" sz="1200" b="1" dirty="0" smtClean="0">
                          <a:latin typeface="ＭＳ Ｐゴシック" panose="020B0600070205080204" pitchFamily="50" charset="-128"/>
                          <a:ea typeface="ＭＳ Ｐゴシック" panose="020B0600070205080204" pitchFamily="50" charset="-128"/>
                        </a:rPr>
                        <a:t>4,050</a:t>
                      </a:r>
                      <a:r>
                        <a:rPr kumimoji="1" lang="ja-JP" altLang="en-US" sz="1200" b="1" dirty="0" smtClean="0">
                          <a:latin typeface="ＭＳ Ｐゴシック" panose="020B0600070205080204" pitchFamily="50" charset="-128"/>
                          <a:ea typeface="ＭＳ Ｐゴシック" panose="020B0600070205080204" pitchFamily="50" charset="-128"/>
                        </a:rPr>
                        <a:t>万トン</a:t>
                      </a:r>
                      <a:endParaRPr kumimoji="1" lang="en-US" altLang="ja-JP" sz="1200" b="1" dirty="0" smtClean="0">
                        <a:latin typeface="ＭＳ Ｐゴシック" panose="020B0600070205080204" pitchFamily="50" charset="-128"/>
                        <a:ea typeface="ＭＳ Ｐゴシック" panose="020B0600070205080204" pitchFamily="50" charset="-128"/>
                      </a:endParaRPr>
                    </a:p>
                    <a:p>
                      <a:pPr algn="ctr"/>
                      <a:r>
                        <a:rPr kumimoji="1" lang="ja-JP" altLang="en-US" sz="1200" b="1" dirty="0" smtClean="0">
                          <a:latin typeface="ＭＳ Ｐゴシック" panose="020B0600070205080204" pitchFamily="50" charset="-128"/>
                          <a:ea typeface="ＭＳ Ｐゴシック" panose="020B0600070205080204" pitchFamily="50" charset="-128"/>
                        </a:rPr>
                        <a:t>（</a:t>
                      </a:r>
                      <a:r>
                        <a:rPr kumimoji="1" lang="en-US" altLang="ja-JP" sz="1200" b="1" dirty="0" smtClean="0">
                          <a:latin typeface="ＭＳ Ｐゴシック" panose="020B0600070205080204" pitchFamily="50" charset="-128"/>
                          <a:ea typeface="ＭＳ Ｐゴシック" panose="020B0600070205080204" pitchFamily="50" charset="-128"/>
                        </a:rPr>
                        <a:t>277</a:t>
                      </a:r>
                      <a:r>
                        <a:rPr kumimoji="1" lang="ja-JP" altLang="en-US" sz="1200" b="1" dirty="0" smtClean="0">
                          <a:latin typeface="ＭＳ Ｐゴシック" panose="020B0600070205080204" pitchFamily="50" charset="-128"/>
                          <a:ea typeface="ＭＳ Ｐゴシック" panose="020B0600070205080204" pitchFamily="50" charset="-128"/>
                        </a:rPr>
                        <a:t>万</a:t>
                      </a:r>
                      <a:r>
                        <a:rPr kumimoji="1" lang="en-US" altLang="ja-JP" sz="1200" b="1" dirty="0" smtClean="0">
                          <a:latin typeface="ＭＳ Ｐゴシック" panose="020B0600070205080204" pitchFamily="50" charset="-128"/>
                          <a:ea typeface="ＭＳ Ｐゴシック" panose="020B0600070205080204" pitchFamily="50" charset="-128"/>
                        </a:rPr>
                        <a:t>TEU</a:t>
                      </a:r>
                      <a:r>
                        <a:rPr kumimoji="1" lang="ja-JP" altLang="en-US" sz="1200" b="1" dirty="0" smtClean="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51554409"/>
                  </a:ext>
                </a:extLst>
              </a:tr>
              <a:tr h="459925">
                <a:tc>
                  <a:txBody>
                    <a:bodyPr/>
                    <a:lstStyle/>
                    <a:p>
                      <a:pPr algn="l"/>
                      <a:r>
                        <a:rPr kumimoji="1" lang="ja-JP" altLang="en-US" sz="1200" b="0" dirty="0" smtClean="0">
                          <a:solidFill>
                            <a:schemeClr val="tx1"/>
                          </a:solidFill>
                          <a:latin typeface="ＭＳ Ｐ明朝" panose="02020600040205080304" pitchFamily="18" charset="-128"/>
                          <a:ea typeface="ＭＳ Ｐ明朝" panose="02020600040205080304" pitchFamily="18" charset="-128"/>
                        </a:rPr>
                        <a:t>　（内）大阪港</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solidFill>
                      <a:schemeClr val="accent5">
                        <a:lumMod val="60000"/>
                        <a:lumOff val="40000"/>
                      </a:schemeClr>
                    </a:solidFill>
                  </a:tcPr>
                </a:tc>
                <a:tc>
                  <a:txBody>
                    <a:bodyPr/>
                    <a:lstStyle/>
                    <a:p>
                      <a:pPr algn="ctr"/>
                      <a:r>
                        <a:rPr kumimoji="1" lang="en-US" altLang="ja-JP" sz="1200" dirty="0" smtClean="0">
                          <a:solidFill>
                            <a:schemeClr val="tx1"/>
                          </a:solidFill>
                          <a:latin typeface="ＭＳ Ｐ明朝" panose="02020600040205080304" pitchFamily="18" charset="-128"/>
                          <a:ea typeface="ＭＳ Ｐ明朝" panose="02020600040205080304" pitchFamily="18" charset="-128"/>
                        </a:rPr>
                        <a:t>3,291</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万トン</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p>
                      <a:pPr algn="ctr"/>
                      <a:r>
                        <a:rPr kumimoji="1" lang="ja-JP" altLang="en-US" sz="120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dirty="0" smtClean="0">
                          <a:solidFill>
                            <a:schemeClr val="tx1"/>
                          </a:solidFill>
                          <a:latin typeface="ＭＳ Ｐ明朝" panose="02020600040205080304" pitchFamily="18" charset="-128"/>
                          <a:ea typeface="ＭＳ Ｐ明朝" panose="02020600040205080304" pitchFamily="18" charset="-128"/>
                        </a:rPr>
                        <a:t>213</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万</a:t>
                      </a:r>
                      <a:r>
                        <a:rPr kumimoji="1" lang="en-US" altLang="ja-JP" sz="1200" dirty="0" smtClean="0">
                          <a:solidFill>
                            <a:schemeClr val="tx1"/>
                          </a:solidFill>
                          <a:latin typeface="ＭＳ Ｐ明朝" panose="02020600040205080304" pitchFamily="18" charset="-128"/>
                          <a:ea typeface="ＭＳ Ｐ明朝" panose="02020600040205080304" pitchFamily="18" charset="-128"/>
                        </a:rPr>
                        <a:t>TEU</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a:t>
                      </a:r>
                    </a:p>
                  </a:txBody>
                  <a:tcPr anchor="ctr"/>
                </a:tc>
                <a:tc>
                  <a:txBody>
                    <a:bodyPr/>
                    <a:lstStyle/>
                    <a:p>
                      <a:pPr algn="ctr"/>
                      <a:r>
                        <a:rPr kumimoji="1" lang="en-US" altLang="ja-JP" sz="1200" dirty="0" smtClean="0">
                          <a:latin typeface="ＭＳ Ｐ明朝" panose="02020600040205080304" pitchFamily="18" charset="-128"/>
                          <a:ea typeface="ＭＳ Ｐ明朝" panose="02020600040205080304" pitchFamily="18" charset="-128"/>
                        </a:rPr>
                        <a:t>4,000</a:t>
                      </a:r>
                      <a:r>
                        <a:rPr kumimoji="1" lang="ja-JP" altLang="en-US" sz="1200" dirty="0" smtClean="0">
                          <a:latin typeface="ＭＳ Ｐ明朝" panose="02020600040205080304" pitchFamily="18" charset="-128"/>
                          <a:ea typeface="ＭＳ Ｐ明朝" panose="02020600040205080304" pitchFamily="18" charset="-128"/>
                        </a:rPr>
                        <a:t>万トン</a:t>
                      </a:r>
                      <a:endParaRPr kumimoji="1" lang="en-US" altLang="ja-JP" sz="1200" dirty="0" smtClean="0">
                        <a:latin typeface="ＭＳ Ｐ明朝" panose="02020600040205080304" pitchFamily="18" charset="-128"/>
                        <a:ea typeface="ＭＳ Ｐ明朝" panose="02020600040205080304" pitchFamily="18" charset="-128"/>
                      </a:endParaRPr>
                    </a:p>
                    <a:p>
                      <a:pPr algn="ctr"/>
                      <a:r>
                        <a:rPr kumimoji="1" lang="ja-JP" altLang="en-US" sz="1200" dirty="0" smtClean="0">
                          <a:latin typeface="ＭＳ Ｐ明朝" panose="02020600040205080304" pitchFamily="18" charset="-128"/>
                          <a:ea typeface="ＭＳ Ｐ明朝" panose="02020600040205080304" pitchFamily="18" charset="-128"/>
                        </a:rPr>
                        <a:t>（</a:t>
                      </a:r>
                      <a:r>
                        <a:rPr kumimoji="1" lang="en-US" altLang="ja-JP" sz="1200" dirty="0" smtClean="0">
                          <a:latin typeface="ＭＳ Ｐ明朝" panose="02020600040205080304" pitchFamily="18" charset="-128"/>
                          <a:ea typeface="ＭＳ Ｐ明朝" panose="02020600040205080304" pitchFamily="18" charset="-128"/>
                        </a:rPr>
                        <a:t>271</a:t>
                      </a:r>
                      <a:r>
                        <a:rPr kumimoji="1" lang="ja-JP" altLang="en-US" sz="1200" dirty="0" smtClean="0">
                          <a:latin typeface="ＭＳ Ｐ明朝" panose="02020600040205080304" pitchFamily="18" charset="-128"/>
                          <a:ea typeface="ＭＳ Ｐ明朝" panose="02020600040205080304" pitchFamily="18" charset="-128"/>
                        </a:rPr>
                        <a:t>万</a:t>
                      </a:r>
                      <a:r>
                        <a:rPr kumimoji="1" lang="en-US" altLang="ja-JP" sz="1200" dirty="0" smtClean="0">
                          <a:latin typeface="ＭＳ Ｐ明朝" panose="02020600040205080304" pitchFamily="18" charset="-128"/>
                          <a:ea typeface="ＭＳ Ｐ明朝" panose="02020600040205080304" pitchFamily="18" charset="-128"/>
                        </a:rPr>
                        <a:t>TEU</a:t>
                      </a:r>
                      <a:r>
                        <a:rPr kumimoji="1" lang="ja-JP" altLang="en-US" sz="1200" dirty="0" smtClean="0">
                          <a:latin typeface="ＭＳ Ｐ明朝" panose="02020600040205080304" pitchFamily="18" charset="-128"/>
                          <a:ea typeface="ＭＳ Ｐ明朝" panose="02020600040205080304" pitchFamily="18" charset="-128"/>
                        </a:rPr>
                        <a:t>）</a:t>
                      </a:r>
                    </a:p>
                  </a:txBody>
                  <a:tcPr anchor="ctr"/>
                </a:tc>
                <a:extLst>
                  <a:ext uri="{0D108BD9-81ED-4DB2-BD59-A6C34878D82A}">
                    <a16:rowId xmlns:a16="http://schemas.microsoft.com/office/drawing/2014/main" val="2647976525"/>
                  </a:ext>
                </a:extLst>
              </a:tr>
              <a:tr h="459925">
                <a:tc>
                  <a:txBody>
                    <a:bodyPr/>
                    <a:lstStyle/>
                    <a:p>
                      <a:pPr algn="l"/>
                      <a:r>
                        <a:rPr kumimoji="1" lang="ja-JP" altLang="en-US" sz="1200" b="0" dirty="0" smtClean="0">
                          <a:solidFill>
                            <a:schemeClr val="tx1"/>
                          </a:solidFill>
                          <a:latin typeface="ＭＳ Ｐ明朝" panose="02020600040205080304" pitchFamily="18" charset="-128"/>
                          <a:ea typeface="ＭＳ Ｐ明朝" panose="02020600040205080304" pitchFamily="18" charset="-128"/>
                        </a:rPr>
                        <a:t>　（内）堺泉北港</a:t>
                      </a:r>
                      <a:endParaRPr kumimoji="1" lang="ja-JP" altLang="en-US" sz="1200" b="0" dirty="0">
                        <a:solidFill>
                          <a:schemeClr val="tx1"/>
                        </a:solidFill>
                        <a:latin typeface="ＭＳ Ｐ明朝" panose="02020600040205080304" pitchFamily="18" charset="-128"/>
                        <a:ea typeface="ＭＳ Ｐ明朝" panose="02020600040205080304" pitchFamily="18" charset="-128"/>
                      </a:endParaRPr>
                    </a:p>
                  </a:txBody>
                  <a:tcPr anchor="ctr">
                    <a:solidFill>
                      <a:schemeClr val="accent5">
                        <a:lumMod val="60000"/>
                        <a:lumOff val="40000"/>
                      </a:schemeClr>
                    </a:solidFill>
                  </a:tcPr>
                </a:tc>
                <a:tc>
                  <a:txBody>
                    <a:bodyPr/>
                    <a:lstStyle/>
                    <a:p>
                      <a:pPr algn="ctr"/>
                      <a:r>
                        <a:rPr kumimoji="1" lang="en-US" altLang="ja-JP" sz="1200" dirty="0" smtClean="0">
                          <a:solidFill>
                            <a:schemeClr val="tx1"/>
                          </a:solidFill>
                          <a:latin typeface="ＭＳ Ｐ明朝" panose="02020600040205080304" pitchFamily="18" charset="-128"/>
                          <a:ea typeface="ＭＳ Ｐ明朝" panose="02020600040205080304" pitchFamily="18" charset="-128"/>
                        </a:rPr>
                        <a:t>13</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万トン</a:t>
                      </a:r>
                      <a:endParaRPr kumimoji="1" lang="en-US" altLang="ja-JP" sz="1200" dirty="0" smtClean="0">
                        <a:solidFill>
                          <a:schemeClr val="tx1"/>
                        </a:solidFill>
                        <a:latin typeface="ＭＳ Ｐ明朝" panose="02020600040205080304" pitchFamily="18" charset="-128"/>
                        <a:ea typeface="ＭＳ Ｐ明朝" panose="02020600040205080304" pitchFamily="18" charset="-128"/>
                      </a:endParaRPr>
                    </a:p>
                    <a:p>
                      <a:pPr algn="ctr"/>
                      <a:r>
                        <a:rPr kumimoji="1" lang="ja-JP" altLang="en-US" sz="1200" dirty="0" smtClean="0">
                          <a:solidFill>
                            <a:schemeClr val="tx1"/>
                          </a:solidFill>
                          <a:latin typeface="ＭＳ Ｐ明朝" panose="02020600040205080304" pitchFamily="18" charset="-128"/>
                          <a:ea typeface="ＭＳ Ｐ明朝" panose="02020600040205080304" pitchFamily="18" charset="-128"/>
                        </a:rPr>
                        <a:t>（</a:t>
                      </a:r>
                      <a:r>
                        <a:rPr kumimoji="1" lang="en-US" altLang="ja-JP" sz="1200" dirty="0" smtClean="0">
                          <a:solidFill>
                            <a:schemeClr val="tx1"/>
                          </a:solidFill>
                          <a:latin typeface="ＭＳ Ｐ明朝" panose="02020600040205080304" pitchFamily="18" charset="-128"/>
                          <a:ea typeface="ＭＳ Ｐ明朝" panose="02020600040205080304" pitchFamily="18" charset="-128"/>
                        </a:rPr>
                        <a:t>3</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万</a:t>
                      </a:r>
                      <a:r>
                        <a:rPr kumimoji="1" lang="en-US" altLang="ja-JP" sz="1200" dirty="0" smtClean="0">
                          <a:solidFill>
                            <a:schemeClr val="tx1"/>
                          </a:solidFill>
                          <a:latin typeface="ＭＳ Ｐ明朝" panose="02020600040205080304" pitchFamily="18" charset="-128"/>
                          <a:ea typeface="ＭＳ Ｐ明朝" panose="02020600040205080304" pitchFamily="18" charset="-128"/>
                        </a:rPr>
                        <a:t>TEU</a:t>
                      </a:r>
                      <a:r>
                        <a:rPr kumimoji="1" lang="ja-JP" altLang="en-US" sz="1200" dirty="0" smtClean="0">
                          <a:solidFill>
                            <a:schemeClr val="tx1"/>
                          </a:solidFill>
                          <a:latin typeface="ＭＳ Ｐ明朝" panose="02020600040205080304" pitchFamily="18" charset="-128"/>
                          <a:ea typeface="ＭＳ Ｐ明朝" panose="02020600040205080304" pitchFamily="18" charset="-128"/>
                        </a:rPr>
                        <a:t>）</a:t>
                      </a:r>
                    </a:p>
                  </a:txBody>
                  <a:tcPr anchor="ctr"/>
                </a:tc>
                <a:tc>
                  <a:txBody>
                    <a:bodyPr/>
                    <a:lstStyle/>
                    <a:p>
                      <a:pPr algn="ctr"/>
                      <a:r>
                        <a:rPr kumimoji="1" lang="en-US" altLang="ja-JP" sz="1200" dirty="0" smtClean="0">
                          <a:latin typeface="ＭＳ Ｐ明朝" panose="02020600040205080304" pitchFamily="18" charset="-128"/>
                          <a:ea typeface="ＭＳ Ｐ明朝" panose="02020600040205080304" pitchFamily="18" charset="-128"/>
                        </a:rPr>
                        <a:t>50</a:t>
                      </a:r>
                      <a:r>
                        <a:rPr kumimoji="1" lang="ja-JP" altLang="en-US" sz="1200" dirty="0" smtClean="0">
                          <a:latin typeface="ＭＳ Ｐ明朝" panose="02020600040205080304" pitchFamily="18" charset="-128"/>
                          <a:ea typeface="ＭＳ Ｐ明朝" panose="02020600040205080304" pitchFamily="18" charset="-128"/>
                        </a:rPr>
                        <a:t>万トン</a:t>
                      </a:r>
                      <a:endParaRPr kumimoji="1" lang="en-US" altLang="ja-JP" sz="1200" dirty="0" smtClean="0">
                        <a:latin typeface="ＭＳ Ｐ明朝" panose="02020600040205080304" pitchFamily="18" charset="-128"/>
                        <a:ea typeface="ＭＳ Ｐ明朝" panose="02020600040205080304" pitchFamily="18" charset="-128"/>
                      </a:endParaRPr>
                    </a:p>
                    <a:p>
                      <a:pPr algn="ctr"/>
                      <a:r>
                        <a:rPr kumimoji="1" lang="ja-JP" altLang="en-US" sz="1200" dirty="0" smtClean="0">
                          <a:latin typeface="ＭＳ Ｐ明朝" panose="02020600040205080304" pitchFamily="18" charset="-128"/>
                          <a:ea typeface="ＭＳ Ｐ明朝" panose="02020600040205080304" pitchFamily="18" charset="-128"/>
                        </a:rPr>
                        <a:t>（</a:t>
                      </a:r>
                      <a:r>
                        <a:rPr kumimoji="1" lang="en-US" altLang="ja-JP" sz="1200" dirty="0" smtClean="0">
                          <a:latin typeface="ＭＳ Ｐ明朝" panose="02020600040205080304" pitchFamily="18" charset="-128"/>
                          <a:ea typeface="ＭＳ Ｐ明朝" panose="02020600040205080304" pitchFamily="18" charset="-128"/>
                        </a:rPr>
                        <a:t>6</a:t>
                      </a:r>
                      <a:r>
                        <a:rPr kumimoji="1" lang="ja-JP" altLang="en-US" sz="1200" dirty="0" smtClean="0">
                          <a:latin typeface="ＭＳ Ｐ明朝" panose="02020600040205080304" pitchFamily="18" charset="-128"/>
                          <a:ea typeface="ＭＳ Ｐ明朝" panose="02020600040205080304" pitchFamily="18" charset="-128"/>
                        </a:rPr>
                        <a:t>万</a:t>
                      </a:r>
                      <a:r>
                        <a:rPr kumimoji="1" lang="en-US" altLang="ja-JP" sz="1200" dirty="0" smtClean="0">
                          <a:latin typeface="ＭＳ Ｐ明朝" panose="02020600040205080304" pitchFamily="18" charset="-128"/>
                          <a:ea typeface="ＭＳ Ｐ明朝" panose="02020600040205080304" pitchFamily="18" charset="-128"/>
                        </a:rPr>
                        <a:t>TEU</a:t>
                      </a:r>
                      <a:r>
                        <a:rPr kumimoji="1" lang="ja-JP" altLang="en-US" sz="1200" dirty="0" smtClean="0">
                          <a:latin typeface="ＭＳ Ｐ明朝" panose="02020600040205080304" pitchFamily="18" charset="-128"/>
                          <a:ea typeface="ＭＳ Ｐ明朝" panose="02020600040205080304" pitchFamily="18" charset="-128"/>
                        </a:rPr>
                        <a:t>）</a:t>
                      </a:r>
                    </a:p>
                  </a:txBody>
                  <a:tcPr anchor="ctr"/>
                </a:tc>
                <a:extLst>
                  <a:ext uri="{0D108BD9-81ED-4DB2-BD59-A6C34878D82A}">
                    <a16:rowId xmlns:a16="http://schemas.microsoft.com/office/drawing/2014/main" val="238323589"/>
                  </a:ext>
                </a:extLst>
              </a:tr>
            </a:tbl>
          </a:graphicData>
        </a:graphic>
      </p:graphicFrame>
      <p:sp>
        <p:nvSpPr>
          <p:cNvPr id="43" name="テキスト ボックス 40"/>
          <p:cNvSpPr txBox="1">
            <a:spLocks noChangeArrowheads="1"/>
          </p:cNvSpPr>
          <p:nvPr/>
        </p:nvSpPr>
        <p:spPr bwMode="auto">
          <a:xfrm>
            <a:off x="6947028" y="4216608"/>
            <a:ext cx="4192227" cy="29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外貿コンテナ取扱量</a:t>
            </a:r>
            <a:r>
              <a:rPr kumimoji="0" lang="ja-JP" altLang="ja-JP" sz="14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
        <p:nvSpPr>
          <p:cNvPr id="48" name="正方形/長方形 47"/>
          <p:cNvSpPr/>
          <p:nvPr/>
        </p:nvSpPr>
        <p:spPr>
          <a:xfrm>
            <a:off x="1229008" y="5062727"/>
            <a:ext cx="5404823" cy="2431435"/>
          </a:xfrm>
          <a:prstGeom prst="rect">
            <a:avLst/>
          </a:prstGeom>
        </p:spPr>
        <p:txBody>
          <a:bodyPr wrap="square">
            <a:spAutoFit/>
          </a:bodyPr>
          <a:lstStyle/>
          <a:p>
            <a:r>
              <a:rPr lang="ja-JP" altLang="ja-JP" sz="1900" dirty="0" smtClean="0">
                <a:latin typeface="ＭＳ Ｐゴシック" panose="020B0600070205080204" pitchFamily="50" charset="-128"/>
                <a:ea typeface="ＭＳ Ｐゴシック" panose="020B0600070205080204" pitchFamily="50" charset="-128"/>
              </a:rPr>
              <a:t>■</a:t>
            </a:r>
            <a:r>
              <a:rPr lang="ja-JP" altLang="en-US" sz="1900" dirty="0" smtClean="0">
                <a:latin typeface="ＭＳ Ｐゴシック" panose="020B0600070205080204" pitchFamily="50" charset="-128"/>
                <a:ea typeface="ＭＳ Ｐゴシック" panose="020B0600070205080204" pitchFamily="50" charset="-128"/>
              </a:rPr>
              <a:t> </a:t>
            </a:r>
            <a:r>
              <a:rPr lang="ja-JP" altLang="ja-JP" sz="1900" dirty="0" smtClean="0">
                <a:latin typeface="ＭＳ Ｐゴシック" panose="020B0600070205080204" pitchFamily="50" charset="-128"/>
                <a:ea typeface="ＭＳ Ｐゴシック" panose="020B0600070205080204" pitchFamily="50" charset="-128"/>
              </a:rPr>
              <a:t>貨物を集める「集貨」</a:t>
            </a:r>
          </a:p>
          <a:p>
            <a:r>
              <a:rPr lang="ja-JP" altLang="en-US" sz="1900" dirty="0" smtClean="0">
                <a:latin typeface="ＭＳ Ｐ明朝" panose="02020600040205080304" pitchFamily="18" charset="-128"/>
                <a:ea typeface="ＭＳ Ｐ明朝" panose="02020600040205080304" pitchFamily="18" charset="-128"/>
              </a:rPr>
              <a:t>　</a:t>
            </a:r>
            <a:r>
              <a:rPr lang="ja-JP" altLang="ja-JP" sz="1900" dirty="0" smtClean="0">
                <a:latin typeface="ＭＳ Ｐ明朝" panose="02020600040205080304" pitchFamily="18" charset="-128"/>
                <a:ea typeface="ＭＳ Ｐ明朝" panose="02020600040205080304" pitchFamily="18" charset="-128"/>
              </a:rPr>
              <a:t>国際基幹航路の維持・拡大につながる貨物誘致や航路開設等に対する各種インセンティブ策や、国内外での荷主企業等へのポートセールス活動を実施</a:t>
            </a:r>
            <a:r>
              <a:rPr lang="ja-JP" altLang="en-US" sz="1900" dirty="0" smtClean="0">
                <a:latin typeface="ＭＳ Ｐ明朝" panose="02020600040205080304" pitchFamily="18" charset="-128"/>
                <a:ea typeface="ＭＳ Ｐ明朝" panose="02020600040205080304" pitchFamily="18" charset="-128"/>
              </a:rPr>
              <a:t>します</a:t>
            </a:r>
            <a:r>
              <a:rPr lang="ja-JP" altLang="ja-JP" sz="1900" dirty="0" smtClean="0">
                <a:latin typeface="ＭＳ Ｐ明朝" panose="02020600040205080304" pitchFamily="18" charset="-128"/>
                <a:ea typeface="ＭＳ Ｐ明朝" panose="02020600040205080304" pitchFamily="18" charset="-128"/>
              </a:rPr>
              <a:t>。</a:t>
            </a:r>
            <a:endParaRPr lang="en-US" altLang="ja-JP" sz="1900" strike="sngStrike" dirty="0">
              <a:latin typeface="ＭＳ Ｐ明朝" panose="02020600040205080304" pitchFamily="18" charset="-128"/>
              <a:ea typeface="ＭＳ Ｐ明朝" panose="02020600040205080304" pitchFamily="18" charset="-128"/>
            </a:endParaRPr>
          </a:p>
          <a:p>
            <a:r>
              <a:rPr lang="ja-JP" altLang="en-US" sz="1900" dirty="0" smtClean="0">
                <a:latin typeface="ＭＳ Ｐ明朝" panose="02020600040205080304" pitchFamily="18" charset="-128"/>
                <a:ea typeface="ＭＳ Ｐ明朝" panose="02020600040205080304" pitchFamily="18" charset="-128"/>
              </a:rPr>
              <a:t>　また、堺</a:t>
            </a:r>
            <a:r>
              <a:rPr lang="ja-JP" altLang="en-US" sz="1900" dirty="0">
                <a:latin typeface="ＭＳ Ｐ明朝" panose="02020600040205080304" pitchFamily="18" charset="-128"/>
                <a:ea typeface="ＭＳ Ｐ明朝" panose="02020600040205080304" pitchFamily="18" charset="-128"/>
              </a:rPr>
              <a:t>泉北港の強みである充実した内航</a:t>
            </a:r>
            <a:r>
              <a:rPr lang="ja-JP" altLang="en-US" sz="1900" dirty="0" smtClean="0">
                <a:latin typeface="ＭＳ Ｐ明朝" panose="02020600040205080304" pitchFamily="18" charset="-128"/>
                <a:ea typeface="ＭＳ Ｐ明朝" panose="02020600040205080304" pitchFamily="18" charset="-128"/>
              </a:rPr>
              <a:t>ネットワークも活かし</a:t>
            </a:r>
            <a:r>
              <a:rPr lang="ja-JP" altLang="en-US" sz="1900" dirty="0">
                <a:latin typeface="ＭＳ Ｐ明朝" panose="02020600040205080304" pitchFamily="18" charset="-128"/>
                <a:ea typeface="ＭＳ Ｐ明朝" panose="02020600040205080304" pitchFamily="18" charset="-128"/>
              </a:rPr>
              <a:t>、大阪</a:t>
            </a:r>
            <a:r>
              <a:rPr lang="ja-JP" altLang="en-US" sz="1900" dirty="0" smtClean="0">
                <a:latin typeface="ＭＳ Ｐ明朝" panose="02020600040205080304" pitchFamily="18" charset="-128"/>
                <a:ea typeface="ＭＳ Ｐ明朝" panose="02020600040205080304" pitchFamily="18" charset="-128"/>
              </a:rPr>
              <a:t>”みなと”</a:t>
            </a:r>
            <a:r>
              <a:rPr lang="ja-JP" altLang="en-US" sz="1900" dirty="0">
                <a:latin typeface="ＭＳ Ｐ明朝" panose="02020600040205080304" pitchFamily="18" charset="-128"/>
                <a:ea typeface="ＭＳ Ｐ明朝" panose="02020600040205080304" pitchFamily="18" charset="-128"/>
              </a:rPr>
              <a:t>の</a:t>
            </a:r>
            <a:r>
              <a:rPr lang="ja-JP" altLang="en-US" sz="1900" dirty="0" smtClean="0">
                <a:latin typeface="ＭＳ Ｐ明朝" panose="02020600040205080304" pitchFamily="18" charset="-128"/>
                <a:ea typeface="ＭＳ Ｐ明朝" panose="02020600040205080304" pitchFamily="18" charset="-128"/>
              </a:rPr>
              <a:t>集貨機能を高めます。</a:t>
            </a:r>
            <a:endParaRPr lang="ja-JP" altLang="ja-JP" sz="1900" dirty="0">
              <a:latin typeface="ＭＳ Ｐ明朝" panose="02020600040205080304" pitchFamily="18" charset="-128"/>
              <a:ea typeface="ＭＳ Ｐ明朝" panose="02020600040205080304" pitchFamily="18" charset="-128"/>
            </a:endParaRPr>
          </a:p>
        </p:txBody>
      </p:sp>
      <p:sp>
        <p:nvSpPr>
          <p:cNvPr id="50" name="正方形/長方形 49"/>
          <p:cNvSpPr/>
          <p:nvPr/>
        </p:nvSpPr>
        <p:spPr>
          <a:xfrm>
            <a:off x="1229008" y="11326124"/>
            <a:ext cx="9480122" cy="2139047"/>
          </a:xfrm>
          <a:prstGeom prst="rect">
            <a:avLst/>
          </a:prstGeom>
        </p:spPr>
        <p:txBody>
          <a:bodyPr wrap="square">
            <a:spAutoFit/>
          </a:bodyPr>
          <a:lstStyle/>
          <a:p>
            <a:r>
              <a:rPr lang="ja-JP" altLang="ja-JP" sz="1900" dirty="0" smtClean="0">
                <a:latin typeface="ＭＳ Ｐゴシック" panose="020B0600070205080204" pitchFamily="50" charset="-128"/>
                <a:ea typeface="ＭＳ Ｐゴシック" panose="020B0600070205080204" pitchFamily="50" charset="-128"/>
              </a:rPr>
              <a:t>■</a:t>
            </a:r>
            <a:r>
              <a:rPr lang="ja-JP" altLang="en-US" sz="1900" dirty="0" smtClean="0">
                <a:latin typeface="ＭＳ Ｐゴシック" panose="020B0600070205080204" pitchFamily="50" charset="-128"/>
                <a:ea typeface="ＭＳ Ｐゴシック" panose="020B0600070205080204" pitchFamily="50" charset="-128"/>
              </a:rPr>
              <a:t> </a:t>
            </a:r>
            <a:r>
              <a:rPr lang="ja-JP" altLang="ja-JP" sz="1900" dirty="0" smtClean="0">
                <a:latin typeface="ＭＳ Ｐゴシック" panose="020B0600070205080204" pitchFamily="50" charset="-128"/>
                <a:ea typeface="ＭＳ Ｐゴシック" panose="020B0600070205080204" pitchFamily="50" charset="-128"/>
              </a:rPr>
              <a:t>港湾</a:t>
            </a:r>
            <a:r>
              <a:rPr lang="ja-JP" altLang="ja-JP" sz="1900" dirty="0">
                <a:latin typeface="ＭＳ Ｐゴシック" panose="020B0600070205080204" pitchFamily="50" charset="-128"/>
                <a:ea typeface="ＭＳ Ｐゴシック" panose="020B0600070205080204" pitchFamily="50" charset="-128"/>
              </a:rPr>
              <a:t>施設の機能強化など「競争力強化」</a:t>
            </a:r>
          </a:p>
          <a:p>
            <a:r>
              <a:rPr lang="ja-JP" altLang="en-US" sz="1900" dirty="0" smtClean="0">
                <a:latin typeface="ＭＳ Ｐ明朝" panose="02020600040205080304" pitchFamily="18" charset="-128"/>
                <a:ea typeface="ＭＳ Ｐ明朝" panose="02020600040205080304" pitchFamily="18" charset="-128"/>
              </a:rPr>
              <a:t>　</a:t>
            </a:r>
            <a:r>
              <a:rPr lang="ja-JP" altLang="ja-JP" sz="1900" dirty="0" smtClean="0">
                <a:latin typeface="ＭＳ Ｐ明朝" panose="02020600040205080304" pitchFamily="18" charset="-128"/>
                <a:ea typeface="ＭＳ Ｐ明朝" panose="02020600040205080304" pitchFamily="18" charset="-128"/>
              </a:rPr>
              <a:t>コンテナ</a:t>
            </a:r>
            <a:r>
              <a:rPr lang="ja-JP" altLang="ja-JP" sz="1900" dirty="0">
                <a:latin typeface="ＭＳ Ｐ明朝" panose="02020600040205080304" pitchFamily="18" charset="-128"/>
                <a:ea typeface="ＭＳ Ｐ明朝" panose="02020600040205080304" pitchFamily="18" charset="-128"/>
              </a:rPr>
              <a:t>船の大型化等に対応した主航路の増深・</a:t>
            </a:r>
            <a:r>
              <a:rPr lang="ja-JP" altLang="ja-JP" sz="1900" dirty="0" smtClean="0">
                <a:latin typeface="ＭＳ Ｐ明朝" panose="02020600040205080304" pitchFamily="18" charset="-128"/>
                <a:ea typeface="ＭＳ Ｐ明朝" panose="02020600040205080304" pitchFamily="18" charset="-128"/>
              </a:rPr>
              <a:t>拡幅や夢</a:t>
            </a:r>
            <a:r>
              <a:rPr lang="ja-JP" altLang="ja-JP" sz="1900" dirty="0">
                <a:latin typeface="ＭＳ Ｐ明朝" panose="02020600040205080304" pitchFamily="18" charset="-128"/>
                <a:ea typeface="ＭＳ Ｐ明朝" panose="02020600040205080304" pitchFamily="18" charset="-128"/>
              </a:rPr>
              <a:t>洲コンテナターミナル</a:t>
            </a:r>
            <a:r>
              <a:rPr lang="en-US" altLang="ja-JP" sz="1900" dirty="0" smtClean="0">
                <a:latin typeface="ＭＳ Ｐ明朝" panose="02020600040205080304" pitchFamily="18" charset="-128"/>
                <a:ea typeface="ＭＳ Ｐ明朝" panose="02020600040205080304" pitchFamily="18" charset="-128"/>
              </a:rPr>
              <a:t>C12</a:t>
            </a:r>
            <a:r>
              <a:rPr lang="ja-JP" altLang="en-US" sz="1900" dirty="0" smtClean="0">
                <a:latin typeface="ＭＳ Ｐ明朝" panose="02020600040205080304" pitchFamily="18" charset="-128"/>
                <a:ea typeface="ＭＳ Ｐ明朝" panose="02020600040205080304" pitchFamily="18" charset="-128"/>
              </a:rPr>
              <a:t>荷さばき地の拡張</a:t>
            </a:r>
            <a:r>
              <a:rPr lang="ja-JP" altLang="ja-JP" sz="1900" dirty="0" smtClean="0">
                <a:latin typeface="ＭＳ Ｐ明朝" panose="02020600040205080304" pitchFamily="18" charset="-128"/>
                <a:ea typeface="ＭＳ Ｐ明朝" panose="02020600040205080304" pitchFamily="18" charset="-128"/>
              </a:rPr>
              <a:t>等</a:t>
            </a:r>
            <a:r>
              <a:rPr lang="ja-JP" altLang="ja-JP" sz="1900" dirty="0">
                <a:latin typeface="ＭＳ Ｐ明朝" panose="02020600040205080304" pitchFamily="18" charset="-128"/>
                <a:ea typeface="ＭＳ Ｐ明朝" panose="02020600040205080304" pitchFamily="18" charset="-128"/>
              </a:rPr>
              <a:t>を</a:t>
            </a:r>
            <a:r>
              <a:rPr lang="ja-JP" altLang="ja-JP" sz="1900" dirty="0" smtClean="0">
                <a:latin typeface="ＭＳ Ｐ明朝" panose="02020600040205080304" pitchFamily="18" charset="-128"/>
                <a:ea typeface="ＭＳ Ｐ明朝" panose="02020600040205080304" pitchFamily="18" charset="-128"/>
              </a:rPr>
              <a:t>実施</a:t>
            </a:r>
            <a:r>
              <a:rPr lang="ja-JP" altLang="en-US" sz="1900" dirty="0" smtClean="0">
                <a:latin typeface="ＭＳ Ｐ明朝" panose="02020600040205080304" pitchFamily="18" charset="-128"/>
                <a:ea typeface="ＭＳ Ｐ明朝" panose="02020600040205080304" pitchFamily="18" charset="-128"/>
              </a:rPr>
              <a:t>します</a:t>
            </a:r>
            <a:r>
              <a:rPr lang="ja-JP" altLang="ja-JP" sz="1900" dirty="0" smtClean="0">
                <a:latin typeface="ＭＳ Ｐ明朝" panose="02020600040205080304" pitchFamily="18" charset="-128"/>
                <a:ea typeface="ＭＳ Ｐ明朝" panose="02020600040205080304" pitchFamily="18" charset="-128"/>
              </a:rPr>
              <a:t>。</a:t>
            </a:r>
            <a:endParaRPr lang="ja-JP" altLang="ja-JP" sz="1900" dirty="0">
              <a:latin typeface="ＭＳ Ｐ明朝" panose="02020600040205080304" pitchFamily="18" charset="-128"/>
              <a:ea typeface="ＭＳ Ｐ明朝" panose="02020600040205080304" pitchFamily="18" charset="-128"/>
            </a:endParaRPr>
          </a:p>
          <a:p>
            <a:r>
              <a:rPr lang="ja-JP" altLang="en-US" sz="1900" dirty="0" smtClean="0">
                <a:latin typeface="ＭＳ Ｐ明朝" panose="02020600040205080304" pitchFamily="18" charset="-128"/>
                <a:ea typeface="ＭＳ Ｐ明朝" panose="02020600040205080304" pitchFamily="18" charset="-128"/>
              </a:rPr>
              <a:t>　</a:t>
            </a:r>
            <a:r>
              <a:rPr lang="ja-JP" altLang="ja-JP" sz="1900" dirty="0" smtClean="0">
                <a:latin typeface="ＭＳ Ｐ明朝" panose="02020600040205080304" pitchFamily="18" charset="-128"/>
                <a:ea typeface="ＭＳ Ｐ明朝" panose="02020600040205080304" pitchFamily="18" charset="-128"/>
              </a:rPr>
              <a:t>国</a:t>
            </a:r>
            <a:r>
              <a:rPr lang="ja-JP" altLang="ja-JP" sz="1900" dirty="0">
                <a:latin typeface="ＭＳ Ｐ明朝" panose="02020600040205080304" pitchFamily="18" charset="-128"/>
                <a:ea typeface="ＭＳ Ｐ明朝" panose="02020600040205080304" pitchFamily="18" charset="-128"/>
              </a:rPr>
              <a:t>の</a:t>
            </a:r>
            <a:r>
              <a:rPr lang="en-US" altLang="ja-JP" sz="1900" dirty="0">
                <a:latin typeface="ＭＳ Ｐ明朝" panose="02020600040205080304" pitchFamily="18" charset="-128"/>
                <a:ea typeface="ＭＳ Ｐ明朝" panose="02020600040205080304" pitchFamily="18" charset="-128"/>
              </a:rPr>
              <a:t>AI</a:t>
            </a:r>
            <a:r>
              <a:rPr lang="ja-JP" altLang="ja-JP" sz="1900" dirty="0">
                <a:latin typeface="ＭＳ Ｐ明朝" panose="02020600040205080304" pitchFamily="18" charset="-128"/>
                <a:ea typeface="ＭＳ Ｐ明朝" panose="02020600040205080304" pitchFamily="18" charset="-128"/>
              </a:rPr>
              <a:t>ターミナル実現に向けた取組</a:t>
            </a:r>
            <a:r>
              <a:rPr lang="ja-JP" altLang="en-US" sz="1900" dirty="0">
                <a:latin typeface="ＭＳ Ｐ明朝" panose="02020600040205080304" pitchFamily="18" charset="-128"/>
                <a:ea typeface="ＭＳ Ｐ明朝" panose="02020600040205080304" pitchFamily="18" charset="-128"/>
              </a:rPr>
              <a:t>み</a:t>
            </a:r>
            <a:r>
              <a:rPr lang="ja-JP" altLang="ja-JP" sz="1900" dirty="0">
                <a:latin typeface="ＭＳ Ｐ明朝" panose="02020600040205080304" pitchFamily="18" charset="-128"/>
                <a:ea typeface="ＭＳ Ｐ明朝" panose="02020600040205080304" pitchFamily="18" charset="-128"/>
              </a:rPr>
              <a:t>を踏まえ</a:t>
            </a:r>
            <a:r>
              <a:rPr lang="ja-JP" altLang="ja-JP" sz="1900" dirty="0" smtClean="0">
                <a:latin typeface="ＭＳ Ｐ明朝" panose="02020600040205080304" pitchFamily="18" charset="-128"/>
                <a:ea typeface="ＭＳ Ｐ明朝" panose="02020600040205080304" pitchFamily="18" charset="-128"/>
              </a:rPr>
              <a:t>、</a:t>
            </a:r>
            <a:r>
              <a:rPr lang="en-US" altLang="ja-JP" sz="1900" dirty="0" smtClean="0">
                <a:latin typeface="ＭＳ Ｐ明朝" panose="02020600040205080304" pitchFamily="18" charset="-128"/>
                <a:ea typeface="ＭＳ Ｐ明朝" panose="02020600040205080304" pitchFamily="18" charset="-128"/>
              </a:rPr>
              <a:t>CONPAS</a:t>
            </a:r>
            <a:r>
              <a:rPr lang="en-US" altLang="ja-JP" sz="1900" baseline="30000" dirty="0" smtClean="0">
                <a:latin typeface="ＭＳ Ｐ明朝" panose="02020600040205080304" pitchFamily="18" charset="-128"/>
                <a:ea typeface="ＭＳ Ｐ明朝" panose="02020600040205080304" pitchFamily="18" charset="-128"/>
              </a:rPr>
              <a:t>※</a:t>
            </a:r>
            <a:r>
              <a:rPr lang="ja-JP" altLang="ja-JP" sz="1900" dirty="0" smtClean="0">
                <a:latin typeface="ＭＳ Ｐ明朝" panose="02020600040205080304" pitchFamily="18" charset="-128"/>
                <a:ea typeface="ＭＳ Ｐ明朝" panose="02020600040205080304" pitchFamily="18" charset="-128"/>
              </a:rPr>
              <a:t>（</a:t>
            </a:r>
            <a:r>
              <a:rPr lang="ja-JP" altLang="ja-JP" sz="1900" dirty="0">
                <a:latin typeface="ＭＳ Ｐ明朝" panose="02020600040205080304" pitchFamily="18" charset="-128"/>
                <a:ea typeface="ＭＳ Ｐ明朝" panose="02020600040205080304" pitchFamily="18" charset="-128"/>
              </a:rPr>
              <a:t>新・港湾情報システム）の導入など大阪港</a:t>
            </a:r>
            <a:r>
              <a:rPr lang="ja-JP" altLang="ja-JP" sz="1900" dirty="0" smtClean="0">
                <a:latin typeface="ＭＳ Ｐ明朝" panose="02020600040205080304" pitchFamily="18" charset="-128"/>
                <a:ea typeface="ＭＳ Ｐ明朝" panose="02020600040205080304" pitchFamily="18" charset="-128"/>
              </a:rPr>
              <a:t>における</a:t>
            </a:r>
            <a:r>
              <a:rPr lang="ja-JP" altLang="ja-JP" sz="1900" dirty="0">
                <a:latin typeface="ＭＳ Ｐ明朝" panose="02020600040205080304" pitchFamily="18" charset="-128"/>
                <a:ea typeface="ＭＳ Ｐ明朝" panose="02020600040205080304" pitchFamily="18" charset="-128"/>
              </a:rPr>
              <a:t>コンテナターミナルの効率化・生産性向上に</a:t>
            </a:r>
            <a:r>
              <a:rPr lang="ja-JP" altLang="ja-JP" sz="1900" dirty="0" smtClean="0">
                <a:latin typeface="ＭＳ Ｐ明朝" panose="02020600040205080304" pitchFamily="18" charset="-128"/>
                <a:ea typeface="ＭＳ Ｐ明朝" panose="02020600040205080304" pitchFamily="18" charset="-128"/>
              </a:rPr>
              <a:t>資する</a:t>
            </a:r>
            <a:r>
              <a:rPr lang="ja-JP" altLang="ja-JP" sz="1900" dirty="0">
                <a:latin typeface="ＭＳ Ｐ明朝" panose="02020600040205080304" pitchFamily="18" charset="-128"/>
                <a:ea typeface="ＭＳ Ｐ明朝" panose="02020600040205080304" pitchFamily="18" charset="-128"/>
              </a:rPr>
              <a:t>取組</a:t>
            </a:r>
            <a:r>
              <a:rPr lang="ja-JP" altLang="en-US" sz="1900" dirty="0">
                <a:latin typeface="ＭＳ Ｐ明朝" panose="02020600040205080304" pitchFamily="18" charset="-128"/>
                <a:ea typeface="ＭＳ Ｐ明朝" panose="02020600040205080304" pitchFamily="18" charset="-128"/>
              </a:rPr>
              <a:t>み</a:t>
            </a:r>
            <a:r>
              <a:rPr lang="ja-JP" altLang="ja-JP" sz="1900" dirty="0">
                <a:latin typeface="ＭＳ Ｐ明朝" panose="02020600040205080304" pitchFamily="18" charset="-128"/>
                <a:ea typeface="ＭＳ Ｐ明朝" panose="02020600040205080304" pitchFamily="18" charset="-128"/>
              </a:rPr>
              <a:t>を</a:t>
            </a:r>
            <a:r>
              <a:rPr lang="ja-JP" altLang="en-US" sz="1900" dirty="0" smtClean="0">
                <a:latin typeface="ＭＳ Ｐ明朝" panose="02020600040205080304" pitchFamily="18" charset="-128"/>
                <a:ea typeface="ＭＳ Ｐ明朝" panose="02020600040205080304" pitchFamily="18" charset="-128"/>
              </a:rPr>
              <a:t>進めます</a:t>
            </a:r>
            <a:r>
              <a:rPr lang="ja-JP" altLang="ja-JP" sz="1900" dirty="0" smtClean="0">
                <a:latin typeface="ＭＳ Ｐ明朝" panose="02020600040205080304" pitchFamily="18" charset="-128"/>
                <a:ea typeface="ＭＳ Ｐ明朝" panose="02020600040205080304" pitchFamily="18" charset="-128"/>
              </a:rPr>
              <a:t>。</a:t>
            </a:r>
            <a:endParaRPr lang="ja-JP" altLang="ja-JP" sz="1900" dirty="0">
              <a:latin typeface="ＭＳ Ｐ明朝" panose="02020600040205080304" pitchFamily="18" charset="-128"/>
              <a:ea typeface="ＭＳ Ｐ明朝" panose="02020600040205080304" pitchFamily="18" charset="-128"/>
            </a:endParaRPr>
          </a:p>
          <a:p>
            <a:r>
              <a:rPr lang="ja-JP" altLang="en-US" sz="1900" dirty="0" smtClean="0">
                <a:latin typeface="ＭＳ Ｐ明朝" panose="02020600040205080304" pitchFamily="18" charset="-128"/>
                <a:ea typeface="ＭＳ Ｐ明朝" panose="02020600040205080304" pitchFamily="18" charset="-128"/>
              </a:rPr>
              <a:t>　</a:t>
            </a:r>
            <a:r>
              <a:rPr lang="ja-JP" altLang="ja-JP" sz="1900" dirty="0" smtClean="0">
                <a:latin typeface="ＭＳ Ｐ明朝" panose="02020600040205080304" pitchFamily="18" charset="-128"/>
                <a:ea typeface="ＭＳ Ｐ明朝" panose="02020600040205080304" pitchFamily="18" charset="-128"/>
              </a:rPr>
              <a:t>港湾</a:t>
            </a:r>
            <a:r>
              <a:rPr lang="ja-JP" altLang="ja-JP" sz="1900" dirty="0">
                <a:latin typeface="ＭＳ Ｐ明朝" panose="02020600040205080304" pitchFamily="18" charset="-128"/>
                <a:ea typeface="ＭＳ Ｐ明朝" panose="02020600040205080304" pitchFamily="18" charset="-128"/>
              </a:rPr>
              <a:t>運営会社制度の活用などによる</a:t>
            </a:r>
            <a:r>
              <a:rPr lang="ja-JP" altLang="en-US" sz="1900" dirty="0" smtClean="0">
                <a:latin typeface="ＭＳ Ｐ明朝" panose="02020600040205080304" pitchFamily="18" charset="-128"/>
                <a:ea typeface="ＭＳ Ｐ明朝" panose="02020600040205080304" pitchFamily="18" charset="-128"/>
              </a:rPr>
              <a:t>コンテナターミナル等</a:t>
            </a:r>
            <a:r>
              <a:rPr lang="ja-JP" altLang="en-US" sz="1900" dirty="0">
                <a:latin typeface="ＭＳ Ｐ明朝" panose="02020600040205080304" pitchFamily="18" charset="-128"/>
                <a:ea typeface="ＭＳ Ｐ明朝" panose="02020600040205080304" pitchFamily="18" charset="-128"/>
              </a:rPr>
              <a:t>の</a:t>
            </a:r>
            <a:r>
              <a:rPr lang="ja-JP" altLang="ja-JP" sz="1900" dirty="0">
                <a:latin typeface="ＭＳ Ｐ明朝" panose="02020600040205080304" pitchFamily="18" charset="-128"/>
                <a:ea typeface="ＭＳ Ｐ明朝" panose="02020600040205080304" pitchFamily="18" charset="-128"/>
              </a:rPr>
              <a:t>利便性向上や港湾コスト削減に向けた取組</a:t>
            </a:r>
            <a:r>
              <a:rPr lang="ja-JP" altLang="en-US" sz="1900" dirty="0">
                <a:latin typeface="ＭＳ Ｐ明朝" panose="02020600040205080304" pitchFamily="18" charset="-128"/>
                <a:ea typeface="ＭＳ Ｐ明朝" panose="02020600040205080304" pitchFamily="18" charset="-128"/>
              </a:rPr>
              <a:t>み</a:t>
            </a:r>
            <a:r>
              <a:rPr lang="ja-JP" altLang="ja-JP" sz="1900" dirty="0" smtClean="0">
                <a:latin typeface="ＭＳ Ｐ明朝" panose="02020600040205080304" pitchFamily="18" charset="-128"/>
                <a:ea typeface="ＭＳ Ｐ明朝" panose="02020600040205080304" pitchFamily="18" charset="-128"/>
              </a:rPr>
              <a:t>を進</a:t>
            </a:r>
            <a:r>
              <a:rPr lang="ja-JP" altLang="en-US" sz="1900" dirty="0" smtClean="0">
                <a:latin typeface="ＭＳ Ｐ明朝" panose="02020600040205080304" pitchFamily="18" charset="-128"/>
                <a:ea typeface="ＭＳ Ｐ明朝" panose="02020600040205080304" pitchFamily="18" charset="-128"/>
              </a:rPr>
              <a:t>めます</a:t>
            </a:r>
            <a:r>
              <a:rPr lang="ja-JP" altLang="ja-JP" sz="1900" dirty="0" smtClean="0">
                <a:latin typeface="ＭＳ Ｐ明朝" panose="02020600040205080304" pitchFamily="18" charset="-128"/>
                <a:ea typeface="ＭＳ Ｐ明朝" panose="02020600040205080304" pitchFamily="18" charset="-128"/>
              </a:rPr>
              <a:t>。</a:t>
            </a:r>
            <a:endParaRPr lang="ja-JP" altLang="ja-JP" sz="1900" dirty="0">
              <a:latin typeface="ＭＳ Ｐ明朝" panose="02020600040205080304" pitchFamily="18" charset="-128"/>
              <a:ea typeface="ＭＳ Ｐ明朝" panose="02020600040205080304" pitchFamily="18" charset="-128"/>
            </a:endParaRPr>
          </a:p>
        </p:txBody>
      </p:sp>
      <p:sp>
        <p:nvSpPr>
          <p:cNvPr id="54" name="正方形/長方形 53"/>
          <p:cNvSpPr/>
          <p:nvPr/>
        </p:nvSpPr>
        <p:spPr>
          <a:xfrm>
            <a:off x="4572000" y="14218382"/>
            <a:ext cx="6689555" cy="692497"/>
          </a:xfrm>
          <a:prstGeom prst="rect">
            <a:avLst/>
          </a:prstGeom>
        </p:spPr>
        <p:txBody>
          <a:bodyPr wrap="square">
            <a:spAutoFit/>
          </a:bodyPr>
          <a:lstStyle/>
          <a:p>
            <a:pPr marL="711200" indent="-711200"/>
            <a:r>
              <a:rPr lang="en-US" altLang="ja-JP" sz="1100" kern="100" dirty="0">
                <a:solidFill>
                  <a:srgbClr val="FF0000"/>
                </a:solidFill>
                <a:latin typeface="ＭＳ Ｐ明朝" panose="02020600040205080304" pitchFamily="18" charset="-128"/>
                <a:ea typeface="ＭＳ Ｐ明朝" panose="02020600040205080304" pitchFamily="18" charset="-128"/>
                <a:cs typeface="Times New Roman" panose="02020603050405020304" pitchFamily="18" charset="0"/>
              </a:rPr>
              <a:t> </a:t>
            </a:r>
            <a:r>
              <a:rPr lang="en-US" altLang="ja-JP"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※CONPAS</a:t>
            </a:r>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a:t>
            </a:r>
            <a:r>
              <a:rPr lang="ja-JP" altLang="en-US" sz="1300" kern="100" dirty="0">
                <a:latin typeface="ＭＳ Ｐ明朝" panose="02020600040205080304" pitchFamily="18" charset="-128"/>
                <a:ea typeface="ＭＳ Ｐ明朝" panose="02020600040205080304" pitchFamily="18" charset="-128"/>
                <a:cs typeface="Times New Roman" panose="02020603050405020304" pitchFamily="18" charset="0"/>
              </a:rPr>
              <a:t>・・コンテナターミナルにおけるゲート</a:t>
            </a:r>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処理</a:t>
            </a:r>
            <a:r>
              <a:rPr lang="ja-JP" altLang="en-US" sz="1300" kern="100" dirty="0">
                <a:latin typeface="ＭＳ Ｐ明朝" panose="02020600040205080304" pitchFamily="18" charset="-128"/>
                <a:ea typeface="ＭＳ Ｐ明朝" panose="02020600040205080304" pitchFamily="18" charset="-128"/>
                <a:cs typeface="Times New Roman" panose="02020603050405020304" pitchFamily="18" charset="0"/>
              </a:rPr>
              <a:t>や</a:t>
            </a:r>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ヤー </a:t>
            </a:r>
            <a:r>
              <a:rPr lang="ja-JP" altLang="en-US" sz="1300" kern="100" dirty="0">
                <a:latin typeface="ＭＳ Ｐ明朝" panose="02020600040205080304" pitchFamily="18" charset="-128"/>
                <a:ea typeface="ＭＳ Ｐ明朝" panose="02020600040205080304" pitchFamily="18" charset="-128"/>
                <a:cs typeface="Times New Roman" panose="02020603050405020304" pitchFamily="18" charset="0"/>
              </a:rPr>
              <a:t>ド内の荷役作業の</a:t>
            </a:r>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効率化等を</a:t>
            </a:r>
            <a:endParaRPr lang="en-US" altLang="ja-JP" sz="1300" kern="100" dirty="0" smtClean="0">
              <a:latin typeface="ＭＳ Ｐ明朝" panose="02020600040205080304" pitchFamily="18" charset="-128"/>
              <a:ea typeface="ＭＳ Ｐ明朝" panose="02020600040205080304" pitchFamily="18" charset="-128"/>
              <a:cs typeface="Times New Roman" panose="02020603050405020304" pitchFamily="18" charset="0"/>
            </a:endParaRPr>
          </a:p>
          <a:p>
            <a:pPr marL="711200" indent="-711200"/>
            <a:r>
              <a:rPr lang="ja-JP" altLang="en-US" sz="1300" kern="100" dirty="0">
                <a:latin typeface="ＭＳ Ｐ明朝" panose="02020600040205080304" pitchFamily="18" charset="-128"/>
                <a:ea typeface="ＭＳ Ｐ明朝" panose="02020600040205080304" pitchFamily="18" charset="-128"/>
                <a:cs typeface="Times New Roman" panose="02020603050405020304" pitchFamily="18" charset="0"/>
              </a:rPr>
              <a:t>　</a:t>
            </a:r>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　　　　　　　　</a:t>
            </a:r>
            <a:r>
              <a:rPr lang="ja-JP" altLang="en-US" sz="1300" kern="100" dirty="0">
                <a:latin typeface="ＭＳ Ｐ明朝" panose="02020600040205080304" pitchFamily="18" charset="-128"/>
                <a:ea typeface="ＭＳ Ｐ明朝" panose="02020600040205080304" pitchFamily="18" charset="-128"/>
                <a:cs typeface="Times New Roman" panose="02020603050405020304" pitchFamily="18" charset="0"/>
              </a:rPr>
              <a:t>　</a:t>
            </a:r>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目的</a:t>
            </a:r>
            <a:r>
              <a:rPr lang="ja-JP" altLang="en-US" sz="1300" kern="100" dirty="0">
                <a:latin typeface="ＭＳ Ｐ明朝" panose="02020600040205080304" pitchFamily="18" charset="-128"/>
                <a:ea typeface="ＭＳ Ｐ明朝" panose="02020600040205080304" pitchFamily="18" charset="-128"/>
                <a:cs typeface="Times New Roman" panose="02020603050405020304" pitchFamily="18" charset="0"/>
              </a:rPr>
              <a:t>と</a:t>
            </a:r>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した新しい港湾</a:t>
            </a:r>
            <a:r>
              <a:rPr lang="ja-JP" altLang="en-US" sz="1300" kern="100" dirty="0">
                <a:latin typeface="ＭＳ Ｐ明朝" panose="02020600040205080304" pitchFamily="18" charset="-128"/>
                <a:ea typeface="ＭＳ Ｐ明朝" panose="02020600040205080304" pitchFamily="18" charset="-128"/>
                <a:cs typeface="Times New Roman" panose="02020603050405020304" pitchFamily="18" charset="0"/>
              </a:rPr>
              <a:t>情報</a:t>
            </a:r>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システムのこと。国土交通省関東地方整備局が開発。</a:t>
            </a:r>
            <a:endParaRPr lang="en-US" altLang="ja-JP" sz="1300" kern="100" dirty="0" smtClean="0">
              <a:latin typeface="ＭＳ Ｐ明朝" panose="02020600040205080304" pitchFamily="18" charset="-128"/>
              <a:ea typeface="ＭＳ Ｐ明朝" panose="02020600040205080304" pitchFamily="18" charset="-128"/>
              <a:cs typeface="Times New Roman" panose="02020603050405020304" pitchFamily="18" charset="0"/>
            </a:endParaRPr>
          </a:p>
          <a:p>
            <a:pPr marL="711200" indent="-711200"/>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　　　　　　　　　</a:t>
            </a:r>
            <a:r>
              <a:rPr lang="ja-JP" altLang="en-US" sz="1300" kern="100" dirty="0">
                <a:latin typeface="ＭＳ Ｐ明朝" panose="02020600040205080304" pitchFamily="18" charset="-128"/>
                <a:ea typeface="ＭＳ Ｐ明朝" panose="02020600040205080304" pitchFamily="18" charset="-128"/>
                <a:cs typeface="Times New Roman" panose="02020603050405020304" pitchFamily="18" charset="0"/>
              </a:rPr>
              <a:t>　</a:t>
            </a:r>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Container </a:t>
            </a:r>
            <a:r>
              <a:rPr lang="en-US" altLang="ja-JP" sz="1300" kern="100" dirty="0">
                <a:latin typeface="ＭＳ Ｐ明朝" panose="02020600040205080304" pitchFamily="18" charset="-128"/>
                <a:ea typeface="ＭＳ Ｐ明朝" panose="02020600040205080304" pitchFamily="18" charset="-128"/>
                <a:cs typeface="Times New Roman" panose="02020603050405020304" pitchFamily="18" charset="0"/>
              </a:rPr>
              <a:t>Fast </a:t>
            </a:r>
            <a:r>
              <a:rPr lang="en-US" altLang="ja-JP"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Pass</a:t>
            </a:r>
            <a:r>
              <a:rPr lang="ja-JP" altLang="en-US" sz="1300" kern="100" dirty="0" smtClean="0">
                <a:latin typeface="ＭＳ Ｐ明朝" panose="02020600040205080304" pitchFamily="18" charset="-128"/>
                <a:ea typeface="ＭＳ Ｐ明朝" panose="02020600040205080304" pitchFamily="18" charset="-128"/>
                <a:cs typeface="Times New Roman" panose="02020603050405020304" pitchFamily="18" charset="0"/>
              </a:rPr>
              <a:t>」の略。</a:t>
            </a:r>
            <a:endParaRPr lang="ja-JP" altLang="en-US" sz="1300" dirty="0">
              <a:latin typeface="ＭＳ Ｐ明朝" panose="02020600040205080304" pitchFamily="18" charset="-128"/>
              <a:ea typeface="ＭＳ Ｐ明朝" panose="02020600040205080304" pitchFamily="18" charset="-128"/>
            </a:endParaRPr>
          </a:p>
        </p:txBody>
      </p:sp>
      <p:sp>
        <p:nvSpPr>
          <p:cNvPr id="30" name="テキスト ボックス 40"/>
          <p:cNvSpPr txBox="1">
            <a:spLocks noChangeArrowheads="1"/>
          </p:cNvSpPr>
          <p:nvPr/>
        </p:nvSpPr>
        <p:spPr bwMode="auto">
          <a:xfrm>
            <a:off x="6694600" y="7341831"/>
            <a:ext cx="5079389" cy="292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defTabSz="914400" eaLnBrk="0" fontAlgn="base" hangingPunct="0">
              <a:spcBef>
                <a:spcPct val="0"/>
              </a:spcBef>
              <a:spcAft>
                <a:spcPct val="0"/>
              </a:spcAf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大阪“みなと</a:t>
            </a:r>
            <a:r>
              <a:rPr lang="ja-JP" altLang="en-US" sz="1400" dirty="0" smtClean="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”における外貿コンテナ取扱個数の推移 </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nvGrpSpPr>
          <p:cNvPr id="3" name="グループ化 2"/>
          <p:cNvGrpSpPr/>
          <p:nvPr/>
        </p:nvGrpSpPr>
        <p:grpSpPr>
          <a:xfrm>
            <a:off x="6694600" y="4668563"/>
            <a:ext cx="5053811" cy="2665687"/>
            <a:chOff x="6694600" y="4668563"/>
            <a:chExt cx="5053811" cy="2665687"/>
          </a:xfrm>
        </p:grpSpPr>
        <p:pic>
          <p:nvPicPr>
            <p:cNvPr id="24" name="図 23"/>
            <p:cNvPicPr>
              <a:picLocks noChangeAspect="1"/>
            </p:cNvPicPr>
            <p:nvPr/>
          </p:nvPicPr>
          <p:blipFill rotWithShape="1">
            <a:blip r:embed="rId3"/>
            <a:srcRect b="10070"/>
            <a:stretch/>
          </p:blipFill>
          <p:spPr>
            <a:xfrm>
              <a:off x="6694600" y="4668563"/>
              <a:ext cx="4859150" cy="2665687"/>
            </a:xfrm>
            <a:prstGeom prst="rect">
              <a:avLst/>
            </a:prstGeom>
          </p:spPr>
        </p:pic>
        <p:sp>
          <p:nvSpPr>
            <p:cNvPr id="25" name="四角形吹き出し 24"/>
            <p:cNvSpPr/>
            <p:nvPr/>
          </p:nvSpPr>
          <p:spPr>
            <a:xfrm>
              <a:off x="9500281" y="6191250"/>
              <a:ext cx="2248130" cy="628106"/>
            </a:xfrm>
            <a:prstGeom prst="wedgeRectCallout">
              <a:avLst>
                <a:gd name="adj1" fmla="val -33083"/>
                <a:gd name="adj2" fmla="val -75480"/>
              </a:avLst>
            </a:prstGeom>
            <a:solidFill>
              <a:schemeClr val="bg1"/>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rPr>
                <a:t>・</a:t>
              </a:r>
              <a:r>
                <a:rPr kumimoji="1" lang="en-US" altLang="ja-JP" sz="900" dirty="0" smtClean="0">
                  <a:solidFill>
                    <a:schemeClr val="tx1"/>
                  </a:solidFill>
                </a:rPr>
                <a:t>2020</a:t>
              </a:r>
              <a:r>
                <a:rPr kumimoji="1" lang="ja-JP" altLang="en-US" sz="900" dirty="0" smtClean="0">
                  <a:solidFill>
                    <a:schemeClr val="tx1"/>
                  </a:solidFill>
                </a:rPr>
                <a:t>年は新型コロナウイルス感染症の</a:t>
              </a:r>
              <a:endParaRPr kumimoji="1" lang="en-US" altLang="ja-JP" sz="900" dirty="0" smtClean="0">
                <a:solidFill>
                  <a:schemeClr val="tx1"/>
                </a:solidFill>
              </a:endParaRPr>
            </a:p>
            <a:p>
              <a:r>
                <a:rPr kumimoji="1" lang="ja-JP" altLang="en-US" sz="900" dirty="0">
                  <a:solidFill>
                    <a:schemeClr val="tx1"/>
                  </a:solidFill>
                </a:rPr>
                <a:t>　</a:t>
              </a:r>
              <a:r>
                <a:rPr kumimoji="1" lang="ja-JP" altLang="en-US" sz="900" dirty="0" smtClean="0">
                  <a:solidFill>
                    <a:schemeClr val="tx1"/>
                  </a:solidFill>
                </a:rPr>
                <a:t>影響により前年実績を下回った。</a:t>
              </a:r>
              <a:endParaRPr kumimoji="1" lang="en-US" altLang="ja-JP" sz="900" dirty="0" smtClean="0">
                <a:solidFill>
                  <a:schemeClr val="tx1"/>
                </a:solidFill>
              </a:endParaRPr>
            </a:p>
            <a:p>
              <a:endParaRPr kumimoji="1" lang="en-US" altLang="ja-JP" sz="300" dirty="0" smtClean="0">
                <a:solidFill>
                  <a:schemeClr val="tx1"/>
                </a:solidFill>
              </a:endParaRPr>
            </a:p>
            <a:p>
              <a:r>
                <a:rPr kumimoji="1" lang="ja-JP" altLang="en-US" sz="900" dirty="0" smtClean="0">
                  <a:solidFill>
                    <a:schemeClr val="tx1"/>
                  </a:solidFill>
                </a:rPr>
                <a:t>・</a:t>
              </a:r>
              <a:r>
                <a:rPr kumimoji="1" lang="en-US" altLang="ja-JP" sz="900" dirty="0" smtClean="0">
                  <a:solidFill>
                    <a:schemeClr val="tx1"/>
                  </a:solidFill>
                </a:rPr>
                <a:t>2021</a:t>
              </a:r>
              <a:r>
                <a:rPr kumimoji="1" lang="ja-JP" altLang="en-US" sz="900" dirty="0" smtClean="0">
                  <a:solidFill>
                    <a:schemeClr val="tx1"/>
                  </a:solidFill>
                </a:rPr>
                <a:t>年は</a:t>
              </a:r>
              <a:r>
                <a:rPr kumimoji="1" lang="en-US" altLang="ja-JP" sz="900" dirty="0" smtClean="0">
                  <a:solidFill>
                    <a:schemeClr val="tx1"/>
                  </a:solidFill>
                </a:rPr>
                <a:t>216</a:t>
              </a:r>
              <a:r>
                <a:rPr kumimoji="1" lang="ja-JP" altLang="en-US" sz="900" dirty="0" smtClean="0">
                  <a:solidFill>
                    <a:schemeClr val="tx1"/>
                  </a:solidFill>
                </a:rPr>
                <a:t>万</a:t>
              </a:r>
              <a:r>
                <a:rPr kumimoji="1" lang="en-US" altLang="ja-JP" sz="900" dirty="0" smtClean="0">
                  <a:solidFill>
                    <a:schemeClr val="tx1"/>
                  </a:solidFill>
                </a:rPr>
                <a:t>TEU</a:t>
              </a:r>
              <a:r>
                <a:rPr kumimoji="1" lang="ja-JP" altLang="en-US" sz="900" dirty="0" smtClean="0">
                  <a:solidFill>
                    <a:schemeClr val="tx1"/>
                  </a:solidFill>
                </a:rPr>
                <a:t>（速報値）</a:t>
              </a:r>
              <a:endParaRPr kumimoji="1" lang="ja-JP" altLang="en-US" sz="900" dirty="0">
                <a:solidFill>
                  <a:schemeClr val="tx1"/>
                </a:solidFill>
              </a:endParaRPr>
            </a:p>
          </p:txBody>
        </p:sp>
        <p:sp>
          <p:nvSpPr>
            <p:cNvPr id="26" name="ストライプ矢印 25"/>
            <p:cNvSpPr/>
            <p:nvPr/>
          </p:nvSpPr>
          <p:spPr>
            <a:xfrm rot="20637227">
              <a:off x="9612591" y="5267093"/>
              <a:ext cx="1655892" cy="493426"/>
            </a:xfrm>
            <a:prstGeom prst="stripedRightArrow">
              <a:avLst>
                <a:gd name="adj1" fmla="val 50000"/>
                <a:gd name="adj2" fmla="val 56772"/>
              </a:avLst>
            </a:prstGeom>
            <a:gradFill>
              <a:gsLst>
                <a:gs pos="69375">
                  <a:srgbClr val="B9D5ED"/>
                </a:gs>
                <a:gs pos="64750">
                  <a:srgbClr val="BDD7EE"/>
                </a:gs>
                <a:gs pos="55500">
                  <a:srgbClr val="C5DCF0"/>
                </a:gs>
                <a:gs pos="37000">
                  <a:srgbClr val="D5E5F4"/>
                </a:gs>
                <a:gs pos="0">
                  <a:schemeClr val="accent1">
                    <a:lumMod val="7000"/>
                    <a:lumOff val="9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grpSp>
    </p:spTree>
    <p:extLst>
      <p:ext uri="{BB962C8B-B14F-4D97-AF65-F5344CB8AC3E}">
        <p14:creationId xmlns:p14="http://schemas.microsoft.com/office/powerpoint/2010/main" val="1221896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ー 7"/>
          <p:cNvSpPr>
            <a:spLocks noGrp="1"/>
          </p:cNvSpPr>
          <p:nvPr>
            <p:ph type="ftr" sz="quarter" idx="11"/>
          </p:nvPr>
        </p:nvSpPr>
        <p:spPr>
          <a:xfrm>
            <a:off x="4038600" y="15801081"/>
            <a:ext cx="4114800" cy="421121"/>
          </a:xfrm>
        </p:spPr>
        <p:txBody>
          <a:bodyPr anchor="b" anchorCtr="1"/>
          <a:lstStyle/>
          <a:p>
            <a:r>
              <a:rPr kumimoji="1" lang="en-US" altLang="ja-JP" dirty="0" smtClean="0"/>
              <a:t>4</a:t>
            </a:r>
            <a:endParaRPr kumimoji="1" lang="ja-JP" altLang="en-US" dirty="0"/>
          </a:p>
        </p:txBody>
      </p:sp>
      <p:grpSp>
        <p:nvGrpSpPr>
          <p:cNvPr id="4" name="グループ化 3"/>
          <p:cNvGrpSpPr/>
          <p:nvPr/>
        </p:nvGrpSpPr>
        <p:grpSpPr>
          <a:xfrm>
            <a:off x="1068805" y="4185878"/>
            <a:ext cx="10046353" cy="9167078"/>
            <a:chOff x="344509" y="943368"/>
            <a:chExt cx="11556000" cy="9294285"/>
          </a:xfrm>
        </p:grpSpPr>
        <p:sp>
          <p:nvSpPr>
            <p:cNvPr id="61" name="テキスト ボックス 40"/>
            <p:cNvSpPr txBox="1">
              <a:spLocks noChangeArrowheads="1"/>
            </p:cNvSpPr>
            <p:nvPr/>
          </p:nvSpPr>
          <p:spPr bwMode="auto">
            <a:xfrm>
              <a:off x="3814250" y="9883254"/>
              <a:ext cx="4780204" cy="35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港湾物流機能強化に向けたインフラ整備</a:t>
              </a:r>
              <a:r>
                <a:rPr kumimoji="0" lang="ja-JP" altLang="ja-JP" sz="14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grpSp>
          <p:nvGrpSpPr>
            <p:cNvPr id="107" name="グループ化 106"/>
            <p:cNvGrpSpPr/>
            <p:nvPr/>
          </p:nvGrpSpPr>
          <p:grpSpPr>
            <a:xfrm>
              <a:off x="360603" y="1021814"/>
              <a:ext cx="11480804" cy="8819278"/>
              <a:chOff x="338664" y="3589862"/>
              <a:chExt cx="11480804" cy="8819278"/>
            </a:xfrm>
          </p:grpSpPr>
          <p:grpSp>
            <p:nvGrpSpPr>
              <p:cNvPr id="108" name="グループ化 107"/>
              <p:cNvGrpSpPr/>
              <p:nvPr/>
            </p:nvGrpSpPr>
            <p:grpSpPr>
              <a:xfrm>
                <a:off x="338664" y="3589862"/>
                <a:ext cx="11480804" cy="8819278"/>
                <a:chOff x="338664" y="5418665"/>
                <a:chExt cx="11480804" cy="8819278"/>
              </a:xfrm>
            </p:grpSpPr>
            <p:pic>
              <p:nvPicPr>
                <p:cNvPr id="113" name="図 112"/>
                <p:cNvPicPr>
                  <a:picLocks noChangeAspect="1"/>
                </p:cNvPicPr>
                <p:nvPr/>
              </p:nvPicPr>
              <p:blipFill rotWithShape="1">
                <a:blip r:embed="rId2"/>
                <a:srcRect l="3703" t="13250" r="17040" b="6337"/>
                <a:stretch/>
              </p:blipFill>
              <p:spPr>
                <a:xfrm>
                  <a:off x="338664" y="5418665"/>
                  <a:ext cx="11480804" cy="8819278"/>
                </a:xfrm>
                <a:prstGeom prst="rect">
                  <a:avLst/>
                </a:prstGeom>
              </p:spPr>
            </p:pic>
            <p:sp>
              <p:nvSpPr>
                <p:cNvPr id="114" name="フリーフォーム 113"/>
                <p:cNvSpPr/>
                <p:nvPr/>
              </p:nvSpPr>
              <p:spPr>
                <a:xfrm>
                  <a:off x="5468941" y="8729663"/>
                  <a:ext cx="1893885" cy="1490836"/>
                </a:xfrm>
                <a:custGeom>
                  <a:avLst/>
                  <a:gdLst>
                    <a:gd name="connsiteX0" fmla="*/ 1896407 w 1896407"/>
                    <a:gd name="connsiteY0" fmla="*/ 1343025 h 1668802"/>
                    <a:gd name="connsiteX1" fmla="*/ 1701144 w 1896407"/>
                    <a:gd name="connsiteY1" fmla="*/ 1457325 h 1668802"/>
                    <a:gd name="connsiteX2" fmla="*/ 1534457 w 1896407"/>
                    <a:gd name="connsiteY2" fmla="*/ 1604962 h 1668802"/>
                    <a:gd name="connsiteX3" fmla="*/ 1339194 w 1896407"/>
                    <a:gd name="connsiteY3" fmla="*/ 1643062 h 1668802"/>
                    <a:gd name="connsiteX4" fmla="*/ 1096307 w 1896407"/>
                    <a:gd name="connsiteY4" fmla="*/ 1585912 h 1668802"/>
                    <a:gd name="connsiteX5" fmla="*/ 129519 w 1896407"/>
                    <a:gd name="connsiteY5" fmla="*/ 766762 h 1668802"/>
                    <a:gd name="connsiteX6" fmla="*/ 5694 w 1896407"/>
                    <a:gd name="connsiteY6" fmla="*/ 585787 h 1668802"/>
                    <a:gd name="connsiteX7" fmla="*/ 53319 w 1896407"/>
                    <a:gd name="connsiteY7" fmla="*/ 285750 h 1668802"/>
                    <a:gd name="connsiteX8" fmla="*/ 334307 w 1896407"/>
                    <a:gd name="connsiteY8" fmla="*/ 0 h 1668802"/>
                    <a:gd name="connsiteX0" fmla="*/ 1896407 w 1896407"/>
                    <a:gd name="connsiteY0" fmla="*/ 1343025 h 1668802"/>
                    <a:gd name="connsiteX1" fmla="*/ 1701144 w 1896407"/>
                    <a:gd name="connsiteY1" fmla="*/ 1457325 h 1668802"/>
                    <a:gd name="connsiteX2" fmla="*/ 1534457 w 1896407"/>
                    <a:gd name="connsiteY2" fmla="*/ 1604962 h 1668802"/>
                    <a:gd name="connsiteX3" fmla="*/ 1339194 w 1896407"/>
                    <a:gd name="connsiteY3" fmla="*/ 1643062 h 1668802"/>
                    <a:gd name="connsiteX4" fmla="*/ 1096307 w 1896407"/>
                    <a:gd name="connsiteY4" fmla="*/ 1585912 h 1668802"/>
                    <a:gd name="connsiteX5" fmla="*/ 129519 w 1896407"/>
                    <a:gd name="connsiteY5" fmla="*/ 766762 h 1668802"/>
                    <a:gd name="connsiteX6" fmla="*/ 5694 w 1896407"/>
                    <a:gd name="connsiteY6" fmla="*/ 585787 h 1668802"/>
                    <a:gd name="connsiteX7" fmla="*/ 53319 w 1896407"/>
                    <a:gd name="connsiteY7" fmla="*/ 285750 h 1668802"/>
                    <a:gd name="connsiteX8" fmla="*/ 334307 w 1896407"/>
                    <a:gd name="connsiteY8" fmla="*/ 0 h 1668802"/>
                    <a:gd name="connsiteX0" fmla="*/ 1896407 w 1896407"/>
                    <a:gd name="connsiteY0" fmla="*/ 1343025 h 1668802"/>
                    <a:gd name="connsiteX1" fmla="*/ 1701144 w 1896407"/>
                    <a:gd name="connsiteY1" fmla="*/ 1457325 h 1668802"/>
                    <a:gd name="connsiteX2" fmla="*/ 1534457 w 1896407"/>
                    <a:gd name="connsiteY2" fmla="*/ 1604962 h 1668802"/>
                    <a:gd name="connsiteX3" fmla="*/ 1339194 w 1896407"/>
                    <a:gd name="connsiteY3" fmla="*/ 1643062 h 1668802"/>
                    <a:gd name="connsiteX4" fmla="*/ 1096307 w 1896407"/>
                    <a:gd name="connsiteY4" fmla="*/ 1585912 h 1668802"/>
                    <a:gd name="connsiteX5" fmla="*/ 129519 w 1896407"/>
                    <a:gd name="connsiteY5" fmla="*/ 766762 h 1668802"/>
                    <a:gd name="connsiteX6" fmla="*/ 5694 w 1896407"/>
                    <a:gd name="connsiteY6" fmla="*/ 585787 h 1668802"/>
                    <a:gd name="connsiteX7" fmla="*/ 53319 w 1896407"/>
                    <a:gd name="connsiteY7" fmla="*/ 285750 h 1668802"/>
                    <a:gd name="connsiteX8" fmla="*/ 334307 w 1896407"/>
                    <a:gd name="connsiteY8" fmla="*/ 0 h 1668802"/>
                    <a:gd name="connsiteX0" fmla="*/ 1896407 w 1896407"/>
                    <a:gd name="connsiteY0" fmla="*/ 1343025 h 1668802"/>
                    <a:gd name="connsiteX1" fmla="*/ 1701144 w 1896407"/>
                    <a:gd name="connsiteY1" fmla="*/ 1457325 h 1668802"/>
                    <a:gd name="connsiteX2" fmla="*/ 1534457 w 1896407"/>
                    <a:gd name="connsiteY2" fmla="*/ 1604962 h 1668802"/>
                    <a:gd name="connsiteX3" fmla="*/ 1339194 w 1896407"/>
                    <a:gd name="connsiteY3" fmla="*/ 1643062 h 1668802"/>
                    <a:gd name="connsiteX4" fmla="*/ 1096307 w 1896407"/>
                    <a:gd name="connsiteY4" fmla="*/ 1585912 h 1668802"/>
                    <a:gd name="connsiteX5" fmla="*/ 129519 w 1896407"/>
                    <a:gd name="connsiteY5" fmla="*/ 766762 h 1668802"/>
                    <a:gd name="connsiteX6" fmla="*/ 5694 w 1896407"/>
                    <a:gd name="connsiteY6" fmla="*/ 585787 h 1668802"/>
                    <a:gd name="connsiteX7" fmla="*/ 53319 w 1896407"/>
                    <a:gd name="connsiteY7" fmla="*/ 285750 h 1668802"/>
                    <a:gd name="connsiteX8" fmla="*/ 334307 w 1896407"/>
                    <a:gd name="connsiteY8" fmla="*/ 0 h 1668802"/>
                    <a:gd name="connsiteX0" fmla="*/ 1896407 w 1896407"/>
                    <a:gd name="connsiteY0" fmla="*/ 1343025 h 1668802"/>
                    <a:gd name="connsiteX1" fmla="*/ 1701144 w 1896407"/>
                    <a:gd name="connsiteY1" fmla="*/ 1457325 h 1668802"/>
                    <a:gd name="connsiteX2" fmla="*/ 1534457 w 1896407"/>
                    <a:gd name="connsiteY2" fmla="*/ 1604962 h 1668802"/>
                    <a:gd name="connsiteX3" fmla="*/ 1339194 w 1896407"/>
                    <a:gd name="connsiteY3" fmla="*/ 1643062 h 1668802"/>
                    <a:gd name="connsiteX4" fmla="*/ 1096307 w 1896407"/>
                    <a:gd name="connsiteY4" fmla="*/ 1585912 h 1668802"/>
                    <a:gd name="connsiteX5" fmla="*/ 129519 w 1896407"/>
                    <a:gd name="connsiteY5" fmla="*/ 766762 h 1668802"/>
                    <a:gd name="connsiteX6" fmla="*/ 5694 w 1896407"/>
                    <a:gd name="connsiteY6" fmla="*/ 585787 h 1668802"/>
                    <a:gd name="connsiteX7" fmla="*/ 53319 w 1896407"/>
                    <a:gd name="connsiteY7" fmla="*/ 285750 h 1668802"/>
                    <a:gd name="connsiteX8" fmla="*/ 334307 w 1896407"/>
                    <a:gd name="connsiteY8" fmla="*/ 0 h 1668802"/>
                    <a:gd name="connsiteX0" fmla="*/ 1893800 w 1893800"/>
                    <a:gd name="connsiteY0" fmla="*/ 1181100 h 1506877"/>
                    <a:gd name="connsiteX1" fmla="*/ 1698537 w 1893800"/>
                    <a:gd name="connsiteY1" fmla="*/ 1295400 h 1506877"/>
                    <a:gd name="connsiteX2" fmla="*/ 1531850 w 1893800"/>
                    <a:gd name="connsiteY2" fmla="*/ 1443037 h 1506877"/>
                    <a:gd name="connsiteX3" fmla="*/ 1336587 w 1893800"/>
                    <a:gd name="connsiteY3" fmla="*/ 1481137 h 1506877"/>
                    <a:gd name="connsiteX4" fmla="*/ 1093700 w 1893800"/>
                    <a:gd name="connsiteY4" fmla="*/ 1423987 h 1506877"/>
                    <a:gd name="connsiteX5" fmla="*/ 126912 w 1893800"/>
                    <a:gd name="connsiteY5" fmla="*/ 604837 h 1506877"/>
                    <a:gd name="connsiteX6" fmla="*/ 3087 w 1893800"/>
                    <a:gd name="connsiteY6" fmla="*/ 423862 h 1506877"/>
                    <a:gd name="connsiteX7" fmla="*/ 50712 w 1893800"/>
                    <a:gd name="connsiteY7" fmla="*/ 123825 h 1506877"/>
                    <a:gd name="connsiteX8" fmla="*/ 193588 w 1893800"/>
                    <a:gd name="connsiteY8" fmla="*/ 0 h 1506877"/>
                    <a:gd name="connsiteX0" fmla="*/ 1898647 w 1898647"/>
                    <a:gd name="connsiteY0" fmla="*/ 1181100 h 1506877"/>
                    <a:gd name="connsiteX1" fmla="*/ 1703384 w 1898647"/>
                    <a:gd name="connsiteY1" fmla="*/ 1295400 h 1506877"/>
                    <a:gd name="connsiteX2" fmla="*/ 1536697 w 1898647"/>
                    <a:gd name="connsiteY2" fmla="*/ 1443037 h 1506877"/>
                    <a:gd name="connsiteX3" fmla="*/ 1341434 w 1898647"/>
                    <a:gd name="connsiteY3" fmla="*/ 1481137 h 1506877"/>
                    <a:gd name="connsiteX4" fmla="*/ 1098547 w 1898647"/>
                    <a:gd name="connsiteY4" fmla="*/ 1423987 h 1506877"/>
                    <a:gd name="connsiteX5" fmla="*/ 131759 w 1898647"/>
                    <a:gd name="connsiteY5" fmla="*/ 604837 h 1506877"/>
                    <a:gd name="connsiteX6" fmla="*/ 7934 w 1898647"/>
                    <a:gd name="connsiteY6" fmla="*/ 423862 h 1506877"/>
                    <a:gd name="connsiteX7" fmla="*/ 26984 w 1898647"/>
                    <a:gd name="connsiteY7" fmla="*/ 204787 h 1506877"/>
                    <a:gd name="connsiteX8" fmla="*/ 198435 w 1898647"/>
                    <a:gd name="connsiteY8" fmla="*/ 0 h 1506877"/>
                    <a:gd name="connsiteX0" fmla="*/ 1898647 w 1898647"/>
                    <a:gd name="connsiteY0" fmla="*/ 1181100 h 1506877"/>
                    <a:gd name="connsiteX1" fmla="*/ 1703384 w 1898647"/>
                    <a:gd name="connsiteY1" fmla="*/ 1295400 h 1506877"/>
                    <a:gd name="connsiteX2" fmla="*/ 1536697 w 1898647"/>
                    <a:gd name="connsiteY2" fmla="*/ 1443037 h 1506877"/>
                    <a:gd name="connsiteX3" fmla="*/ 1341434 w 1898647"/>
                    <a:gd name="connsiteY3" fmla="*/ 1481137 h 1506877"/>
                    <a:gd name="connsiteX4" fmla="*/ 1098547 w 1898647"/>
                    <a:gd name="connsiteY4" fmla="*/ 1423987 h 1506877"/>
                    <a:gd name="connsiteX5" fmla="*/ 131759 w 1898647"/>
                    <a:gd name="connsiteY5" fmla="*/ 604837 h 1506877"/>
                    <a:gd name="connsiteX6" fmla="*/ 7934 w 1898647"/>
                    <a:gd name="connsiteY6" fmla="*/ 423862 h 1506877"/>
                    <a:gd name="connsiteX7" fmla="*/ 26984 w 1898647"/>
                    <a:gd name="connsiteY7" fmla="*/ 204787 h 1506877"/>
                    <a:gd name="connsiteX8" fmla="*/ 198435 w 1898647"/>
                    <a:gd name="connsiteY8" fmla="*/ 0 h 1506877"/>
                    <a:gd name="connsiteX0" fmla="*/ 1898647 w 1898647"/>
                    <a:gd name="connsiteY0" fmla="*/ 1181100 h 1506877"/>
                    <a:gd name="connsiteX1" fmla="*/ 1703384 w 1898647"/>
                    <a:gd name="connsiteY1" fmla="*/ 1295400 h 1506877"/>
                    <a:gd name="connsiteX2" fmla="*/ 1536697 w 1898647"/>
                    <a:gd name="connsiteY2" fmla="*/ 1443037 h 1506877"/>
                    <a:gd name="connsiteX3" fmla="*/ 1341434 w 1898647"/>
                    <a:gd name="connsiteY3" fmla="*/ 1481137 h 1506877"/>
                    <a:gd name="connsiteX4" fmla="*/ 1098547 w 1898647"/>
                    <a:gd name="connsiteY4" fmla="*/ 1423987 h 1506877"/>
                    <a:gd name="connsiteX5" fmla="*/ 131759 w 1898647"/>
                    <a:gd name="connsiteY5" fmla="*/ 604837 h 1506877"/>
                    <a:gd name="connsiteX6" fmla="*/ 7934 w 1898647"/>
                    <a:gd name="connsiteY6" fmla="*/ 423862 h 1506877"/>
                    <a:gd name="connsiteX7" fmla="*/ 26984 w 1898647"/>
                    <a:gd name="connsiteY7" fmla="*/ 204787 h 1506877"/>
                    <a:gd name="connsiteX8" fmla="*/ 198435 w 1898647"/>
                    <a:gd name="connsiteY8" fmla="*/ 0 h 1506877"/>
                    <a:gd name="connsiteX0" fmla="*/ 1898647 w 1898647"/>
                    <a:gd name="connsiteY0" fmla="*/ 1181100 h 1506877"/>
                    <a:gd name="connsiteX1" fmla="*/ 1703384 w 1898647"/>
                    <a:gd name="connsiteY1" fmla="*/ 1295400 h 1506877"/>
                    <a:gd name="connsiteX2" fmla="*/ 1536697 w 1898647"/>
                    <a:gd name="connsiteY2" fmla="*/ 1443037 h 1506877"/>
                    <a:gd name="connsiteX3" fmla="*/ 1341434 w 1898647"/>
                    <a:gd name="connsiteY3" fmla="*/ 1481137 h 1506877"/>
                    <a:gd name="connsiteX4" fmla="*/ 1098547 w 1898647"/>
                    <a:gd name="connsiteY4" fmla="*/ 1423987 h 1506877"/>
                    <a:gd name="connsiteX5" fmla="*/ 131759 w 1898647"/>
                    <a:gd name="connsiteY5" fmla="*/ 604837 h 1506877"/>
                    <a:gd name="connsiteX6" fmla="*/ 7934 w 1898647"/>
                    <a:gd name="connsiteY6" fmla="*/ 423862 h 1506877"/>
                    <a:gd name="connsiteX7" fmla="*/ 26984 w 1898647"/>
                    <a:gd name="connsiteY7" fmla="*/ 204787 h 1506877"/>
                    <a:gd name="connsiteX8" fmla="*/ 198435 w 1898647"/>
                    <a:gd name="connsiteY8" fmla="*/ 0 h 1506877"/>
                    <a:gd name="connsiteX0" fmla="*/ 1898647 w 1898647"/>
                    <a:gd name="connsiteY0" fmla="*/ 1181100 h 1506877"/>
                    <a:gd name="connsiteX1" fmla="*/ 1703384 w 1898647"/>
                    <a:gd name="connsiteY1" fmla="*/ 1295400 h 1506877"/>
                    <a:gd name="connsiteX2" fmla="*/ 1536697 w 1898647"/>
                    <a:gd name="connsiteY2" fmla="*/ 1443037 h 1506877"/>
                    <a:gd name="connsiteX3" fmla="*/ 1341434 w 1898647"/>
                    <a:gd name="connsiteY3" fmla="*/ 1481137 h 1506877"/>
                    <a:gd name="connsiteX4" fmla="*/ 1098547 w 1898647"/>
                    <a:gd name="connsiteY4" fmla="*/ 1423987 h 1506877"/>
                    <a:gd name="connsiteX5" fmla="*/ 131759 w 1898647"/>
                    <a:gd name="connsiteY5" fmla="*/ 604837 h 1506877"/>
                    <a:gd name="connsiteX6" fmla="*/ 7934 w 1898647"/>
                    <a:gd name="connsiteY6" fmla="*/ 423862 h 1506877"/>
                    <a:gd name="connsiteX7" fmla="*/ 26984 w 1898647"/>
                    <a:gd name="connsiteY7" fmla="*/ 204787 h 1506877"/>
                    <a:gd name="connsiteX8" fmla="*/ 198435 w 1898647"/>
                    <a:gd name="connsiteY8" fmla="*/ 0 h 1506877"/>
                    <a:gd name="connsiteX0" fmla="*/ 1898647 w 1898647"/>
                    <a:gd name="connsiteY0" fmla="*/ 1181100 h 1506877"/>
                    <a:gd name="connsiteX1" fmla="*/ 1703384 w 1898647"/>
                    <a:gd name="connsiteY1" fmla="*/ 1295400 h 1506877"/>
                    <a:gd name="connsiteX2" fmla="*/ 1536697 w 1898647"/>
                    <a:gd name="connsiteY2" fmla="*/ 1443037 h 1506877"/>
                    <a:gd name="connsiteX3" fmla="*/ 1341434 w 1898647"/>
                    <a:gd name="connsiteY3" fmla="*/ 1481137 h 1506877"/>
                    <a:gd name="connsiteX4" fmla="*/ 1098547 w 1898647"/>
                    <a:gd name="connsiteY4" fmla="*/ 1423987 h 1506877"/>
                    <a:gd name="connsiteX5" fmla="*/ 131759 w 1898647"/>
                    <a:gd name="connsiteY5" fmla="*/ 604837 h 1506877"/>
                    <a:gd name="connsiteX6" fmla="*/ 7934 w 1898647"/>
                    <a:gd name="connsiteY6" fmla="*/ 423862 h 1506877"/>
                    <a:gd name="connsiteX7" fmla="*/ 26984 w 1898647"/>
                    <a:gd name="connsiteY7" fmla="*/ 204787 h 1506877"/>
                    <a:gd name="connsiteX8" fmla="*/ 198435 w 1898647"/>
                    <a:gd name="connsiteY8" fmla="*/ 0 h 1506877"/>
                    <a:gd name="connsiteX0" fmla="*/ 1898647 w 1898647"/>
                    <a:gd name="connsiteY0" fmla="*/ 1181100 h 1481686"/>
                    <a:gd name="connsiteX1" fmla="*/ 1703384 w 1898647"/>
                    <a:gd name="connsiteY1" fmla="*/ 1295400 h 1481686"/>
                    <a:gd name="connsiteX2" fmla="*/ 1536697 w 1898647"/>
                    <a:gd name="connsiteY2" fmla="*/ 1443037 h 1481686"/>
                    <a:gd name="connsiteX3" fmla="*/ 1341434 w 1898647"/>
                    <a:gd name="connsiteY3" fmla="*/ 1481137 h 1481686"/>
                    <a:gd name="connsiteX4" fmla="*/ 1098547 w 1898647"/>
                    <a:gd name="connsiteY4" fmla="*/ 1423987 h 1481686"/>
                    <a:gd name="connsiteX5" fmla="*/ 131759 w 1898647"/>
                    <a:gd name="connsiteY5" fmla="*/ 604837 h 1481686"/>
                    <a:gd name="connsiteX6" fmla="*/ 7934 w 1898647"/>
                    <a:gd name="connsiteY6" fmla="*/ 423862 h 1481686"/>
                    <a:gd name="connsiteX7" fmla="*/ 26984 w 1898647"/>
                    <a:gd name="connsiteY7" fmla="*/ 204787 h 1481686"/>
                    <a:gd name="connsiteX8" fmla="*/ 198435 w 1898647"/>
                    <a:gd name="connsiteY8" fmla="*/ 0 h 1481686"/>
                    <a:gd name="connsiteX0" fmla="*/ 1898647 w 1898647"/>
                    <a:gd name="connsiteY0" fmla="*/ 1181100 h 1491017"/>
                    <a:gd name="connsiteX1" fmla="*/ 1703384 w 1898647"/>
                    <a:gd name="connsiteY1" fmla="*/ 1295400 h 1491017"/>
                    <a:gd name="connsiteX2" fmla="*/ 1536697 w 1898647"/>
                    <a:gd name="connsiteY2" fmla="*/ 1443037 h 1491017"/>
                    <a:gd name="connsiteX3" fmla="*/ 1336672 w 1898647"/>
                    <a:gd name="connsiteY3" fmla="*/ 1490662 h 1491017"/>
                    <a:gd name="connsiteX4" fmla="*/ 1098547 w 1898647"/>
                    <a:gd name="connsiteY4" fmla="*/ 1423987 h 1491017"/>
                    <a:gd name="connsiteX5" fmla="*/ 131759 w 1898647"/>
                    <a:gd name="connsiteY5" fmla="*/ 604837 h 1491017"/>
                    <a:gd name="connsiteX6" fmla="*/ 7934 w 1898647"/>
                    <a:gd name="connsiteY6" fmla="*/ 423862 h 1491017"/>
                    <a:gd name="connsiteX7" fmla="*/ 26984 w 1898647"/>
                    <a:gd name="connsiteY7" fmla="*/ 204787 h 1491017"/>
                    <a:gd name="connsiteX8" fmla="*/ 198435 w 1898647"/>
                    <a:gd name="connsiteY8" fmla="*/ 0 h 1491017"/>
                    <a:gd name="connsiteX0" fmla="*/ 1893885 w 1893885"/>
                    <a:gd name="connsiteY0" fmla="*/ 1171575 h 1491017"/>
                    <a:gd name="connsiteX1" fmla="*/ 1703384 w 1893885"/>
                    <a:gd name="connsiteY1" fmla="*/ 1295400 h 1491017"/>
                    <a:gd name="connsiteX2" fmla="*/ 1536697 w 1893885"/>
                    <a:gd name="connsiteY2" fmla="*/ 1443037 h 1491017"/>
                    <a:gd name="connsiteX3" fmla="*/ 1336672 w 1893885"/>
                    <a:gd name="connsiteY3" fmla="*/ 1490662 h 1491017"/>
                    <a:gd name="connsiteX4" fmla="*/ 1098547 w 1893885"/>
                    <a:gd name="connsiteY4" fmla="*/ 1423987 h 1491017"/>
                    <a:gd name="connsiteX5" fmla="*/ 131759 w 1893885"/>
                    <a:gd name="connsiteY5" fmla="*/ 604837 h 1491017"/>
                    <a:gd name="connsiteX6" fmla="*/ 7934 w 1893885"/>
                    <a:gd name="connsiteY6" fmla="*/ 423862 h 1491017"/>
                    <a:gd name="connsiteX7" fmla="*/ 26984 w 1893885"/>
                    <a:gd name="connsiteY7" fmla="*/ 204787 h 1491017"/>
                    <a:gd name="connsiteX8" fmla="*/ 198435 w 1893885"/>
                    <a:gd name="connsiteY8" fmla="*/ 0 h 1491017"/>
                    <a:gd name="connsiteX0" fmla="*/ 1893885 w 1893885"/>
                    <a:gd name="connsiteY0" fmla="*/ 1171575 h 1490836"/>
                    <a:gd name="connsiteX1" fmla="*/ 1703384 w 1893885"/>
                    <a:gd name="connsiteY1" fmla="*/ 1295400 h 1490836"/>
                    <a:gd name="connsiteX2" fmla="*/ 1536697 w 1893885"/>
                    <a:gd name="connsiteY2" fmla="*/ 1438274 h 1490836"/>
                    <a:gd name="connsiteX3" fmla="*/ 1336672 w 1893885"/>
                    <a:gd name="connsiteY3" fmla="*/ 1490662 h 1490836"/>
                    <a:gd name="connsiteX4" fmla="*/ 1098547 w 1893885"/>
                    <a:gd name="connsiteY4" fmla="*/ 1423987 h 1490836"/>
                    <a:gd name="connsiteX5" fmla="*/ 131759 w 1893885"/>
                    <a:gd name="connsiteY5" fmla="*/ 604837 h 1490836"/>
                    <a:gd name="connsiteX6" fmla="*/ 7934 w 1893885"/>
                    <a:gd name="connsiteY6" fmla="*/ 423862 h 1490836"/>
                    <a:gd name="connsiteX7" fmla="*/ 26984 w 1893885"/>
                    <a:gd name="connsiteY7" fmla="*/ 204787 h 1490836"/>
                    <a:gd name="connsiteX8" fmla="*/ 198435 w 1893885"/>
                    <a:gd name="connsiteY8" fmla="*/ 0 h 1490836"/>
                    <a:gd name="connsiteX0" fmla="*/ 1893885 w 1893885"/>
                    <a:gd name="connsiteY0" fmla="*/ 1171575 h 1490836"/>
                    <a:gd name="connsiteX1" fmla="*/ 1703384 w 1893885"/>
                    <a:gd name="connsiteY1" fmla="*/ 1295400 h 1490836"/>
                    <a:gd name="connsiteX2" fmla="*/ 1536697 w 1893885"/>
                    <a:gd name="connsiteY2" fmla="*/ 1438274 h 1490836"/>
                    <a:gd name="connsiteX3" fmla="*/ 1336672 w 1893885"/>
                    <a:gd name="connsiteY3" fmla="*/ 1490662 h 1490836"/>
                    <a:gd name="connsiteX4" fmla="*/ 1098547 w 1893885"/>
                    <a:gd name="connsiteY4" fmla="*/ 1423987 h 1490836"/>
                    <a:gd name="connsiteX5" fmla="*/ 131759 w 1893885"/>
                    <a:gd name="connsiteY5" fmla="*/ 604837 h 1490836"/>
                    <a:gd name="connsiteX6" fmla="*/ 7934 w 1893885"/>
                    <a:gd name="connsiteY6" fmla="*/ 423862 h 1490836"/>
                    <a:gd name="connsiteX7" fmla="*/ 26984 w 1893885"/>
                    <a:gd name="connsiteY7" fmla="*/ 204787 h 1490836"/>
                    <a:gd name="connsiteX8" fmla="*/ 198435 w 1893885"/>
                    <a:gd name="connsiteY8" fmla="*/ 0 h 14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885" h="1490836">
                      <a:moveTo>
                        <a:pt x="1893885" y="1171575"/>
                      </a:moveTo>
                      <a:cubicBezTo>
                        <a:pt x="1778791" y="1225947"/>
                        <a:pt x="1762915" y="1250950"/>
                        <a:pt x="1703384" y="1295400"/>
                      </a:cubicBezTo>
                      <a:cubicBezTo>
                        <a:pt x="1643853" y="1339850"/>
                        <a:pt x="1597816" y="1405730"/>
                        <a:pt x="1536697" y="1438274"/>
                      </a:cubicBezTo>
                      <a:cubicBezTo>
                        <a:pt x="1475578" y="1470818"/>
                        <a:pt x="1409697" y="1493043"/>
                        <a:pt x="1336672" y="1490662"/>
                      </a:cubicBezTo>
                      <a:cubicBezTo>
                        <a:pt x="1263647" y="1488281"/>
                        <a:pt x="1185859" y="1493837"/>
                        <a:pt x="1098547" y="1423987"/>
                      </a:cubicBezTo>
                      <a:cubicBezTo>
                        <a:pt x="896935" y="1277937"/>
                        <a:pt x="313528" y="771524"/>
                        <a:pt x="131759" y="604837"/>
                      </a:cubicBezTo>
                      <a:cubicBezTo>
                        <a:pt x="54765" y="538162"/>
                        <a:pt x="25397" y="508793"/>
                        <a:pt x="7934" y="423862"/>
                      </a:cubicBezTo>
                      <a:cubicBezTo>
                        <a:pt x="-4766" y="343693"/>
                        <a:pt x="-4766" y="275431"/>
                        <a:pt x="26984" y="204787"/>
                      </a:cubicBezTo>
                      <a:cubicBezTo>
                        <a:pt x="115884" y="91281"/>
                        <a:pt x="99613" y="108347"/>
                        <a:pt x="198435" y="0"/>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5" name="直線コネクタ 114"/>
                <p:cNvCxnSpPr/>
                <p:nvPr/>
              </p:nvCxnSpPr>
              <p:spPr>
                <a:xfrm flipV="1">
                  <a:off x="5600701" y="8372475"/>
                  <a:ext cx="733425" cy="8667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5774532" y="8696325"/>
                  <a:ext cx="471487" cy="5619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flipH="1" flipV="1">
                  <a:off x="6126956" y="8612981"/>
                  <a:ext cx="119063" cy="1000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flipH="1" flipV="1">
                  <a:off x="5667374" y="9151144"/>
                  <a:ext cx="119063" cy="1000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H="1" flipV="1">
                  <a:off x="5874545" y="8908256"/>
                  <a:ext cx="119063" cy="1000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7169150" y="7219950"/>
                  <a:ext cx="1025525" cy="53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2" name="フリーフォーム 121"/>
                <p:cNvSpPr/>
                <p:nvPr/>
              </p:nvSpPr>
              <p:spPr>
                <a:xfrm>
                  <a:off x="6743701" y="7204075"/>
                  <a:ext cx="374650" cy="422275"/>
                </a:xfrm>
                <a:custGeom>
                  <a:avLst/>
                  <a:gdLst>
                    <a:gd name="connsiteX0" fmla="*/ 0 w 358775"/>
                    <a:gd name="connsiteY0" fmla="*/ 470333 h 470333"/>
                    <a:gd name="connsiteX1" fmla="*/ 85725 w 358775"/>
                    <a:gd name="connsiteY1" fmla="*/ 32183 h 470333"/>
                    <a:gd name="connsiteX2" fmla="*/ 358775 w 358775"/>
                    <a:gd name="connsiteY2" fmla="*/ 67108 h 470333"/>
                    <a:gd name="connsiteX0" fmla="*/ 0 w 358775"/>
                    <a:gd name="connsiteY0" fmla="*/ 459317 h 459317"/>
                    <a:gd name="connsiteX1" fmla="*/ 85725 w 358775"/>
                    <a:gd name="connsiteY1" fmla="*/ 37042 h 459317"/>
                    <a:gd name="connsiteX2" fmla="*/ 358775 w 358775"/>
                    <a:gd name="connsiteY2" fmla="*/ 56092 h 459317"/>
                    <a:gd name="connsiteX0" fmla="*/ 16460 w 375235"/>
                    <a:gd name="connsiteY0" fmla="*/ 429401 h 429401"/>
                    <a:gd name="connsiteX1" fmla="*/ 102185 w 375235"/>
                    <a:gd name="connsiteY1" fmla="*/ 7126 h 429401"/>
                    <a:gd name="connsiteX2" fmla="*/ 375235 w 375235"/>
                    <a:gd name="connsiteY2" fmla="*/ 26176 h 429401"/>
                    <a:gd name="connsiteX0" fmla="*/ 16460 w 375235"/>
                    <a:gd name="connsiteY0" fmla="*/ 429401 h 429401"/>
                    <a:gd name="connsiteX1" fmla="*/ 102185 w 375235"/>
                    <a:gd name="connsiteY1" fmla="*/ 7126 h 429401"/>
                    <a:gd name="connsiteX2" fmla="*/ 375235 w 375235"/>
                    <a:gd name="connsiteY2" fmla="*/ 26176 h 429401"/>
                    <a:gd name="connsiteX0" fmla="*/ 0 w 358775"/>
                    <a:gd name="connsiteY0" fmla="*/ 429401 h 429401"/>
                    <a:gd name="connsiteX1" fmla="*/ 85725 w 358775"/>
                    <a:gd name="connsiteY1" fmla="*/ 7126 h 429401"/>
                    <a:gd name="connsiteX2" fmla="*/ 358775 w 358775"/>
                    <a:gd name="connsiteY2" fmla="*/ 26176 h 429401"/>
                    <a:gd name="connsiteX0" fmla="*/ 0 w 358775"/>
                    <a:gd name="connsiteY0" fmla="*/ 429401 h 429401"/>
                    <a:gd name="connsiteX1" fmla="*/ 85725 w 358775"/>
                    <a:gd name="connsiteY1" fmla="*/ 7126 h 429401"/>
                    <a:gd name="connsiteX2" fmla="*/ 358775 w 358775"/>
                    <a:gd name="connsiteY2" fmla="*/ 26176 h 429401"/>
                    <a:gd name="connsiteX0" fmla="*/ 0 w 358775"/>
                    <a:gd name="connsiteY0" fmla="*/ 422275 h 422275"/>
                    <a:gd name="connsiteX1" fmla="*/ 85725 w 358775"/>
                    <a:gd name="connsiteY1" fmla="*/ 0 h 422275"/>
                    <a:gd name="connsiteX2" fmla="*/ 358775 w 358775"/>
                    <a:gd name="connsiteY2" fmla="*/ 19050 h 422275"/>
                    <a:gd name="connsiteX0" fmla="*/ 0 w 374650"/>
                    <a:gd name="connsiteY0" fmla="*/ 422275 h 422275"/>
                    <a:gd name="connsiteX1" fmla="*/ 85725 w 374650"/>
                    <a:gd name="connsiteY1" fmla="*/ 0 h 422275"/>
                    <a:gd name="connsiteX2" fmla="*/ 374650 w 374650"/>
                    <a:gd name="connsiteY2" fmla="*/ 9525 h 422275"/>
                    <a:gd name="connsiteX0" fmla="*/ 0 w 374650"/>
                    <a:gd name="connsiteY0" fmla="*/ 422275 h 422275"/>
                    <a:gd name="connsiteX1" fmla="*/ 85725 w 374650"/>
                    <a:gd name="connsiteY1" fmla="*/ 0 h 422275"/>
                    <a:gd name="connsiteX2" fmla="*/ 374650 w 374650"/>
                    <a:gd name="connsiteY2" fmla="*/ 9525 h 422275"/>
                    <a:gd name="connsiteX0" fmla="*/ 0 w 374650"/>
                    <a:gd name="connsiteY0" fmla="*/ 422275 h 422275"/>
                    <a:gd name="connsiteX1" fmla="*/ 85725 w 374650"/>
                    <a:gd name="connsiteY1" fmla="*/ 0 h 422275"/>
                    <a:gd name="connsiteX2" fmla="*/ 374650 w 374650"/>
                    <a:gd name="connsiteY2" fmla="*/ 9525 h 422275"/>
                    <a:gd name="connsiteX0" fmla="*/ 0 w 374650"/>
                    <a:gd name="connsiteY0" fmla="*/ 422275 h 422275"/>
                    <a:gd name="connsiteX1" fmla="*/ 85725 w 374650"/>
                    <a:gd name="connsiteY1" fmla="*/ 0 h 422275"/>
                    <a:gd name="connsiteX2" fmla="*/ 374650 w 374650"/>
                    <a:gd name="connsiteY2" fmla="*/ 9525 h 422275"/>
                  </a:gdLst>
                  <a:ahLst/>
                  <a:cxnLst>
                    <a:cxn ang="0">
                      <a:pos x="connsiteX0" y="connsiteY0"/>
                    </a:cxn>
                    <a:cxn ang="0">
                      <a:pos x="connsiteX1" y="connsiteY1"/>
                    </a:cxn>
                    <a:cxn ang="0">
                      <a:pos x="connsiteX2" y="connsiteY2"/>
                    </a:cxn>
                  </a:cxnLst>
                  <a:rect l="l" t="t" r="r" b="b"/>
                  <a:pathLst>
                    <a:path w="374650" h="422275">
                      <a:moveTo>
                        <a:pt x="0" y="422275"/>
                      </a:moveTo>
                      <a:lnTo>
                        <a:pt x="85725" y="0"/>
                      </a:lnTo>
                      <a:cubicBezTo>
                        <a:pt x="291571" y="8996"/>
                        <a:pt x="179123" y="2910"/>
                        <a:pt x="374650" y="952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3" name="直線コネクタ 122"/>
                <p:cNvCxnSpPr/>
                <p:nvPr/>
              </p:nvCxnSpPr>
              <p:spPr>
                <a:xfrm flipV="1">
                  <a:off x="6378575" y="7685882"/>
                  <a:ext cx="361952" cy="651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4" name="フリーフォーム 123"/>
                <p:cNvSpPr/>
                <p:nvPr/>
              </p:nvSpPr>
              <p:spPr>
                <a:xfrm>
                  <a:off x="912019" y="9184481"/>
                  <a:ext cx="6555581" cy="4791075"/>
                </a:xfrm>
                <a:custGeom>
                  <a:avLst/>
                  <a:gdLst>
                    <a:gd name="connsiteX0" fmla="*/ 361738 w 7079189"/>
                    <a:gd name="connsiteY0" fmla="*/ 4243892 h 4891852"/>
                    <a:gd name="connsiteX1" fmla="*/ 4724188 w 7079189"/>
                    <a:gd name="connsiteY1" fmla="*/ 1176842 h 4891852"/>
                    <a:gd name="connsiteX2" fmla="*/ 6953038 w 7079189"/>
                    <a:gd name="connsiteY2" fmla="*/ 14792 h 4891852"/>
                    <a:gd name="connsiteX3" fmla="*/ 6667288 w 7079189"/>
                    <a:gd name="connsiteY3" fmla="*/ 567242 h 4891852"/>
                    <a:gd name="connsiteX4" fmla="*/ 5543338 w 7079189"/>
                    <a:gd name="connsiteY4" fmla="*/ 1253042 h 4891852"/>
                    <a:gd name="connsiteX5" fmla="*/ 837988 w 7079189"/>
                    <a:gd name="connsiteY5" fmla="*/ 4643942 h 4891852"/>
                    <a:gd name="connsiteX6" fmla="*/ 361738 w 7079189"/>
                    <a:gd name="connsiteY6" fmla="*/ 4243892 h 4891852"/>
                    <a:gd name="connsiteX0" fmla="*/ 361738 w 7171058"/>
                    <a:gd name="connsiteY0" fmla="*/ 4302152 h 4950112"/>
                    <a:gd name="connsiteX1" fmla="*/ 4724188 w 7171058"/>
                    <a:gd name="connsiteY1" fmla="*/ 1235102 h 4950112"/>
                    <a:gd name="connsiteX2" fmla="*/ 7060194 w 7171058"/>
                    <a:gd name="connsiteY2" fmla="*/ 13521 h 4950112"/>
                    <a:gd name="connsiteX3" fmla="*/ 6667288 w 7171058"/>
                    <a:gd name="connsiteY3" fmla="*/ 625502 h 4950112"/>
                    <a:gd name="connsiteX4" fmla="*/ 5543338 w 7171058"/>
                    <a:gd name="connsiteY4" fmla="*/ 1311302 h 4950112"/>
                    <a:gd name="connsiteX5" fmla="*/ 837988 w 7171058"/>
                    <a:gd name="connsiteY5" fmla="*/ 4702202 h 4950112"/>
                    <a:gd name="connsiteX6" fmla="*/ 361738 w 7171058"/>
                    <a:gd name="connsiteY6" fmla="*/ 4302152 h 4950112"/>
                    <a:gd name="connsiteX0" fmla="*/ 361738 w 7171058"/>
                    <a:gd name="connsiteY0" fmla="*/ 4302152 h 4950112"/>
                    <a:gd name="connsiteX1" fmla="*/ 4724188 w 7171058"/>
                    <a:gd name="connsiteY1" fmla="*/ 1235102 h 4950112"/>
                    <a:gd name="connsiteX2" fmla="*/ 7060194 w 7171058"/>
                    <a:gd name="connsiteY2" fmla="*/ 13521 h 4950112"/>
                    <a:gd name="connsiteX3" fmla="*/ 6667288 w 7171058"/>
                    <a:gd name="connsiteY3" fmla="*/ 625502 h 4950112"/>
                    <a:gd name="connsiteX4" fmla="*/ 5543338 w 7171058"/>
                    <a:gd name="connsiteY4" fmla="*/ 1311302 h 4950112"/>
                    <a:gd name="connsiteX5" fmla="*/ 837988 w 7171058"/>
                    <a:gd name="connsiteY5" fmla="*/ 4702202 h 4950112"/>
                    <a:gd name="connsiteX6" fmla="*/ 361738 w 7171058"/>
                    <a:gd name="connsiteY6" fmla="*/ 4302152 h 4950112"/>
                    <a:gd name="connsiteX0" fmla="*/ 361738 w 7171058"/>
                    <a:gd name="connsiteY0" fmla="*/ 4302152 h 4950112"/>
                    <a:gd name="connsiteX1" fmla="*/ 4724188 w 7171058"/>
                    <a:gd name="connsiteY1" fmla="*/ 1235102 h 4950112"/>
                    <a:gd name="connsiteX2" fmla="*/ 7060194 w 7171058"/>
                    <a:gd name="connsiteY2" fmla="*/ 13521 h 4950112"/>
                    <a:gd name="connsiteX3" fmla="*/ 6667288 w 7171058"/>
                    <a:gd name="connsiteY3" fmla="*/ 625502 h 4950112"/>
                    <a:gd name="connsiteX4" fmla="*/ 5543338 w 7171058"/>
                    <a:gd name="connsiteY4" fmla="*/ 1311302 h 4950112"/>
                    <a:gd name="connsiteX5" fmla="*/ 837988 w 7171058"/>
                    <a:gd name="connsiteY5" fmla="*/ 4702202 h 4950112"/>
                    <a:gd name="connsiteX6" fmla="*/ 361738 w 7171058"/>
                    <a:gd name="connsiteY6" fmla="*/ 4302152 h 4950112"/>
                    <a:gd name="connsiteX0" fmla="*/ 361217 w 7170537"/>
                    <a:gd name="connsiteY0" fmla="*/ 4302152 h 4950949"/>
                    <a:gd name="connsiteX1" fmla="*/ 4716523 w 7170537"/>
                    <a:gd name="connsiteY1" fmla="*/ 1213671 h 4950949"/>
                    <a:gd name="connsiteX2" fmla="*/ 7059673 w 7170537"/>
                    <a:gd name="connsiteY2" fmla="*/ 13521 h 4950949"/>
                    <a:gd name="connsiteX3" fmla="*/ 6666767 w 7170537"/>
                    <a:gd name="connsiteY3" fmla="*/ 625502 h 4950949"/>
                    <a:gd name="connsiteX4" fmla="*/ 5542817 w 7170537"/>
                    <a:gd name="connsiteY4" fmla="*/ 1311302 h 4950949"/>
                    <a:gd name="connsiteX5" fmla="*/ 837467 w 7170537"/>
                    <a:gd name="connsiteY5" fmla="*/ 4702202 h 4950949"/>
                    <a:gd name="connsiteX6" fmla="*/ 361217 w 7170537"/>
                    <a:gd name="connsiteY6" fmla="*/ 4302152 h 4950949"/>
                    <a:gd name="connsiteX0" fmla="*/ 361217 w 7170537"/>
                    <a:gd name="connsiteY0" fmla="*/ 4302152 h 4950949"/>
                    <a:gd name="connsiteX1" fmla="*/ 4716523 w 7170537"/>
                    <a:gd name="connsiteY1" fmla="*/ 1213671 h 4950949"/>
                    <a:gd name="connsiteX2" fmla="*/ 7059673 w 7170537"/>
                    <a:gd name="connsiteY2" fmla="*/ 13521 h 4950949"/>
                    <a:gd name="connsiteX3" fmla="*/ 6666767 w 7170537"/>
                    <a:gd name="connsiteY3" fmla="*/ 625502 h 4950949"/>
                    <a:gd name="connsiteX4" fmla="*/ 5542817 w 7170537"/>
                    <a:gd name="connsiteY4" fmla="*/ 1311302 h 4950949"/>
                    <a:gd name="connsiteX5" fmla="*/ 837467 w 7170537"/>
                    <a:gd name="connsiteY5" fmla="*/ 4702202 h 4950949"/>
                    <a:gd name="connsiteX6" fmla="*/ 361217 w 7170537"/>
                    <a:gd name="connsiteY6" fmla="*/ 4302152 h 4950949"/>
                    <a:gd name="connsiteX0" fmla="*/ 361217 w 7170537"/>
                    <a:gd name="connsiteY0" fmla="*/ 4302152 h 4950949"/>
                    <a:gd name="connsiteX1" fmla="*/ 4716523 w 7170537"/>
                    <a:gd name="connsiteY1" fmla="*/ 1213671 h 4950949"/>
                    <a:gd name="connsiteX2" fmla="*/ 7059673 w 7170537"/>
                    <a:gd name="connsiteY2" fmla="*/ 13521 h 4950949"/>
                    <a:gd name="connsiteX3" fmla="*/ 6666767 w 7170537"/>
                    <a:gd name="connsiteY3" fmla="*/ 625502 h 4950949"/>
                    <a:gd name="connsiteX4" fmla="*/ 5542817 w 7170537"/>
                    <a:gd name="connsiteY4" fmla="*/ 1311302 h 4950949"/>
                    <a:gd name="connsiteX5" fmla="*/ 837467 w 7170537"/>
                    <a:gd name="connsiteY5" fmla="*/ 4702202 h 4950949"/>
                    <a:gd name="connsiteX6" fmla="*/ 361217 w 7170537"/>
                    <a:gd name="connsiteY6" fmla="*/ 4302152 h 4950949"/>
                    <a:gd name="connsiteX0" fmla="*/ 361217 w 7144488"/>
                    <a:gd name="connsiteY0" fmla="*/ 4299549 h 4948346"/>
                    <a:gd name="connsiteX1" fmla="*/ 4716523 w 7144488"/>
                    <a:gd name="connsiteY1" fmla="*/ 1211068 h 4948346"/>
                    <a:gd name="connsiteX2" fmla="*/ 7059673 w 7144488"/>
                    <a:gd name="connsiteY2" fmla="*/ 10918 h 4948346"/>
                    <a:gd name="connsiteX3" fmla="*/ 6440549 w 7144488"/>
                    <a:gd name="connsiteY3" fmla="*/ 761011 h 4948346"/>
                    <a:gd name="connsiteX4" fmla="*/ 5542817 w 7144488"/>
                    <a:gd name="connsiteY4" fmla="*/ 1308699 h 4948346"/>
                    <a:gd name="connsiteX5" fmla="*/ 837467 w 7144488"/>
                    <a:gd name="connsiteY5" fmla="*/ 4699599 h 4948346"/>
                    <a:gd name="connsiteX6" fmla="*/ 361217 w 7144488"/>
                    <a:gd name="connsiteY6" fmla="*/ 4299549 h 4948346"/>
                    <a:gd name="connsiteX0" fmla="*/ 361217 w 7149425"/>
                    <a:gd name="connsiteY0" fmla="*/ 4302520 h 4951317"/>
                    <a:gd name="connsiteX1" fmla="*/ 4716523 w 7149425"/>
                    <a:gd name="connsiteY1" fmla="*/ 1214039 h 4951317"/>
                    <a:gd name="connsiteX2" fmla="*/ 7059673 w 7149425"/>
                    <a:gd name="connsiteY2" fmla="*/ 13889 h 4951317"/>
                    <a:gd name="connsiteX3" fmla="*/ 6440549 w 7149425"/>
                    <a:gd name="connsiteY3" fmla="*/ 763982 h 4951317"/>
                    <a:gd name="connsiteX4" fmla="*/ 5542817 w 7149425"/>
                    <a:gd name="connsiteY4" fmla="*/ 1311670 h 4951317"/>
                    <a:gd name="connsiteX5" fmla="*/ 837467 w 7149425"/>
                    <a:gd name="connsiteY5" fmla="*/ 4702570 h 4951317"/>
                    <a:gd name="connsiteX6" fmla="*/ 361217 w 7149425"/>
                    <a:gd name="connsiteY6" fmla="*/ 4302520 h 4951317"/>
                    <a:gd name="connsiteX0" fmla="*/ 361217 w 7149425"/>
                    <a:gd name="connsiteY0" fmla="*/ 4302520 h 4951317"/>
                    <a:gd name="connsiteX1" fmla="*/ 4716523 w 7149425"/>
                    <a:gd name="connsiteY1" fmla="*/ 1214039 h 4951317"/>
                    <a:gd name="connsiteX2" fmla="*/ 7059673 w 7149425"/>
                    <a:gd name="connsiteY2" fmla="*/ 13889 h 4951317"/>
                    <a:gd name="connsiteX3" fmla="*/ 6440549 w 7149425"/>
                    <a:gd name="connsiteY3" fmla="*/ 763982 h 4951317"/>
                    <a:gd name="connsiteX4" fmla="*/ 5542817 w 7149425"/>
                    <a:gd name="connsiteY4" fmla="*/ 1311670 h 4951317"/>
                    <a:gd name="connsiteX5" fmla="*/ 837467 w 7149425"/>
                    <a:gd name="connsiteY5" fmla="*/ 4702570 h 4951317"/>
                    <a:gd name="connsiteX6" fmla="*/ 361217 w 7149425"/>
                    <a:gd name="connsiteY6" fmla="*/ 4302520 h 4951317"/>
                    <a:gd name="connsiteX0" fmla="*/ 361217 w 7059673"/>
                    <a:gd name="connsiteY0" fmla="*/ 4288631 h 4937428"/>
                    <a:gd name="connsiteX1" fmla="*/ 4716523 w 7059673"/>
                    <a:gd name="connsiteY1" fmla="*/ 1200150 h 4937428"/>
                    <a:gd name="connsiteX2" fmla="*/ 7059673 w 7059673"/>
                    <a:gd name="connsiteY2" fmla="*/ 0 h 4937428"/>
                    <a:gd name="connsiteX3" fmla="*/ 6440549 w 7059673"/>
                    <a:gd name="connsiteY3" fmla="*/ 750093 h 4937428"/>
                    <a:gd name="connsiteX4" fmla="*/ 5542817 w 7059673"/>
                    <a:gd name="connsiteY4" fmla="*/ 1297781 h 4937428"/>
                    <a:gd name="connsiteX5" fmla="*/ 837467 w 7059673"/>
                    <a:gd name="connsiteY5" fmla="*/ 4688681 h 4937428"/>
                    <a:gd name="connsiteX6" fmla="*/ 361217 w 7059673"/>
                    <a:gd name="connsiteY6" fmla="*/ 4288631 h 4937428"/>
                    <a:gd name="connsiteX0" fmla="*/ 361217 w 7059673"/>
                    <a:gd name="connsiteY0" fmla="*/ 4288631 h 4937428"/>
                    <a:gd name="connsiteX1" fmla="*/ 4716523 w 7059673"/>
                    <a:gd name="connsiteY1" fmla="*/ 1200150 h 4937428"/>
                    <a:gd name="connsiteX2" fmla="*/ 7059673 w 7059673"/>
                    <a:gd name="connsiteY2" fmla="*/ 0 h 4937428"/>
                    <a:gd name="connsiteX3" fmla="*/ 6440549 w 7059673"/>
                    <a:gd name="connsiteY3" fmla="*/ 750093 h 4937428"/>
                    <a:gd name="connsiteX4" fmla="*/ 5542817 w 7059673"/>
                    <a:gd name="connsiteY4" fmla="*/ 1297781 h 4937428"/>
                    <a:gd name="connsiteX5" fmla="*/ 837467 w 7059673"/>
                    <a:gd name="connsiteY5" fmla="*/ 4688681 h 4937428"/>
                    <a:gd name="connsiteX6" fmla="*/ 361217 w 7059673"/>
                    <a:gd name="connsiteY6" fmla="*/ 4288631 h 4937428"/>
                    <a:gd name="connsiteX0" fmla="*/ 374063 w 7072519"/>
                    <a:gd name="connsiteY0" fmla="*/ 4288631 h 4952758"/>
                    <a:gd name="connsiteX1" fmla="*/ 4729369 w 7072519"/>
                    <a:gd name="connsiteY1" fmla="*/ 1200150 h 4952758"/>
                    <a:gd name="connsiteX2" fmla="*/ 7072519 w 7072519"/>
                    <a:gd name="connsiteY2" fmla="*/ 0 h 4952758"/>
                    <a:gd name="connsiteX3" fmla="*/ 6453395 w 7072519"/>
                    <a:gd name="connsiteY3" fmla="*/ 750093 h 4952758"/>
                    <a:gd name="connsiteX4" fmla="*/ 5836650 w 7072519"/>
                    <a:gd name="connsiteY4" fmla="*/ 1071562 h 4952758"/>
                    <a:gd name="connsiteX5" fmla="*/ 850313 w 7072519"/>
                    <a:gd name="connsiteY5" fmla="*/ 4688681 h 4952758"/>
                    <a:gd name="connsiteX6" fmla="*/ 374063 w 7072519"/>
                    <a:gd name="connsiteY6" fmla="*/ 4288631 h 4952758"/>
                    <a:gd name="connsiteX0" fmla="*/ 374063 w 7072519"/>
                    <a:gd name="connsiteY0" fmla="*/ 4288631 h 4952758"/>
                    <a:gd name="connsiteX1" fmla="*/ 4729369 w 7072519"/>
                    <a:gd name="connsiteY1" fmla="*/ 1200150 h 4952758"/>
                    <a:gd name="connsiteX2" fmla="*/ 7072519 w 7072519"/>
                    <a:gd name="connsiteY2" fmla="*/ 0 h 4952758"/>
                    <a:gd name="connsiteX3" fmla="*/ 6453395 w 7072519"/>
                    <a:gd name="connsiteY3" fmla="*/ 750093 h 4952758"/>
                    <a:gd name="connsiteX4" fmla="*/ 5836650 w 7072519"/>
                    <a:gd name="connsiteY4" fmla="*/ 1071562 h 4952758"/>
                    <a:gd name="connsiteX5" fmla="*/ 850313 w 7072519"/>
                    <a:gd name="connsiteY5" fmla="*/ 4688681 h 4952758"/>
                    <a:gd name="connsiteX6" fmla="*/ 374063 w 7072519"/>
                    <a:gd name="connsiteY6" fmla="*/ 4288631 h 4952758"/>
                    <a:gd name="connsiteX0" fmla="*/ 374063 w 7072519"/>
                    <a:gd name="connsiteY0" fmla="*/ 4288631 h 4952758"/>
                    <a:gd name="connsiteX1" fmla="*/ 4729369 w 7072519"/>
                    <a:gd name="connsiteY1" fmla="*/ 1200150 h 4952758"/>
                    <a:gd name="connsiteX2" fmla="*/ 7072519 w 7072519"/>
                    <a:gd name="connsiteY2" fmla="*/ 0 h 4952758"/>
                    <a:gd name="connsiteX3" fmla="*/ 6453395 w 7072519"/>
                    <a:gd name="connsiteY3" fmla="*/ 750093 h 4952758"/>
                    <a:gd name="connsiteX4" fmla="*/ 5836650 w 7072519"/>
                    <a:gd name="connsiteY4" fmla="*/ 1071562 h 4952758"/>
                    <a:gd name="connsiteX5" fmla="*/ 850313 w 7072519"/>
                    <a:gd name="connsiteY5" fmla="*/ 4688681 h 4952758"/>
                    <a:gd name="connsiteX6" fmla="*/ 374063 w 7072519"/>
                    <a:gd name="connsiteY6" fmla="*/ 4288631 h 4952758"/>
                    <a:gd name="connsiteX0" fmla="*/ 374728 w 7073184"/>
                    <a:gd name="connsiteY0" fmla="*/ 4288631 h 5011977"/>
                    <a:gd name="connsiteX1" fmla="*/ 4730034 w 7073184"/>
                    <a:gd name="connsiteY1" fmla="*/ 1200150 h 5011977"/>
                    <a:gd name="connsiteX2" fmla="*/ 7073184 w 7073184"/>
                    <a:gd name="connsiteY2" fmla="*/ 0 h 5011977"/>
                    <a:gd name="connsiteX3" fmla="*/ 6454060 w 7073184"/>
                    <a:gd name="connsiteY3" fmla="*/ 750093 h 5011977"/>
                    <a:gd name="connsiteX4" fmla="*/ 5837315 w 7073184"/>
                    <a:gd name="connsiteY4" fmla="*/ 1071562 h 5011977"/>
                    <a:gd name="connsiteX5" fmla="*/ 850978 w 7073184"/>
                    <a:gd name="connsiteY5" fmla="*/ 4688681 h 5011977"/>
                    <a:gd name="connsiteX6" fmla="*/ 374728 w 7073184"/>
                    <a:gd name="connsiteY6" fmla="*/ 4288631 h 5011977"/>
                    <a:gd name="connsiteX0" fmla="*/ 492760 w 7191216"/>
                    <a:gd name="connsiteY0" fmla="*/ 4288631 h 5155023"/>
                    <a:gd name="connsiteX1" fmla="*/ 4848066 w 7191216"/>
                    <a:gd name="connsiteY1" fmla="*/ 1200150 h 5155023"/>
                    <a:gd name="connsiteX2" fmla="*/ 7191216 w 7191216"/>
                    <a:gd name="connsiteY2" fmla="*/ 0 h 5155023"/>
                    <a:gd name="connsiteX3" fmla="*/ 6572092 w 7191216"/>
                    <a:gd name="connsiteY3" fmla="*/ 750093 h 5155023"/>
                    <a:gd name="connsiteX4" fmla="*/ 5955347 w 7191216"/>
                    <a:gd name="connsiteY4" fmla="*/ 1071562 h 5155023"/>
                    <a:gd name="connsiteX5" fmla="*/ 714216 w 7191216"/>
                    <a:gd name="connsiteY5" fmla="*/ 4869656 h 5155023"/>
                    <a:gd name="connsiteX6" fmla="*/ 492760 w 7191216"/>
                    <a:gd name="connsiteY6" fmla="*/ 4288631 h 5155023"/>
                    <a:gd name="connsiteX0" fmla="*/ 278239 w 6976695"/>
                    <a:gd name="connsiteY0" fmla="*/ 4288631 h 4878245"/>
                    <a:gd name="connsiteX1" fmla="*/ 4633545 w 6976695"/>
                    <a:gd name="connsiteY1" fmla="*/ 1200150 h 4878245"/>
                    <a:gd name="connsiteX2" fmla="*/ 6976695 w 6976695"/>
                    <a:gd name="connsiteY2" fmla="*/ 0 h 4878245"/>
                    <a:gd name="connsiteX3" fmla="*/ 6357571 w 6976695"/>
                    <a:gd name="connsiteY3" fmla="*/ 750093 h 4878245"/>
                    <a:gd name="connsiteX4" fmla="*/ 5740826 w 6976695"/>
                    <a:gd name="connsiteY4" fmla="*/ 1071562 h 4878245"/>
                    <a:gd name="connsiteX5" fmla="*/ 499695 w 6976695"/>
                    <a:gd name="connsiteY5" fmla="*/ 4869656 h 4878245"/>
                    <a:gd name="connsiteX6" fmla="*/ 278239 w 6976695"/>
                    <a:gd name="connsiteY6" fmla="*/ 4288631 h 4878245"/>
                    <a:gd name="connsiteX0" fmla="*/ 278239 w 6976695"/>
                    <a:gd name="connsiteY0" fmla="*/ 4288631 h 4878245"/>
                    <a:gd name="connsiteX1" fmla="*/ 4633545 w 6976695"/>
                    <a:gd name="connsiteY1" fmla="*/ 1200150 h 4878245"/>
                    <a:gd name="connsiteX2" fmla="*/ 6976695 w 6976695"/>
                    <a:gd name="connsiteY2" fmla="*/ 0 h 4878245"/>
                    <a:gd name="connsiteX3" fmla="*/ 6357571 w 6976695"/>
                    <a:gd name="connsiteY3" fmla="*/ 750093 h 4878245"/>
                    <a:gd name="connsiteX4" fmla="*/ 5740826 w 6976695"/>
                    <a:gd name="connsiteY4" fmla="*/ 1071562 h 4878245"/>
                    <a:gd name="connsiteX5" fmla="*/ 499695 w 6976695"/>
                    <a:gd name="connsiteY5" fmla="*/ 4869656 h 4878245"/>
                    <a:gd name="connsiteX6" fmla="*/ 278239 w 6976695"/>
                    <a:gd name="connsiteY6" fmla="*/ 4288631 h 4878245"/>
                    <a:gd name="connsiteX0" fmla="*/ 278239 w 6976695"/>
                    <a:gd name="connsiteY0" fmla="*/ 4288631 h 4869656"/>
                    <a:gd name="connsiteX1" fmla="*/ 4633545 w 6976695"/>
                    <a:gd name="connsiteY1" fmla="*/ 1200150 h 4869656"/>
                    <a:gd name="connsiteX2" fmla="*/ 6976695 w 6976695"/>
                    <a:gd name="connsiteY2" fmla="*/ 0 h 4869656"/>
                    <a:gd name="connsiteX3" fmla="*/ 6357571 w 6976695"/>
                    <a:gd name="connsiteY3" fmla="*/ 750093 h 4869656"/>
                    <a:gd name="connsiteX4" fmla="*/ 5740826 w 6976695"/>
                    <a:gd name="connsiteY4" fmla="*/ 1071562 h 4869656"/>
                    <a:gd name="connsiteX5" fmla="*/ 499695 w 6976695"/>
                    <a:gd name="connsiteY5" fmla="*/ 4869656 h 4869656"/>
                    <a:gd name="connsiteX6" fmla="*/ 278239 w 6976695"/>
                    <a:gd name="connsiteY6" fmla="*/ 4288631 h 4869656"/>
                    <a:gd name="connsiteX0" fmla="*/ 293900 w 6992356"/>
                    <a:gd name="connsiteY0" fmla="*/ 4288631 h 4869656"/>
                    <a:gd name="connsiteX1" fmla="*/ 4649206 w 6992356"/>
                    <a:gd name="connsiteY1" fmla="*/ 1200150 h 4869656"/>
                    <a:gd name="connsiteX2" fmla="*/ 6992356 w 6992356"/>
                    <a:gd name="connsiteY2" fmla="*/ 0 h 4869656"/>
                    <a:gd name="connsiteX3" fmla="*/ 6373232 w 6992356"/>
                    <a:gd name="connsiteY3" fmla="*/ 750093 h 4869656"/>
                    <a:gd name="connsiteX4" fmla="*/ 5756487 w 6992356"/>
                    <a:gd name="connsiteY4" fmla="*/ 1071562 h 4869656"/>
                    <a:gd name="connsiteX5" fmla="*/ 515356 w 6992356"/>
                    <a:gd name="connsiteY5" fmla="*/ 4869656 h 4869656"/>
                    <a:gd name="connsiteX6" fmla="*/ 293900 w 6992356"/>
                    <a:gd name="connsiteY6" fmla="*/ 4288631 h 4869656"/>
                    <a:gd name="connsiteX0" fmla="*/ 0 w 6698456"/>
                    <a:gd name="connsiteY0" fmla="*/ 4288631 h 4869656"/>
                    <a:gd name="connsiteX1" fmla="*/ 4355306 w 6698456"/>
                    <a:gd name="connsiteY1" fmla="*/ 1200150 h 4869656"/>
                    <a:gd name="connsiteX2" fmla="*/ 6698456 w 6698456"/>
                    <a:gd name="connsiteY2" fmla="*/ 0 h 4869656"/>
                    <a:gd name="connsiteX3" fmla="*/ 6079332 w 6698456"/>
                    <a:gd name="connsiteY3" fmla="*/ 750093 h 4869656"/>
                    <a:gd name="connsiteX4" fmla="*/ 5462587 w 6698456"/>
                    <a:gd name="connsiteY4" fmla="*/ 1071562 h 4869656"/>
                    <a:gd name="connsiteX5" fmla="*/ 221456 w 6698456"/>
                    <a:gd name="connsiteY5" fmla="*/ 4869656 h 4869656"/>
                    <a:gd name="connsiteX6" fmla="*/ 0 w 6698456"/>
                    <a:gd name="connsiteY6" fmla="*/ 4288631 h 4869656"/>
                    <a:gd name="connsiteX0" fmla="*/ 0 w 6698456"/>
                    <a:gd name="connsiteY0" fmla="*/ 4288631 h 4869656"/>
                    <a:gd name="connsiteX1" fmla="*/ 4355306 w 6698456"/>
                    <a:gd name="connsiteY1" fmla="*/ 1200150 h 4869656"/>
                    <a:gd name="connsiteX2" fmla="*/ 6698456 w 6698456"/>
                    <a:gd name="connsiteY2" fmla="*/ 0 h 4869656"/>
                    <a:gd name="connsiteX3" fmla="*/ 6079332 w 6698456"/>
                    <a:gd name="connsiteY3" fmla="*/ 750093 h 4869656"/>
                    <a:gd name="connsiteX4" fmla="*/ 5462587 w 6698456"/>
                    <a:gd name="connsiteY4" fmla="*/ 1071562 h 4869656"/>
                    <a:gd name="connsiteX5" fmla="*/ 221456 w 6698456"/>
                    <a:gd name="connsiteY5" fmla="*/ 4869656 h 4869656"/>
                    <a:gd name="connsiteX6" fmla="*/ 0 w 6698456"/>
                    <a:gd name="connsiteY6" fmla="*/ 4288631 h 4869656"/>
                    <a:gd name="connsiteX0" fmla="*/ 0 w 6643687"/>
                    <a:gd name="connsiteY0" fmla="*/ 4295775 h 4869656"/>
                    <a:gd name="connsiteX1" fmla="*/ 4300537 w 6643687"/>
                    <a:gd name="connsiteY1" fmla="*/ 1200150 h 4869656"/>
                    <a:gd name="connsiteX2" fmla="*/ 6643687 w 6643687"/>
                    <a:gd name="connsiteY2" fmla="*/ 0 h 4869656"/>
                    <a:gd name="connsiteX3" fmla="*/ 6024563 w 6643687"/>
                    <a:gd name="connsiteY3" fmla="*/ 750093 h 4869656"/>
                    <a:gd name="connsiteX4" fmla="*/ 5407818 w 6643687"/>
                    <a:gd name="connsiteY4" fmla="*/ 1071562 h 4869656"/>
                    <a:gd name="connsiteX5" fmla="*/ 166687 w 6643687"/>
                    <a:gd name="connsiteY5" fmla="*/ 4869656 h 4869656"/>
                    <a:gd name="connsiteX6" fmla="*/ 0 w 6643687"/>
                    <a:gd name="connsiteY6" fmla="*/ 4295775 h 4869656"/>
                    <a:gd name="connsiteX0" fmla="*/ 0 w 6643687"/>
                    <a:gd name="connsiteY0" fmla="*/ 4295775 h 4833937"/>
                    <a:gd name="connsiteX1" fmla="*/ 4300537 w 6643687"/>
                    <a:gd name="connsiteY1" fmla="*/ 1200150 h 4833937"/>
                    <a:gd name="connsiteX2" fmla="*/ 6643687 w 6643687"/>
                    <a:gd name="connsiteY2" fmla="*/ 0 h 4833937"/>
                    <a:gd name="connsiteX3" fmla="*/ 6024563 w 6643687"/>
                    <a:gd name="connsiteY3" fmla="*/ 750093 h 4833937"/>
                    <a:gd name="connsiteX4" fmla="*/ 5407818 w 6643687"/>
                    <a:gd name="connsiteY4" fmla="*/ 1071562 h 4833937"/>
                    <a:gd name="connsiteX5" fmla="*/ 219075 w 6643687"/>
                    <a:gd name="connsiteY5" fmla="*/ 4833937 h 4833937"/>
                    <a:gd name="connsiteX6" fmla="*/ 0 w 6643687"/>
                    <a:gd name="connsiteY6" fmla="*/ 4295775 h 4833937"/>
                    <a:gd name="connsiteX0" fmla="*/ 0 w 6643687"/>
                    <a:gd name="connsiteY0" fmla="*/ 4295775 h 4833937"/>
                    <a:gd name="connsiteX1" fmla="*/ 4300537 w 6643687"/>
                    <a:gd name="connsiteY1" fmla="*/ 1200150 h 4833937"/>
                    <a:gd name="connsiteX2" fmla="*/ 6643687 w 6643687"/>
                    <a:gd name="connsiteY2" fmla="*/ 0 h 4833937"/>
                    <a:gd name="connsiteX3" fmla="*/ 6024563 w 6643687"/>
                    <a:gd name="connsiteY3" fmla="*/ 750093 h 4833937"/>
                    <a:gd name="connsiteX4" fmla="*/ 5407818 w 6643687"/>
                    <a:gd name="connsiteY4" fmla="*/ 1071562 h 4833937"/>
                    <a:gd name="connsiteX5" fmla="*/ 219075 w 6643687"/>
                    <a:gd name="connsiteY5" fmla="*/ 4833937 h 4833937"/>
                    <a:gd name="connsiteX6" fmla="*/ 0 w 6643687"/>
                    <a:gd name="connsiteY6" fmla="*/ 4295775 h 4833937"/>
                    <a:gd name="connsiteX0" fmla="*/ 0 w 6643687"/>
                    <a:gd name="connsiteY0" fmla="*/ 4295775 h 4833937"/>
                    <a:gd name="connsiteX1" fmla="*/ 4300537 w 6643687"/>
                    <a:gd name="connsiteY1" fmla="*/ 1200150 h 4833937"/>
                    <a:gd name="connsiteX2" fmla="*/ 6643687 w 6643687"/>
                    <a:gd name="connsiteY2" fmla="*/ 0 h 4833937"/>
                    <a:gd name="connsiteX3" fmla="*/ 6024563 w 6643687"/>
                    <a:gd name="connsiteY3" fmla="*/ 750093 h 4833937"/>
                    <a:gd name="connsiteX4" fmla="*/ 5407818 w 6643687"/>
                    <a:gd name="connsiteY4" fmla="*/ 1071562 h 4833937"/>
                    <a:gd name="connsiteX5" fmla="*/ 219075 w 6643687"/>
                    <a:gd name="connsiteY5" fmla="*/ 4833937 h 4833937"/>
                    <a:gd name="connsiteX6" fmla="*/ 0 w 6643687"/>
                    <a:gd name="connsiteY6" fmla="*/ 4295775 h 4833937"/>
                    <a:gd name="connsiteX0" fmla="*/ 0 w 6579393"/>
                    <a:gd name="connsiteY0" fmla="*/ 4264819 h 4802981"/>
                    <a:gd name="connsiteX1" fmla="*/ 4300537 w 6579393"/>
                    <a:gd name="connsiteY1" fmla="*/ 1169194 h 4802981"/>
                    <a:gd name="connsiteX2" fmla="*/ 6579393 w 6579393"/>
                    <a:gd name="connsiteY2" fmla="*/ 0 h 4802981"/>
                    <a:gd name="connsiteX3" fmla="*/ 6024563 w 6579393"/>
                    <a:gd name="connsiteY3" fmla="*/ 719137 h 4802981"/>
                    <a:gd name="connsiteX4" fmla="*/ 5407818 w 6579393"/>
                    <a:gd name="connsiteY4" fmla="*/ 1040606 h 4802981"/>
                    <a:gd name="connsiteX5" fmla="*/ 219075 w 6579393"/>
                    <a:gd name="connsiteY5" fmla="*/ 4802981 h 4802981"/>
                    <a:gd name="connsiteX6" fmla="*/ 0 w 6579393"/>
                    <a:gd name="connsiteY6" fmla="*/ 4264819 h 4802981"/>
                    <a:gd name="connsiteX0" fmla="*/ 0 w 6569868"/>
                    <a:gd name="connsiteY0" fmla="*/ 4257675 h 4795837"/>
                    <a:gd name="connsiteX1" fmla="*/ 4300537 w 6569868"/>
                    <a:gd name="connsiteY1" fmla="*/ 1162050 h 4795837"/>
                    <a:gd name="connsiteX2" fmla="*/ 6569868 w 6569868"/>
                    <a:gd name="connsiteY2" fmla="*/ 0 h 4795837"/>
                    <a:gd name="connsiteX3" fmla="*/ 6024563 w 6569868"/>
                    <a:gd name="connsiteY3" fmla="*/ 711993 h 4795837"/>
                    <a:gd name="connsiteX4" fmla="*/ 5407818 w 6569868"/>
                    <a:gd name="connsiteY4" fmla="*/ 1033462 h 4795837"/>
                    <a:gd name="connsiteX5" fmla="*/ 219075 w 6569868"/>
                    <a:gd name="connsiteY5" fmla="*/ 4795837 h 4795837"/>
                    <a:gd name="connsiteX6" fmla="*/ 0 w 6569868"/>
                    <a:gd name="connsiteY6" fmla="*/ 4257675 h 4795837"/>
                    <a:gd name="connsiteX0" fmla="*/ 0 w 6569868"/>
                    <a:gd name="connsiteY0" fmla="*/ 4257675 h 4795837"/>
                    <a:gd name="connsiteX1" fmla="*/ 4300537 w 6569868"/>
                    <a:gd name="connsiteY1" fmla="*/ 1162050 h 4795837"/>
                    <a:gd name="connsiteX2" fmla="*/ 6569868 w 6569868"/>
                    <a:gd name="connsiteY2" fmla="*/ 0 h 4795837"/>
                    <a:gd name="connsiteX3" fmla="*/ 6024563 w 6569868"/>
                    <a:gd name="connsiteY3" fmla="*/ 711993 h 4795837"/>
                    <a:gd name="connsiteX4" fmla="*/ 5407818 w 6569868"/>
                    <a:gd name="connsiteY4" fmla="*/ 1033462 h 4795837"/>
                    <a:gd name="connsiteX5" fmla="*/ 219075 w 6569868"/>
                    <a:gd name="connsiteY5" fmla="*/ 4795837 h 4795837"/>
                    <a:gd name="connsiteX6" fmla="*/ 0 w 6569868"/>
                    <a:gd name="connsiteY6" fmla="*/ 4257675 h 4795837"/>
                    <a:gd name="connsiteX0" fmla="*/ 0 w 6555581"/>
                    <a:gd name="connsiteY0" fmla="*/ 4252913 h 4791075"/>
                    <a:gd name="connsiteX1" fmla="*/ 4300537 w 6555581"/>
                    <a:gd name="connsiteY1" fmla="*/ 1157288 h 4791075"/>
                    <a:gd name="connsiteX2" fmla="*/ 6555581 w 6555581"/>
                    <a:gd name="connsiteY2" fmla="*/ 0 h 4791075"/>
                    <a:gd name="connsiteX3" fmla="*/ 6024563 w 6555581"/>
                    <a:gd name="connsiteY3" fmla="*/ 707231 h 4791075"/>
                    <a:gd name="connsiteX4" fmla="*/ 5407818 w 6555581"/>
                    <a:gd name="connsiteY4" fmla="*/ 1028700 h 4791075"/>
                    <a:gd name="connsiteX5" fmla="*/ 219075 w 6555581"/>
                    <a:gd name="connsiteY5" fmla="*/ 4791075 h 4791075"/>
                    <a:gd name="connsiteX6" fmla="*/ 0 w 6555581"/>
                    <a:gd name="connsiteY6" fmla="*/ 4252913 h 479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5581" h="4791075">
                      <a:moveTo>
                        <a:pt x="0" y="4252913"/>
                      </a:moveTo>
                      <a:cubicBezTo>
                        <a:pt x="1139031" y="3455591"/>
                        <a:pt x="3224609" y="1938735"/>
                        <a:pt x="4300537" y="1157288"/>
                      </a:cubicBezTo>
                      <a:lnTo>
                        <a:pt x="6555581" y="0"/>
                      </a:lnTo>
                      <a:cubicBezTo>
                        <a:pt x="6193631" y="443707"/>
                        <a:pt x="6307931" y="334566"/>
                        <a:pt x="6024563" y="707231"/>
                      </a:cubicBezTo>
                      <a:cubicBezTo>
                        <a:pt x="5724129" y="861616"/>
                        <a:pt x="5931693" y="758825"/>
                        <a:pt x="5407818" y="1028700"/>
                      </a:cubicBezTo>
                      <a:lnTo>
                        <a:pt x="219075" y="4791075"/>
                      </a:lnTo>
                      <a:lnTo>
                        <a:pt x="0" y="4252913"/>
                      </a:lnTo>
                      <a:close/>
                    </a:path>
                  </a:pathLst>
                </a:custGeom>
                <a:solidFill>
                  <a:srgbClr val="0000FF">
                    <a:alpha val="69804"/>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5610890" y="9186394"/>
                  <a:ext cx="504277" cy="504827"/>
                </a:xfrm>
                <a:custGeom>
                  <a:avLst/>
                  <a:gdLst>
                    <a:gd name="connsiteX0" fmla="*/ 101010 w 353308"/>
                    <a:gd name="connsiteY0" fmla="*/ 3357 h 406114"/>
                    <a:gd name="connsiteX1" fmla="*/ 5760 w 353308"/>
                    <a:gd name="connsiteY1" fmla="*/ 134326 h 406114"/>
                    <a:gd name="connsiteX2" fmla="*/ 286747 w 353308"/>
                    <a:gd name="connsiteY2" fmla="*/ 398645 h 406114"/>
                    <a:gd name="connsiteX3" fmla="*/ 341516 w 353308"/>
                    <a:gd name="connsiteY3" fmla="*/ 312920 h 406114"/>
                    <a:gd name="connsiteX4" fmla="*/ 110535 w 353308"/>
                    <a:gd name="connsiteY4" fmla="*/ 98607 h 406114"/>
                    <a:gd name="connsiteX5" fmla="*/ 146254 w 353308"/>
                    <a:gd name="connsiteY5" fmla="*/ 43838 h 406114"/>
                    <a:gd name="connsiteX6" fmla="*/ 101010 w 353308"/>
                    <a:gd name="connsiteY6" fmla="*/ 3357 h 406114"/>
                    <a:gd name="connsiteX0" fmla="*/ 107184 w 428430"/>
                    <a:gd name="connsiteY0" fmla="*/ 3357 h 495540"/>
                    <a:gd name="connsiteX1" fmla="*/ 11934 w 428430"/>
                    <a:gd name="connsiteY1" fmla="*/ 134326 h 495540"/>
                    <a:gd name="connsiteX2" fmla="*/ 407221 w 428430"/>
                    <a:gd name="connsiteY2" fmla="*/ 491514 h 495540"/>
                    <a:gd name="connsiteX3" fmla="*/ 347690 w 428430"/>
                    <a:gd name="connsiteY3" fmla="*/ 312920 h 495540"/>
                    <a:gd name="connsiteX4" fmla="*/ 116709 w 428430"/>
                    <a:gd name="connsiteY4" fmla="*/ 98607 h 495540"/>
                    <a:gd name="connsiteX5" fmla="*/ 152428 w 428430"/>
                    <a:gd name="connsiteY5" fmla="*/ 43838 h 495540"/>
                    <a:gd name="connsiteX6" fmla="*/ 107184 w 428430"/>
                    <a:gd name="connsiteY6" fmla="*/ 3357 h 495540"/>
                    <a:gd name="connsiteX0" fmla="*/ 107184 w 501257"/>
                    <a:gd name="connsiteY0" fmla="*/ 3357 h 508577"/>
                    <a:gd name="connsiteX1" fmla="*/ 11934 w 501257"/>
                    <a:gd name="connsiteY1" fmla="*/ 134326 h 508577"/>
                    <a:gd name="connsiteX2" fmla="*/ 407221 w 501257"/>
                    <a:gd name="connsiteY2" fmla="*/ 491514 h 508577"/>
                    <a:gd name="connsiteX3" fmla="*/ 481040 w 501257"/>
                    <a:gd name="connsiteY3" fmla="*/ 415314 h 508577"/>
                    <a:gd name="connsiteX4" fmla="*/ 116709 w 501257"/>
                    <a:gd name="connsiteY4" fmla="*/ 98607 h 508577"/>
                    <a:gd name="connsiteX5" fmla="*/ 152428 w 501257"/>
                    <a:gd name="connsiteY5" fmla="*/ 43838 h 508577"/>
                    <a:gd name="connsiteX6" fmla="*/ 107184 w 501257"/>
                    <a:gd name="connsiteY6" fmla="*/ 3357 h 508577"/>
                    <a:gd name="connsiteX0" fmla="*/ 55483 w 513850"/>
                    <a:gd name="connsiteY0" fmla="*/ 2490 h 529141"/>
                    <a:gd name="connsiteX1" fmla="*/ 24527 w 513850"/>
                    <a:gd name="connsiteY1" fmla="*/ 154890 h 529141"/>
                    <a:gd name="connsiteX2" fmla="*/ 419814 w 513850"/>
                    <a:gd name="connsiteY2" fmla="*/ 512078 h 529141"/>
                    <a:gd name="connsiteX3" fmla="*/ 493633 w 513850"/>
                    <a:gd name="connsiteY3" fmla="*/ 435878 h 529141"/>
                    <a:gd name="connsiteX4" fmla="*/ 129302 w 513850"/>
                    <a:gd name="connsiteY4" fmla="*/ 119171 h 529141"/>
                    <a:gd name="connsiteX5" fmla="*/ 165021 w 513850"/>
                    <a:gd name="connsiteY5" fmla="*/ 64402 h 529141"/>
                    <a:gd name="connsiteX6" fmla="*/ 55483 w 513850"/>
                    <a:gd name="connsiteY6" fmla="*/ 2490 h 529141"/>
                    <a:gd name="connsiteX0" fmla="*/ 55483 w 513850"/>
                    <a:gd name="connsiteY0" fmla="*/ 2726 h 522234"/>
                    <a:gd name="connsiteX1" fmla="*/ 24527 w 513850"/>
                    <a:gd name="connsiteY1" fmla="*/ 147983 h 522234"/>
                    <a:gd name="connsiteX2" fmla="*/ 419814 w 513850"/>
                    <a:gd name="connsiteY2" fmla="*/ 505171 h 522234"/>
                    <a:gd name="connsiteX3" fmla="*/ 493633 w 513850"/>
                    <a:gd name="connsiteY3" fmla="*/ 428971 h 522234"/>
                    <a:gd name="connsiteX4" fmla="*/ 129302 w 513850"/>
                    <a:gd name="connsiteY4" fmla="*/ 112264 h 522234"/>
                    <a:gd name="connsiteX5" fmla="*/ 165021 w 513850"/>
                    <a:gd name="connsiteY5" fmla="*/ 57495 h 522234"/>
                    <a:gd name="connsiteX6" fmla="*/ 55483 w 513850"/>
                    <a:gd name="connsiteY6" fmla="*/ 2726 h 522234"/>
                    <a:gd name="connsiteX0" fmla="*/ 55126 w 513493"/>
                    <a:gd name="connsiteY0" fmla="*/ 966 h 520474"/>
                    <a:gd name="connsiteX1" fmla="*/ 24170 w 513493"/>
                    <a:gd name="connsiteY1" fmla="*/ 146223 h 520474"/>
                    <a:gd name="connsiteX2" fmla="*/ 419457 w 513493"/>
                    <a:gd name="connsiteY2" fmla="*/ 503411 h 520474"/>
                    <a:gd name="connsiteX3" fmla="*/ 493276 w 513493"/>
                    <a:gd name="connsiteY3" fmla="*/ 427211 h 520474"/>
                    <a:gd name="connsiteX4" fmla="*/ 128945 w 513493"/>
                    <a:gd name="connsiteY4" fmla="*/ 110504 h 520474"/>
                    <a:gd name="connsiteX5" fmla="*/ 152757 w 513493"/>
                    <a:gd name="connsiteY5" fmla="*/ 84310 h 520474"/>
                    <a:gd name="connsiteX6" fmla="*/ 55126 w 513493"/>
                    <a:gd name="connsiteY6" fmla="*/ 966 h 520474"/>
                    <a:gd name="connsiteX0" fmla="*/ 55126 w 514014"/>
                    <a:gd name="connsiteY0" fmla="*/ 983 h 520264"/>
                    <a:gd name="connsiteX1" fmla="*/ 24170 w 514014"/>
                    <a:gd name="connsiteY1" fmla="*/ 146240 h 520264"/>
                    <a:gd name="connsiteX2" fmla="*/ 419457 w 514014"/>
                    <a:gd name="connsiteY2" fmla="*/ 503428 h 520264"/>
                    <a:gd name="connsiteX3" fmla="*/ 493276 w 514014"/>
                    <a:gd name="connsiteY3" fmla="*/ 427228 h 520264"/>
                    <a:gd name="connsiteX4" fmla="*/ 121801 w 514014"/>
                    <a:gd name="connsiteY4" fmla="*/ 120046 h 520264"/>
                    <a:gd name="connsiteX5" fmla="*/ 152757 w 514014"/>
                    <a:gd name="connsiteY5" fmla="*/ 84327 h 520264"/>
                    <a:gd name="connsiteX6" fmla="*/ 55126 w 514014"/>
                    <a:gd name="connsiteY6" fmla="*/ 983 h 520264"/>
                    <a:gd name="connsiteX0" fmla="*/ 88030 w 548090"/>
                    <a:gd name="connsiteY0" fmla="*/ 670 h 520791"/>
                    <a:gd name="connsiteX1" fmla="*/ 18974 w 548090"/>
                    <a:gd name="connsiteY1" fmla="*/ 134021 h 520791"/>
                    <a:gd name="connsiteX2" fmla="*/ 452361 w 548090"/>
                    <a:gd name="connsiteY2" fmla="*/ 503115 h 520791"/>
                    <a:gd name="connsiteX3" fmla="*/ 526180 w 548090"/>
                    <a:gd name="connsiteY3" fmla="*/ 426915 h 520791"/>
                    <a:gd name="connsiteX4" fmla="*/ 154705 w 548090"/>
                    <a:gd name="connsiteY4" fmla="*/ 119733 h 520791"/>
                    <a:gd name="connsiteX5" fmla="*/ 185661 w 548090"/>
                    <a:gd name="connsiteY5" fmla="*/ 84014 h 520791"/>
                    <a:gd name="connsiteX6" fmla="*/ 88030 w 548090"/>
                    <a:gd name="connsiteY6" fmla="*/ 670 h 520791"/>
                    <a:gd name="connsiteX0" fmla="*/ 88030 w 548090"/>
                    <a:gd name="connsiteY0" fmla="*/ 670 h 520791"/>
                    <a:gd name="connsiteX1" fmla="*/ 18974 w 548090"/>
                    <a:gd name="connsiteY1" fmla="*/ 134021 h 520791"/>
                    <a:gd name="connsiteX2" fmla="*/ 452361 w 548090"/>
                    <a:gd name="connsiteY2" fmla="*/ 503115 h 520791"/>
                    <a:gd name="connsiteX3" fmla="*/ 526180 w 548090"/>
                    <a:gd name="connsiteY3" fmla="*/ 426915 h 520791"/>
                    <a:gd name="connsiteX4" fmla="*/ 154705 w 548090"/>
                    <a:gd name="connsiteY4" fmla="*/ 119733 h 520791"/>
                    <a:gd name="connsiteX5" fmla="*/ 185661 w 548090"/>
                    <a:gd name="connsiteY5" fmla="*/ 84014 h 520791"/>
                    <a:gd name="connsiteX6" fmla="*/ 88030 w 548090"/>
                    <a:gd name="connsiteY6" fmla="*/ 670 h 520791"/>
                    <a:gd name="connsiteX0" fmla="*/ 88030 w 548090"/>
                    <a:gd name="connsiteY0" fmla="*/ 670 h 520791"/>
                    <a:gd name="connsiteX1" fmla="*/ 18974 w 548090"/>
                    <a:gd name="connsiteY1" fmla="*/ 134021 h 520791"/>
                    <a:gd name="connsiteX2" fmla="*/ 452361 w 548090"/>
                    <a:gd name="connsiteY2" fmla="*/ 503115 h 520791"/>
                    <a:gd name="connsiteX3" fmla="*/ 526180 w 548090"/>
                    <a:gd name="connsiteY3" fmla="*/ 426915 h 520791"/>
                    <a:gd name="connsiteX4" fmla="*/ 154705 w 548090"/>
                    <a:gd name="connsiteY4" fmla="*/ 119733 h 520791"/>
                    <a:gd name="connsiteX5" fmla="*/ 185661 w 548090"/>
                    <a:gd name="connsiteY5" fmla="*/ 84014 h 520791"/>
                    <a:gd name="connsiteX6" fmla="*/ 88030 w 548090"/>
                    <a:gd name="connsiteY6" fmla="*/ 670 h 520791"/>
                    <a:gd name="connsiteX0" fmla="*/ 73069 w 533129"/>
                    <a:gd name="connsiteY0" fmla="*/ 670 h 520791"/>
                    <a:gd name="connsiteX1" fmla="*/ 4013 w 533129"/>
                    <a:gd name="connsiteY1" fmla="*/ 134021 h 520791"/>
                    <a:gd name="connsiteX2" fmla="*/ 437400 w 533129"/>
                    <a:gd name="connsiteY2" fmla="*/ 503115 h 520791"/>
                    <a:gd name="connsiteX3" fmla="*/ 511219 w 533129"/>
                    <a:gd name="connsiteY3" fmla="*/ 426915 h 520791"/>
                    <a:gd name="connsiteX4" fmla="*/ 139744 w 533129"/>
                    <a:gd name="connsiteY4" fmla="*/ 119733 h 520791"/>
                    <a:gd name="connsiteX5" fmla="*/ 170700 w 533129"/>
                    <a:gd name="connsiteY5" fmla="*/ 84014 h 520791"/>
                    <a:gd name="connsiteX6" fmla="*/ 73069 w 533129"/>
                    <a:gd name="connsiteY6" fmla="*/ 670 h 520791"/>
                    <a:gd name="connsiteX0" fmla="*/ 73069 w 533129"/>
                    <a:gd name="connsiteY0" fmla="*/ 670 h 520791"/>
                    <a:gd name="connsiteX1" fmla="*/ 4013 w 533129"/>
                    <a:gd name="connsiteY1" fmla="*/ 134021 h 520791"/>
                    <a:gd name="connsiteX2" fmla="*/ 437400 w 533129"/>
                    <a:gd name="connsiteY2" fmla="*/ 503115 h 520791"/>
                    <a:gd name="connsiteX3" fmla="*/ 511219 w 533129"/>
                    <a:gd name="connsiteY3" fmla="*/ 426915 h 520791"/>
                    <a:gd name="connsiteX4" fmla="*/ 139744 w 533129"/>
                    <a:gd name="connsiteY4" fmla="*/ 119733 h 520791"/>
                    <a:gd name="connsiteX5" fmla="*/ 170700 w 533129"/>
                    <a:gd name="connsiteY5" fmla="*/ 84014 h 520791"/>
                    <a:gd name="connsiteX6" fmla="*/ 73069 w 533129"/>
                    <a:gd name="connsiteY6" fmla="*/ 670 h 520791"/>
                    <a:gd name="connsiteX0" fmla="*/ 74620 w 534680"/>
                    <a:gd name="connsiteY0" fmla="*/ 670 h 520791"/>
                    <a:gd name="connsiteX1" fmla="*/ 5564 w 534680"/>
                    <a:gd name="connsiteY1" fmla="*/ 134021 h 520791"/>
                    <a:gd name="connsiteX2" fmla="*/ 438951 w 534680"/>
                    <a:gd name="connsiteY2" fmla="*/ 503115 h 520791"/>
                    <a:gd name="connsiteX3" fmla="*/ 512770 w 534680"/>
                    <a:gd name="connsiteY3" fmla="*/ 426915 h 520791"/>
                    <a:gd name="connsiteX4" fmla="*/ 141295 w 534680"/>
                    <a:gd name="connsiteY4" fmla="*/ 119733 h 520791"/>
                    <a:gd name="connsiteX5" fmla="*/ 172251 w 534680"/>
                    <a:gd name="connsiteY5" fmla="*/ 84014 h 520791"/>
                    <a:gd name="connsiteX6" fmla="*/ 74620 w 534680"/>
                    <a:gd name="connsiteY6" fmla="*/ 670 h 520791"/>
                    <a:gd name="connsiteX0" fmla="*/ 74620 w 534680"/>
                    <a:gd name="connsiteY0" fmla="*/ 0 h 520121"/>
                    <a:gd name="connsiteX1" fmla="*/ 5564 w 534680"/>
                    <a:gd name="connsiteY1" fmla="*/ 133351 h 520121"/>
                    <a:gd name="connsiteX2" fmla="*/ 438951 w 534680"/>
                    <a:gd name="connsiteY2" fmla="*/ 502445 h 520121"/>
                    <a:gd name="connsiteX3" fmla="*/ 512770 w 534680"/>
                    <a:gd name="connsiteY3" fmla="*/ 426245 h 520121"/>
                    <a:gd name="connsiteX4" fmla="*/ 141295 w 534680"/>
                    <a:gd name="connsiteY4" fmla="*/ 119063 h 520121"/>
                    <a:gd name="connsiteX5" fmla="*/ 172251 w 534680"/>
                    <a:gd name="connsiteY5" fmla="*/ 83344 h 520121"/>
                    <a:gd name="connsiteX6" fmla="*/ 74620 w 534680"/>
                    <a:gd name="connsiteY6" fmla="*/ 0 h 520121"/>
                    <a:gd name="connsiteX0" fmla="*/ 74620 w 534680"/>
                    <a:gd name="connsiteY0" fmla="*/ 0 h 520121"/>
                    <a:gd name="connsiteX1" fmla="*/ 5564 w 534680"/>
                    <a:gd name="connsiteY1" fmla="*/ 133351 h 520121"/>
                    <a:gd name="connsiteX2" fmla="*/ 438951 w 534680"/>
                    <a:gd name="connsiteY2" fmla="*/ 502445 h 520121"/>
                    <a:gd name="connsiteX3" fmla="*/ 512770 w 534680"/>
                    <a:gd name="connsiteY3" fmla="*/ 426245 h 520121"/>
                    <a:gd name="connsiteX4" fmla="*/ 141295 w 534680"/>
                    <a:gd name="connsiteY4" fmla="*/ 119063 h 520121"/>
                    <a:gd name="connsiteX5" fmla="*/ 172251 w 534680"/>
                    <a:gd name="connsiteY5" fmla="*/ 83344 h 520121"/>
                    <a:gd name="connsiteX6" fmla="*/ 74620 w 534680"/>
                    <a:gd name="connsiteY6" fmla="*/ 0 h 520121"/>
                    <a:gd name="connsiteX0" fmla="*/ 74620 w 534680"/>
                    <a:gd name="connsiteY0" fmla="*/ 0 h 520121"/>
                    <a:gd name="connsiteX1" fmla="*/ 5564 w 534680"/>
                    <a:gd name="connsiteY1" fmla="*/ 133351 h 520121"/>
                    <a:gd name="connsiteX2" fmla="*/ 438951 w 534680"/>
                    <a:gd name="connsiteY2" fmla="*/ 502445 h 520121"/>
                    <a:gd name="connsiteX3" fmla="*/ 512770 w 534680"/>
                    <a:gd name="connsiteY3" fmla="*/ 426245 h 520121"/>
                    <a:gd name="connsiteX4" fmla="*/ 141295 w 534680"/>
                    <a:gd name="connsiteY4" fmla="*/ 119063 h 520121"/>
                    <a:gd name="connsiteX5" fmla="*/ 172251 w 534680"/>
                    <a:gd name="connsiteY5" fmla="*/ 83344 h 520121"/>
                    <a:gd name="connsiteX6" fmla="*/ 74620 w 534680"/>
                    <a:gd name="connsiteY6" fmla="*/ 0 h 520121"/>
                    <a:gd name="connsiteX0" fmla="*/ 74620 w 534680"/>
                    <a:gd name="connsiteY0" fmla="*/ 0 h 520121"/>
                    <a:gd name="connsiteX1" fmla="*/ 5564 w 534680"/>
                    <a:gd name="connsiteY1" fmla="*/ 133351 h 520121"/>
                    <a:gd name="connsiteX2" fmla="*/ 438951 w 534680"/>
                    <a:gd name="connsiteY2" fmla="*/ 502445 h 520121"/>
                    <a:gd name="connsiteX3" fmla="*/ 512770 w 534680"/>
                    <a:gd name="connsiteY3" fmla="*/ 426245 h 520121"/>
                    <a:gd name="connsiteX4" fmla="*/ 141295 w 534680"/>
                    <a:gd name="connsiteY4" fmla="*/ 119063 h 520121"/>
                    <a:gd name="connsiteX5" fmla="*/ 172251 w 534680"/>
                    <a:gd name="connsiteY5" fmla="*/ 83344 h 520121"/>
                    <a:gd name="connsiteX6" fmla="*/ 74620 w 534680"/>
                    <a:gd name="connsiteY6" fmla="*/ 0 h 520121"/>
                    <a:gd name="connsiteX0" fmla="*/ 74620 w 534680"/>
                    <a:gd name="connsiteY0" fmla="*/ 0 h 520121"/>
                    <a:gd name="connsiteX1" fmla="*/ 5564 w 534680"/>
                    <a:gd name="connsiteY1" fmla="*/ 133351 h 520121"/>
                    <a:gd name="connsiteX2" fmla="*/ 438951 w 534680"/>
                    <a:gd name="connsiteY2" fmla="*/ 502445 h 520121"/>
                    <a:gd name="connsiteX3" fmla="*/ 512770 w 534680"/>
                    <a:gd name="connsiteY3" fmla="*/ 426245 h 520121"/>
                    <a:gd name="connsiteX4" fmla="*/ 141295 w 534680"/>
                    <a:gd name="connsiteY4" fmla="*/ 119063 h 520121"/>
                    <a:gd name="connsiteX5" fmla="*/ 172251 w 534680"/>
                    <a:gd name="connsiteY5" fmla="*/ 83344 h 520121"/>
                    <a:gd name="connsiteX6" fmla="*/ 74620 w 534680"/>
                    <a:gd name="connsiteY6" fmla="*/ 0 h 520121"/>
                    <a:gd name="connsiteX0" fmla="*/ 74620 w 534680"/>
                    <a:gd name="connsiteY0" fmla="*/ 0 h 520121"/>
                    <a:gd name="connsiteX1" fmla="*/ 5564 w 534680"/>
                    <a:gd name="connsiteY1" fmla="*/ 133351 h 520121"/>
                    <a:gd name="connsiteX2" fmla="*/ 438951 w 534680"/>
                    <a:gd name="connsiteY2" fmla="*/ 502445 h 520121"/>
                    <a:gd name="connsiteX3" fmla="*/ 512770 w 534680"/>
                    <a:gd name="connsiteY3" fmla="*/ 426245 h 520121"/>
                    <a:gd name="connsiteX4" fmla="*/ 141295 w 534680"/>
                    <a:gd name="connsiteY4" fmla="*/ 119063 h 520121"/>
                    <a:gd name="connsiteX5" fmla="*/ 172251 w 534680"/>
                    <a:gd name="connsiteY5" fmla="*/ 83344 h 520121"/>
                    <a:gd name="connsiteX6" fmla="*/ 74620 w 534680"/>
                    <a:gd name="connsiteY6" fmla="*/ 0 h 520121"/>
                    <a:gd name="connsiteX0" fmla="*/ 74620 w 534680"/>
                    <a:gd name="connsiteY0" fmla="*/ 0 h 520121"/>
                    <a:gd name="connsiteX1" fmla="*/ 5564 w 534680"/>
                    <a:gd name="connsiteY1" fmla="*/ 133351 h 520121"/>
                    <a:gd name="connsiteX2" fmla="*/ 438951 w 534680"/>
                    <a:gd name="connsiteY2" fmla="*/ 502445 h 520121"/>
                    <a:gd name="connsiteX3" fmla="*/ 512770 w 534680"/>
                    <a:gd name="connsiteY3" fmla="*/ 426245 h 520121"/>
                    <a:gd name="connsiteX4" fmla="*/ 141295 w 534680"/>
                    <a:gd name="connsiteY4" fmla="*/ 119063 h 520121"/>
                    <a:gd name="connsiteX5" fmla="*/ 172251 w 534680"/>
                    <a:gd name="connsiteY5" fmla="*/ 83344 h 520121"/>
                    <a:gd name="connsiteX6" fmla="*/ 74620 w 534680"/>
                    <a:gd name="connsiteY6" fmla="*/ 0 h 520121"/>
                    <a:gd name="connsiteX0" fmla="*/ 74620 w 534680"/>
                    <a:gd name="connsiteY0" fmla="*/ 0 h 520121"/>
                    <a:gd name="connsiteX1" fmla="*/ 5564 w 534680"/>
                    <a:gd name="connsiteY1" fmla="*/ 133351 h 520121"/>
                    <a:gd name="connsiteX2" fmla="*/ 438951 w 534680"/>
                    <a:gd name="connsiteY2" fmla="*/ 502445 h 520121"/>
                    <a:gd name="connsiteX3" fmla="*/ 512770 w 534680"/>
                    <a:gd name="connsiteY3" fmla="*/ 426245 h 520121"/>
                    <a:gd name="connsiteX4" fmla="*/ 141295 w 534680"/>
                    <a:gd name="connsiteY4" fmla="*/ 119063 h 520121"/>
                    <a:gd name="connsiteX5" fmla="*/ 172251 w 534680"/>
                    <a:gd name="connsiteY5" fmla="*/ 83344 h 520121"/>
                    <a:gd name="connsiteX6" fmla="*/ 74620 w 534680"/>
                    <a:gd name="connsiteY6" fmla="*/ 0 h 520121"/>
                    <a:gd name="connsiteX0" fmla="*/ 74620 w 512770"/>
                    <a:gd name="connsiteY0" fmla="*/ 0 h 518240"/>
                    <a:gd name="connsiteX1" fmla="*/ 5564 w 512770"/>
                    <a:gd name="connsiteY1" fmla="*/ 133351 h 518240"/>
                    <a:gd name="connsiteX2" fmla="*/ 438951 w 512770"/>
                    <a:gd name="connsiteY2" fmla="*/ 502445 h 518240"/>
                    <a:gd name="connsiteX3" fmla="*/ 512770 w 512770"/>
                    <a:gd name="connsiteY3" fmla="*/ 426245 h 518240"/>
                    <a:gd name="connsiteX4" fmla="*/ 141295 w 512770"/>
                    <a:gd name="connsiteY4" fmla="*/ 119063 h 518240"/>
                    <a:gd name="connsiteX5" fmla="*/ 172251 w 512770"/>
                    <a:gd name="connsiteY5" fmla="*/ 83344 h 518240"/>
                    <a:gd name="connsiteX6" fmla="*/ 74620 w 512770"/>
                    <a:gd name="connsiteY6" fmla="*/ 0 h 518240"/>
                    <a:gd name="connsiteX0" fmla="*/ 74620 w 512770"/>
                    <a:gd name="connsiteY0" fmla="*/ 0 h 520313"/>
                    <a:gd name="connsiteX1" fmla="*/ 5564 w 512770"/>
                    <a:gd name="connsiteY1" fmla="*/ 133351 h 520313"/>
                    <a:gd name="connsiteX2" fmla="*/ 441332 w 512770"/>
                    <a:gd name="connsiteY2" fmla="*/ 504827 h 520313"/>
                    <a:gd name="connsiteX3" fmla="*/ 512770 w 512770"/>
                    <a:gd name="connsiteY3" fmla="*/ 426245 h 520313"/>
                    <a:gd name="connsiteX4" fmla="*/ 141295 w 512770"/>
                    <a:gd name="connsiteY4" fmla="*/ 119063 h 520313"/>
                    <a:gd name="connsiteX5" fmla="*/ 172251 w 512770"/>
                    <a:gd name="connsiteY5" fmla="*/ 83344 h 520313"/>
                    <a:gd name="connsiteX6" fmla="*/ 74620 w 512770"/>
                    <a:gd name="connsiteY6" fmla="*/ 0 h 520313"/>
                    <a:gd name="connsiteX0" fmla="*/ 74620 w 512770"/>
                    <a:gd name="connsiteY0" fmla="*/ 0 h 520313"/>
                    <a:gd name="connsiteX1" fmla="*/ 5564 w 512770"/>
                    <a:gd name="connsiteY1" fmla="*/ 133351 h 520313"/>
                    <a:gd name="connsiteX2" fmla="*/ 441332 w 512770"/>
                    <a:gd name="connsiteY2" fmla="*/ 504827 h 520313"/>
                    <a:gd name="connsiteX3" fmla="*/ 512770 w 512770"/>
                    <a:gd name="connsiteY3" fmla="*/ 426245 h 520313"/>
                    <a:gd name="connsiteX4" fmla="*/ 141295 w 512770"/>
                    <a:gd name="connsiteY4" fmla="*/ 119063 h 520313"/>
                    <a:gd name="connsiteX5" fmla="*/ 172251 w 512770"/>
                    <a:gd name="connsiteY5" fmla="*/ 83344 h 520313"/>
                    <a:gd name="connsiteX6" fmla="*/ 74620 w 512770"/>
                    <a:gd name="connsiteY6" fmla="*/ 0 h 520313"/>
                    <a:gd name="connsiteX0" fmla="*/ 74620 w 512770"/>
                    <a:gd name="connsiteY0" fmla="*/ 0 h 504827"/>
                    <a:gd name="connsiteX1" fmla="*/ 5564 w 512770"/>
                    <a:gd name="connsiteY1" fmla="*/ 133351 h 504827"/>
                    <a:gd name="connsiteX2" fmla="*/ 441332 w 512770"/>
                    <a:gd name="connsiteY2" fmla="*/ 504827 h 504827"/>
                    <a:gd name="connsiteX3" fmla="*/ 512770 w 512770"/>
                    <a:gd name="connsiteY3" fmla="*/ 426245 h 504827"/>
                    <a:gd name="connsiteX4" fmla="*/ 141295 w 512770"/>
                    <a:gd name="connsiteY4" fmla="*/ 119063 h 504827"/>
                    <a:gd name="connsiteX5" fmla="*/ 172251 w 512770"/>
                    <a:gd name="connsiteY5" fmla="*/ 83344 h 504827"/>
                    <a:gd name="connsiteX6" fmla="*/ 74620 w 512770"/>
                    <a:gd name="connsiteY6" fmla="*/ 0 h 504827"/>
                    <a:gd name="connsiteX0" fmla="*/ 74620 w 512770"/>
                    <a:gd name="connsiteY0" fmla="*/ 0 h 504827"/>
                    <a:gd name="connsiteX1" fmla="*/ 5564 w 512770"/>
                    <a:gd name="connsiteY1" fmla="*/ 133351 h 504827"/>
                    <a:gd name="connsiteX2" fmla="*/ 441332 w 512770"/>
                    <a:gd name="connsiteY2" fmla="*/ 504827 h 504827"/>
                    <a:gd name="connsiteX3" fmla="*/ 512770 w 512770"/>
                    <a:gd name="connsiteY3" fmla="*/ 426245 h 504827"/>
                    <a:gd name="connsiteX4" fmla="*/ 141295 w 512770"/>
                    <a:gd name="connsiteY4" fmla="*/ 119063 h 504827"/>
                    <a:gd name="connsiteX5" fmla="*/ 172251 w 512770"/>
                    <a:gd name="connsiteY5" fmla="*/ 83344 h 504827"/>
                    <a:gd name="connsiteX6" fmla="*/ 74620 w 512770"/>
                    <a:gd name="connsiteY6" fmla="*/ 0 h 504827"/>
                    <a:gd name="connsiteX0" fmla="*/ 74620 w 512770"/>
                    <a:gd name="connsiteY0" fmla="*/ 0 h 504827"/>
                    <a:gd name="connsiteX1" fmla="*/ 5564 w 512770"/>
                    <a:gd name="connsiteY1" fmla="*/ 133351 h 504827"/>
                    <a:gd name="connsiteX2" fmla="*/ 441332 w 512770"/>
                    <a:gd name="connsiteY2" fmla="*/ 504827 h 504827"/>
                    <a:gd name="connsiteX3" fmla="*/ 512770 w 512770"/>
                    <a:gd name="connsiteY3" fmla="*/ 426245 h 504827"/>
                    <a:gd name="connsiteX4" fmla="*/ 143676 w 512770"/>
                    <a:gd name="connsiteY4" fmla="*/ 123826 h 504827"/>
                    <a:gd name="connsiteX5" fmla="*/ 172251 w 512770"/>
                    <a:gd name="connsiteY5" fmla="*/ 83344 h 504827"/>
                    <a:gd name="connsiteX6" fmla="*/ 74620 w 512770"/>
                    <a:gd name="connsiteY6" fmla="*/ 0 h 504827"/>
                    <a:gd name="connsiteX0" fmla="*/ 74620 w 512770"/>
                    <a:gd name="connsiteY0" fmla="*/ 0 h 504827"/>
                    <a:gd name="connsiteX1" fmla="*/ 5564 w 512770"/>
                    <a:gd name="connsiteY1" fmla="*/ 133351 h 504827"/>
                    <a:gd name="connsiteX2" fmla="*/ 441332 w 512770"/>
                    <a:gd name="connsiteY2" fmla="*/ 504827 h 504827"/>
                    <a:gd name="connsiteX3" fmla="*/ 512770 w 512770"/>
                    <a:gd name="connsiteY3" fmla="*/ 426245 h 504827"/>
                    <a:gd name="connsiteX4" fmla="*/ 143676 w 512770"/>
                    <a:gd name="connsiteY4" fmla="*/ 123826 h 504827"/>
                    <a:gd name="connsiteX5" fmla="*/ 172251 w 512770"/>
                    <a:gd name="connsiteY5" fmla="*/ 83344 h 504827"/>
                    <a:gd name="connsiteX6" fmla="*/ 74620 w 512770"/>
                    <a:gd name="connsiteY6" fmla="*/ 0 h 504827"/>
                    <a:gd name="connsiteX0" fmla="*/ 74620 w 512770"/>
                    <a:gd name="connsiteY0" fmla="*/ 0 h 504827"/>
                    <a:gd name="connsiteX1" fmla="*/ 5564 w 512770"/>
                    <a:gd name="connsiteY1" fmla="*/ 133351 h 504827"/>
                    <a:gd name="connsiteX2" fmla="*/ 441332 w 512770"/>
                    <a:gd name="connsiteY2" fmla="*/ 504827 h 504827"/>
                    <a:gd name="connsiteX3" fmla="*/ 512770 w 512770"/>
                    <a:gd name="connsiteY3" fmla="*/ 426245 h 504827"/>
                    <a:gd name="connsiteX4" fmla="*/ 143676 w 512770"/>
                    <a:gd name="connsiteY4" fmla="*/ 123826 h 504827"/>
                    <a:gd name="connsiteX5" fmla="*/ 172251 w 512770"/>
                    <a:gd name="connsiteY5" fmla="*/ 83344 h 504827"/>
                    <a:gd name="connsiteX6" fmla="*/ 74620 w 512770"/>
                    <a:gd name="connsiteY6" fmla="*/ 0 h 504827"/>
                    <a:gd name="connsiteX0" fmla="*/ 66127 w 504277"/>
                    <a:gd name="connsiteY0" fmla="*/ 0 h 504827"/>
                    <a:gd name="connsiteX1" fmla="*/ 6596 w 504277"/>
                    <a:gd name="connsiteY1" fmla="*/ 128589 h 504827"/>
                    <a:gd name="connsiteX2" fmla="*/ 432839 w 504277"/>
                    <a:gd name="connsiteY2" fmla="*/ 504827 h 504827"/>
                    <a:gd name="connsiteX3" fmla="*/ 504277 w 504277"/>
                    <a:gd name="connsiteY3" fmla="*/ 426245 h 504827"/>
                    <a:gd name="connsiteX4" fmla="*/ 135183 w 504277"/>
                    <a:gd name="connsiteY4" fmla="*/ 123826 h 504827"/>
                    <a:gd name="connsiteX5" fmla="*/ 163758 w 504277"/>
                    <a:gd name="connsiteY5" fmla="*/ 83344 h 504827"/>
                    <a:gd name="connsiteX6" fmla="*/ 66127 w 504277"/>
                    <a:gd name="connsiteY6" fmla="*/ 0 h 50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277" h="504827">
                      <a:moveTo>
                        <a:pt x="66127" y="0"/>
                      </a:moveTo>
                      <a:cubicBezTo>
                        <a:pt x="14534" y="63103"/>
                        <a:pt x="-13645" y="85329"/>
                        <a:pt x="6596" y="128589"/>
                      </a:cubicBezTo>
                      <a:cubicBezTo>
                        <a:pt x="112561" y="219474"/>
                        <a:pt x="272105" y="360761"/>
                        <a:pt x="432839" y="504827"/>
                      </a:cubicBezTo>
                      <a:cubicBezTo>
                        <a:pt x="481654" y="456012"/>
                        <a:pt x="463398" y="475855"/>
                        <a:pt x="504277" y="426245"/>
                      </a:cubicBezTo>
                      <a:lnTo>
                        <a:pt x="135183" y="123826"/>
                      </a:lnTo>
                      <a:cubicBezTo>
                        <a:pt x="147883" y="102792"/>
                        <a:pt x="148676" y="110332"/>
                        <a:pt x="163758" y="83344"/>
                      </a:cubicBezTo>
                      <a:cubicBezTo>
                        <a:pt x="121689" y="44450"/>
                        <a:pt x="141533" y="63104"/>
                        <a:pt x="66127" y="0"/>
                      </a:cubicBezTo>
                      <a:close/>
                    </a:path>
                  </a:pathLst>
                </a:custGeom>
                <a:solidFill>
                  <a:srgbClr val="FFC000">
                    <a:alpha val="7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フリーフォーム 125"/>
                <p:cNvSpPr/>
                <p:nvPr/>
              </p:nvSpPr>
              <p:spPr>
                <a:xfrm>
                  <a:off x="5760245" y="9086850"/>
                  <a:ext cx="550068" cy="516731"/>
                </a:xfrm>
                <a:custGeom>
                  <a:avLst/>
                  <a:gdLst>
                    <a:gd name="connsiteX0" fmla="*/ 368854 w 561426"/>
                    <a:gd name="connsiteY0" fmla="*/ 524571 h 525301"/>
                    <a:gd name="connsiteX1" fmla="*/ 4523 w 561426"/>
                    <a:gd name="connsiteY1" fmla="*/ 229296 h 525301"/>
                    <a:gd name="connsiteX2" fmla="*/ 190261 w 561426"/>
                    <a:gd name="connsiteY2" fmla="*/ 696 h 525301"/>
                    <a:gd name="connsiteX3" fmla="*/ 556973 w 561426"/>
                    <a:gd name="connsiteY3" fmla="*/ 303115 h 525301"/>
                    <a:gd name="connsiteX4" fmla="*/ 368854 w 561426"/>
                    <a:gd name="connsiteY4" fmla="*/ 524571 h 525301"/>
                    <a:gd name="connsiteX0" fmla="*/ 368854 w 561426"/>
                    <a:gd name="connsiteY0" fmla="*/ 524571 h 525301"/>
                    <a:gd name="connsiteX1" fmla="*/ 4523 w 561426"/>
                    <a:gd name="connsiteY1" fmla="*/ 229296 h 525301"/>
                    <a:gd name="connsiteX2" fmla="*/ 190261 w 561426"/>
                    <a:gd name="connsiteY2" fmla="*/ 696 h 525301"/>
                    <a:gd name="connsiteX3" fmla="*/ 556973 w 561426"/>
                    <a:gd name="connsiteY3" fmla="*/ 303115 h 525301"/>
                    <a:gd name="connsiteX4" fmla="*/ 368854 w 561426"/>
                    <a:gd name="connsiteY4" fmla="*/ 524571 h 525301"/>
                    <a:gd name="connsiteX0" fmla="*/ 368854 w 556783"/>
                    <a:gd name="connsiteY0" fmla="*/ 524571 h 525357"/>
                    <a:gd name="connsiteX1" fmla="*/ 4523 w 556783"/>
                    <a:gd name="connsiteY1" fmla="*/ 229296 h 525357"/>
                    <a:gd name="connsiteX2" fmla="*/ 190261 w 556783"/>
                    <a:gd name="connsiteY2" fmla="*/ 696 h 525357"/>
                    <a:gd name="connsiteX3" fmla="*/ 552211 w 556783"/>
                    <a:gd name="connsiteY3" fmla="*/ 305497 h 525357"/>
                    <a:gd name="connsiteX4" fmla="*/ 368854 w 556783"/>
                    <a:gd name="connsiteY4" fmla="*/ 524571 h 525357"/>
                    <a:gd name="connsiteX0" fmla="*/ 368854 w 556783"/>
                    <a:gd name="connsiteY0" fmla="*/ 524571 h 525357"/>
                    <a:gd name="connsiteX1" fmla="*/ 4523 w 556783"/>
                    <a:gd name="connsiteY1" fmla="*/ 229296 h 525357"/>
                    <a:gd name="connsiteX2" fmla="*/ 190261 w 556783"/>
                    <a:gd name="connsiteY2" fmla="*/ 696 h 525357"/>
                    <a:gd name="connsiteX3" fmla="*/ 552211 w 556783"/>
                    <a:gd name="connsiteY3" fmla="*/ 305497 h 525357"/>
                    <a:gd name="connsiteX4" fmla="*/ 368854 w 556783"/>
                    <a:gd name="connsiteY4" fmla="*/ 524571 h 525357"/>
                    <a:gd name="connsiteX0" fmla="*/ 368854 w 556783"/>
                    <a:gd name="connsiteY0" fmla="*/ 524571 h 525357"/>
                    <a:gd name="connsiteX1" fmla="*/ 4523 w 556783"/>
                    <a:gd name="connsiteY1" fmla="*/ 229296 h 525357"/>
                    <a:gd name="connsiteX2" fmla="*/ 190261 w 556783"/>
                    <a:gd name="connsiteY2" fmla="*/ 696 h 525357"/>
                    <a:gd name="connsiteX3" fmla="*/ 552211 w 556783"/>
                    <a:gd name="connsiteY3" fmla="*/ 305497 h 525357"/>
                    <a:gd name="connsiteX4" fmla="*/ 368854 w 556783"/>
                    <a:gd name="connsiteY4" fmla="*/ 524571 h 525357"/>
                    <a:gd name="connsiteX0" fmla="*/ 368854 w 552211"/>
                    <a:gd name="connsiteY0" fmla="*/ 524571 h 525824"/>
                    <a:gd name="connsiteX1" fmla="*/ 4523 w 552211"/>
                    <a:gd name="connsiteY1" fmla="*/ 229296 h 525824"/>
                    <a:gd name="connsiteX2" fmla="*/ 190261 w 552211"/>
                    <a:gd name="connsiteY2" fmla="*/ 696 h 525824"/>
                    <a:gd name="connsiteX3" fmla="*/ 552211 w 552211"/>
                    <a:gd name="connsiteY3" fmla="*/ 305497 h 525824"/>
                    <a:gd name="connsiteX4" fmla="*/ 368854 w 552211"/>
                    <a:gd name="connsiteY4" fmla="*/ 524571 h 525824"/>
                    <a:gd name="connsiteX0" fmla="*/ 366375 w 552113"/>
                    <a:gd name="connsiteY0" fmla="*/ 519806 h 521122"/>
                    <a:gd name="connsiteX1" fmla="*/ 4425 w 552113"/>
                    <a:gd name="connsiteY1" fmla="*/ 229294 h 521122"/>
                    <a:gd name="connsiteX2" fmla="*/ 190163 w 552113"/>
                    <a:gd name="connsiteY2" fmla="*/ 694 h 521122"/>
                    <a:gd name="connsiteX3" fmla="*/ 552113 w 552113"/>
                    <a:gd name="connsiteY3" fmla="*/ 305495 h 521122"/>
                    <a:gd name="connsiteX4" fmla="*/ 366375 w 552113"/>
                    <a:gd name="connsiteY4" fmla="*/ 519806 h 521122"/>
                    <a:gd name="connsiteX0" fmla="*/ 366375 w 552113"/>
                    <a:gd name="connsiteY0" fmla="*/ 519806 h 521122"/>
                    <a:gd name="connsiteX1" fmla="*/ 4425 w 552113"/>
                    <a:gd name="connsiteY1" fmla="*/ 229294 h 521122"/>
                    <a:gd name="connsiteX2" fmla="*/ 190163 w 552113"/>
                    <a:gd name="connsiteY2" fmla="*/ 694 h 521122"/>
                    <a:gd name="connsiteX3" fmla="*/ 552113 w 552113"/>
                    <a:gd name="connsiteY3" fmla="*/ 305495 h 521122"/>
                    <a:gd name="connsiteX4" fmla="*/ 366375 w 552113"/>
                    <a:gd name="connsiteY4" fmla="*/ 519806 h 521122"/>
                    <a:gd name="connsiteX0" fmla="*/ 366375 w 552113"/>
                    <a:gd name="connsiteY0" fmla="*/ 519806 h 519806"/>
                    <a:gd name="connsiteX1" fmla="*/ 4425 w 552113"/>
                    <a:gd name="connsiteY1" fmla="*/ 229294 h 519806"/>
                    <a:gd name="connsiteX2" fmla="*/ 190163 w 552113"/>
                    <a:gd name="connsiteY2" fmla="*/ 694 h 519806"/>
                    <a:gd name="connsiteX3" fmla="*/ 552113 w 552113"/>
                    <a:gd name="connsiteY3" fmla="*/ 305495 h 519806"/>
                    <a:gd name="connsiteX4" fmla="*/ 366375 w 552113"/>
                    <a:gd name="connsiteY4" fmla="*/ 519806 h 519806"/>
                    <a:gd name="connsiteX0" fmla="*/ 366375 w 552113"/>
                    <a:gd name="connsiteY0" fmla="*/ 519806 h 519806"/>
                    <a:gd name="connsiteX1" fmla="*/ 4425 w 552113"/>
                    <a:gd name="connsiteY1" fmla="*/ 229294 h 519806"/>
                    <a:gd name="connsiteX2" fmla="*/ 190163 w 552113"/>
                    <a:gd name="connsiteY2" fmla="*/ 694 h 519806"/>
                    <a:gd name="connsiteX3" fmla="*/ 552113 w 552113"/>
                    <a:gd name="connsiteY3" fmla="*/ 305495 h 519806"/>
                    <a:gd name="connsiteX4" fmla="*/ 366375 w 552113"/>
                    <a:gd name="connsiteY4" fmla="*/ 519806 h 519806"/>
                    <a:gd name="connsiteX0" fmla="*/ 364065 w 549803"/>
                    <a:gd name="connsiteY0" fmla="*/ 519806 h 519806"/>
                    <a:gd name="connsiteX1" fmla="*/ 4497 w 549803"/>
                    <a:gd name="connsiteY1" fmla="*/ 229294 h 519806"/>
                    <a:gd name="connsiteX2" fmla="*/ 187853 w 549803"/>
                    <a:gd name="connsiteY2" fmla="*/ 694 h 519806"/>
                    <a:gd name="connsiteX3" fmla="*/ 549803 w 549803"/>
                    <a:gd name="connsiteY3" fmla="*/ 305495 h 519806"/>
                    <a:gd name="connsiteX4" fmla="*/ 364065 w 549803"/>
                    <a:gd name="connsiteY4" fmla="*/ 519806 h 519806"/>
                    <a:gd name="connsiteX0" fmla="*/ 364065 w 549803"/>
                    <a:gd name="connsiteY0" fmla="*/ 519806 h 519806"/>
                    <a:gd name="connsiteX1" fmla="*/ 4497 w 549803"/>
                    <a:gd name="connsiteY1" fmla="*/ 229294 h 519806"/>
                    <a:gd name="connsiteX2" fmla="*/ 187853 w 549803"/>
                    <a:gd name="connsiteY2" fmla="*/ 694 h 519806"/>
                    <a:gd name="connsiteX3" fmla="*/ 549803 w 549803"/>
                    <a:gd name="connsiteY3" fmla="*/ 305495 h 519806"/>
                    <a:gd name="connsiteX4" fmla="*/ 364065 w 549803"/>
                    <a:gd name="connsiteY4" fmla="*/ 519806 h 519806"/>
                    <a:gd name="connsiteX0" fmla="*/ 364065 w 549803"/>
                    <a:gd name="connsiteY0" fmla="*/ 519806 h 519806"/>
                    <a:gd name="connsiteX1" fmla="*/ 4497 w 549803"/>
                    <a:gd name="connsiteY1" fmla="*/ 229294 h 519806"/>
                    <a:gd name="connsiteX2" fmla="*/ 187853 w 549803"/>
                    <a:gd name="connsiteY2" fmla="*/ 694 h 519806"/>
                    <a:gd name="connsiteX3" fmla="*/ 549803 w 549803"/>
                    <a:gd name="connsiteY3" fmla="*/ 305495 h 519806"/>
                    <a:gd name="connsiteX4" fmla="*/ 364065 w 549803"/>
                    <a:gd name="connsiteY4" fmla="*/ 519806 h 519806"/>
                    <a:gd name="connsiteX0" fmla="*/ 359568 w 545306"/>
                    <a:gd name="connsiteY0" fmla="*/ 520818 h 520818"/>
                    <a:gd name="connsiteX1" fmla="*/ 0 w 545306"/>
                    <a:gd name="connsiteY1" fmla="*/ 230306 h 520818"/>
                    <a:gd name="connsiteX2" fmla="*/ 183356 w 545306"/>
                    <a:gd name="connsiteY2" fmla="*/ 1706 h 520818"/>
                    <a:gd name="connsiteX3" fmla="*/ 545306 w 545306"/>
                    <a:gd name="connsiteY3" fmla="*/ 306507 h 520818"/>
                    <a:gd name="connsiteX4" fmla="*/ 359568 w 545306"/>
                    <a:gd name="connsiteY4" fmla="*/ 520818 h 520818"/>
                    <a:gd name="connsiteX0" fmla="*/ 359568 w 545306"/>
                    <a:gd name="connsiteY0" fmla="*/ 513858 h 513858"/>
                    <a:gd name="connsiteX1" fmla="*/ 0 w 545306"/>
                    <a:gd name="connsiteY1" fmla="*/ 223346 h 513858"/>
                    <a:gd name="connsiteX2" fmla="*/ 192881 w 545306"/>
                    <a:gd name="connsiteY2" fmla="*/ 1890 h 513858"/>
                    <a:gd name="connsiteX3" fmla="*/ 545306 w 545306"/>
                    <a:gd name="connsiteY3" fmla="*/ 299547 h 513858"/>
                    <a:gd name="connsiteX4" fmla="*/ 359568 w 545306"/>
                    <a:gd name="connsiteY4" fmla="*/ 513858 h 513858"/>
                    <a:gd name="connsiteX0" fmla="*/ 359568 w 545306"/>
                    <a:gd name="connsiteY0" fmla="*/ 511968 h 511968"/>
                    <a:gd name="connsiteX1" fmla="*/ 0 w 545306"/>
                    <a:gd name="connsiteY1" fmla="*/ 221456 h 511968"/>
                    <a:gd name="connsiteX2" fmla="*/ 192881 w 545306"/>
                    <a:gd name="connsiteY2" fmla="*/ 0 h 511968"/>
                    <a:gd name="connsiteX3" fmla="*/ 545306 w 545306"/>
                    <a:gd name="connsiteY3" fmla="*/ 297657 h 511968"/>
                    <a:gd name="connsiteX4" fmla="*/ 359568 w 545306"/>
                    <a:gd name="connsiteY4" fmla="*/ 511968 h 511968"/>
                    <a:gd name="connsiteX0" fmla="*/ 359568 w 545306"/>
                    <a:gd name="connsiteY0" fmla="*/ 516731 h 516731"/>
                    <a:gd name="connsiteX1" fmla="*/ 0 w 545306"/>
                    <a:gd name="connsiteY1" fmla="*/ 226219 h 516731"/>
                    <a:gd name="connsiteX2" fmla="*/ 183356 w 545306"/>
                    <a:gd name="connsiteY2" fmla="*/ 0 h 516731"/>
                    <a:gd name="connsiteX3" fmla="*/ 545306 w 545306"/>
                    <a:gd name="connsiteY3" fmla="*/ 302420 h 516731"/>
                    <a:gd name="connsiteX4" fmla="*/ 359568 w 545306"/>
                    <a:gd name="connsiteY4" fmla="*/ 516731 h 516731"/>
                    <a:gd name="connsiteX0" fmla="*/ 364330 w 550068"/>
                    <a:gd name="connsiteY0" fmla="*/ 516731 h 516731"/>
                    <a:gd name="connsiteX1" fmla="*/ 0 w 550068"/>
                    <a:gd name="connsiteY1" fmla="*/ 221456 h 516731"/>
                    <a:gd name="connsiteX2" fmla="*/ 188118 w 550068"/>
                    <a:gd name="connsiteY2" fmla="*/ 0 h 516731"/>
                    <a:gd name="connsiteX3" fmla="*/ 550068 w 550068"/>
                    <a:gd name="connsiteY3" fmla="*/ 302420 h 516731"/>
                    <a:gd name="connsiteX4" fmla="*/ 364330 w 550068"/>
                    <a:gd name="connsiteY4" fmla="*/ 516731 h 51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068" h="516731">
                      <a:moveTo>
                        <a:pt x="364330" y="516731"/>
                      </a:moveTo>
                      <a:cubicBezTo>
                        <a:pt x="211137" y="387350"/>
                        <a:pt x="324644" y="481806"/>
                        <a:pt x="0" y="221456"/>
                      </a:cubicBezTo>
                      <a:cubicBezTo>
                        <a:pt x="156368" y="32543"/>
                        <a:pt x="24605" y="178197"/>
                        <a:pt x="188118" y="0"/>
                      </a:cubicBezTo>
                      <a:cubicBezTo>
                        <a:pt x="451643" y="219472"/>
                        <a:pt x="355996" y="136130"/>
                        <a:pt x="550068" y="302420"/>
                      </a:cubicBezTo>
                      <a:cubicBezTo>
                        <a:pt x="420291" y="449660"/>
                        <a:pt x="491330" y="367506"/>
                        <a:pt x="364330" y="516731"/>
                      </a:cubicBezTo>
                      <a:close/>
                    </a:path>
                  </a:pathLst>
                </a:custGeom>
                <a:solidFill>
                  <a:srgbClr val="FFC000">
                    <a:alpha val="7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p:cNvSpPr txBox="1"/>
                <p:nvPr/>
              </p:nvSpPr>
              <p:spPr>
                <a:xfrm>
                  <a:off x="8280079" y="5975486"/>
                  <a:ext cx="2877789" cy="738664"/>
                </a:xfrm>
                <a:prstGeom prst="rect">
                  <a:avLst/>
                </a:prstGeom>
                <a:solidFill>
                  <a:schemeClr val="bg1"/>
                </a:solidFill>
                <a:ln>
                  <a:solidFill>
                    <a:srgbClr val="FF0000"/>
                  </a:solidFill>
                </a:ln>
              </p:spPr>
              <p:txBody>
                <a:bodyPr wrap="square" rtlCol="0">
                  <a:spAutoFit/>
                </a:bodyPr>
                <a:lstStyle/>
                <a:p>
                  <a:r>
                    <a:rPr lang="ja-JP" altLang="en-US" sz="1400" u="sng" dirty="0">
                      <a:latin typeface="HGPｺﾞｼｯｸM" panose="020B0600000000000000" pitchFamily="50" charset="-128"/>
                      <a:ea typeface="HGPｺﾞｼｯｸM" panose="020B0600000000000000" pitchFamily="50" charset="-128"/>
                    </a:rPr>
                    <a:t>此花大橋　</a:t>
                  </a:r>
                  <a:endParaRPr lang="en-US" altLang="ja-JP" sz="1400" u="sng" dirty="0">
                    <a:latin typeface="HGPｺﾞｼｯｸM" panose="020B0600000000000000" pitchFamily="50" charset="-128"/>
                    <a:ea typeface="HGPｺﾞｼｯｸM" panose="020B0600000000000000" pitchFamily="50" charset="-128"/>
                  </a:endParaRPr>
                </a:p>
                <a:p>
                  <a:pPr marL="88900"/>
                  <a:r>
                    <a:rPr kumimoji="1" lang="en-US" altLang="ja-JP" sz="1400" dirty="0">
                      <a:latin typeface="HGPｺﾞｼｯｸM" panose="020B0600000000000000" pitchFamily="50" charset="-128"/>
                      <a:ea typeface="HGPｺﾞｼｯｸM" panose="020B0600000000000000" pitchFamily="50" charset="-128"/>
                    </a:rPr>
                    <a:t>4</a:t>
                  </a:r>
                  <a:r>
                    <a:rPr kumimoji="1" lang="ja-JP" altLang="en-US" sz="1400" dirty="0">
                      <a:latin typeface="HGPｺﾞｼｯｸM" panose="020B0600000000000000" pitchFamily="50" charset="-128"/>
                      <a:ea typeface="HGPｺﾞｼｯｸM" panose="020B0600000000000000" pitchFamily="50" charset="-128"/>
                    </a:rPr>
                    <a:t>車線を</a:t>
                  </a:r>
                  <a:r>
                    <a:rPr kumimoji="1" lang="en-US" altLang="ja-JP" sz="1400" dirty="0">
                      <a:latin typeface="HGPｺﾞｼｯｸM" panose="020B0600000000000000" pitchFamily="50" charset="-128"/>
                      <a:ea typeface="HGPｺﾞｼｯｸM" panose="020B0600000000000000" pitchFamily="50" charset="-128"/>
                    </a:rPr>
                    <a:t>6</a:t>
                  </a:r>
                  <a:r>
                    <a:rPr kumimoji="1" lang="ja-JP" altLang="en-US" sz="1400" dirty="0">
                      <a:latin typeface="HGPｺﾞｼｯｸM" panose="020B0600000000000000" pitchFamily="50" charset="-128"/>
                      <a:ea typeface="HGPｺﾞｼｯｸM" panose="020B0600000000000000" pitchFamily="50" charset="-128"/>
                    </a:rPr>
                    <a:t>車線に拡幅</a:t>
                  </a:r>
                  <a:endParaRPr kumimoji="1" lang="en-US" altLang="ja-JP" sz="1400" dirty="0">
                    <a:latin typeface="HGPｺﾞｼｯｸM" panose="020B0600000000000000" pitchFamily="50" charset="-128"/>
                    <a:ea typeface="HGPｺﾞｼｯｸM" panose="020B0600000000000000" pitchFamily="50" charset="-128"/>
                  </a:endParaRPr>
                </a:p>
                <a:p>
                  <a:pPr marL="88900"/>
                  <a:r>
                    <a:rPr lang="ja-JP" altLang="en-US" sz="1400" dirty="0">
                      <a:latin typeface="HGPｺﾞｼｯｸM" panose="020B0600000000000000" pitchFamily="50" charset="-128"/>
                      <a:ea typeface="HGPｺﾞｼｯｸM" panose="020B0600000000000000" pitchFamily="50" charset="-128"/>
                    </a:rPr>
                    <a:t>歩道部の車道への変更など</a:t>
                  </a:r>
                  <a:endParaRPr kumimoji="1" lang="ja-JP" altLang="en-US" sz="1400" dirty="0">
                    <a:latin typeface="HGPｺﾞｼｯｸM" panose="020B0600000000000000" pitchFamily="50" charset="-128"/>
                    <a:ea typeface="HGPｺﾞｼｯｸM" panose="020B0600000000000000" pitchFamily="50" charset="-128"/>
                  </a:endParaRPr>
                </a:p>
              </p:txBody>
            </p:sp>
            <p:cxnSp>
              <p:nvCxnSpPr>
                <p:cNvPr id="128" name="直線コネクタ 127"/>
                <p:cNvCxnSpPr>
                  <a:endCxn id="127" idx="1"/>
                </p:cNvCxnSpPr>
                <p:nvPr/>
              </p:nvCxnSpPr>
              <p:spPr>
                <a:xfrm flipV="1">
                  <a:off x="7681912" y="6344818"/>
                  <a:ext cx="598167" cy="8749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9" name="テキスト ボックス 128"/>
                <p:cNvSpPr txBox="1"/>
                <p:nvPr/>
              </p:nvSpPr>
              <p:spPr>
                <a:xfrm>
                  <a:off x="3333986" y="6148947"/>
                  <a:ext cx="3043420" cy="523220"/>
                </a:xfrm>
                <a:prstGeom prst="rect">
                  <a:avLst/>
                </a:prstGeom>
                <a:solidFill>
                  <a:schemeClr val="bg1"/>
                </a:solidFill>
                <a:ln>
                  <a:solidFill>
                    <a:srgbClr val="FF0000"/>
                  </a:solidFill>
                </a:ln>
              </p:spPr>
              <p:txBody>
                <a:bodyPr wrap="square" rtlCol="0">
                  <a:spAutoFit/>
                </a:bodyPr>
                <a:lstStyle/>
                <a:p>
                  <a:r>
                    <a:rPr lang="ja-JP" altLang="en-US" sz="1400" u="sng" dirty="0">
                      <a:latin typeface="HGPｺﾞｼｯｸM" panose="020B0600000000000000" pitchFamily="50" charset="-128"/>
                      <a:ea typeface="HGPｺﾞｼｯｸM" panose="020B0600000000000000" pitchFamily="50" charset="-128"/>
                    </a:rPr>
                    <a:t>舞洲東交差点</a:t>
                  </a:r>
                  <a:endParaRPr lang="en-US" altLang="ja-JP" sz="1400" u="sng" dirty="0">
                    <a:latin typeface="HGPｺﾞｼｯｸM" panose="020B0600000000000000" pitchFamily="50" charset="-128"/>
                    <a:ea typeface="HGPｺﾞｼｯｸM" panose="020B0600000000000000" pitchFamily="50" charset="-128"/>
                  </a:endParaRPr>
                </a:p>
                <a:p>
                  <a:pPr marL="88900"/>
                  <a:r>
                    <a:rPr lang="ja-JP" altLang="en-US" sz="1400" dirty="0">
                      <a:latin typeface="HGPｺﾞｼｯｸM" panose="020B0600000000000000" pitchFamily="50" charset="-128"/>
                      <a:ea typeface="HGPｺﾞｼｯｸM" panose="020B0600000000000000" pitchFamily="50" charset="-128"/>
                    </a:rPr>
                    <a:t>立体交差化などの交差点改良</a:t>
                  </a:r>
                  <a:endParaRPr kumimoji="1" lang="ja-JP" altLang="en-US" sz="1400" dirty="0">
                    <a:latin typeface="HGPｺﾞｼｯｸM" panose="020B0600000000000000" pitchFamily="50" charset="-128"/>
                    <a:ea typeface="HGPｺﾞｼｯｸM" panose="020B0600000000000000" pitchFamily="50" charset="-128"/>
                  </a:endParaRPr>
                </a:p>
              </p:txBody>
            </p:sp>
            <p:cxnSp>
              <p:nvCxnSpPr>
                <p:cNvPr id="130" name="直線コネクタ 129"/>
                <p:cNvCxnSpPr>
                  <a:stCxn id="129" idx="3"/>
                </p:cNvCxnSpPr>
                <p:nvPr/>
              </p:nvCxnSpPr>
              <p:spPr>
                <a:xfrm>
                  <a:off x="6377406" y="6410557"/>
                  <a:ext cx="456888" cy="78060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31" name="テキスト ボックス 130"/>
                <p:cNvSpPr txBox="1"/>
                <p:nvPr/>
              </p:nvSpPr>
              <p:spPr>
                <a:xfrm>
                  <a:off x="8322346" y="7282760"/>
                  <a:ext cx="3430570" cy="954107"/>
                </a:xfrm>
                <a:prstGeom prst="rect">
                  <a:avLst/>
                </a:prstGeom>
                <a:solidFill>
                  <a:schemeClr val="bg1"/>
                </a:solidFill>
                <a:ln>
                  <a:solidFill>
                    <a:srgbClr val="FF0000"/>
                  </a:solidFill>
                </a:ln>
              </p:spPr>
              <p:txBody>
                <a:bodyPr wrap="square" rtlCol="0">
                  <a:spAutoFit/>
                </a:bodyPr>
                <a:lstStyle/>
                <a:p>
                  <a:r>
                    <a:rPr lang="ja-JP" altLang="en-US" sz="1400" u="sng" dirty="0">
                      <a:latin typeface="HGPｺﾞｼｯｸM" panose="020B0600000000000000" pitchFamily="50" charset="-128"/>
                      <a:ea typeface="HGPｺﾞｼｯｸM" panose="020B0600000000000000" pitchFamily="50" charset="-128"/>
                    </a:rPr>
                    <a:t>舞洲幹線道路</a:t>
                  </a:r>
                  <a:endParaRPr lang="en-US" altLang="ja-JP" sz="1400" u="sng" dirty="0">
                    <a:latin typeface="HGPｺﾞｼｯｸM" panose="020B0600000000000000" pitchFamily="50" charset="-128"/>
                    <a:ea typeface="HGPｺﾞｼｯｸM" panose="020B0600000000000000" pitchFamily="50" charset="-128"/>
                  </a:endParaRPr>
                </a:p>
                <a:p>
                  <a:pPr marL="88900"/>
                  <a:r>
                    <a:rPr lang="ja-JP" altLang="en-US" sz="1400" dirty="0">
                      <a:latin typeface="HGPｺﾞｼｯｸM" panose="020B0600000000000000" pitchFamily="50" charset="-128"/>
                      <a:ea typeface="HGPｺﾞｼｯｸM" panose="020B0600000000000000" pitchFamily="50" charset="-128"/>
                    </a:rPr>
                    <a:t>此花大橋と夢舞大橋の拡幅に合わせた幹線道路の車線拡幅（路面標示書替、ガードレール撤去） </a:t>
                  </a:r>
                  <a:endParaRPr kumimoji="1" lang="ja-JP" altLang="en-US" sz="1400" dirty="0">
                    <a:latin typeface="HGPｺﾞｼｯｸM" panose="020B0600000000000000" pitchFamily="50" charset="-128"/>
                    <a:ea typeface="HGPｺﾞｼｯｸM" panose="020B0600000000000000" pitchFamily="50" charset="-128"/>
                  </a:endParaRPr>
                </a:p>
              </p:txBody>
            </p:sp>
            <p:cxnSp>
              <p:nvCxnSpPr>
                <p:cNvPr id="132" name="直線コネクタ 131"/>
                <p:cNvCxnSpPr>
                  <a:endCxn id="131" idx="1"/>
                </p:cNvCxnSpPr>
                <p:nvPr/>
              </p:nvCxnSpPr>
              <p:spPr>
                <a:xfrm>
                  <a:off x="6834161" y="7384848"/>
                  <a:ext cx="1488185" cy="37496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33" name="テキスト ボックス 132"/>
                <p:cNvSpPr txBox="1"/>
                <p:nvPr/>
              </p:nvSpPr>
              <p:spPr>
                <a:xfrm>
                  <a:off x="8512137" y="8539568"/>
                  <a:ext cx="3278092" cy="738664"/>
                </a:xfrm>
                <a:prstGeom prst="rect">
                  <a:avLst/>
                </a:prstGeom>
                <a:solidFill>
                  <a:schemeClr val="bg1"/>
                </a:solidFill>
                <a:ln>
                  <a:solidFill>
                    <a:srgbClr val="FF0000"/>
                  </a:solidFill>
                </a:ln>
              </p:spPr>
              <p:txBody>
                <a:bodyPr wrap="square" rtlCol="0">
                  <a:spAutoFit/>
                </a:bodyPr>
                <a:lstStyle/>
                <a:p>
                  <a:r>
                    <a:rPr lang="ja-JP" altLang="en-US" sz="1400" u="sng" dirty="0">
                      <a:latin typeface="HGPｺﾞｼｯｸM" panose="020B0600000000000000" pitchFamily="50" charset="-128"/>
                      <a:ea typeface="HGPｺﾞｼｯｸM" panose="020B0600000000000000" pitchFamily="50" charset="-128"/>
                    </a:rPr>
                    <a:t>夢舞大橋</a:t>
                  </a:r>
                  <a:endParaRPr lang="en-US" altLang="ja-JP" sz="1400" u="sng" dirty="0">
                    <a:latin typeface="HGPｺﾞｼｯｸM" panose="020B0600000000000000" pitchFamily="50" charset="-128"/>
                    <a:ea typeface="HGPｺﾞｼｯｸM" panose="020B0600000000000000" pitchFamily="50" charset="-128"/>
                  </a:endParaRPr>
                </a:p>
                <a:p>
                  <a:pPr marL="88900"/>
                  <a:r>
                    <a:rPr kumimoji="1" lang="en-US" altLang="ja-JP" sz="1400" dirty="0">
                      <a:latin typeface="HGPｺﾞｼｯｸM" panose="020B0600000000000000" pitchFamily="50" charset="-128"/>
                      <a:ea typeface="HGPｺﾞｼｯｸM" panose="020B0600000000000000" pitchFamily="50" charset="-128"/>
                    </a:rPr>
                    <a:t>4</a:t>
                  </a:r>
                  <a:r>
                    <a:rPr kumimoji="1" lang="ja-JP" altLang="en-US" sz="1400" dirty="0">
                      <a:latin typeface="HGPｺﾞｼｯｸM" panose="020B0600000000000000" pitchFamily="50" charset="-128"/>
                      <a:ea typeface="HGPｺﾞｼｯｸM" panose="020B0600000000000000" pitchFamily="50" charset="-128"/>
                    </a:rPr>
                    <a:t>車線を</a:t>
                  </a:r>
                  <a:r>
                    <a:rPr kumimoji="1" lang="en-US" altLang="ja-JP" sz="1400" dirty="0">
                      <a:latin typeface="HGPｺﾞｼｯｸM" panose="020B0600000000000000" pitchFamily="50" charset="-128"/>
                      <a:ea typeface="HGPｺﾞｼｯｸM" panose="020B0600000000000000" pitchFamily="50" charset="-128"/>
                    </a:rPr>
                    <a:t>6</a:t>
                  </a:r>
                  <a:r>
                    <a:rPr kumimoji="1" lang="ja-JP" altLang="en-US" sz="1400" dirty="0">
                      <a:latin typeface="HGPｺﾞｼｯｸM" panose="020B0600000000000000" pitchFamily="50" charset="-128"/>
                      <a:ea typeface="HGPｺﾞｼｯｸM" panose="020B0600000000000000" pitchFamily="50" charset="-128"/>
                    </a:rPr>
                    <a:t>車線に拡幅</a:t>
                  </a:r>
                  <a:endParaRPr kumimoji="1" lang="en-US" altLang="ja-JP" sz="1400" dirty="0">
                    <a:latin typeface="HGPｺﾞｼｯｸM" panose="020B0600000000000000" pitchFamily="50" charset="-128"/>
                    <a:ea typeface="HGPｺﾞｼｯｸM" panose="020B0600000000000000" pitchFamily="50" charset="-128"/>
                  </a:endParaRPr>
                </a:p>
                <a:p>
                  <a:pPr marL="88900"/>
                  <a:r>
                    <a:rPr lang="ja-JP" altLang="en-US" sz="1400" dirty="0">
                      <a:latin typeface="HGPｺﾞｼｯｸM" panose="020B0600000000000000" pitchFamily="50" charset="-128"/>
                      <a:ea typeface="HGPｺﾞｼｯｸM" panose="020B0600000000000000" pitchFamily="50" charset="-128"/>
                    </a:rPr>
                    <a:t>（ガードレール撤去等、橋面整備）</a:t>
                  </a:r>
                  <a:endParaRPr kumimoji="1" lang="ja-JP" altLang="en-US" sz="1400" dirty="0">
                    <a:latin typeface="HGPｺﾞｼｯｸM" panose="020B0600000000000000" pitchFamily="50" charset="-128"/>
                    <a:ea typeface="HGPｺﾞｼｯｸM" panose="020B0600000000000000" pitchFamily="50" charset="-128"/>
                  </a:endParaRPr>
                </a:p>
              </p:txBody>
            </p:sp>
            <p:cxnSp>
              <p:nvCxnSpPr>
                <p:cNvPr id="134" name="直線コネクタ 133"/>
                <p:cNvCxnSpPr>
                  <a:endCxn id="133" idx="1"/>
                </p:cNvCxnSpPr>
                <p:nvPr/>
              </p:nvCxnSpPr>
              <p:spPr>
                <a:xfrm>
                  <a:off x="6559551" y="8014118"/>
                  <a:ext cx="1952586" cy="894782"/>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37" name="テキスト ボックス 136"/>
                <p:cNvSpPr txBox="1"/>
                <p:nvPr/>
              </p:nvSpPr>
              <p:spPr>
                <a:xfrm>
                  <a:off x="5602192" y="10980461"/>
                  <a:ext cx="3521267" cy="738664"/>
                </a:xfrm>
                <a:prstGeom prst="rect">
                  <a:avLst/>
                </a:prstGeom>
                <a:solidFill>
                  <a:schemeClr val="bg1"/>
                </a:solidFill>
                <a:ln w="12700">
                  <a:solidFill>
                    <a:srgbClr val="C00000"/>
                  </a:solidFill>
                </a:ln>
              </p:spPr>
              <p:txBody>
                <a:bodyPr wrap="square" rtlCol="0">
                  <a:spAutoFit/>
                </a:bodyPr>
                <a:lstStyle/>
                <a:p>
                  <a:r>
                    <a:rPr lang="ja-JP" altLang="en-US" sz="1400" u="sng" dirty="0">
                      <a:latin typeface="HGPｺﾞｼｯｸM" panose="020B0600000000000000" pitchFamily="50" charset="-128"/>
                      <a:ea typeface="HGPｺﾞｼｯｸM" panose="020B0600000000000000" pitchFamily="50" charset="-128"/>
                    </a:rPr>
                    <a:t>鉄道</a:t>
                  </a:r>
                  <a:r>
                    <a:rPr kumimoji="1" lang="ja-JP" altLang="en-US" sz="1400" u="sng" dirty="0">
                      <a:latin typeface="HGPｺﾞｼｯｸM" panose="020B0600000000000000" pitchFamily="50" charset="-128"/>
                      <a:ea typeface="HGPｺﾞｼｯｸM" panose="020B0600000000000000" pitchFamily="50" charset="-128"/>
                    </a:rPr>
                    <a:t>（南ルート）</a:t>
                  </a:r>
                  <a:endParaRPr kumimoji="1" lang="en-US" altLang="ja-JP" sz="1400" u="sng" dirty="0">
                    <a:latin typeface="HGPｺﾞｼｯｸM" panose="020B0600000000000000" pitchFamily="50" charset="-128"/>
                    <a:ea typeface="HGPｺﾞｼｯｸM" panose="020B0600000000000000" pitchFamily="50" charset="-128"/>
                  </a:endParaRPr>
                </a:p>
                <a:p>
                  <a:pPr marL="88900"/>
                  <a:r>
                    <a:rPr lang="ja-JP" altLang="en-US" sz="1400" dirty="0">
                      <a:latin typeface="HGPｺﾞｼｯｸM" panose="020B0600000000000000" pitchFamily="50" charset="-128"/>
                      <a:ea typeface="HGPｺﾞｼｯｸM" panose="020B0600000000000000" pitchFamily="50" charset="-128"/>
                    </a:rPr>
                    <a:t>北港テクノポート線の夢洲駅までのインフラ整備（及びインフラ外部の負担）</a:t>
                  </a:r>
                  <a:endParaRPr kumimoji="1" lang="ja-JP" altLang="en-US" sz="1400" dirty="0">
                    <a:latin typeface="HGPｺﾞｼｯｸM" panose="020B0600000000000000" pitchFamily="50" charset="-128"/>
                    <a:ea typeface="HGPｺﾞｼｯｸM" panose="020B0600000000000000" pitchFamily="50" charset="-128"/>
                  </a:endParaRPr>
                </a:p>
              </p:txBody>
            </p:sp>
            <p:cxnSp>
              <p:nvCxnSpPr>
                <p:cNvPr id="138" name="直線コネクタ 137"/>
                <p:cNvCxnSpPr>
                  <a:cxnSpLocks/>
                  <a:stCxn id="114" idx="2"/>
                </p:cNvCxnSpPr>
                <p:nvPr/>
              </p:nvCxnSpPr>
              <p:spPr>
                <a:xfrm flipH="1">
                  <a:off x="5610890" y="10167937"/>
                  <a:ext cx="1394748" cy="807499"/>
                </a:xfrm>
                <a:prstGeom prst="line">
                  <a:avLst/>
                </a:prstGeom>
                <a:ln w="12700">
                  <a:solidFill>
                    <a:srgbClr val="C00000"/>
                  </a:solidFill>
                </a:ln>
              </p:spPr>
              <p:style>
                <a:lnRef idx="1">
                  <a:schemeClr val="dk1"/>
                </a:lnRef>
                <a:fillRef idx="0">
                  <a:schemeClr val="dk1"/>
                </a:fillRef>
                <a:effectRef idx="0">
                  <a:schemeClr val="dk1"/>
                </a:effectRef>
                <a:fontRef idx="minor">
                  <a:schemeClr val="tx1"/>
                </a:fontRef>
              </p:style>
            </p:cxnSp>
            <p:sp>
              <p:nvSpPr>
                <p:cNvPr id="139" name="テキスト ボックス 138"/>
                <p:cNvSpPr txBox="1"/>
                <p:nvPr/>
              </p:nvSpPr>
              <p:spPr>
                <a:xfrm>
                  <a:off x="1642006" y="7855934"/>
                  <a:ext cx="3461321" cy="523220"/>
                </a:xfrm>
                <a:prstGeom prst="rect">
                  <a:avLst/>
                </a:prstGeom>
                <a:solidFill>
                  <a:schemeClr val="bg1"/>
                </a:solidFill>
                <a:ln>
                  <a:solidFill>
                    <a:srgbClr val="FF0000"/>
                  </a:solidFill>
                </a:ln>
              </p:spPr>
              <p:txBody>
                <a:bodyPr wrap="square" rtlCol="0">
                  <a:spAutoFit/>
                </a:bodyPr>
                <a:lstStyle/>
                <a:p>
                  <a:r>
                    <a:rPr lang="ja-JP" altLang="en-US" sz="1400" u="sng" dirty="0">
                      <a:latin typeface="HGPｺﾞｼｯｸM" panose="020B0600000000000000" pitchFamily="50" charset="-128"/>
                      <a:ea typeface="HGPｺﾞｼｯｸM" panose="020B0600000000000000" pitchFamily="50" charset="-128"/>
                    </a:rPr>
                    <a:t>夢洲幹線道路（周辺道路改良含む）</a:t>
                  </a:r>
                  <a:endParaRPr lang="en-US" altLang="ja-JP" sz="1400" u="sng" dirty="0">
                    <a:latin typeface="HGPｺﾞｼｯｸM" panose="020B0600000000000000" pitchFamily="50" charset="-128"/>
                    <a:ea typeface="HGPｺﾞｼｯｸM" panose="020B0600000000000000" pitchFamily="50" charset="-128"/>
                  </a:endParaRPr>
                </a:p>
                <a:p>
                  <a:pPr marL="87313"/>
                  <a:r>
                    <a:rPr lang="en-US" altLang="ja-JP" sz="1400" dirty="0">
                      <a:latin typeface="HGPｺﾞｼｯｸM" panose="020B0600000000000000" pitchFamily="50" charset="-128"/>
                      <a:ea typeface="HGPｺﾞｼｯｸM" panose="020B0600000000000000" pitchFamily="50" charset="-128"/>
                    </a:rPr>
                    <a:t>4</a:t>
                  </a:r>
                  <a:r>
                    <a:rPr lang="ja-JP" altLang="en-US" sz="1400" dirty="0">
                      <a:latin typeface="HGPｺﾞｼｯｸM" panose="020B0600000000000000" pitchFamily="50" charset="-128"/>
                      <a:ea typeface="HGPｺﾞｼｯｸM" panose="020B0600000000000000" pitchFamily="50" charset="-128"/>
                    </a:rPr>
                    <a:t>車線道路を</a:t>
                  </a:r>
                  <a:r>
                    <a:rPr lang="en-US" altLang="ja-JP" sz="1400" dirty="0">
                      <a:latin typeface="HGPｺﾞｼｯｸM" panose="020B0600000000000000" pitchFamily="50" charset="-128"/>
                      <a:ea typeface="HGPｺﾞｼｯｸM" panose="020B0600000000000000" pitchFamily="50" charset="-128"/>
                    </a:rPr>
                    <a:t>6</a:t>
                  </a:r>
                  <a:r>
                    <a:rPr lang="ja-JP" altLang="en-US" sz="1400" dirty="0">
                      <a:latin typeface="HGPｺﾞｼｯｸM" panose="020B0600000000000000" pitchFamily="50" charset="-128"/>
                      <a:ea typeface="HGPｺﾞｼｯｸM" panose="020B0600000000000000" pitchFamily="50" charset="-128"/>
                    </a:rPr>
                    <a:t>車線に拡幅 </a:t>
                  </a:r>
                  <a:endParaRPr kumimoji="1" lang="ja-JP" altLang="en-US" sz="1400" dirty="0">
                    <a:latin typeface="HGPｺﾞｼｯｸM" panose="020B0600000000000000" pitchFamily="50" charset="-128"/>
                    <a:ea typeface="HGPｺﾞｼｯｸM" panose="020B0600000000000000" pitchFamily="50" charset="-128"/>
                  </a:endParaRPr>
                </a:p>
              </p:txBody>
            </p:sp>
            <p:cxnSp>
              <p:nvCxnSpPr>
                <p:cNvPr id="140" name="直線コネクタ 139"/>
                <p:cNvCxnSpPr>
                  <a:endCxn id="139" idx="3"/>
                </p:cNvCxnSpPr>
                <p:nvPr/>
              </p:nvCxnSpPr>
              <p:spPr>
                <a:xfrm flipH="1" flipV="1">
                  <a:off x="5103327" y="8117544"/>
                  <a:ext cx="927504" cy="578782"/>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41" name="テキスト ボックス 140"/>
                <p:cNvSpPr txBox="1"/>
                <p:nvPr/>
              </p:nvSpPr>
              <p:spPr>
                <a:xfrm>
                  <a:off x="6582068" y="11887762"/>
                  <a:ext cx="4387722" cy="748914"/>
                </a:xfrm>
                <a:prstGeom prst="rect">
                  <a:avLst/>
                </a:prstGeom>
                <a:solidFill>
                  <a:schemeClr val="bg1"/>
                </a:solidFill>
                <a:ln w="12700">
                  <a:solidFill>
                    <a:srgbClr val="0000FF"/>
                  </a:solidFill>
                </a:ln>
              </p:spPr>
              <p:txBody>
                <a:bodyPr wrap="square" rtlCol="0">
                  <a:spAutoFit/>
                </a:bodyPr>
                <a:lstStyle/>
                <a:p>
                  <a:r>
                    <a:rPr lang="ja-JP" altLang="en-US" sz="1400" u="sng" dirty="0">
                      <a:latin typeface="HGPｺﾞｼｯｸM" panose="020B0600000000000000" pitchFamily="50" charset="-128"/>
                      <a:ea typeface="HGPｺﾞｼｯｸM" panose="020B0600000000000000" pitchFamily="50" charset="-128"/>
                    </a:rPr>
                    <a:t>主航路</a:t>
                  </a:r>
                  <a:endParaRPr kumimoji="1" lang="en-US" altLang="ja-JP" sz="1400" dirty="0">
                    <a:latin typeface="HGPｺﾞｼｯｸM" panose="020B0600000000000000" pitchFamily="50" charset="-128"/>
                    <a:ea typeface="HGPｺﾞｼｯｸM" panose="020B0600000000000000" pitchFamily="50" charset="-128"/>
                  </a:endParaRPr>
                </a:p>
                <a:p>
                  <a:r>
                    <a:rPr kumimoji="1" lang="ja-JP" altLang="en-US" sz="1400" dirty="0">
                      <a:latin typeface="HGPｺﾞｼｯｸM" panose="020B0600000000000000" pitchFamily="50" charset="-128"/>
                      <a:ea typeface="HGPｺﾞｼｯｸM" panose="020B0600000000000000" pitchFamily="50" charset="-128"/>
                    </a:rPr>
                    <a:t>　浚渫（増深：</a:t>
                  </a:r>
                  <a:r>
                    <a:rPr kumimoji="1" lang="en-US" altLang="ja-JP" sz="1400" dirty="0">
                      <a:latin typeface="HGPｺﾞｼｯｸM" panose="020B0600000000000000" pitchFamily="50" charset="-128"/>
                      <a:ea typeface="HGPｺﾞｼｯｸM" panose="020B0600000000000000" pitchFamily="50" charset="-128"/>
                    </a:rPr>
                    <a:t>15m</a:t>
                  </a:r>
                  <a:r>
                    <a:rPr kumimoji="1" lang="ja-JP" altLang="en-US" sz="1400" dirty="0">
                      <a:latin typeface="HGPｺﾞｼｯｸM" panose="020B0600000000000000" pitchFamily="50" charset="-128"/>
                      <a:ea typeface="HGPｺﾞｼｯｸM" panose="020B0600000000000000" pitchFamily="50" charset="-128"/>
                    </a:rPr>
                    <a:t>⇒</a:t>
                  </a:r>
                  <a:r>
                    <a:rPr kumimoji="1" lang="en-US" altLang="ja-JP" sz="1400" dirty="0">
                      <a:latin typeface="HGPｺﾞｼｯｸM" panose="020B0600000000000000" pitchFamily="50" charset="-128"/>
                      <a:ea typeface="HGPｺﾞｼｯｸM" panose="020B0600000000000000" pitchFamily="50" charset="-128"/>
                    </a:rPr>
                    <a:t>16m</a:t>
                  </a:r>
                  <a:r>
                    <a:rPr kumimoji="1" lang="ja-JP" altLang="en-US" sz="1400" dirty="0">
                      <a:latin typeface="HGPｺﾞｼｯｸM" panose="020B0600000000000000" pitchFamily="50" charset="-128"/>
                      <a:ea typeface="HGPｺﾞｼｯｸM" panose="020B0600000000000000" pitchFamily="50" charset="-128"/>
                    </a:rPr>
                    <a:t>・</a:t>
                  </a:r>
                  <a:r>
                    <a:rPr kumimoji="1" lang="ja-JP" altLang="en-US" sz="1400" dirty="0" smtClean="0">
                      <a:latin typeface="HGPｺﾞｼｯｸM" panose="020B0600000000000000" pitchFamily="50" charset="-128"/>
                      <a:ea typeface="HGPｺﾞｼｯｸM" panose="020B0600000000000000" pitchFamily="50" charset="-128"/>
                    </a:rPr>
                    <a:t>拡幅：</a:t>
                  </a:r>
                  <a:r>
                    <a:rPr kumimoji="1" lang="en-US" altLang="ja-JP" sz="1400" dirty="0" smtClean="0">
                      <a:latin typeface="HGPｺﾞｼｯｸM" panose="020B0600000000000000" pitchFamily="50" charset="-128"/>
                      <a:ea typeface="HGPｺﾞｼｯｸM" panose="020B0600000000000000" pitchFamily="50" charset="-128"/>
                    </a:rPr>
                    <a:t>400m</a:t>
                  </a:r>
                  <a:r>
                    <a:rPr kumimoji="1" lang="ja-JP" altLang="en-US" sz="1400" dirty="0">
                      <a:latin typeface="HGPｺﾞｼｯｸM" panose="020B0600000000000000" pitchFamily="50" charset="-128"/>
                      <a:ea typeface="HGPｺﾞｼｯｸM" panose="020B0600000000000000" pitchFamily="50" charset="-128"/>
                    </a:rPr>
                    <a:t>⇒</a:t>
                  </a:r>
                  <a:r>
                    <a:rPr kumimoji="1" lang="en-US" altLang="ja-JP" sz="1400" dirty="0">
                      <a:latin typeface="HGPｺﾞｼｯｸM" panose="020B0600000000000000" pitchFamily="50" charset="-128"/>
                      <a:ea typeface="HGPｺﾞｼｯｸM" panose="020B0600000000000000" pitchFamily="50" charset="-128"/>
                    </a:rPr>
                    <a:t>560m</a:t>
                  </a:r>
                  <a:r>
                    <a:rPr kumimoji="1" lang="ja-JP" altLang="en-US" sz="1400" dirty="0">
                      <a:latin typeface="HGPｺﾞｼｯｸM" panose="020B0600000000000000" pitchFamily="50" charset="-128"/>
                      <a:ea typeface="HGPｺﾞｼｯｸM" panose="020B0600000000000000" pitchFamily="50" charset="-128"/>
                    </a:rPr>
                    <a:t>）</a:t>
                  </a:r>
                  <a:endParaRPr kumimoji="1" lang="en-US" altLang="ja-JP" sz="1400" dirty="0">
                    <a:latin typeface="HGPｺﾞｼｯｸM" panose="020B0600000000000000" pitchFamily="50" charset="-128"/>
                    <a:ea typeface="HGPｺﾞｼｯｸM" panose="020B0600000000000000" pitchFamily="50" charset="-128"/>
                  </a:endParaRPr>
                </a:p>
                <a:p>
                  <a:r>
                    <a:rPr kumimoji="1" lang="ja-JP" altLang="en-US" sz="1400" dirty="0">
                      <a:solidFill>
                        <a:srgbClr val="FF0000"/>
                      </a:solidFill>
                      <a:latin typeface="HGPｺﾞｼｯｸM" panose="020B0600000000000000" pitchFamily="50" charset="-128"/>
                      <a:ea typeface="HGPｺﾞｼｯｸM" panose="020B0600000000000000" pitchFamily="50" charset="-128"/>
                    </a:rPr>
                    <a:t>　</a:t>
                  </a:r>
                  <a:r>
                    <a:rPr kumimoji="1" lang="ja-JP" altLang="en-US" sz="1400" dirty="0">
                      <a:latin typeface="HGPｺﾞｼｯｸM" panose="020B0600000000000000" pitchFamily="50" charset="-128"/>
                      <a:ea typeface="HGPｺﾞｼｯｸM" panose="020B0600000000000000" pitchFamily="50" charset="-128"/>
                    </a:rPr>
                    <a:t>附帯施設（新島</a:t>
                  </a:r>
                  <a:r>
                    <a:rPr kumimoji="1" lang="en-US" altLang="ja-JP" sz="1400" dirty="0">
                      <a:latin typeface="HGPｺﾞｼｯｸM" panose="020B0600000000000000" pitchFamily="50" charset="-128"/>
                      <a:ea typeface="HGPｺﾞｼｯｸM" panose="020B0600000000000000" pitchFamily="50" charset="-128"/>
                    </a:rPr>
                    <a:t>2-1</a:t>
                  </a:r>
                  <a:r>
                    <a:rPr kumimoji="1" lang="ja-JP" altLang="en-US" sz="1400" dirty="0">
                      <a:latin typeface="HGPｺﾞｼｯｸM" panose="020B0600000000000000" pitchFamily="50" charset="-128"/>
                      <a:ea typeface="HGPｺﾞｼｯｸM" panose="020B0600000000000000" pitchFamily="50" charset="-128"/>
                    </a:rPr>
                    <a:t>区</a:t>
                  </a:r>
                  <a:r>
                    <a:rPr kumimoji="1" lang="ja-JP" altLang="en-US" sz="1400" dirty="0" smtClean="0">
                      <a:latin typeface="HGPｺﾞｼｯｸM" panose="020B0600000000000000" pitchFamily="50" charset="-128"/>
                      <a:ea typeface="HGPｺﾞｼｯｸM" panose="020B0600000000000000" pitchFamily="50" charset="-128"/>
                    </a:rPr>
                    <a:t>）の整備</a:t>
                  </a:r>
                  <a:endParaRPr kumimoji="1" lang="en-US" altLang="ja-JP" sz="1400" dirty="0">
                    <a:latin typeface="HGPｺﾞｼｯｸM" panose="020B0600000000000000" pitchFamily="50" charset="-128"/>
                    <a:ea typeface="HGPｺﾞｼｯｸM" panose="020B0600000000000000" pitchFamily="50" charset="-128"/>
                  </a:endParaRPr>
                </a:p>
              </p:txBody>
            </p:sp>
            <p:cxnSp>
              <p:nvCxnSpPr>
                <p:cNvPr id="142" name="直線コネクタ 141"/>
                <p:cNvCxnSpPr>
                  <a:stCxn id="141" idx="1"/>
                </p:cNvCxnSpPr>
                <p:nvPr/>
              </p:nvCxnSpPr>
              <p:spPr>
                <a:xfrm flipH="1" flipV="1">
                  <a:off x="4319633" y="11319657"/>
                  <a:ext cx="2262435" cy="942562"/>
                </a:xfrm>
                <a:prstGeom prst="line">
                  <a:avLst/>
                </a:prstGeom>
                <a:ln w="12700">
                  <a:solidFill>
                    <a:srgbClr val="0000FF"/>
                  </a:solidFill>
                </a:ln>
              </p:spPr>
              <p:style>
                <a:lnRef idx="1">
                  <a:schemeClr val="dk1"/>
                </a:lnRef>
                <a:fillRef idx="0">
                  <a:schemeClr val="dk1"/>
                </a:fillRef>
                <a:effectRef idx="0">
                  <a:schemeClr val="dk1"/>
                </a:effectRef>
                <a:fontRef idx="minor">
                  <a:schemeClr val="tx1"/>
                </a:fontRef>
              </p:style>
            </p:cxnSp>
            <p:sp>
              <p:nvSpPr>
                <p:cNvPr id="143" name="テキスト ボックス 142"/>
                <p:cNvSpPr txBox="1"/>
                <p:nvPr/>
              </p:nvSpPr>
              <p:spPr>
                <a:xfrm>
                  <a:off x="2086801" y="8917425"/>
                  <a:ext cx="2607795" cy="530480"/>
                </a:xfrm>
                <a:prstGeom prst="rect">
                  <a:avLst/>
                </a:prstGeom>
                <a:solidFill>
                  <a:schemeClr val="bg1"/>
                </a:solidFill>
                <a:ln w="12700">
                  <a:solidFill>
                    <a:srgbClr val="FFC000"/>
                  </a:solidFill>
                </a:ln>
              </p:spPr>
              <p:txBody>
                <a:bodyPr wrap="square" rtlCol="0">
                  <a:spAutoFit/>
                </a:bodyPr>
                <a:lstStyle/>
                <a:p>
                  <a:r>
                    <a:rPr lang="ja-JP" altLang="en-US" sz="1400" u="sng" dirty="0" smtClean="0">
                      <a:latin typeface="HGPｺﾞｼｯｸM" panose="020B0600000000000000" pitchFamily="50" charset="-128"/>
                      <a:ea typeface="HGPｺﾞｼｯｸM" panose="020B0600000000000000" pitchFamily="50" charset="-128"/>
                    </a:rPr>
                    <a:t>夢洲コンテナターミナル</a:t>
                  </a:r>
                  <a:endParaRPr lang="en-US" altLang="ja-JP" sz="1400" u="sng" dirty="0">
                    <a:latin typeface="HGPｺﾞｼｯｸM" panose="020B0600000000000000" pitchFamily="50" charset="-128"/>
                    <a:ea typeface="HGPｺﾞｼｯｸM" panose="020B0600000000000000" pitchFamily="50" charset="-128"/>
                  </a:endParaRPr>
                </a:p>
                <a:p>
                  <a:r>
                    <a:rPr kumimoji="1" lang="ja-JP" altLang="en-US" sz="1400" dirty="0">
                      <a:latin typeface="HGPｺﾞｼｯｸM" panose="020B0600000000000000" pitchFamily="50" charset="-128"/>
                      <a:ea typeface="HGPｺﾞｼｯｸM" panose="020B0600000000000000" pitchFamily="50" charset="-128"/>
                    </a:rPr>
                    <a:t>　</a:t>
                  </a:r>
                  <a:r>
                    <a:rPr kumimoji="1" lang="ja-JP" altLang="en-US" sz="1400" dirty="0" smtClean="0">
                      <a:latin typeface="HGPｺﾞｼｯｸM" panose="020B0600000000000000" pitchFamily="50" charset="-128"/>
                      <a:ea typeface="HGPｺﾞｼｯｸM" panose="020B0600000000000000" pitchFamily="50" charset="-128"/>
                    </a:rPr>
                    <a:t>Ｃ</a:t>
                  </a:r>
                  <a:r>
                    <a:rPr kumimoji="1" lang="en-US" altLang="ja-JP" sz="1400" dirty="0" smtClean="0">
                      <a:latin typeface="HGPｺﾞｼｯｸM" panose="020B0600000000000000" pitchFamily="50" charset="-128"/>
                      <a:ea typeface="HGPｺﾞｼｯｸM" panose="020B0600000000000000" pitchFamily="50" charset="-128"/>
                    </a:rPr>
                    <a:t>12</a:t>
                  </a:r>
                  <a:r>
                    <a:rPr kumimoji="1" lang="ja-JP" altLang="en-US" sz="1400" dirty="0" smtClean="0">
                      <a:latin typeface="HGPｺﾞｼｯｸM" panose="020B0600000000000000" pitchFamily="50" charset="-128"/>
                      <a:ea typeface="HGPｺﾞｼｯｸM" panose="020B0600000000000000" pitchFamily="50" charset="-128"/>
                    </a:rPr>
                    <a:t>荷さばき地の拡張等</a:t>
                  </a:r>
                  <a:endParaRPr kumimoji="1" lang="ja-JP" altLang="en-US" sz="1400" dirty="0">
                    <a:latin typeface="HGPｺﾞｼｯｸM" panose="020B0600000000000000" pitchFamily="50" charset="-128"/>
                    <a:ea typeface="HGPｺﾞｼｯｸM" panose="020B0600000000000000" pitchFamily="50" charset="-128"/>
                  </a:endParaRPr>
                </a:p>
              </p:txBody>
            </p:sp>
            <p:sp>
              <p:nvSpPr>
                <p:cNvPr id="144" name="フリーフォーム 143"/>
                <p:cNvSpPr/>
                <p:nvPr/>
              </p:nvSpPr>
              <p:spPr>
                <a:xfrm>
                  <a:off x="2320876" y="10447837"/>
                  <a:ext cx="994568" cy="1015206"/>
                </a:xfrm>
                <a:custGeom>
                  <a:avLst/>
                  <a:gdLst>
                    <a:gd name="connsiteX0" fmla="*/ 405269 w 977109"/>
                    <a:gd name="connsiteY0" fmla="*/ 136 h 971854"/>
                    <a:gd name="connsiteX1" fmla="*/ 976769 w 977109"/>
                    <a:gd name="connsiteY1" fmla="*/ 543061 h 971854"/>
                    <a:gd name="connsiteX2" fmla="*/ 481469 w 977109"/>
                    <a:gd name="connsiteY2" fmla="*/ 971686 h 971854"/>
                    <a:gd name="connsiteX3" fmla="*/ 457 w 977109"/>
                    <a:gd name="connsiteY3" fmla="*/ 495436 h 971854"/>
                    <a:gd name="connsiteX4" fmla="*/ 405269 w 977109"/>
                    <a:gd name="connsiteY4" fmla="*/ 136 h 971854"/>
                    <a:gd name="connsiteX0" fmla="*/ 405269 w 977109"/>
                    <a:gd name="connsiteY0" fmla="*/ 136 h 971854"/>
                    <a:gd name="connsiteX1" fmla="*/ 976769 w 977109"/>
                    <a:gd name="connsiteY1" fmla="*/ 543061 h 971854"/>
                    <a:gd name="connsiteX2" fmla="*/ 481469 w 977109"/>
                    <a:gd name="connsiteY2" fmla="*/ 971686 h 971854"/>
                    <a:gd name="connsiteX3" fmla="*/ 457 w 977109"/>
                    <a:gd name="connsiteY3" fmla="*/ 495436 h 971854"/>
                    <a:gd name="connsiteX4" fmla="*/ 405269 w 977109"/>
                    <a:gd name="connsiteY4" fmla="*/ 136 h 971854"/>
                    <a:gd name="connsiteX0" fmla="*/ 405269 w 977387"/>
                    <a:gd name="connsiteY0" fmla="*/ 136 h 971686"/>
                    <a:gd name="connsiteX1" fmla="*/ 976769 w 977387"/>
                    <a:gd name="connsiteY1" fmla="*/ 543061 h 971686"/>
                    <a:gd name="connsiteX2" fmla="*/ 481469 w 977387"/>
                    <a:gd name="connsiteY2" fmla="*/ 971686 h 971686"/>
                    <a:gd name="connsiteX3" fmla="*/ 457 w 977387"/>
                    <a:gd name="connsiteY3" fmla="*/ 495436 h 971686"/>
                    <a:gd name="connsiteX4" fmla="*/ 405269 w 977387"/>
                    <a:gd name="connsiteY4" fmla="*/ 136 h 971686"/>
                    <a:gd name="connsiteX0" fmla="*/ 405269 w 977387"/>
                    <a:gd name="connsiteY0" fmla="*/ 136 h 971686"/>
                    <a:gd name="connsiteX1" fmla="*/ 976769 w 977387"/>
                    <a:gd name="connsiteY1" fmla="*/ 543061 h 971686"/>
                    <a:gd name="connsiteX2" fmla="*/ 481469 w 977387"/>
                    <a:gd name="connsiteY2" fmla="*/ 971686 h 971686"/>
                    <a:gd name="connsiteX3" fmla="*/ 457 w 977387"/>
                    <a:gd name="connsiteY3" fmla="*/ 495436 h 971686"/>
                    <a:gd name="connsiteX4" fmla="*/ 405269 w 977387"/>
                    <a:gd name="connsiteY4" fmla="*/ 136 h 971686"/>
                    <a:gd name="connsiteX0" fmla="*/ 405269 w 976769"/>
                    <a:gd name="connsiteY0" fmla="*/ 136 h 971686"/>
                    <a:gd name="connsiteX1" fmla="*/ 976769 w 976769"/>
                    <a:gd name="connsiteY1" fmla="*/ 543061 h 971686"/>
                    <a:gd name="connsiteX2" fmla="*/ 481469 w 976769"/>
                    <a:gd name="connsiteY2" fmla="*/ 971686 h 971686"/>
                    <a:gd name="connsiteX3" fmla="*/ 457 w 976769"/>
                    <a:gd name="connsiteY3" fmla="*/ 495436 h 971686"/>
                    <a:gd name="connsiteX4" fmla="*/ 405269 w 976769"/>
                    <a:gd name="connsiteY4" fmla="*/ 136 h 971686"/>
                    <a:gd name="connsiteX0" fmla="*/ 405269 w 976769"/>
                    <a:gd name="connsiteY0" fmla="*/ 136 h 971686"/>
                    <a:gd name="connsiteX1" fmla="*/ 976769 w 976769"/>
                    <a:gd name="connsiteY1" fmla="*/ 543061 h 971686"/>
                    <a:gd name="connsiteX2" fmla="*/ 481469 w 976769"/>
                    <a:gd name="connsiteY2" fmla="*/ 971686 h 971686"/>
                    <a:gd name="connsiteX3" fmla="*/ 457 w 976769"/>
                    <a:gd name="connsiteY3" fmla="*/ 495436 h 971686"/>
                    <a:gd name="connsiteX4" fmla="*/ 405269 w 976769"/>
                    <a:gd name="connsiteY4" fmla="*/ 136 h 971686"/>
                    <a:gd name="connsiteX0" fmla="*/ 405269 w 976769"/>
                    <a:gd name="connsiteY0" fmla="*/ 136 h 971686"/>
                    <a:gd name="connsiteX1" fmla="*/ 976769 w 976769"/>
                    <a:gd name="connsiteY1" fmla="*/ 543061 h 971686"/>
                    <a:gd name="connsiteX2" fmla="*/ 481469 w 976769"/>
                    <a:gd name="connsiteY2" fmla="*/ 971686 h 971686"/>
                    <a:gd name="connsiteX3" fmla="*/ 457 w 976769"/>
                    <a:gd name="connsiteY3" fmla="*/ 495436 h 971686"/>
                    <a:gd name="connsiteX4" fmla="*/ 405269 w 976769"/>
                    <a:gd name="connsiteY4" fmla="*/ 136 h 971686"/>
                    <a:gd name="connsiteX0" fmla="*/ 405269 w 976769"/>
                    <a:gd name="connsiteY0" fmla="*/ 136 h 971686"/>
                    <a:gd name="connsiteX1" fmla="*/ 976769 w 976769"/>
                    <a:gd name="connsiteY1" fmla="*/ 543061 h 971686"/>
                    <a:gd name="connsiteX2" fmla="*/ 481469 w 976769"/>
                    <a:gd name="connsiteY2" fmla="*/ 971686 h 971686"/>
                    <a:gd name="connsiteX3" fmla="*/ 457 w 976769"/>
                    <a:gd name="connsiteY3" fmla="*/ 495436 h 971686"/>
                    <a:gd name="connsiteX4" fmla="*/ 405269 w 976769"/>
                    <a:gd name="connsiteY4" fmla="*/ 136 h 971686"/>
                    <a:gd name="connsiteX0" fmla="*/ 405481 w 976981"/>
                    <a:gd name="connsiteY0" fmla="*/ 0 h 971550"/>
                    <a:gd name="connsiteX1" fmla="*/ 976981 w 976981"/>
                    <a:gd name="connsiteY1" fmla="*/ 542925 h 971550"/>
                    <a:gd name="connsiteX2" fmla="*/ 481681 w 976981"/>
                    <a:gd name="connsiteY2" fmla="*/ 971550 h 971550"/>
                    <a:gd name="connsiteX3" fmla="*/ 669 w 976981"/>
                    <a:gd name="connsiteY3" fmla="*/ 495300 h 971550"/>
                    <a:gd name="connsiteX4" fmla="*/ 405481 w 976981"/>
                    <a:gd name="connsiteY4" fmla="*/ 0 h 971550"/>
                    <a:gd name="connsiteX0" fmla="*/ 405481 w 976981"/>
                    <a:gd name="connsiteY0" fmla="*/ 0 h 971550"/>
                    <a:gd name="connsiteX1" fmla="*/ 976981 w 976981"/>
                    <a:gd name="connsiteY1" fmla="*/ 542925 h 971550"/>
                    <a:gd name="connsiteX2" fmla="*/ 481681 w 976981"/>
                    <a:gd name="connsiteY2" fmla="*/ 971550 h 971550"/>
                    <a:gd name="connsiteX3" fmla="*/ 669 w 976981"/>
                    <a:gd name="connsiteY3" fmla="*/ 495300 h 971550"/>
                    <a:gd name="connsiteX4" fmla="*/ 405481 w 976981"/>
                    <a:gd name="connsiteY4" fmla="*/ 0 h 971550"/>
                    <a:gd name="connsiteX0" fmla="*/ 405481 w 976981"/>
                    <a:gd name="connsiteY0" fmla="*/ 0 h 971550"/>
                    <a:gd name="connsiteX1" fmla="*/ 976981 w 976981"/>
                    <a:gd name="connsiteY1" fmla="*/ 542925 h 971550"/>
                    <a:gd name="connsiteX2" fmla="*/ 481681 w 976981"/>
                    <a:gd name="connsiteY2" fmla="*/ 971550 h 971550"/>
                    <a:gd name="connsiteX3" fmla="*/ 669 w 976981"/>
                    <a:gd name="connsiteY3" fmla="*/ 495300 h 971550"/>
                    <a:gd name="connsiteX4" fmla="*/ 405481 w 976981"/>
                    <a:gd name="connsiteY4" fmla="*/ 0 h 971550"/>
                    <a:gd name="connsiteX0" fmla="*/ 404812 w 976312"/>
                    <a:gd name="connsiteY0" fmla="*/ 0 h 971550"/>
                    <a:gd name="connsiteX1" fmla="*/ 976312 w 976312"/>
                    <a:gd name="connsiteY1" fmla="*/ 542925 h 971550"/>
                    <a:gd name="connsiteX2" fmla="*/ 481012 w 976312"/>
                    <a:gd name="connsiteY2" fmla="*/ 971550 h 971550"/>
                    <a:gd name="connsiteX3" fmla="*/ 0 w 976312"/>
                    <a:gd name="connsiteY3" fmla="*/ 495300 h 971550"/>
                    <a:gd name="connsiteX4" fmla="*/ 404812 w 976312"/>
                    <a:gd name="connsiteY4" fmla="*/ 0 h 971550"/>
                    <a:gd name="connsiteX0" fmla="*/ 395287 w 976312"/>
                    <a:gd name="connsiteY0" fmla="*/ 0 h 981075"/>
                    <a:gd name="connsiteX1" fmla="*/ 976312 w 976312"/>
                    <a:gd name="connsiteY1" fmla="*/ 552450 h 981075"/>
                    <a:gd name="connsiteX2" fmla="*/ 481012 w 976312"/>
                    <a:gd name="connsiteY2" fmla="*/ 981075 h 981075"/>
                    <a:gd name="connsiteX3" fmla="*/ 0 w 976312"/>
                    <a:gd name="connsiteY3" fmla="*/ 504825 h 981075"/>
                    <a:gd name="connsiteX4" fmla="*/ 395287 w 976312"/>
                    <a:gd name="connsiteY4" fmla="*/ 0 h 981075"/>
                    <a:gd name="connsiteX0" fmla="*/ 407987 w 989012"/>
                    <a:gd name="connsiteY0" fmla="*/ 0 h 981075"/>
                    <a:gd name="connsiteX1" fmla="*/ 989012 w 989012"/>
                    <a:gd name="connsiteY1" fmla="*/ 552450 h 981075"/>
                    <a:gd name="connsiteX2" fmla="*/ 493712 w 989012"/>
                    <a:gd name="connsiteY2" fmla="*/ 981075 h 981075"/>
                    <a:gd name="connsiteX3" fmla="*/ 0 w 989012"/>
                    <a:gd name="connsiteY3" fmla="*/ 498475 h 981075"/>
                    <a:gd name="connsiteX4" fmla="*/ 407987 w 989012"/>
                    <a:gd name="connsiteY4" fmla="*/ 0 h 981075"/>
                    <a:gd name="connsiteX0" fmla="*/ 407987 w 989012"/>
                    <a:gd name="connsiteY0" fmla="*/ 0 h 1003300"/>
                    <a:gd name="connsiteX1" fmla="*/ 989012 w 989012"/>
                    <a:gd name="connsiteY1" fmla="*/ 552450 h 1003300"/>
                    <a:gd name="connsiteX2" fmla="*/ 525462 w 989012"/>
                    <a:gd name="connsiteY2" fmla="*/ 1003300 h 1003300"/>
                    <a:gd name="connsiteX3" fmla="*/ 0 w 989012"/>
                    <a:gd name="connsiteY3" fmla="*/ 498475 h 1003300"/>
                    <a:gd name="connsiteX4" fmla="*/ 407987 w 989012"/>
                    <a:gd name="connsiteY4" fmla="*/ 0 h 1003300"/>
                    <a:gd name="connsiteX0" fmla="*/ 407987 w 1001712"/>
                    <a:gd name="connsiteY0" fmla="*/ 0 h 1003300"/>
                    <a:gd name="connsiteX1" fmla="*/ 1001712 w 1001712"/>
                    <a:gd name="connsiteY1" fmla="*/ 561975 h 1003300"/>
                    <a:gd name="connsiteX2" fmla="*/ 525462 w 1001712"/>
                    <a:gd name="connsiteY2" fmla="*/ 1003300 h 1003300"/>
                    <a:gd name="connsiteX3" fmla="*/ 0 w 1001712"/>
                    <a:gd name="connsiteY3" fmla="*/ 498475 h 1003300"/>
                    <a:gd name="connsiteX4" fmla="*/ 407987 w 1001712"/>
                    <a:gd name="connsiteY4" fmla="*/ 0 h 1003300"/>
                    <a:gd name="connsiteX0" fmla="*/ 407987 w 1001712"/>
                    <a:gd name="connsiteY0" fmla="*/ 0 h 1003300"/>
                    <a:gd name="connsiteX1" fmla="*/ 1001712 w 1001712"/>
                    <a:gd name="connsiteY1" fmla="*/ 561975 h 1003300"/>
                    <a:gd name="connsiteX2" fmla="*/ 525462 w 1001712"/>
                    <a:gd name="connsiteY2" fmla="*/ 1003300 h 1003300"/>
                    <a:gd name="connsiteX3" fmla="*/ 0 w 1001712"/>
                    <a:gd name="connsiteY3" fmla="*/ 498475 h 1003300"/>
                    <a:gd name="connsiteX4" fmla="*/ 407987 w 1001712"/>
                    <a:gd name="connsiteY4" fmla="*/ 0 h 1003300"/>
                    <a:gd name="connsiteX0" fmla="*/ 407987 w 1001712"/>
                    <a:gd name="connsiteY0" fmla="*/ 0 h 1003300"/>
                    <a:gd name="connsiteX1" fmla="*/ 1001712 w 1001712"/>
                    <a:gd name="connsiteY1" fmla="*/ 561975 h 1003300"/>
                    <a:gd name="connsiteX2" fmla="*/ 525462 w 1001712"/>
                    <a:gd name="connsiteY2" fmla="*/ 1003300 h 1003300"/>
                    <a:gd name="connsiteX3" fmla="*/ 0 w 1001712"/>
                    <a:gd name="connsiteY3" fmla="*/ 498475 h 1003300"/>
                    <a:gd name="connsiteX4" fmla="*/ 407987 w 1001712"/>
                    <a:gd name="connsiteY4" fmla="*/ 0 h 1003300"/>
                    <a:gd name="connsiteX0" fmla="*/ 407987 w 1001712"/>
                    <a:gd name="connsiteY0" fmla="*/ 0 h 1003300"/>
                    <a:gd name="connsiteX1" fmla="*/ 1001712 w 1001712"/>
                    <a:gd name="connsiteY1" fmla="*/ 561975 h 1003300"/>
                    <a:gd name="connsiteX2" fmla="*/ 525462 w 1001712"/>
                    <a:gd name="connsiteY2" fmla="*/ 1003300 h 1003300"/>
                    <a:gd name="connsiteX3" fmla="*/ 0 w 1001712"/>
                    <a:gd name="connsiteY3" fmla="*/ 498475 h 1003300"/>
                    <a:gd name="connsiteX4" fmla="*/ 407987 w 1001712"/>
                    <a:gd name="connsiteY4" fmla="*/ 0 h 1003300"/>
                    <a:gd name="connsiteX0" fmla="*/ 400843 w 994568"/>
                    <a:gd name="connsiteY0" fmla="*/ 0 h 1003300"/>
                    <a:gd name="connsiteX1" fmla="*/ 994568 w 994568"/>
                    <a:gd name="connsiteY1" fmla="*/ 561975 h 1003300"/>
                    <a:gd name="connsiteX2" fmla="*/ 518318 w 994568"/>
                    <a:gd name="connsiteY2" fmla="*/ 1003300 h 1003300"/>
                    <a:gd name="connsiteX3" fmla="*/ 0 w 994568"/>
                    <a:gd name="connsiteY3" fmla="*/ 491331 h 1003300"/>
                    <a:gd name="connsiteX4" fmla="*/ 400843 w 994568"/>
                    <a:gd name="connsiteY4" fmla="*/ 0 h 1003300"/>
                    <a:gd name="connsiteX0" fmla="*/ 400843 w 994568"/>
                    <a:gd name="connsiteY0" fmla="*/ 0 h 1003300"/>
                    <a:gd name="connsiteX1" fmla="*/ 994568 w 994568"/>
                    <a:gd name="connsiteY1" fmla="*/ 561975 h 1003300"/>
                    <a:gd name="connsiteX2" fmla="*/ 518318 w 994568"/>
                    <a:gd name="connsiteY2" fmla="*/ 1003300 h 1003300"/>
                    <a:gd name="connsiteX3" fmla="*/ 0 w 994568"/>
                    <a:gd name="connsiteY3" fmla="*/ 491331 h 1003300"/>
                    <a:gd name="connsiteX4" fmla="*/ 400843 w 994568"/>
                    <a:gd name="connsiteY4" fmla="*/ 0 h 1003300"/>
                    <a:gd name="connsiteX0" fmla="*/ 400843 w 994568"/>
                    <a:gd name="connsiteY0" fmla="*/ 0 h 1003300"/>
                    <a:gd name="connsiteX1" fmla="*/ 994568 w 994568"/>
                    <a:gd name="connsiteY1" fmla="*/ 561975 h 1003300"/>
                    <a:gd name="connsiteX2" fmla="*/ 518318 w 994568"/>
                    <a:gd name="connsiteY2" fmla="*/ 1003300 h 1003300"/>
                    <a:gd name="connsiteX3" fmla="*/ 0 w 994568"/>
                    <a:gd name="connsiteY3" fmla="*/ 491331 h 1003300"/>
                    <a:gd name="connsiteX4" fmla="*/ 400843 w 994568"/>
                    <a:gd name="connsiteY4" fmla="*/ 0 h 1003300"/>
                    <a:gd name="connsiteX0" fmla="*/ 407986 w 994568"/>
                    <a:gd name="connsiteY0" fmla="*/ 0 h 1015206"/>
                    <a:gd name="connsiteX1" fmla="*/ 994568 w 994568"/>
                    <a:gd name="connsiteY1" fmla="*/ 573881 h 1015206"/>
                    <a:gd name="connsiteX2" fmla="*/ 518318 w 994568"/>
                    <a:gd name="connsiteY2" fmla="*/ 1015206 h 1015206"/>
                    <a:gd name="connsiteX3" fmla="*/ 0 w 994568"/>
                    <a:gd name="connsiteY3" fmla="*/ 503237 h 1015206"/>
                    <a:gd name="connsiteX4" fmla="*/ 407986 w 994568"/>
                    <a:gd name="connsiteY4" fmla="*/ 0 h 1015206"/>
                    <a:gd name="connsiteX0" fmla="*/ 407986 w 994568"/>
                    <a:gd name="connsiteY0" fmla="*/ 0 h 1015206"/>
                    <a:gd name="connsiteX1" fmla="*/ 994568 w 994568"/>
                    <a:gd name="connsiteY1" fmla="*/ 573881 h 1015206"/>
                    <a:gd name="connsiteX2" fmla="*/ 518318 w 994568"/>
                    <a:gd name="connsiteY2" fmla="*/ 1015206 h 1015206"/>
                    <a:gd name="connsiteX3" fmla="*/ 0 w 994568"/>
                    <a:gd name="connsiteY3" fmla="*/ 503237 h 1015206"/>
                    <a:gd name="connsiteX4" fmla="*/ 407986 w 994568"/>
                    <a:gd name="connsiteY4" fmla="*/ 0 h 1015206"/>
                    <a:gd name="connsiteX0" fmla="*/ 407986 w 994568"/>
                    <a:gd name="connsiteY0" fmla="*/ 0 h 1015206"/>
                    <a:gd name="connsiteX1" fmla="*/ 994568 w 994568"/>
                    <a:gd name="connsiteY1" fmla="*/ 573881 h 1015206"/>
                    <a:gd name="connsiteX2" fmla="*/ 518318 w 994568"/>
                    <a:gd name="connsiteY2" fmla="*/ 1015206 h 1015206"/>
                    <a:gd name="connsiteX3" fmla="*/ 0 w 994568"/>
                    <a:gd name="connsiteY3" fmla="*/ 503237 h 1015206"/>
                    <a:gd name="connsiteX4" fmla="*/ 407986 w 994568"/>
                    <a:gd name="connsiteY4" fmla="*/ 0 h 1015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568" h="1015206">
                      <a:moveTo>
                        <a:pt x="407986" y="0"/>
                      </a:moveTo>
                      <a:cubicBezTo>
                        <a:pt x="899318" y="481807"/>
                        <a:pt x="493712" y="77788"/>
                        <a:pt x="994568" y="573881"/>
                      </a:cubicBezTo>
                      <a:cubicBezTo>
                        <a:pt x="783431" y="765968"/>
                        <a:pt x="842962" y="723106"/>
                        <a:pt x="518318" y="1015206"/>
                      </a:cubicBezTo>
                      <a:cubicBezTo>
                        <a:pt x="88900" y="585787"/>
                        <a:pt x="469107" y="961231"/>
                        <a:pt x="0" y="503237"/>
                      </a:cubicBezTo>
                      <a:cubicBezTo>
                        <a:pt x="315912" y="115888"/>
                        <a:pt x="159542" y="292101"/>
                        <a:pt x="407986" y="0"/>
                      </a:cubicBezTo>
                      <a:close/>
                    </a:path>
                  </a:pathLst>
                </a:custGeom>
                <a:solidFill>
                  <a:srgbClr val="0000FF">
                    <a:alpha val="7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5" name="直線コネクタ 144"/>
                <p:cNvCxnSpPr>
                  <a:stCxn id="141" idx="1"/>
                </p:cNvCxnSpPr>
                <p:nvPr/>
              </p:nvCxnSpPr>
              <p:spPr>
                <a:xfrm flipH="1" flipV="1">
                  <a:off x="2856706" y="10955442"/>
                  <a:ext cx="3725362" cy="1306777"/>
                </a:xfrm>
                <a:prstGeom prst="line">
                  <a:avLst/>
                </a:prstGeom>
                <a:ln w="12700">
                  <a:solidFill>
                    <a:srgbClr val="0000FF"/>
                  </a:solidFill>
                </a:ln>
              </p:spPr>
              <p:style>
                <a:lnRef idx="1">
                  <a:schemeClr val="dk1"/>
                </a:lnRef>
                <a:fillRef idx="0">
                  <a:schemeClr val="dk1"/>
                </a:fillRef>
                <a:effectRef idx="0">
                  <a:schemeClr val="dk1"/>
                </a:effectRef>
                <a:fontRef idx="minor">
                  <a:schemeClr val="tx1"/>
                </a:fontRef>
              </p:style>
            </p:cxnSp>
            <p:sp>
              <p:nvSpPr>
                <p:cNvPr id="146" name="フリーフォーム 145"/>
                <p:cNvSpPr/>
                <p:nvPr/>
              </p:nvSpPr>
              <p:spPr>
                <a:xfrm>
                  <a:off x="5949950" y="8617743"/>
                  <a:ext cx="1529556" cy="1332707"/>
                </a:xfrm>
                <a:custGeom>
                  <a:avLst/>
                  <a:gdLst>
                    <a:gd name="connsiteX0" fmla="*/ 1183993 w 1804407"/>
                    <a:gd name="connsiteY0" fmla="*/ 30204 h 1482485"/>
                    <a:gd name="connsiteX1" fmla="*/ 1596743 w 1804407"/>
                    <a:gd name="connsiteY1" fmla="*/ 341354 h 1482485"/>
                    <a:gd name="connsiteX2" fmla="*/ 1698343 w 1804407"/>
                    <a:gd name="connsiteY2" fmla="*/ 623929 h 1482485"/>
                    <a:gd name="connsiteX3" fmla="*/ 75918 w 1804407"/>
                    <a:gd name="connsiteY3" fmla="*/ 1455779 h 1482485"/>
                    <a:gd name="connsiteX4" fmla="*/ 266418 w 1804407"/>
                    <a:gd name="connsiteY4" fmla="*/ 1265279 h 1482485"/>
                    <a:gd name="connsiteX5" fmla="*/ 266418 w 1804407"/>
                    <a:gd name="connsiteY5" fmla="*/ 1141454 h 1482485"/>
                    <a:gd name="connsiteX6" fmla="*/ 1183993 w 1804407"/>
                    <a:gd name="connsiteY6" fmla="*/ 30204 h 1482485"/>
                    <a:gd name="connsiteX0" fmla="*/ 1183993 w 1804407"/>
                    <a:gd name="connsiteY0" fmla="*/ 30204 h 1482485"/>
                    <a:gd name="connsiteX1" fmla="*/ 1596743 w 1804407"/>
                    <a:gd name="connsiteY1" fmla="*/ 341354 h 1482485"/>
                    <a:gd name="connsiteX2" fmla="*/ 1698343 w 1804407"/>
                    <a:gd name="connsiteY2" fmla="*/ 623929 h 1482485"/>
                    <a:gd name="connsiteX3" fmla="*/ 75918 w 1804407"/>
                    <a:gd name="connsiteY3" fmla="*/ 1455779 h 1482485"/>
                    <a:gd name="connsiteX4" fmla="*/ 266418 w 1804407"/>
                    <a:gd name="connsiteY4" fmla="*/ 1265279 h 1482485"/>
                    <a:gd name="connsiteX5" fmla="*/ 266418 w 1804407"/>
                    <a:gd name="connsiteY5" fmla="*/ 1141454 h 1482485"/>
                    <a:gd name="connsiteX6" fmla="*/ 1183993 w 1804407"/>
                    <a:gd name="connsiteY6" fmla="*/ 30204 h 1482485"/>
                    <a:gd name="connsiteX0" fmla="*/ 1183993 w 1804407"/>
                    <a:gd name="connsiteY0" fmla="*/ 0 h 1452281"/>
                    <a:gd name="connsiteX1" fmla="*/ 1596743 w 1804407"/>
                    <a:gd name="connsiteY1" fmla="*/ 311150 h 1452281"/>
                    <a:gd name="connsiteX2" fmla="*/ 1698343 w 1804407"/>
                    <a:gd name="connsiteY2" fmla="*/ 593725 h 1452281"/>
                    <a:gd name="connsiteX3" fmla="*/ 75918 w 1804407"/>
                    <a:gd name="connsiteY3" fmla="*/ 1425575 h 1452281"/>
                    <a:gd name="connsiteX4" fmla="*/ 266418 w 1804407"/>
                    <a:gd name="connsiteY4" fmla="*/ 1235075 h 1452281"/>
                    <a:gd name="connsiteX5" fmla="*/ 266418 w 1804407"/>
                    <a:gd name="connsiteY5" fmla="*/ 1111250 h 1452281"/>
                    <a:gd name="connsiteX6" fmla="*/ 1183993 w 1804407"/>
                    <a:gd name="connsiteY6" fmla="*/ 0 h 1452281"/>
                    <a:gd name="connsiteX0" fmla="*/ 1183993 w 1804407"/>
                    <a:gd name="connsiteY0" fmla="*/ 0 h 1452281"/>
                    <a:gd name="connsiteX1" fmla="*/ 1596743 w 1804407"/>
                    <a:gd name="connsiteY1" fmla="*/ 311150 h 1452281"/>
                    <a:gd name="connsiteX2" fmla="*/ 1698343 w 1804407"/>
                    <a:gd name="connsiteY2" fmla="*/ 593725 h 1452281"/>
                    <a:gd name="connsiteX3" fmla="*/ 75918 w 1804407"/>
                    <a:gd name="connsiteY3" fmla="*/ 1425575 h 1452281"/>
                    <a:gd name="connsiteX4" fmla="*/ 266418 w 1804407"/>
                    <a:gd name="connsiteY4" fmla="*/ 1235075 h 1452281"/>
                    <a:gd name="connsiteX5" fmla="*/ 266418 w 1804407"/>
                    <a:gd name="connsiteY5" fmla="*/ 1111250 h 1452281"/>
                    <a:gd name="connsiteX6" fmla="*/ 1183993 w 1804407"/>
                    <a:gd name="connsiteY6" fmla="*/ 0 h 1452281"/>
                    <a:gd name="connsiteX0" fmla="*/ 1183993 w 1811232"/>
                    <a:gd name="connsiteY0" fmla="*/ 0 h 1452281"/>
                    <a:gd name="connsiteX1" fmla="*/ 1618968 w 1811232"/>
                    <a:gd name="connsiteY1" fmla="*/ 330200 h 1452281"/>
                    <a:gd name="connsiteX2" fmla="*/ 1698343 w 1811232"/>
                    <a:gd name="connsiteY2" fmla="*/ 593725 h 1452281"/>
                    <a:gd name="connsiteX3" fmla="*/ 75918 w 1811232"/>
                    <a:gd name="connsiteY3" fmla="*/ 1425575 h 1452281"/>
                    <a:gd name="connsiteX4" fmla="*/ 266418 w 1811232"/>
                    <a:gd name="connsiteY4" fmla="*/ 1235075 h 1452281"/>
                    <a:gd name="connsiteX5" fmla="*/ 266418 w 1811232"/>
                    <a:gd name="connsiteY5" fmla="*/ 1111250 h 1452281"/>
                    <a:gd name="connsiteX6" fmla="*/ 1183993 w 1811232"/>
                    <a:gd name="connsiteY6" fmla="*/ 0 h 1452281"/>
                    <a:gd name="connsiteX0" fmla="*/ 1183993 w 1811232"/>
                    <a:gd name="connsiteY0" fmla="*/ 0 h 1452281"/>
                    <a:gd name="connsiteX1" fmla="*/ 1618968 w 1811232"/>
                    <a:gd name="connsiteY1" fmla="*/ 330200 h 1452281"/>
                    <a:gd name="connsiteX2" fmla="*/ 1698343 w 1811232"/>
                    <a:gd name="connsiteY2" fmla="*/ 593725 h 1452281"/>
                    <a:gd name="connsiteX3" fmla="*/ 75918 w 1811232"/>
                    <a:gd name="connsiteY3" fmla="*/ 1425575 h 1452281"/>
                    <a:gd name="connsiteX4" fmla="*/ 266418 w 1811232"/>
                    <a:gd name="connsiteY4" fmla="*/ 1235075 h 1452281"/>
                    <a:gd name="connsiteX5" fmla="*/ 266418 w 1811232"/>
                    <a:gd name="connsiteY5" fmla="*/ 1111250 h 1452281"/>
                    <a:gd name="connsiteX6" fmla="*/ 1183993 w 1811232"/>
                    <a:gd name="connsiteY6" fmla="*/ 0 h 1452281"/>
                    <a:gd name="connsiteX0" fmla="*/ 1183993 w 1811232"/>
                    <a:gd name="connsiteY0" fmla="*/ 0 h 1452281"/>
                    <a:gd name="connsiteX1" fmla="*/ 1618968 w 1811232"/>
                    <a:gd name="connsiteY1" fmla="*/ 330200 h 1452281"/>
                    <a:gd name="connsiteX2" fmla="*/ 1698343 w 1811232"/>
                    <a:gd name="connsiteY2" fmla="*/ 593725 h 1452281"/>
                    <a:gd name="connsiteX3" fmla="*/ 75918 w 1811232"/>
                    <a:gd name="connsiteY3" fmla="*/ 1425575 h 1452281"/>
                    <a:gd name="connsiteX4" fmla="*/ 266418 w 1811232"/>
                    <a:gd name="connsiteY4" fmla="*/ 1235075 h 1452281"/>
                    <a:gd name="connsiteX5" fmla="*/ 266418 w 1811232"/>
                    <a:gd name="connsiteY5" fmla="*/ 1111250 h 1452281"/>
                    <a:gd name="connsiteX6" fmla="*/ 1183993 w 1811232"/>
                    <a:gd name="connsiteY6" fmla="*/ 0 h 1452281"/>
                    <a:gd name="connsiteX0" fmla="*/ 1183993 w 1806691"/>
                    <a:gd name="connsiteY0" fmla="*/ 0 h 1452281"/>
                    <a:gd name="connsiteX1" fmla="*/ 1618968 w 1806691"/>
                    <a:gd name="connsiteY1" fmla="*/ 330200 h 1452281"/>
                    <a:gd name="connsiteX2" fmla="*/ 1698343 w 1806691"/>
                    <a:gd name="connsiteY2" fmla="*/ 593725 h 1452281"/>
                    <a:gd name="connsiteX3" fmla="*/ 75918 w 1806691"/>
                    <a:gd name="connsiteY3" fmla="*/ 1425575 h 1452281"/>
                    <a:gd name="connsiteX4" fmla="*/ 266418 w 1806691"/>
                    <a:gd name="connsiteY4" fmla="*/ 1235075 h 1452281"/>
                    <a:gd name="connsiteX5" fmla="*/ 266418 w 1806691"/>
                    <a:gd name="connsiteY5" fmla="*/ 1111250 h 1452281"/>
                    <a:gd name="connsiteX6" fmla="*/ 1183993 w 1806691"/>
                    <a:gd name="connsiteY6" fmla="*/ 0 h 1452281"/>
                    <a:gd name="connsiteX0" fmla="*/ 1183993 w 1806691"/>
                    <a:gd name="connsiteY0" fmla="*/ 0 h 1452281"/>
                    <a:gd name="connsiteX1" fmla="*/ 1618968 w 1806691"/>
                    <a:gd name="connsiteY1" fmla="*/ 330200 h 1452281"/>
                    <a:gd name="connsiteX2" fmla="*/ 1698343 w 1806691"/>
                    <a:gd name="connsiteY2" fmla="*/ 593725 h 1452281"/>
                    <a:gd name="connsiteX3" fmla="*/ 75918 w 1806691"/>
                    <a:gd name="connsiteY3" fmla="*/ 1425575 h 1452281"/>
                    <a:gd name="connsiteX4" fmla="*/ 266418 w 1806691"/>
                    <a:gd name="connsiteY4" fmla="*/ 1235075 h 1452281"/>
                    <a:gd name="connsiteX5" fmla="*/ 266418 w 1806691"/>
                    <a:gd name="connsiteY5" fmla="*/ 1111250 h 1452281"/>
                    <a:gd name="connsiteX6" fmla="*/ 1183993 w 1806691"/>
                    <a:gd name="connsiteY6" fmla="*/ 0 h 1452281"/>
                    <a:gd name="connsiteX0" fmla="*/ 1183993 w 1698343"/>
                    <a:gd name="connsiteY0" fmla="*/ 0 h 1452281"/>
                    <a:gd name="connsiteX1" fmla="*/ 1618968 w 1698343"/>
                    <a:gd name="connsiteY1" fmla="*/ 330200 h 1452281"/>
                    <a:gd name="connsiteX2" fmla="*/ 1698343 w 1698343"/>
                    <a:gd name="connsiteY2" fmla="*/ 593725 h 1452281"/>
                    <a:gd name="connsiteX3" fmla="*/ 75918 w 1698343"/>
                    <a:gd name="connsiteY3" fmla="*/ 1425575 h 1452281"/>
                    <a:gd name="connsiteX4" fmla="*/ 266418 w 1698343"/>
                    <a:gd name="connsiteY4" fmla="*/ 1235075 h 1452281"/>
                    <a:gd name="connsiteX5" fmla="*/ 266418 w 1698343"/>
                    <a:gd name="connsiteY5" fmla="*/ 1111250 h 1452281"/>
                    <a:gd name="connsiteX6" fmla="*/ 1183993 w 1698343"/>
                    <a:gd name="connsiteY6" fmla="*/ 0 h 1452281"/>
                    <a:gd name="connsiteX0" fmla="*/ 1183993 w 1698343"/>
                    <a:gd name="connsiteY0" fmla="*/ 0 h 1452281"/>
                    <a:gd name="connsiteX1" fmla="*/ 1618968 w 1698343"/>
                    <a:gd name="connsiteY1" fmla="*/ 330200 h 1452281"/>
                    <a:gd name="connsiteX2" fmla="*/ 1698343 w 1698343"/>
                    <a:gd name="connsiteY2" fmla="*/ 593725 h 1452281"/>
                    <a:gd name="connsiteX3" fmla="*/ 75918 w 1698343"/>
                    <a:gd name="connsiteY3" fmla="*/ 1425575 h 1452281"/>
                    <a:gd name="connsiteX4" fmla="*/ 266418 w 1698343"/>
                    <a:gd name="connsiteY4" fmla="*/ 1235075 h 1452281"/>
                    <a:gd name="connsiteX5" fmla="*/ 266418 w 1698343"/>
                    <a:gd name="connsiteY5" fmla="*/ 1111250 h 1452281"/>
                    <a:gd name="connsiteX6" fmla="*/ 1183993 w 1698343"/>
                    <a:gd name="connsiteY6" fmla="*/ 0 h 1452281"/>
                    <a:gd name="connsiteX0" fmla="*/ 1183993 w 1698343"/>
                    <a:gd name="connsiteY0" fmla="*/ 0 h 1452281"/>
                    <a:gd name="connsiteX1" fmla="*/ 1618968 w 1698343"/>
                    <a:gd name="connsiteY1" fmla="*/ 330200 h 1452281"/>
                    <a:gd name="connsiteX2" fmla="*/ 1698343 w 1698343"/>
                    <a:gd name="connsiteY2" fmla="*/ 593725 h 1452281"/>
                    <a:gd name="connsiteX3" fmla="*/ 75918 w 1698343"/>
                    <a:gd name="connsiteY3" fmla="*/ 1425575 h 1452281"/>
                    <a:gd name="connsiteX4" fmla="*/ 266418 w 1698343"/>
                    <a:gd name="connsiteY4" fmla="*/ 1235075 h 1452281"/>
                    <a:gd name="connsiteX5" fmla="*/ 266418 w 1698343"/>
                    <a:gd name="connsiteY5" fmla="*/ 1111250 h 1452281"/>
                    <a:gd name="connsiteX6" fmla="*/ 1183993 w 1698343"/>
                    <a:gd name="connsiteY6" fmla="*/ 0 h 1452281"/>
                    <a:gd name="connsiteX0" fmla="*/ 1183993 w 1698343"/>
                    <a:gd name="connsiteY0" fmla="*/ 0 h 1452281"/>
                    <a:gd name="connsiteX1" fmla="*/ 1618968 w 1698343"/>
                    <a:gd name="connsiteY1" fmla="*/ 330200 h 1452281"/>
                    <a:gd name="connsiteX2" fmla="*/ 1698343 w 1698343"/>
                    <a:gd name="connsiteY2" fmla="*/ 593725 h 1452281"/>
                    <a:gd name="connsiteX3" fmla="*/ 75918 w 1698343"/>
                    <a:gd name="connsiteY3" fmla="*/ 1425575 h 1452281"/>
                    <a:gd name="connsiteX4" fmla="*/ 266418 w 1698343"/>
                    <a:gd name="connsiteY4" fmla="*/ 1235075 h 1452281"/>
                    <a:gd name="connsiteX5" fmla="*/ 266418 w 1698343"/>
                    <a:gd name="connsiteY5" fmla="*/ 1111250 h 1452281"/>
                    <a:gd name="connsiteX6" fmla="*/ 1183993 w 1698343"/>
                    <a:gd name="connsiteY6" fmla="*/ 0 h 1452281"/>
                    <a:gd name="connsiteX0" fmla="*/ 1183993 w 1698343"/>
                    <a:gd name="connsiteY0" fmla="*/ 0 h 1452281"/>
                    <a:gd name="connsiteX1" fmla="*/ 1618968 w 1698343"/>
                    <a:gd name="connsiteY1" fmla="*/ 330200 h 1452281"/>
                    <a:gd name="connsiteX2" fmla="*/ 1698343 w 1698343"/>
                    <a:gd name="connsiteY2" fmla="*/ 593725 h 1452281"/>
                    <a:gd name="connsiteX3" fmla="*/ 75918 w 1698343"/>
                    <a:gd name="connsiteY3" fmla="*/ 1425575 h 1452281"/>
                    <a:gd name="connsiteX4" fmla="*/ 266418 w 1698343"/>
                    <a:gd name="connsiteY4" fmla="*/ 1235075 h 1452281"/>
                    <a:gd name="connsiteX5" fmla="*/ 266418 w 1698343"/>
                    <a:gd name="connsiteY5" fmla="*/ 1111250 h 1452281"/>
                    <a:gd name="connsiteX6" fmla="*/ 1183993 w 1698343"/>
                    <a:gd name="connsiteY6" fmla="*/ 0 h 1452281"/>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90500 w 1622425"/>
                    <a:gd name="connsiteY4" fmla="*/ 1235075 h 1425575"/>
                    <a:gd name="connsiteX5" fmla="*/ 190500 w 1622425"/>
                    <a:gd name="connsiteY5" fmla="*/ 1111250 h 1425575"/>
                    <a:gd name="connsiteX6" fmla="*/ 1108075 w 1622425"/>
                    <a:gd name="connsiteY6" fmla="*/ 0 h 1425575"/>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90500 w 1622425"/>
                    <a:gd name="connsiteY4" fmla="*/ 1235075 h 1425575"/>
                    <a:gd name="connsiteX5" fmla="*/ 190500 w 1622425"/>
                    <a:gd name="connsiteY5" fmla="*/ 1111250 h 1425575"/>
                    <a:gd name="connsiteX6" fmla="*/ 1108075 w 1622425"/>
                    <a:gd name="connsiteY6" fmla="*/ 0 h 1425575"/>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90500 w 1622425"/>
                    <a:gd name="connsiteY4" fmla="*/ 1235075 h 1425575"/>
                    <a:gd name="connsiteX5" fmla="*/ 190500 w 1622425"/>
                    <a:gd name="connsiteY5" fmla="*/ 1111250 h 1425575"/>
                    <a:gd name="connsiteX6" fmla="*/ 1108075 w 1622425"/>
                    <a:gd name="connsiteY6" fmla="*/ 0 h 1425575"/>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90500 w 1622425"/>
                    <a:gd name="connsiteY4" fmla="*/ 1235075 h 1425575"/>
                    <a:gd name="connsiteX5" fmla="*/ 180975 w 1622425"/>
                    <a:gd name="connsiteY5" fmla="*/ 1092200 h 1425575"/>
                    <a:gd name="connsiteX6" fmla="*/ 1108075 w 1622425"/>
                    <a:gd name="connsiteY6" fmla="*/ 0 h 1425575"/>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90500 w 1622425"/>
                    <a:gd name="connsiteY4" fmla="*/ 1235075 h 1425575"/>
                    <a:gd name="connsiteX5" fmla="*/ 180975 w 1622425"/>
                    <a:gd name="connsiteY5" fmla="*/ 1092200 h 1425575"/>
                    <a:gd name="connsiteX6" fmla="*/ 1108075 w 1622425"/>
                    <a:gd name="connsiteY6" fmla="*/ 0 h 1425575"/>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90500 w 1622425"/>
                    <a:gd name="connsiteY4" fmla="*/ 1235075 h 1425575"/>
                    <a:gd name="connsiteX5" fmla="*/ 180975 w 1622425"/>
                    <a:gd name="connsiteY5" fmla="*/ 1092200 h 1425575"/>
                    <a:gd name="connsiteX6" fmla="*/ 1108075 w 1622425"/>
                    <a:gd name="connsiteY6" fmla="*/ 0 h 1425575"/>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90500 w 1622425"/>
                    <a:gd name="connsiteY4" fmla="*/ 1235075 h 1425575"/>
                    <a:gd name="connsiteX5" fmla="*/ 180975 w 1622425"/>
                    <a:gd name="connsiteY5" fmla="*/ 1092200 h 1425575"/>
                    <a:gd name="connsiteX6" fmla="*/ 1108075 w 1622425"/>
                    <a:gd name="connsiteY6" fmla="*/ 0 h 1425575"/>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108075 w 1622425"/>
                    <a:gd name="connsiteY0" fmla="*/ 0 h 1425575"/>
                    <a:gd name="connsiteX1" fmla="*/ 1543050 w 1622425"/>
                    <a:gd name="connsiteY1" fmla="*/ 33020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108075 w 1622425"/>
                    <a:gd name="connsiteY0" fmla="*/ 0 h 1425575"/>
                    <a:gd name="connsiteX1" fmla="*/ 1552575 w 1622425"/>
                    <a:gd name="connsiteY1" fmla="*/ 34290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108075 w 1622425"/>
                    <a:gd name="connsiteY0" fmla="*/ 0 h 1425575"/>
                    <a:gd name="connsiteX1" fmla="*/ 1552575 w 1622425"/>
                    <a:gd name="connsiteY1" fmla="*/ 34290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108075 w 1622425"/>
                    <a:gd name="connsiteY0" fmla="*/ 0 h 1425575"/>
                    <a:gd name="connsiteX1" fmla="*/ 1552575 w 1622425"/>
                    <a:gd name="connsiteY1" fmla="*/ 34290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108075 w 1622425"/>
                    <a:gd name="connsiteY0" fmla="*/ 0 h 1425575"/>
                    <a:gd name="connsiteX1" fmla="*/ 1562100 w 1622425"/>
                    <a:gd name="connsiteY1" fmla="*/ 36195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108075 w 1622425"/>
                    <a:gd name="connsiteY0" fmla="*/ 0 h 1425575"/>
                    <a:gd name="connsiteX1" fmla="*/ 1562100 w 1622425"/>
                    <a:gd name="connsiteY1" fmla="*/ 36195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108075 w 1622425"/>
                    <a:gd name="connsiteY0" fmla="*/ 0 h 1425575"/>
                    <a:gd name="connsiteX1" fmla="*/ 1562100 w 1622425"/>
                    <a:gd name="connsiteY1" fmla="*/ 36195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108075 w 1622425"/>
                    <a:gd name="connsiteY0" fmla="*/ 0 h 1425575"/>
                    <a:gd name="connsiteX1" fmla="*/ 1562100 w 1622425"/>
                    <a:gd name="connsiteY1" fmla="*/ 361950 h 1425575"/>
                    <a:gd name="connsiteX2" fmla="*/ 1622425 w 1622425"/>
                    <a:gd name="connsiteY2" fmla="*/ 593725 h 1425575"/>
                    <a:gd name="connsiteX3" fmla="*/ 0 w 1622425"/>
                    <a:gd name="connsiteY3" fmla="*/ 1425575 h 1425575"/>
                    <a:gd name="connsiteX4" fmla="*/ 180975 w 1622425"/>
                    <a:gd name="connsiteY4" fmla="*/ 1225550 h 1425575"/>
                    <a:gd name="connsiteX5" fmla="*/ 180975 w 1622425"/>
                    <a:gd name="connsiteY5" fmla="*/ 1092200 h 1425575"/>
                    <a:gd name="connsiteX6" fmla="*/ 1108075 w 1622425"/>
                    <a:gd name="connsiteY6" fmla="*/ 0 h 1425575"/>
                    <a:gd name="connsiteX0" fmla="*/ 1029494 w 1622425"/>
                    <a:gd name="connsiteY0" fmla="*/ 0 h 1327944"/>
                    <a:gd name="connsiteX1" fmla="*/ 1562100 w 1622425"/>
                    <a:gd name="connsiteY1" fmla="*/ 264319 h 1327944"/>
                    <a:gd name="connsiteX2" fmla="*/ 1622425 w 1622425"/>
                    <a:gd name="connsiteY2" fmla="*/ 496094 h 1327944"/>
                    <a:gd name="connsiteX3" fmla="*/ 0 w 1622425"/>
                    <a:gd name="connsiteY3" fmla="*/ 1327944 h 1327944"/>
                    <a:gd name="connsiteX4" fmla="*/ 180975 w 1622425"/>
                    <a:gd name="connsiteY4" fmla="*/ 1127919 h 1327944"/>
                    <a:gd name="connsiteX5" fmla="*/ 180975 w 1622425"/>
                    <a:gd name="connsiteY5" fmla="*/ 994569 h 1327944"/>
                    <a:gd name="connsiteX6" fmla="*/ 1029494 w 1622425"/>
                    <a:gd name="connsiteY6" fmla="*/ 0 h 1327944"/>
                    <a:gd name="connsiteX0" fmla="*/ 1024731 w 1622425"/>
                    <a:gd name="connsiteY0" fmla="*/ 0 h 1332707"/>
                    <a:gd name="connsiteX1" fmla="*/ 1562100 w 1622425"/>
                    <a:gd name="connsiteY1" fmla="*/ 269082 h 1332707"/>
                    <a:gd name="connsiteX2" fmla="*/ 1622425 w 1622425"/>
                    <a:gd name="connsiteY2" fmla="*/ 500857 h 1332707"/>
                    <a:gd name="connsiteX3" fmla="*/ 0 w 1622425"/>
                    <a:gd name="connsiteY3" fmla="*/ 1332707 h 1332707"/>
                    <a:gd name="connsiteX4" fmla="*/ 180975 w 1622425"/>
                    <a:gd name="connsiteY4" fmla="*/ 1132682 h 1332707"/>
                    <a:gd name="connsiteX5" fmla="*/ 180975 w 1622425"/>
                    <a:gd name="connsiteY5" fmla="*/ 999332 h 1332707"/>
                    <a:gd name="connsiteX6" fmla="*/ 1024731 w 1622425"/>
                    <a:gd name="connsiteY6" fmla="*/ 0 h 1332707"/>
                    <a:gd name="connsiteX0" fmla="*/ 1024731 w 1622425"/>
                    <a:gd name="connsiteY0" fmla="*/ 0 h 1332707"/>
                    <a:gd name="connsiteX1" fmla="*/ 1450181 w 1622425"/>
                    <a:gd name="connsiteY1" fmla="*/ 328613 h 1332707"/>
                    <a:gd name="connsiteX2" fmla="*/ 1622425 w 1622425"/>
                    <a:gd name="connsiteY2" fmla="*/ 500857 h 1332707"/>
                    <a:gd name="connsiteX3" fmla="*/ 0 w 1622425"/>
                    <a:gd name="connsiteY3" fmla="*/ 1332707 h 1332707"/>
                    <a:gd name="connsiteX4" fmla="*/ 180975 w 1622425"/>
                    <a:gd name="connsiteY4" fmla="*/ 1132682 h 1332707"/>
                    <a:gd name="connsiteX5" fmla="*/ 180975 w 1622425"/>
                    <a:gd name="connsiteY5" fmla="*/ 999332 h 1332707"/>
                    <a:gd name="connsiteX6" fmla="*/ 1024731 w 1622425"/>
                    <a:gd name="connsiteY6" fmla="*/ 0 h 1332707"/>
                    <a:gd name="connsiteX0" fmla="*/ 1024731 w 1529556"/>
                    <a:gd name="connsiteY0" fmla="*/ 0 h 1332707"/>
                    <a:gd name="connsiteX1" fmla="*/ 1450181 w 1529556"/>
                    <a:gd name="connsiteY1" fmla="*/ 328613 h 1332707"/>
                    <a:gd name="connsiteX2" fmla="*/ 1529556 w 1529556"/>
                    <a:gd name="connsiteY2" fmla="*/ 555625 h 1332707"/>
                    <a:gd name="connsiteX3" fmla="*/ 0 w 1529556"/>
                    <a:gd name="connsiteY3" fmla="*/ 1332707 h 1332707"/>
                    <a:gd name="connsiteX4" fmla="*/ 180975 w 1529556"/>
                    <a:gd name="connsiteY4" fmla="*/ 1132682 h 1332707"/>
                    <a:gd name="connsiteX5" fmla="*/ 180975 w 1529556"/>
                    <a:gd name="connsiteY5" fmla="*/ 999332 h 1332707"/>
                    <a:gd name="connsiteX6" fmla="*/ 1024731 w 1529556"/>
                    <a:gd name="connsiteY6" fmla="*/ 0 h 1332707"/>
                    <a:gd name="connsiteX0" fmla="*/ 1024731 w 1529556"/>
                    <a:gd name="connsiteY0" fmla="*/ 0 h 1332707"/>
                    <a:gd name="connsiteX1" fmla="*/ 1450181 w 1529556"/>
                    <a:gd name="connsiteY1" fmla="*/ 328613 h 1332707"/>
                    <a:gd name="connsiteX2" fmla="*/ 1529556 w 1529556"/>
                    <a:gd name="connsiteY2" fmla="*/ 555625 h 1332707"/>
                    <a:gd name="connsiteX3" fmla="*/ 0 w 1529556"/>
                    <a:gd name="connsiteY3" fmla="*/ 1332707 h 1332707"/>
                    <a:gd name="connsiteX4" fmla="*/ 180975 w 1529556"/>
                    <a:gd name="connsiteY4" fmla="*/ 1132682 h 1332707"/>
                    <a:gd name="connsiteX5" fmla="*/ 180975 w 1529556"/>
                    <a:gd name="connsiteY5" fmla="*/ 999332 h 1332707"/>
                    <a:gd name="connsiteX6" fmla="*/ 1024731 w 1529556"/>
                    <a:gd name="connsiteY6" fmla="*/ 0 h 1332707"/>
                    <a:gd name="connsiteX0" fmla="*/ 1024731 w 1529556"/>
                    <a:gd name="connsiteY0" fmla="*/ 0 h 1332707"/>
                    <a:gd name="connsiteX1" fmla="*/ 1450181 w 1529556"/>
                    <a:gd name="connsiteY1" fmla="*/ 328613 h 1332707"/>
                    <a:gd name="connsiteX2" fmla="*/ 1529556 w 1529556"/>
                    <a:gd name="connsiteY2" fmla="*/ 555625 h 1332707"/>
                    <a:gd name="connsiteX3" fmla="*/ 0 w 1529556"/>
                    <a:gd name="connsiteY3" fmla="*/ 1332707 h 1332707"/>
                    <a:gd name="connsiteX4" fmla="*/ 180975 w 1529556"/>
                    <a:gd name="connsiteY4" fmla="*/ 1132682 h 1332707"/>
                    <a:gd name="connsiteX5" fmla="*/ 180975 w 1529556"/>
                    <a:gd name="connsiteY5" fmla="*/ 999332 h 1332707"/>
                    <a:gd name="connsiteX6" fmla="*/ 1024731 w 1529556"/>
                    <a:gd name="connsiteY6" fmla="*/ 0 h 133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9556" h="1332707">
                      <a:moveTo>
                        <a:pt x="1024731" y="0"/>
                      </a:moveTo>
                      <a:cubicBezTo>
                        <a:pt x="1430602" y="320675"/>
                        <a:pt x="1164431" y="109009"/>
                        <a:pt x="1450181" y="328613"/>
                      </a:cubicBezTo>
                      <a:cubicBezTo>
                        <a:pt x="1515269" y="514879"/>
                        <a:pt x="1458913" y="365919"/>
                        <a:pt x="1529556" y="555625"/>
                      </a:cubicBezTo>
                      <a:lnTo>
                        <a:pt x="0" y="1332707"/>
                      </a:lnTo>
                      <a:cubicBezTo>
                        <a:pt x="129646" y="1182424"/>
                        <a:pt x="50800" y="1273969"/>
                        <a:pt x="180975" y="1132682"/>
                      </a:cubicBezTo>
                      <a:cubicBezTo>
                        <a:pt x="177800" y="1058070"/>
                        <a:pt x="181504" y="1099344"/>
                        <a:pt x="180975" y="999332"/>
                      </a:cubicBezTo>
                      <a:cubicBezTo>
                        <a:pt x="647171" y="442120"/>
                        <a:pt x="695060" y="384175"/>
                        <a:pt x="1024731" y="0"/>
                      </a:cubicBezTo>
                      <a:close/>
                    </a:path>
                  </a:pathLst>
                </a:custGeom>
                <a:solidFill>
                  <a:srgbClr val="0000FF">
                    <a:alpha val="70000"/>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テキスト ボックス 146"/>
                <p:cNvSpPr txBox="1"/>
                <p:nvPr/>
              </p:nvSpPr>
              <p:spPr>
                <a:xfrm>
                  <a:off x="2452596" y="9638067"/>
                  <a:ext cx="2703513" cy="523220"/>
                </a:xfrm>
                <a:prstGeom prst="rect">
                  <a:avLst/>
                </a:prstGeom>
                <a:solidFill>
                  <a:schemeClr val="bg1"/>
                </a:solidFill>
                <a:ln w="12700">
                  <a:solidFill>
                    <a:srgbClr val="0000FF"/>
                  </a:solidFill>
                </a:ln>
              </p:spPr>
              <p:txBody>
                <a:bodyPr wrap="square" rtlCol="0">
                  <a:spAutoFit/>
                </a:bodyPr>
                <a:lstStyle/>
                <a:p>
                  <a:r>
                    <a:rPr lang="ja-JP" altLang="en-US" sz="1400" u="sng" dirty="0">
                      <a:latin typeface="HGPｺﾞｼｯｸM" panose="020B0600000000000000" pitchFamily="50" charset="-128"/>
                      <a:ea typeface="HGPｺﾞｼｯｸM" panose="020B0600000000000000" pitchFamily="50" charset="-128"/>
                    </a:rPr>
                    <a:t>夢洲コンテナ埠頭航路・泊地</a:t>
                  </a:r>
                  <a:endParaRPr lang="en-US" altLang="ja-JP" sz="1400" u="sng" dirty="0">
                    <a:latin typeface="HGPｺﾞｼｯｸM" panose="020B0600000000000000" pitchFamily="50" charset="-128"/>
                    <a:ea typeface="HGPｺﾞｼｯｸM" panose="020B0600000000000000" pitchFamily="50" charset="-128"/>
                  </a:endParaRPr>
                </a:p>
                <a:p>
                  <a:r>
                    <a:rPr lang="ja-JP" altLang="en-US" sz="1400" dirty="0">
                      <a:latin typeface="HGPｺﾞｼｯｸM" panose="020B0600000000000000" pitchFamily="50" charset="-128"/>
                      <a:ea typeface="HGPｺﾞｼｯｸM" panose="020B0600000000000000" pitchFamily="50" charset="-128"/>
                    </a:rPr>
                    <a:t>　浚渫（増深：</a:t>
                  </a:r>
                  <a:r>
                    <a:rPr lang="en-US" altLang="ja-JP" sz="1400" dirty="0">
                      <a:latin typeface="HGPｺﾞｼｯｸM" panose="020B0600000000000000" pitchFamily="50" charset="-128"/>
                      <a:ea typeface="HGPｺﾞｼｯｸM" panose="020B0600000000000000" pitchFamily="50" charset="-128"/>
                    </a:rPr>
                    <a:t>15m</a:t>
                  </a:r>
                  <a:r>
                    <a:rPr lang="ja-JP" altLang="en-US" sz="1400" dirty="0">
                      <a:latin typeface="HGPｺﾞｼｯｸM" panose="020B0600000000000000" pitchFamily="50" charset="-128"/>
                      <a:ea typeface="HGPｺﾞｼｯｸM" panose="020B0600000000000000" pitchFamily="50" charset="-128"/>
                    </a:rPr>
                    <a:t>⇒</a:t>
                  </a:r>
                  <a:r>
                    <a:rPr lang="en-US" altLang="ja-JP" sz="1400" dirty="0">
                      <a:latin typeface="HGPｺﾞｼｯｸM" panose="020B0600000000000000" pitchFamily="50" charset="-128"/>
                      <a:ea typeface="HGPｺﾞｼｯｸM" panose="020B0600000000000000" pitchFamily="50" charset="-128"/>
                    </a:rPr>
                    <a:t>16m</a:t>
                  </a:r>
                  <a:r>
                    <a:rPr lang="ja-JP" altLang="en-US" sz="1400" dirty="0">
                      <a:latin typeface="HGPｺﾞｼｯｸM" panose="020B0600000000000000" pitchFamily="50" charset="-128"/>
                      <a:ea typeface="HGPｺﾞｼｯｸM" panose="020B0600000000000000" pitchFamily="50" charset="-128"/>
                    </a:rPr>
                    <a:t>）</a:t>
                  </a:r>
                  <a:endParaRPr lang="en-US" altLang="ja-JP" sz="1400" dirty="0">
                    <a:latin typeface="HGPｺﾞｼｯｸM" panose="020B0600000000000000" pitchFamily="50" charset="-128"/>
                    <a:ea typeface="HGPｺﾞｼｯｸM" panose="020B0600000000000000" pitchFamily="50" charset="-128"/>
                  </a:endParaRPr>
                </a:p>
              </p:txBody>
            </p:sp>
            <p:cxnSp>
              <p:nvCxnSpPr>
                <p:cNvPr id="148" name="直線コネクタ 147"/>
                <p:cNvCxnSpPr>
                  <a:cxnSpLocks/>
                  <a:endCxn id="147" idx="3"/>
                </p:cNvCxnSpPr>
                <p:nvPr/>
              </p:nvCxnSpPr>
              <p:spPr>
                <a:xfrm flipH="1">
                  <a:off x="5156109" y="9397908"/>
                  <a:ext cx="1539966" cy="501769"/>
                </a:xfrm>
                <a:prstGeom prst="line">
                  <a:avLst/>
                </a:prstGeom>
                <a:ln w="12700">
                  <a:solidFill>
                    <a:srgbClr val="0000FF"/>
                  </a:solidFill>
                </a:ln>
              </p:spPr>
              <p:style>
                <a:lnRef idx="1">
                  <a:schemeClr val="dk1"/>
                </a:lnRef>
                <a:fillRef idx="0">
                  <a:schemeClr val="dk1"/>
                </a:fillRef>
                <a:effectRef idx="0">
                  <a:schemeClr val="dk1"/>
                </a:effectRef>
                <a:fontRef idx="minor">
                  <a:schemeClr val="tx1"/>
                </a:fontRef>
              </p:style>
            </p:cxnSp>
            <p:cxnSp>
              <p:nvCxnSpPr>
                <p:cNvPr id="149" name="直線コネクタ 148"/>
                <p:cNvCxnSpPr>
                  <a:cxnSpLocks/>
                  <a:endCxn id="143" idx="3"/>
                </p:cNvCxnSpPr>
                <p:nvPr/>
              </p:nvCxnSpPr>
              <p:spPr>
                <a:xfrm flipH="1" flipV="1">
                  <a:off x="4694596" y="9182665"/>
                  <a:ext cx="1175576" cy="242331"/>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150" name="フリーフォーム 149"/>
                <p:cNvSpPr/>
                <p:nvPr/>
              </p:nvSpPr>
              <p:spPr>
                <a:xfrm>
                  <a:off x="5962650" y="8321675"/>
                  <a:ext cx="1000125" cy="1054100"/>
                </a:xfrm>
                <a:custGeom>
                  <a:avLst/>
                  <a:gdLst>
                    <a:gd name="connsiteX0" fmla="*/ 621411 w 1010281"/>
                    <a:gd name="connsiteY0" fmla="*/ 16572 h 1094054"/>
                    <a:gd name="connsiteX1" fmla="*/ 1005586 w 1010281"/>
                    <a:gd name="connsiteY1" fmla="*/ 321372 h 1094054"/>
                    <a:gd name="connsiteX2" fmla="*/ 364236 w 1010281"/>
                    <a:gd name="connsiteY2" fmla="*/ 1077022 h 1094054"/>
                    <a:gd name="connsiteX3" fmla="*/ 5461 w 1010281"/>
                    <a:gd name="connsiteY3" fmla="*/ 781747 h 1094054"/>
                    <a:gd name="connsiteX4" fmla="*/ 621411 w 1010281"/>
                    <a:gd name="connsiteY4" fmla="*/ 16572 h 1094054"/>
                    <a:gd name="connsiteX0" fmla="*/ 621082 w 1009952"/>
                    <a:gd name="connsiteY0" fmla="*/ 17234 h 1082016"/>
                    <a:gd name="connsiteX1" fmla="*/ 1005257 w 1009952"/>
                    <a:gd name="connsiteY1" fmla="*/ 309334 h 1082016"/>
                    <a:gd name="connsiteX2" fmla="*/ 363907 w 1009952"/>
                    <a:gd name="connsiteY2" fmla="*/ 1064984 h 1082016"/>
                    <a:gd name="connsiteX3" fmla="*/ 5132 w 1009952"/>
                    <a:gd name="connsiteY3" fmla="*/ 769709 h 1082016"/>
                    <a:gd name="connsiteX4" fmla="*/ 621082 w 1009952"/>
                    <a:gd name="connsiteY4" fmla="*/ 17234 h 1082016"/>
                    <a:gd name="connsiteX0" fmla="*/ 621082 w 1009952"/>
                    <a:gd name="connsiteY0" fmla="*/ 17234 h 1082016"/>
                    <a:gd name="connsiteX1" fmla="*/ 1005257 w 1009952"/>
                    <a:gd name="connsiteY1" fmla="*/ 309334 h 1082016"/>
                    <a:gd name="connsiteX2" fmla="*/ 363907 w 1009952"/>
                    <a:gd name="connsiteY2" fmla="*/ 1064984 h 1082016"/>
                    <a:gd name="connsiteX3" fmla="*/ 5132 w 1009952"/>
                    <a:gd name="connsiteY3" fmla="*/ 769709 h 1082016"/>
                    <a:gd name="connsiteX4" fmla="*/ 621082 w 1009952"/>
                    <a:gd name="connsiteY4" fmla="*/ 17234 h 1082016"/>
                    <a:gd name="connsiteX0" fmla="*/ 621082 w 1013496"/>
                    <a:gd name="connsiteY0" fmla="*/ 0 h 1064782"/>
                    <a:gd name="connsiteX1" fmla="*/ 1005257 w 1013496"/>
                    <a:gd name="connsiteY1" fmla="*/ 292100 h 1064782"/>
                    <a:gd name="connsiteX2" fmla="*/ 363907 w 1013496"/>
                    <a:gd name="connsiteY2" fmla="*/ 1047750 h 1064782"/>
                    <a:gd name="connsiteX3" fmla="*/ 5132 w 1013496"/>
                    <a:gd name="connsiteY3" fmla="*/ 752475 h 1064782"/>
                    <a:gd name="connsiteX4" fmla="*/ 621082 w 1013496"/>
                    <a:gd name="connsiteY4" fmla="*/ 0 h 1064782"/>
                    <a:gd name="connsiteX0" fmla="*/ 621082 w 1013496"/>
                    <a:gd name="connsiteY0" fmla="*/ 0 h 1064782"/>
                    <a:gd name="connsiteX1" fmla="*/ 1005257 w 1013496"/>
                    <a:gd name="connsiteY1" fmla="*/ 292100 h 1064782"/>
                    <a:gd name="connsiteX2" fmla="*/ 363907 w 1013496"/>
                    <a:gd name="connsiteY2" fmla="*/ 1047750 h 1064782"/>
                    <a:gd name="connsiteX3" fmla="*/ 5132 w 1013496"/>
                    <a:gd name="connsiteY3" fmla="*/ 752475 h 1064782"/>
                    <a:gd name="connsiteX4" fmla="*/ 621082 w 1013496"/>
                    <a:gd name="connsiteY4" fmla="*/ 0 h 1064782"/>
                    <a:gd name="connsiteX0" fmla="*/ 621082 w 1013496"/>
                    <a:gd name="connsiteY0" fmla="*/ 0 h 1064782"/>
                    <a:gd name="connsiteX1" fmla="*/ 1005257 w 1013496"/>
                    <a:gd name="connsiteY1" fmla="*/ 292100 h 1064782"/>
                    <a:gd name="connsiteX2" fmla="*/ 363907 w 1013496"/>
                    <a:gd name="connsiteY2" fmla="*/ 1047750 h 1064782"/>
                    <a:gd name="connsiteX3" fmla="*/ 5132 w 1013496"/>
                    <a:gd name="connsiteY3" fmla="*/ 752475 h 1064782"/>
                    <a:gd name="connsiteX4" fmla="*/ 621082 w 1013496"/>
                    <a:gd name="connsiteY4" fmla="*/ 0 h 1064782"/>
                    <a:gd name="connsiteX0" fmla="*/ 621082 w 1013496"/>
                    <a:gd name="connsiteY0" fmla="*/ 0 h 1064782"/>
                    <a:gd name="connsiteX1" fmla="*/ 1005257 w 1013496"/>
                    <a:gd name="connsiteY1" fmla="*/ 292100 h 1064782"/>
                    <a:gd name="connsiteX2" fmla="*/ 363907 w 1013496"/>
                    <a:gd name="connsiteY2" fmla="*/ 1047750 h 1064782"/>
                    <a:gd name="connsiteX3" fmla="*/ 5132 w 1013496"/>
                    <a:gd name="connsiteY3" fmla="*/ 752475 h 1064782"/>
                    <a:gd name="connsiteX4" fmla="*/ 621082 w 1013496"/>
                    <a:gd name="connsiteY4" fmla="*/ 0 h 1064782"/>
                    <a:gd name="connsiteX0" fmla="*/ 615950 w 1008364"/>
                    <a:gd name="connsiteY0" fmla="*/ 0 h 1064596"/>
                    <a:gd name="connsiteX1" fmla="*/ 1000125 w 1008364"/>
                    <a:gd name="connsiteY1" fmla="*/ 292100 h 1064596"/>
                    <a:gd name="connsiteX2" fmla="*/ 358775 w 1008364"/>
                    <a:gd name="connsiteY2" fmla="*/ 1047750 h 1064596"/>
                    <a:gd name="connsiteX3" fmla="*/ 0 w 1008364"/>
                    <a:gd name="connsiteY3" fmla="*/ 752475 h 1064596"/>
                    <a:gd name="connsiteX4" fmla="*/ 615950 w 1008364"/>
                    <a:gd name="connsiteY4" fmla="*/ 0 h 1064596"/>
                    <a:gd name="connsiteX0" fmla="*/ 615950 w 1008364"/>
                    <a:gd name="connsiteY0" fmla="*/ 0 h 1047750"/>
                    <a:gd name="connsiteX1" fmla="*/ 1000125 w 1008364"/>
                    <a:gd name="connsiteY1" fmla="*/ 292100 h 1047750"/>
                    <a:gd name="connsiteX2" fmla="*/ 358775 w 1008364"/>
                    <a:gd name="connsiteY2" fmla="*/ 1047750 h 1047750"/>
                    <a:gd name="connsiteX3" fmla="*/ 0 w 1008364"/>
                    <a:gd name="connsiteY3" fmla="*/ 752475 h 1047750"/>
                    <a:gd name="connsiteX4" fmla="*/ 615950 w 1008364"/>
                    <a:gd name="connsiteY4" fmla="*/ 0 h 1047750"/>
                    <a:gd name="connsiteX0" fmla="*/ 615950 w 1008364"/>
                    <a:gd name="connsiteY0" fmla="*/ 0 h 1047750"/>
                    <a:gd name="connsiteX1" fmla="*/ 1000125 w 1008364"/>
                    <a:gd name="connsiteY1" fmla="*/ 292100 h 1047750"/>
                    <a:gd name="connsiteX2" fmla="*/ 358775 w 1008364"/>
                    <a:gd name="connsiteY2" fmla="*/ 1047750 h 1047750"/>
                    <a:gd name="connsiteX3" fmla="*/ 0 w 1008364"/>
                    <a:gd name="connsiteY3" fmla="*/ 752475 h 1047750"/>
                    <a:gd name="connsiteX4" fmla="*/ 615950 w 1008364"/>
                    <a:gd name="connsiteY4" fmla="*/ 0 h 1047750"/>
                    <a:gd name="connsiteX0" fmla="*/ 615950 w 1000125"/>
                    <a:gd name="connsiteY0" fmla="*/ 0 h 1047750"/>
                    <a:gd name="connsiteX1" fmla="*/ 1000125 w 1000125"/>
                    <a:gd name="connsiteY1" fmla="*/ 292100 h 1047750"/>
                    <a:gd name="connsiteX2" fmla="*/ 358775 w 1000125"/>
                    <a:gd name="connsiteY2" fmla="*/ 1047750 h 1047750"/>
                    <a:gd name="connsiteX3" fmla="*/ 0 w 1000125"/>
                    <a:gd name="connsiteY3" fmla="*/ 752475 h 1047750"/>
                    <a:gd name="connsiteX4" fmla="*/ 615950 w 1000125"/>
                    <a:gd name="connsiteY4" fmla="*/ 0 h 1047750"/>
                    <a:gd name="connsiteX0" fmla="*/ 615950 w 1000125"/>
                    <a:gd name="connsiteY0" fmla="*/ 0 h 1047750"/>
                    <a:gd name="connsiteX1" fmla="*/ 1000125 w 1000125"/>
                    <a:gd name="connsiteY1" fmla="*/ 292100 h 1047750"/>
                    <a:gd name="connsiteX2" fmla="*/ 358775 w 1000125"/>
                    <a:gd name="connsiteY2" fmla="*/ 1047750 h 1047750"/>
                    <a:gd name="connsiteX3" fmla="*/ 0 w 1000125"/>
                    <a:gd name="connsiteY3" fmla="*/ 752475 h 1047750"/>
                    <a:gd name="connsiteX4" fmla="*/ 615950 w 1000125"/>
                    <a:gd name="connsiteY4" fmla="*/ 0 h 1047750"/>
                    <a:gd name="connsiteX0" fmla="*/ 615950 w 1000125"/>
                    <a:gd name="connsiteY0" fmla="*/ 0 h 1054100"/>
                    <a:gd name="connsiteX1" fmla="*/ 1000125 w 1000125"/>
                    <a:gd name="connsiteY1" fmla="*/ 292100 h 1054100"/>
                    <a:gd name="connsiteX2" fmla="*/ 355600 w 1000125"/>
                    <a:gd name="connsiteY2" fmla="*/ 1054100 h 1054100"/>
                    <a:gd name="connsiteX3" fmla="*/ 0 w 1000125"/>
                    <a:gd name="connsiteY3" fmla="*/ 752475 h 1054100"/>
                    <a:gd name="connsiteX4" fmla="*/ 615950 w 1000125"/>
                    <a:gd name="connsiteY4" fmla="*/ 0 h 1054100"/>
                    <a:gd name="connsiteX0" fmla="*/ 615950 w 1000125"/>
                    <a:gd name="connsiteY0" fmla="*/ 0 h 1054100"/>
                    <a:gd name="connsiteX1" fmla="*/ 1000125 w 1000125"/>
                    <a:gd name="connsiteY1" fmla="*/ 292100 h 1054100"/>
                    <a:gd name="connsiteX2" fmla="*/ 355600 w 1000125"/>
                    <a:gd name="connsiteY2" fmla="*/ 1054100 h 1054100"/>
                    <a:gd name="connsiteX3" fmla="*/ 0 w 1000125"/>
                    <a:gd name="connsiteY3" fmla="*/ 752475 h 1054100"/>
                    <a:gd name="connsiteX4" fmla="*/ 615950 w 1000125"/>
                    <a:gd name="connsiteY4" fmla="*/ 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5" h="1054100">
                      <a:moveTo>
                        <a:pt x="615950" y="0"/>
                      </a:moveTo>
                      <a:cubicBezTo>
                        <a:pt x="919162" y="228071"/>
                        <a:pt x="766762" y="117475"/>
                        <a:pt x="1000125" y="292100"/>
                      </a:cubicBezTo>
                      <a:cubicBezTo>
                        <a:pt x="623888" y="736600"/>
                        <a:pt x="639762" y="726546"/>
                        <a:pt x="355600" y="1054100"/>
                      </a:cubicBezTo>
                      <a:cubicBezTo>
                        <a:pt x="173038" y="905404"/>
                        <a:pt x="198438" y="923925"/>
                        <a:pt x="0" y="752475"/>
                      </a:cubicBezTo>
                      <a:cubicBezTo>
                        <a:pt x="303212" y="377825"/>
                        <a:pt x="420688" y="241829"/>
                        <a:pt x="615950" y="0"/>
                      </a:cubicBezTo>
                      <a:close/>
                    </a:path>
                  </a:pathLst>
                </a:custGeom>
                <a:solidFill>
                  <a:schemeClr val="tx1">
                    <a:lumMod val="50000"/>
                    <a:lumOff val="50000"/>
                    <a:alpha val="7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テキスト ボックス 150"/>
                <p:cNvSpPr txBox="1"/>
                <p:nvPr/>
              </p:nvSpPr>
              <p:spPr>
                <a:xfrm>
                  <a:off x="5777468" y="8719739"/>
                  <a:ext cx="1391682" cy="276999"/>
                </a:xfrm>
                <a:prstGeom prst="rect">
                  <a:avLst/>
                </a:prstGeom>
                <a:noFill/>
                <a:ln w="12700">
                  <a:noFill/>
                </a:ln>
                <a:scene3d>
                  <a:camera prst="orthographicFront">
                    <a:rot lat="0" lon="0" rev="3000000"/>
                  </a:camera>
                  <a:lightRig rig="threePt" dir="t"/>
                </a:scene3d>
              </p:spPr>
              <p:txBody>
                <a:bodyPr wrap="square" rtlCol="0">
                  <a:spAutoFit/>
                </a:bodyPr>
                <a:lstStyle/>
                <a:p>
                  <a:pPr algn="ctr"/>
                  <a:r>
                    <a:rPr lang="ja-JP" altLang="en-US" sz="1200" dirty="0">
                      <a:solidFill>
                        <a:schemeClr val="bg1"/>
                      </a:solidFill>
                      <a:latin typeface="HGPｺﾞｼｯｸM" panose="020B0600000000000000" pitchFamily="50" charset="-128"/>
                      <a:ea typeface="HGPｺﾞｼｯｸM" panose="020B0600000000000000" pitchFamily="50" charset="-128"/>
                    </a:rPr>
                    <a:t>夢洲</a:t>
                  </a:r>
                  <a:r>
                    <a:rPr lang="en-US" altLang="ja-JP" sz="1200" dirty="0">
                      <a:solidFill>
                        <a:schemeClr val="bg1"/>
                      </a:solidFill>
                      <a:latin typeface="HGPｺﾞｼｯｸM" panose="020B0600000000000000" pitchFamily="50" charset="-128"/>
                      <a:ea typeface="HGPｺﾞｼｯｸM" panose="020B0600000000000000" pitchFamily="50" charset="-128"/>
                    </a:rPr>
                    <a:t>C10-12</a:t>
                  </a:r>
                  <a:endParaRPr kumimoji="1" lang="ja-JP" altLang="en-US" sz="1200" dirty="0">
                    <a:solidFill>
                      <a:schemeClr val="bg1"/>
                    </a:solidFill>
                    <a:latin typeface="HGPｺﾞｼｯｸM" panose="020B0600000000000000" pitchFamily="50" charset="-128"/>
                    <a:ea typeface="HGPｺﾞｼｯｸM" panose="020B0600000000000000" pitchFamily="50" charset="-128"/>
                  </a:endParaRPr>
                </a:p>
              </p:txBody>
            </p:sp>
          </p:grpSp>
          <p:sp>
            <p:nvSpPr>
              <p:cNvPr id="109" name="テキスト ボックス 108"/>
              <p:cNvSpPr txBox="1"/>
              <p:nvPr/>
            </p:nvSpPr>
            <p:spPr>
              <a:xfrm>
                <a:off x="8750161" y="8457247"/>
                <a:ext cx="3043420" cy="530480"/>
              </a:xfrm>
              <a:prstGeom prst="rect">
                <a:avLst/>
              </a:prstGeom>
              <a:solidFill>
                <a:schemeClr val="bg1"/>
              </a:solidFill>
              <a:ln>
                <a:solidFill>
                  <a:srgbClr val="FF0000"/>
                </a:solidFill>
              </a:ln>
            </p:spPr>
            <p:txBody>
              <a:bodyPr wrap="square" rtlCol="0">
                <a:spAutoFit/>
              </a:bodyPr>
              <a:lstStyle/>
              <a:p>
                <a:r>
                  <a:rPr lang="ja-JP" altLang="en-US" sz="1400" u="sng" dirty="0">
                    <a:latin typeface="HGPｺﾞｼｯｸM" panose="020B0600000000000000" pitchFamily="50" charset="-128"/>
                    <a:ea typeface="HGPｺﾞｼｯｸM" panose="020B0600000000000000" pitchFamily="50" charset="-128"/>
                  </a:rPr>
                  <a:t>コンテナ車整理場</a:t>
                </a:r>
                <a:endParaRPr lang="en-US" altLang="ja-JP" sz="1400" u="sng" dirty="0">
                  <a:latin typeface="HGPｺﾞｼｯｸM" panose="020B0600000000000000" pitchFamily="50" charset="-128"/>
                  <a:ea typeface="HGPｺﾞｼｯｸM" panose="020B0600000000000000" pitchFamily="50" charset="-128"/>
                </a:endParaRPr>
              </a:p>
              <a:p>
                <a:pPr marL="88900"/>
                <a:r>
                  <a:rPr lang="ja-JP" altLang="en-US" sz="1400" dirty="0">
                    <a:latin typeface="HGPｺﾞｼｯｸM" panose="020B0600000000000000" pitchFamily="50" charset="-128"/>
                    <a:ea typeface="HGPｺﾞｼｯｸM" panose="020B0600000000000000" pitchFamily="50" charset="-128"/>
                  </a:rPr>
                  <a:t>道路上のコンテナ車両</a:t>
                </a:r>
                <a:r>
                  <a:rPr lang="ja-JP" altLang="en-US" sz="1400" dirty="0" smtClean="0">
                    <a:latin typeface="HGPｺﾞｼｯｸM" panose="020B0600000000000000" pitchFamily="50" charset="-128"/>
                    <a:ea typeface="HGPｺﾞｼｯｸM" panose="020B0600000000000000" pitchFamily="50" charset="-128"/>
                  </a:rPr>
                  <a:t>の引込</a:t>
                </a:r>
                <a:endParaRPr kumimoji="1" lang="ja-JP" altLang="en-US" sz="1400" dirty="0">
                  <a:latin typeface="HGPｺﾞｼｯｸM" panose="020B0600000000000000" pitchFamily="50" charset="-128"/>
                  <a:ea typeface="HGPｺﾞｼｯｸM" panose="020B0600000000000000" pitchFamily="50" charset="-128"/>
                </a:endParaRPr>
              </a:p>
            </p:txBody>
          </p:sp>
          <p:cxnSp>
            <p:nvCxnSpPr>
              <p:cNvPr id="110" name="直線コネクタ 109"/>
              <p:cNvCxnSpPr>
                <a:cxnSpLocks/>
              </p:cNvCxnSpPr>
              <p:nvPr/>
            </p:nvCxnSpPr>
            <p:spPr>
              <a:xfrm>
                <a:off x="6079066" y="6987805"/>
                <a:ext cx="2671095" cy="1485332"/>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11" name="フリーフォーム: 図形 4">
                <a:extLst>
                  <a:ext uri="{FF2B5EF4-FFF2-40B4-BE49-F238E27FC236}">
                    <a16:creationId xmlns:a16="http://schemas.microsoft.com/office/drawing/2014/main" id="{90B8C564-FD4E-4488-BDD2-E74DF760121C}"/>
                  </a:ext>
                </a:extLst>
              </p:cNvPr>
              <p:cNvSpPr/>
              <p:nvPr/>
            </p:nvSpPr>
            <p:spPr>
              <a:xfrm>
                <a:off x="9696450" y="8029572"/>
                <a:ext cx="228600" cy="138113"/>
              </a:xfrm>
              <a:custGeom>
                <a:avLst/>
                <a:gdLst>
                  <a:gd name="connsiteX0" fmla="*/ 0 w 228600"/>
                  <a:gd name="connsiteY0" fmla="*/ 138113 h 138113"/>
                  <a:gd name="connsiteX1" fmla="*/ 76200 w 228600"/>
                  <a:gd name="connsiteY1" fmla="*/ 0 h 138113"/>
                  <a:gd name="connsiteX2" fmla="*/ 228600 w 228600"/>
                  <a:gd name="connsiteY2" fmla="*/ 95250 h 138113"/>
                  <a:gd name="connsiteX3" fmla="*/ 0 w 228600"/>
                  <a:gd name="connsiteY3" fmla="*/ 138113 h 138113"/>
                </a:gdLst>
                <a:ahLst/>
                <a:cxnLst>
                  <a:cxn ang="0">
                    <a:pos x="connsiteX0" y="connsiteY0"/>
                  </a:cxn>
                  <a:cxn ang="0">
                    <a:pos x="connsiteX1" y="connsiteY1"/>
                  </a:cxn>
                  <a:cxn ang="0">
                    <a:pos x="connsiteX2" y="connsiteY2"/>
                  </a:cxn>
                  <a:cxn ang="0">
                    <a:pos x="connsiteX3" y="connsiteY3"/>
                  </a:cxn>
                </a:cxnLst>
                <a:rect l="l" t="t" r="r" b="b"/>
                <a:pathLst>
                  <a:path w="228600" h="138113">
                    <a:moveTo>
                      <a:pt x="0" y="138113"/>
                    </a:moveTo>
                    <a:lnTo>
                      <a:pt x="76200" y="0"/>
                    </a:lnTo>
                    <a:lnTo>
                      <a:pt x="228600" y="95250"/>
                    </a:lnTo>
                    <a:lnTo>
                      <a:pt x="0" y="138113"/>
                    </a:lnTo>
                    <a:close/>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2" name="直線コネクタ 111">
                <a:extLst>
                  <a:ext uri="{FF2B5EF4-FFF2-40B4-BE49-F238E27FC236}">
                    <a16:creationId xmlns:a16="http://schemas.microsoft.com/office/drawing/2014/main" id="{91F83DEB-5CFB-4045-B586-3B3B468DD6CA}"/>
                  </a:ext>
                </a:extLst>
              </p:cNvPr>
              <p:cNvCxnSpPr>
                <a:cxnSpLocks/>
                <a:stCxn id="111" idx="0"/>
              </p:cNvCxnSpPr>
              <p:nvPr/>
            </p:nvCxnSpPr>
            <p:spPr>
              <a:xfrm flipH="1">
                <a:off x="8750161" y="8167685"/>
                <a:ext cx="946289" cy="305452"/>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grpSp>
        <p:sp>
          <p:nvSpPr>
            <p:cNvPr id="3" name="正方形/長方形 2"/>
            <p:cNvSpPr/>
            <p:nvPr/>
          </p:nvSpPr>
          <p:spPr>
            <a:xfrm>
              <a:off x="344509" y="943368"/>
              <a:ext cx="11556000" cy="88977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テキスト ボックス 49"/>
          <p:cNvSpPr txBox="1"/>
          <p:nvPr/>
        </p:nvSpPr>
        <p:spPr>
          <a:xfrm>
            <a:off x="1385623" y="2331503"/>
            <a:ext cx="9226740"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大阪港では、コンテナ船の</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大型化への対応や次世代高規格コンテナターミナルの実現</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をめ</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ざ</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し</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、国際物流拠点としての更なる機能強化に向け、主航路</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の増深・拡幅、夢</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洲においては</a:t>
            </a:r>
            <a:r>
              <a:rPr kumimoji="1" lang="en-US"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C12</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荷さばき地の拡張等高規格コンテナターミナルの整備を推進するとともに、</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道路や橋梁の拡幅、鉄道及び</a:t>
            </a: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コンテナ車整理場等の整備を</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行います。</a:t>
            </a:r>
            <a:endPar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51" name="角丸四角形 50"/>
          <p:cNvSpPr/>
          <p:nvPr/>
        </p:nvSpPr>
        <p:spPr>
          <a:xfrm>
            <a:off x="1068805" y="1135544"/>
            <a:ext cx="4202098" cy="530385"/>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物流拠点としての更なる機能強化</a:t>
            </a:r>
            <a:endParaRPr kumimoji="1" lang="ja-JP" altLang="en-US" sz="19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2" name="正方形/長方形 51"/>
          <p:cNvSpPr/>
          <p:nvPr/>
        </p:nvSpPr>
        <p:spPr>
          <a:xfrm>
            <a:off x="1257076" y="1923960"/>
            <a:ext cx="9747659" cy="384721"/>
          </a:xfrm>
          <a:prstGeom prst="rect">
            <a:avLst/>
          </a:prstGeom>
        </p:spPr>
        <p:txBody>
          <a:bodyPr wrap="square">
            <a:spAutoFit/>
          </a:bodyPr>
          <a:lstStyle/>
          <a:p>
            <a:pPr lvl="0">
              <a:defRPr/>
            </a:pPr>
            <a:r>
              <a:rPr kumimoji="1" lang="ja-JP" altLang="en-US" sz="1900" b="1" i="0" u="sng"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〇 </a:t>
            </a:r>
            <a:r>
              <a:rPr kumimoji="1" lang="ja-JP" altLang="en-US" sz="1900" b="1" u="sng" dirty="0" smtClean="0">
                <a:latin typeface="ＭＳ Ｐゴシック" panose="020B0600070205080204" pitchFamily="50" charset="-128"/>
                <a:ea typeface="ＭＳ Ｐゴシック" panose="020B0600070205080204" pitchFamily="50" charset="-128"/>
              </a:rPr>
              <a:t>大阪港のコンテナ物流機能等の強化</a:t>
            </a:r>
            <a:endParaRPr kumimoji="0" lang="ja-JP" altLang="ja-JP"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endParaRPr>
          </a:p>
        </p:txBody>
      </p:sp>
      <p:sp>
        <p:nvSpPr>
          <p:cNvPr id="54" name="フリーフォーム: 図形 4">
            <a:extLst>
              <a:ext uri="{FF2B5EF4-FFF2-40B4-BE49-F238E27FC236}">
                <a16:creationId xmlns:a16="http://schemas.microsoft.com/office/drawing/2014/main" id="{90B8C564-FD4E-4488-BDD2-E74DF760121C}"/>
              </a:ext>
            </a:extLst>
          </p:cNvPr>
          <p:cNvSpPr/>
          <p:nvPr/>
        </p:nvSpPr>
        <p:spPr>
          <a:xfrm flipV="1">
            <a:off x="6089140" y="7022306"/>
            <a:ext cx="230693" cy="114938"/>
          </a:xfrm>
          <a:custGeom>
            <a:avLst/>
            <a:gdLst>
              <a:gd name="connsiteX0" fmla="*/ 0 w 228600"/>
              <a:gd name="connsiteY0" fmla="*/ 138113 h 138113"/>
              <a:gd name="connsiteX1" fmla="*/ 76200 w 228600"/>
              <a:gd name="connsiteY1" fmla="*/ 0 h 138113"/>
              <a:gd name="connsiteX2" fmla="*/ 228600 w 228600"/>
              <a:gd name="connsiteY2" fmla="*/ 95250 h 138113"/>
              <a:gd name="connsiteX3" fmla="*/ 0 w 228600"/>
              <a:gd name="connsiteY3" fmla="*/ 138113 h 138113"/>
              <a:gd name="connsiteX0" fmla="*/ 0 w 784750"/>
              <a:gd name="connsiteY0" fmla="*/ 2140920 h 2140920"/>
              <a:gd name="connsiteX1" fmla="*/ 632350 w 784750"/>
              <a:gd name="connsiteY1" fmla="*/ 0 h 2140920"/>
              <a:gd name="connsiteX2" fmla="*/ 784750 w 784750"/>
              <a:gd name="connsiteY2" fmla="*/ 95250 h 2140920"/>
              <a:gd name="connsiteX3" fmla="*/ 0 w 784750"/>
              <a:gd name="connsiteY3" fmla="*/ 2140920 h 2140920"/>
              <a:gd name="connsiteX0" fmla="*/ 0 w 784750"/>
              <a:gd name="connsiteY0" fmla="*/ 2045670 h 2045670"/>
              <a:gd name="connsiteX1" fmla="*/ 31194 w 784750"/>
              <a:gd name="connsiteY1" fmla="*/ 1954682 h 2045670"/>
              <a:gd name="connsiteX2" fmla="*/ 784750 w 784750"/>
              <a:gd name="connsiteY2" fmla="*/ 0 h 2045670"/>
              <a:gd name="connsiteX3" fmla="*/ 0 w 784750"/>
              <a:gd name="connsiteY3" fmla="*/ 2045670 h 2045670"/>
              <a:gd name="connsiteX0" fmla="*/ 0 w 42145"/>
              <a:gd name="connsiteY0" fmla="*/ 90988 h 130594"/>
              <a:gd name="connsiteX1" fmla="*/ 31194 w 42145"/>
              <a:gd name="connsiteY1" fmla="*/ 0 h 130594"/>
              <a:gd name="connsiteX2" fmla="*/ 42145 w 42145"/>
              <a:gd name="connsiteY2" fmla="*/ 130594 h 130594"/>
              <a:gd name="connsiteX3" fmla="*/ 0 w 42145"/>
              <a:gd name="connsiteY3" fmla="*/ 90988 h 130594"/>
              <a:gd name="connsiteX0" fmla="*/ 0 w 41341"/>
              <a:gd name="connsiteY0" fmla="*/ 90988 h 90988"/>
              <a:gd name="connsiteX1" fmla="*/ 31194 w 41341"/>
              <a:gd name="connsiteY1" fmla="*/ 0 h 90988"/>
              <a:gd name="connsiteX2" fmla="*/ 41341 w 41341"/>
              <a:gd name="connsiteY2" fmla="*/ 80524 h 90988"/>
              <a:gd name="connsiteX3" fmla="*/ 0 w 41341"/>
              <a:gd name="connsiteY3" fmla="*/ 90988 h 90988"/>
              <a:gd name="connsiteX0" fmla="*/ 0 w 38930"/>
              <a:gd name="connsiteY0" fmla="*/ 111604 h 111604"/>
              <a:gd name="connsiteX1" fmla="*/ 28783 w 38930"/>
              <a:gd name="connsiteY1" fmla="*/ 0 h 111604"/>
              <a:gd name="connsiteX2" fmla="*/ 38930 w 38930"/>
              <a:gd name="connsiteY2" fmla="*/ 80524 h 111604"/>
              <a:gd name="connsiteX3" fmla="*/ 0 w 38930"/>
              <a:gd name="connsiteY3" fmla="*/ 111604 h 111604"/>
              <a:gd name="connsiteX0" fmla="*/ 0 w 38930"/>
              <a:gd name="connsiteY0" fmla="*/ 111604 h 142163"/>
              <a:gd name="connsiteX1" fmla="*/ 28783 w 38930"/>
              <a:gd name="connsiteY1" fmla="*/ 0 h 142163"/>
              <a:gd name="connsiteX2" fmla="*/ 38930 w 38930"/>
              <a:gd name="connsiteY2" fmla="*/ 80524 h 142163"/>
              <a:gd name="connsiteX3" fmla="*/ 3971 w 38930"/>
              <a:gd name="connsiteY3" fmla="*/ 142163 h 142163"/>
              <a:gd name="connsiteX4" fmla="*/ 0 w 38930"/>
              <a:gd name="connsiteY4" fmla="*/ 111604 h 142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30" h="142163">
                <a:moveTo>
                  <a:pt x="0" y="111604"/>
                </a:moveTo>
                <a:lnTo>
                  <a:pt x="28783" y="0"/>
                </a:lnTo>
                <a:lnTo>
                  <a:pt x="38930" y="80524"/>
                </a:lnTo>
                <a:cubicBezTo>
                  <a:pt x="32501" y="87326"/>
                  <a:pt x="10400" y="135361"/>
                  <a:pt x="3971" y="142163"/>
                </a:cubicBezTo>
                <a:lnTo>
                  <a:pt x="0" y="111604"/>
                </a:lnTo>
                <a:close/>
              </a:path>
            </a:pathLst>
          </a:custGeom>
          <a:noFill/>
          <a:ln w="25400" cap="rnd">
            <a:solidFill>
              <a:srgbClr val="FF0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a:cxnSpLocks/>
            <a:stCxn id="54" idx="1"/>
          </p:cNvCxnSpPr>
          <p:nvPr/>
        </p:nvCxnSpPr>
        <p:spPr>
          <a:xfrm>
            <a:off x="6259703" y="7137244"/>
            <a:ext cx="2146085" cy="1930319"/>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25574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7743</TotalTime>
  <Words>2372</Words>
  <Application>Microsoft Office PowerPoint</Application>
  <PresentationFormat>ユーザー設定</PresentationFormat>
  <Paragraphs>202</Paragraphs>
  <Slides>6</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vt:i4>
      </vt:variant>
    </vt:vector>
  </HeadingPairs>
  <TitlesOfParts>
    <vt:vector size="18" baseType="lpstr">
      <vt:lpstr>HGPｺﾞｼｯｸM</vt:lpstr>
      <vt:lpstr>HG丸ｺﾞｼｯｸM-PRO</vt:lpstr>
      <vt:lpstr>ＭＳ Ｐゴシック</vt:lpstr>
      <vt:lpstr>ＭＳ Ｐ明朝</vt:lpstr>
      <vt:lpstr>游ゴシック</vt:lpstr>
      <vt:lpstr>游ゴシック Light</vt:lpstr>
      <vt:lpstr>Arial</vt:lpstr>
      <vt:lpstr>Calibri</vt:lpstr>
      <vt:lpstr>Calibri Light</vt:lpstr>
      <vt:lpstr>Century</vt:lpstr>
      <vt:lpstr>Times New Roman</vt:lpstr>
      <vt:lpstr>Office テーマ</vt:lpstr>
      <vt:lpstr>大阪“みなと”ビジョン   　   </vt:lpstr>
      <vt:lpstr>PowerPoint プレゼンテーション</vt:lpstr>
      <vt:lpstr>PowerPoint プレゼンテーション</vt:lpstr>
      <vt:lpstr>　２　コンセプト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小山　悠葵</cp:lastModifiedBy>
  <cp:revision>764</cp:revision>
  <cp:lastPrinted>2022-04-18T08:54:46Z</cp:lastPrinted>
  <dcterms:modified xsi:type="dcterms:W3CDTF">2022-06-10T00:07:53Z</dcterms:modified>
</cp:coreProperties>
</file>