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3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2802" y="363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1FC65F-0F07-4ED1-BD3E-1BCC6F08D6F4}" type="datetimeFigureOut">
              <a:rPr kumimoji="1" lang="ja-JP" altLang="en-US" smtClean="0"/>
              <a:t>2015/5/22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A8F7E-2ABA-48D6-B6E7-52A8ADF510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23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A8F7E-2ABA-48D6-B6E7-52A8ADF5109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284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1783-BD38-4E91-8486-D41A4D772504}" type="datetimeFigureOut">
              <a:rPr kumimoji="1" lang="ja-JP" altLang="en-US" smtClean="0"/>
              <a:t>2015/5/22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518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1783-BD38-4E91-8486-D41A4D772504}" type="datetimeFigureOut">
              <a:rPr kumimoji="1" lang="ja-JP" altLang="en-US" smtClean="0"/>
              <a:t>2015/5/22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736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3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43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1783-BD38-4E91-8486-D41A4D772504}" type="datetimeFigureOut">
              <a:rPr kumimoji="1" lang="ja-JP" altLang="en-US" smtClean="0"/>
              <a:t>2015/5/22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580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1783-BD38-4E91-8486-D41A4D772504}" type="datetimeFigureOut">
              <a:rPr kumimoji="1" lang="ja-JP" altLang="en-US" smtClean="0"/>
              <a:t>2015/5/22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03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1783-BD38-4E91-8486-D41A4D772504}" type="datetimeFigureOut">
              <a:rPr kumimoji="1" lang="ja-JP" altLang="en-US" smtClean="0"/>
              <a:t>2015/5/22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7786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1783-BD38-4E91-8486-D41A4D772504}" type="datetimeFigureOut">
              <a:rPr kumimoji="1" lang="ja-JP" altLang="en-US" smtClean="0"/>
              <a:t>2015/5/22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160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1783-BD38-4E91-8486-D41A4D772504}" type="datetimeFigureOut">
              <a:rPr kumimoji="1" lang="ja-JP" altLang="en-US" smtClean="0"/>
              <a:t>2015/5/22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1349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1783-BD38-4E91-8486-D41A4D772504}" type="datetimeFigureOut">
              <a:rPr kumimoji="1" lang="ja-JP" altLang="en-US" smtClean="0"/>
              <a:t>2015/5/22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758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1783-BD38-4E91-8486-D41A4D772504}" type="datetimeFigureOut">
              <a:rPr kumimoji="1" lang="ja-JP" altLang="en-US" smtClean="0"/>
              <a:t>2015/5/22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0615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5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1783-BD38-4E91-8486-D41A4D772504}" type="datetimeFigureOut">
              <a:rPr kumimoji="1" lang="ja-JP" altLang="en-US" smtClean="0"/>
              <a:t>2015/5/22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8335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1783-BD38-4E91-8486-D41A4D772504}" type="datetimeFigureOut">
              <a:rPr kumimoji="1" lang="ja-JP" altLang="en-US" smtClean="0"/>
              <a:t>2015/5/22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389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5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41783-BD38-4E91-8486-D41A4D772504}" type="datetimeFigureOut">
              <a:rPr kumimoji="1" lang="ja-JP" altLang="en-US" smtClean="0"/>
              <a:t>2015/5/22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191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16632"/>
            <a:ext cx="5690308" cy="562074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1600" b="1" dirty="0" smtClean="0"/>
              <a:t>■平成２７年度のスケジュール（案）</a:t>
            </a:r>
            <a:endParaRPr kumimoji="1" lang="ja-JP" altLang="en-US" sz="1600" b="1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9828667"/>
              </p:ext>
            </p:extLst>
          </p:nvPr>
        </p:nvGraphicFramePr>
        <p:xfrm>
          <a:off x="64256" y="600163"/>
          <a:ext cx="9827319" cy="60691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0257"/>
                <a:gridCol w="390043"/>
                <a:gridCol w="702078"/>
                <a:gridCol w="819091"/>
                <a:gridCol w="760585"/>
                <a:gridCol w="760585"/>
                <a:gridCol w="760585"/>
                <a:gridCol w="760585"/>
                <a:gridCol w="760585"/>
                <a:gridCol w="760585"/>
                <a:gridCol w="760585"/>
                <a:gridCol w="760585"/>
                <a:gridCol w="760585"/>
                <a:gridCol w="760585"/>
              </a:tblGrid>
              <a:tr h="496600"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 marL="99060" marR="9906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 smtClean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/>
                        <a:t>H27.4</a:t>
                      </a:r>
                      <a:endParaRPr kumimoji="1" lang="ja-JP" altLang="en-US" sz="1200" b="1" dirty="0" smtClean="0"/>
                    </a:p>
                  </a:txBody>
                  <a:tcPr marL="99060" marR="9906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/>
                        <a:t>5</a:t>
                      </a:r>
                      <a:endParaRPr kumimoji="1" lang="ja-JP" altLang="en-US" sz="1200" b="1" dirty="0" smtClean="0"/>
                    </a:p>
                  </a:txBody>
                  <a:tcPr marL="99060" marR="9906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/>
                        <a:t>6</a:t>
                      </a:r>
                      <a:endParaRPr kumimoji="1" lang="ja-JP" altLang="en-US" sz="1200" b="1" dirty="0" smtClean="0"/>
                    </a:p>
                  </a:txBody>
                  <a:tcPr marL="99060" marR="9906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/>
                        <a:t>7</a:t>
                      </a:r>
                      <a:endParaRPr kumimoji="1" lang="ja-JP" altLang="en-US" sz="1200" b="1" dirty="0"/>
                    </a:p>
                  </a:txBody>
                  <a:tcPr marL="99060" marR="9906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/>
                        <a:t>8</a:t>
                      </a:r>
                      <a:endParaRPr kumimoji="1" lang="ja-JP" altLang="en-US" sz="1200" b="1" dirty="0"/>
                    </a:p>
                  </a:txBody>
                  <a:tcPr marL="99060" marR="9906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/>
                        <a:t>9</a:t>
                      </a:r>
                      <a:endParaRPr kumimoji="1" lang="ja-JP" altLang="en-US" sz="1200" b="1" dirty="0"/>
                    </a:p>
                  </a:txBody>
                  <a:tcPr marL="99060" marR="9906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/>
                        <a:t>10</a:t>
                      </a:r>
                      <a:endParaRPr kumimoji="1" lang="ja-JP" altLang="en-US" sz="1200" b="1" dirty="0"/>
                    </a:p>
                  </a:txBody>
                  <a:tcPr marL="99060" marR="9906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/>
                        <a:t>11</a:t>
                      </a:r>
                      <a:endParaRPr kumimoji="1" lang="ja-JP" altLang="en-US" sz="1200" b="1" dirty="0"/>
                    </a:p>
                  </a:txBody>
                  <a:tcPr marL="99060" marR="9906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/>
                        <a:t>12</a:t>
                      </a:r>
                      <a:endParaRPr kumimoji="1" lang="ja-JP" altLang="en-US" sz="1200" b="1" dirty="0"/>
                    </a:p>
                  </a:txBody>
                  <a:tcPr marL="99060" marR="9906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/>
                        <a:t>H28.1</a:t>
                      </a:r>
                      <a:endParaRPr kumimoji="1" lang="ja-JP" altLang="en-US" sz="1200" b="1" dirty="0"/>
                    </a:p>
                  </a:txBody>
                  <a:tcPr marL="99060" marR="9906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/>
                        <a:t>2</a:t>
                      </a:r>
                      <a:endParaRPr kumimoji="1" lang="ja-JP" altLang="en-US" sz="1100" b="1" dirty="0"/>
                    </a:p>
                  </a:txBody>
                  <a:tcPr marL="99060" marR="9906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/>
                        <a:t>3</a:t>
                      </a:r>
                      <a:endParaRPr kumimoji="1" lang="ja-JP" altLang="en-US" sz="1200" b="1" dirty="0"/>
                    </a:p>
                  </a:txBody>
                  <a:tcPr marL="99060" marR="9906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27640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国関係</a:t>
                      </a:r>
                      <a:endParaRPr kumimoji="1" lang="ja-JP" altLang="en-US" sz="1100" b="1" dirty="0"/>
                    </a:p>
                  </a:txBody>
                  <a:tcPr marL="99060" marR="9906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0452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国保広域化調整会議</a:t>
                      </a:r>
                      <a:endParaRPr kumimoji="1" lang="ja-JP" altLang="en-US" sz="1100" b="1" dirty="0"/>
                    </a:p>
                  </a:txBody>
                  <a:tcPr marL="99060" marR="99060"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/>
                    </a:p>
                    <a:p>
                      <a:endParaRPr kumimoji="1" lang="en-US" altLang="ja-JP" sz="1100" dirty="0" smtClean="0"/>
                    </a:p>
                    <a:p>
                      <a:endParaRPr kumimoji="1" lang="ja-JP" altLang="en-US" sz="1100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95045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 vert="eaVert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 smtClean="0"/>
                        <a:t>財政運営検討</a:t>
                      </a:r>
                      <a:r>
                        <a:rPr kumimoji="1" lang="en-US" altLang="ja-JP" sz="1100" b="1" dirty="0" smtClean="0"/>
                        <a:t>WG</a:t>
                      </a:r>
                      <a:endParaRPr kumimoji="1" lang="ja-JP" altLang="en-US" sz="1100" b="1" dirty="0"/>
                    </a:p>
                  </a:txBody>
                  <a:tcPr marL="39000" marR="39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11413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 vert="eaVert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/>
                        <a:t>事業運営検討</a:t>
                      </a:r>
                      <a:r>
                        <a:rPr kumimoji="1" lang="en-US" altLang="ja-JP" sz="1100" b="1" dirty="0" smtClean="0"/>
                        <a:t>WG</a:t>
                      </a:r>
                      <a:endParaRPr kumimoji="1" lang="ja-JP" altLang="en-US" sz="1100" b="1" dirty="0" smtClean="0"/>
                    </a:p>
                  </a:txBody>
                  <a:tcPr marL="39000" marR="39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281146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規定</a:t>
                      </a:r>
                      <a:endParaRPr kumimoji="1" lang="en-US" altLang="ja-JP" sz="1100" b="1" dirty="0" smtClean="0"/>
                    </a:p>
                    <a:p>
                      <a:pPr algn="ctr"/>
                      <a:r>
                        <a:rPr kumimoji="1" lang="ja-JP" altLang="en-US" sz="1100" b="1" dirty="0" smtClean="0"/>
                        <a:t>整備</a:t>
                      </a:r>
                      <a:endParaRPr kumimoji="1" lang="ja-JP" altLang="en-US" sz="1100" b="1" dirty="0"/>
                    </a:p>
                  </a:txBody>
                  <a:tcPr marL="99060" marR="9906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" name="フローチャート : 代替処理 20"/>
          <p:cNvSpPr/>
          <p:nvPr/>
        </p:nvSpPr>
        <p:spPr>
          <a:xfrm>
            <a:off x="9329931" y="2966432"/>
            <a:ext cx="390043" cy="208347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まとめ</a:t>
            </a:r>
            <a:endParaRPr kumimoji="1" lang="ja-JP" altLang="en-US" sz="1400" b="1" dirty="0"/>
          </a:p>
        </p:txBody>
      </p:sp>
      <p:sp>
        <p:nvSpPr>
          <p:cNvPr id="34" name="正方形/長方形 33"/>
          <p:cNvSpPr/>
          <p:nvPr/>
        </p:nvSpPr>
        <p:spPr>
          <a:xfrm>
            <a:off x="8620045" y="5543619"/>
            <a:ext cx="990218" cy="2748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36000" tIns="36000" rIns="36000" bIns="36000" rtlCol="0" anchor="ctr"/>
          <a:lstStyle/>
          <a:p>
            <a:r>
              <a:rPr lang="ja-JP" altLang="en-US" sz="1000" b="1" dirty="0" smtClean="0">
                <a:latin typeface="+mn-ea"/>
              </a:rPr>
              <a:t>基金条例制定</a:t>
            </a:r>
            <a:endParaRPr lang="en-US" altLang="ja-JP" sz="1000" b="1" dirty="0">
              <a:latin typeface="+mn-ea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8607136" y="5949280"/>
            <a:ext cx="977310" cy="5779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36000" tIns="36000" rIns="36000" bIns="36000" rtlCol="0" anchor="ctr"/>
          <a:lstStyle/>
          <a:p>
            <a:r>
              <a:rPr lang="ja-JP" altLang="en-US" sz="1000" b="1" dirty="0" smtClean="0">
                <a:latin typeface="+mn-ea"/>
              </a:rPr>
              <a:t>運営協議会</a:t>
            </a:r>
            <a:endParaRPr lang="en-US" altLang="ja-JP" sz="1000" b="1" dirty="0" smtClean="0">
              <a:latin typeface="+mn-ea"/>
            </a:endParaRPr>
          </a:p>
          <a:p>
            <a:r>
              <a:rPr lang="ja-JP" altLang="en-US" sz="1000" b="1" dirty="0" smtClean="0">
                <a:latin typeface="+mn-ea"/>
              </a:rPr>
              <a:t>設置条例制定</a:t>
            </a:r>
            <a:endParaRPr lang="en-US" altLang="ja-JP" sz="600" b="1" dirty="0" smtClean="0">
              <a:latin typeface="+mn-ea"/>
            </a:endParaRPr>
          </a:p>
          <a:p>
            <a:pPr algn="ctr"/>
            <a:r>
              <a:rPr lang="ja-JP" altLang="en-US" sz="600" b="1" dirty="0" smtClean="0">
                <a:latin typeface="+mn-ea"/>
              </a:rPr>
              <a:t>（附属機関条例改正）</a:t>
            </a:r>
            <a:endParaRPr lang="en-US" altLang="ja-JP" sz="600" b="1" dirty="0" smtClean="0">
              <a:latin typeface="+mn-ea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1611732" y="2492897"/>
            <a:ext cx="1021969" cy="767041"/>
            <a:chOff x="1652952" y="1591262"/>
            <a:chExt cx="943356" cy="479009"/>
          </a:xfrm>
        </p:grpSpPr>
        <p:sp>
          <p:nvSpPr>
            <p:cNvPr id="40" name="正方形/長方形 39"/>
            <p:cNvSpPr/>
            <p:nvPr/>
          </p:nvSpPr>
          <p:spPr>
            <a:xfrm>
              <a:off x="1652952" y="1591262"/>
              <a:ext cx="421132" cy="17749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lang="ja-JP" altLang="en-US" sz="1000" b="1" dirty="0" smtClean="0">
                  <a:latin typeface="+mn-ea"/>
                </a:rPr>
                <a:t>第</a:t>
              </a:r>
              <a:r>
                <a:rPr lang="en-US" altLang="ja-JP" sz="1000" b="1" dirty="0" smtClean="0">
                  <a:latin typeface="+mn-ea"/>
                </a:rPr>
                <a:t>1</a:t>
              </a:r>
              <a:r>
                <a:rPr lang="ja-JP" altLang="en-US" sz="1000" b="1" dirty="0" smtClean="0">
                  <a:latin typeface="+mn-ea"/>
                </a:rPr>
                <a:t>回</a:t>
              </a:r>
              <a:endParaRPr lang="en-US" altLang="ja-JP" sz="1000" b="1" dirty="0" smtClean="0">
                <a:latin typeface="+mn-ea"/>
              </a:endParaRPr>
            </a:p>
          </p:txBody>
        </p:sp>
        <p:sp>
          <p:nvSpPr>
            <p:cNvPr id="5" name="大かっこ 4"/>
            <p:cNvSpPr/>
            <p:nvPr/>
          </p:nvSpPr>
          <p:spPr>
            <a:xfrm>
              <a:off x="1652952" y="1818573"/>
              <a:ext cx="943356" cy="251698"/>
            </a:xfrm>
            <a:prstGeom prst="bracketPai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36000" tIns="36000" rIns="36000" bIns="36000" rtlCol="0" anchor="ctr"/>
            <a:lstStyle/>
            <a:p>
              <a:pPr>
                <a:lnSpc>
                  <a:spcPts val="1000"/>
                </a:lnSpc>
              </a:pPr>
              <a:r>
                <a:rPr kumimoji="1" lang="ja-JP" altLang="en-US" sz="1000" dirty="0" smtClean="0">
                  <a:latin typeface="+mj-ea"/>
                  <a:ea typeface="+mj-ea"/>
                </a:rPr>
                <a:t>議論の方向性</a:t>
              </a:r>
              <a:r>
                <a:rPr lang="en-US" altLang="ja-JP" sz="1000" dirty="0" smtClean="0">
                  <a:latin typeface="+mj-ea"/>
                  <a:ea typeface="+mj-ea"/>
                </a:rPr>
                <a:t>WG</a:t>
              </a:r>
              <a:r>
                <a:rPr lang="ja-JP" altLang="en-US" sz="1000" dirty="0" smtClean="0">
                  <a:latin typeface="+mj-ea"/>
                  <a:ea typeface="+mj-ea"/>
                </a:rPr>
                <a:t>設置</a:t>
              </a:r>
              <a:endParaRPr kumimoji="1" lang="ja-JP" altLang="en-US" sz="1000" dirty="0">
                <a:latin typeface="+mj-ea"/>
                <a:ea typeface="+mj-ea"/>
              </a:endParaRPr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4716373" y="2492896"/>
            <a:ext cx="927535" cy="759500"/>
            <a:chOff x="4458102" y="1598803"/>
            <a:chExt cx="856186" cy="471468"/>
          </a:xfrm>
        </p:grpSpPr>
        <p:sp>
          <p:nvSpPr>
            <p:cNvPr id="47" name="正方形/長方形 46"/>
            <p:cNvSpPr/>
            <p:nvPr/>
          </p:nvSpPr>
          <p:spPr>
            <a:xfrm>
              <a:off x="4458102" y="1598803"/>
              <a:ext cx="421132" cy="17749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lang="ja-JP" altLang="en-US" sz="1000" b="1" dirty="0" smtClean="0">
                  <a:latin typeface="+mn-ea"/>
                </a:rPr>
                <a:t>第</a:t>
              </a:r>
              <a:r>
                <a:rPr lang="en-US" altLang="ja-JP" sz="1000" b="1" dirty="0" smtClean="0">
                  <a:latin typeface="+mn-ea"/>
                </a:rPr>
                <a:t>2</a:t>
              </a:r>
              <a:r>
                <a:rPr lang="ja-JP" altLang="en-US" sz="1000" b="1" dirty="0" smtClean="0">
                  <a:latin typeface="+mn-ea"/>
                </a:rPr>
                <a:t>回</a:t>
              </a:r>
              <a:endParaRPr lang="en-US" altLang="ja-JP" sz="1000" b="1" dirty="0" smtClean="0">
                <a:latin typeface="+mn-ea"/>
              </a:endParaRPr>
            </a:p>
          </p:txBody>
        </p:sp>
        <p:sp>
          <p:nvSpPr>
            <p:cNvPr id="52" name="大かっこ 51"/>
            <p:cNvSpPr/>
            <p:nvPr/>
          </p:nvSpPr>
          <p:spPr>
            <a:xfrm>
              <a:off x="4458102" y="1890251"/>
              <a:ext cx="856186" cy="180020"/>
            </a:xfrm>
            <a:prstGeom prst="bracketPai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36000" tIns="36000" rIns="36000" bIns="36000" rtlCol="0" anchor="ctr"/>
            <a:lstStyle/>
            <a:p>
              <a:r>
                <a:rPr kumimoji="1" lang="en-US" altLang="ja-JP" sz="1000" dirty="0" smtClean="0">
                  <a:latin typeface="+mj-ea"/>
                  <a:ea typeface="+mj-ea"/>
                </a:rPr>
                <a:t>WG</a:t>
              </a:r>
              <a:r>
                <a:rPr kumimoji="1" lang="ja-JP" altLang="en-US" sz="1000" dirty="0" smtClean="0">
                  <a:latin typeface="+mj-ea"/>
                  <a:ea typeface="+mj-ea"/>
                </a:rPr>
                <a:t>中間報告</a:t>
              </a:r>
              <a:endParaRPr kumimoji="1" lang="ja-JP" altLang="en-US" sz="1000" dirty="0">
                <a:latin typeface="+mj-ea"/>
                <a:ea typeface="+mj-ea"/>
              </a:endParaRPr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8482464" y="2492897"/>
            <a:ext cx="495797" cy="767041"/>
            <a:chOff x="7884521" y="1591262"/>
            <a:chExt cx="457659" cy="473209"/>
          </a:xfrm>
        </p:grpSpPr>
        <p:sp>
          <p:nvSpPr>
            <p:cNvPr id="49" name="正方形/長方形 48"/>
            <p:cNvSpPr/>
            <p:nvPr/>
          </p:nvSpPr>
          <p:spPr>
            <a:xfrm>
              <a:off x="7884521" y="1591262"/>
              <a:ext cx="421132" cy="17749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lang="ja-JP" altLang="en-US" sz="1000" b="1" dirty="0" smtClean="0">
                  <a:latin typeface="+mn-ea"/>
                </a:rPr>
                <a:t>第</a:t>
              </a:r>
              <a:r>
                <a:rPr lang="en-US" altLang="ja-JP" sz="1000" b="1" dirty="0" smtClean="0">
                  <a:latin typeface="+mn-ea"/>
                </a:rPr>
                <a:t>3</a:t>
              </a:r>
              <a:r>
                <a:rPr lang="ja-JP" altLang="en-US" sz="1000" b="1" dirty="0" smtClean="0">
                  <a:latin typeface="+mn-ea"/>
                </a:rPr>
                <a:t>回</a:t>
              </a:r>
              <a:endParaRPr lang="en-US" altLang="ja-JP" sz="1000" b="1" dirty="0" smtClean="0">
                <a:latin typeface="+mn-ea"/>
              </a:endParaRPr>
            </a:p>
          </p:txBody>
        </p:sp>
        <p:sp>
          <p:nvSpPr>
            <p:cNvPr id="53" name="大かっこ 52"/>
            <p:cNvSpPr/>
            <p:nvPr/>
          </p:nvSpPr>
          <p:spPr>
            <a:xfrm>
              <a:off x="7894396" y="1884451"/>
              <a:ext cx="447784" cy="180020"/>
            </a:xfrm>
            <a:prstGeom prst="bracketPai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36000" tIns="36000" rIns="36000" bIns="36000" rtlCol="0" anchor="ctr"/>
            <a:lstStyle/>
            <a:p>
              <a:r>
                <a:rPr kumimoji="1" lang="ja-JP" altLang="en-US" sz="1000" dirty="0" smtClean="0">
                  <a:latin typeface="+mj-ea"/>
                  <a:ea typeface="+mj-ea"/>
                </a:rPr>
                <a:t>まとめ</a:t>
              </a:r>
              <a:endParaRPr kumimoji="1" lang="ja-JP" altLang="en-US" sz="1000" dirty="0">
                <a:latin typeface="+mj-ea"/>
                <a:ea typeface="+mj-ea"/>
              </a:endParaRPr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2412577" y="3501008"/>
            <a:ext cx="2474780" cy="622656"/>
            <a:chOff x="2180311" y="2245491"/>
            <a:chExt cx="2284412" cy="622656"/>
          </a:xfrm>
        </p:grpSpPr>
        <p:sp>
          <p:nvSpPr>
            <p:cNvPr id="56" name="ホームベース 55"/>
            <p:cNvSpPr/>
            <p:nvPr/>
          </p:nvSpPr>
          <p:spPr>
            <a:xfrm>
              <a:off x="2180311" y="2245491"/>
              <a:ext cx="2284412" cy="216000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b="1" dirty="0" smtClean="0">
                  <a:solidFill>
                    <a:schemeClr val="tx1"/>
                  </a:solidFill>
                  <a:latin typeface="+mn-ea"/>
                </a:rPr>
                <a:t>月１回程度</a:t>
              </a:r>
              <a:endParaRPr kumimoji="1" lang="ja-JP" altLang="en-US" sz="10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58" name="大かっこ 57"/>
            <p:cNvSpPr/>
            <p:nvPr/>
          </p:nvSpPr>
          <p:spPr>
            <a:xfrm>
              <a:off x="2302718" y="2496507"/>
              <a:ext cx="1968005" cy="371640"/>
            </a:xfrm>
            <a:prstGeom prst="bracketPai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36000" tIns="36000" rIns="36000" bIns="36000" rtlCol="0" anchor="ctr"/>
            <a:lstStyle/>
            <a:p>
              <a:r>
                <a:rPr kumimoji="1" lang="ja-JP" altLang="en-US" sz="1000" dirty="0" smtClean="0">
                  <a:latin typeface="+mj-ea"/>
                  <a:ea typeface="+mj-ea"/>
                </a:rPr>
                <a:t>事業費納付金算定ルール</a:t>
              </a:r>
              <a:endParaRPr kumimoji="1" lang="en-US" altLang="ja-JP" sz="1000" dirty="0" smtClean="0">
                <a:latin typeface="+mj-ea"/>
                <a:ea typeface="+mj-ea"/>
              </a:endParaRPr>
            </a:p>
            <a:p>
              <a:r>
                <a:rPr kumimoji="1" lang="ja-JP" altLang="en-US" sz="1000" dirty="0" smtClean="0">
                  <a:latin typeface="+mj-ea"/>
                  <a:ea typeface="+mj-ea"/>
                </a:rPr>
                <a:t>標準保険料率　　　　　　　　　　　等</a:t>
              </a:r>
              <a:endParaRPr kumimoji="1" lang="ja-JP" altLang="en-US" sz="1000" dirty="0">
                <a:latin typeface="+mj-ea"/>
                <a:ea typeface="+mj-ea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6132357" y="3501009"/>
            <a:ext cx="2474780" cy="630049"/>
            <a:chOff x="5680838" y="2238098"/>
            <a:chExt cx="2284412" cy="630049"/>
          </a:xfrm>
        </p:grpSpPr>
        <p:sp>
          <p:nvSpPr>
            <p:cNvPr id="59" name="ホームベース 58"/>
            <p:cNvSpPr/>
            <p:nvPr/>
          </p:nvSpPr>
          <p:spPr>
            <a:xfrm>
              <a:off x="5680838" y="2238098"/>
              <a:ext cx="2284412" cy="216000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b="1" dirty="0" smtClean="0">
                  <a:solidFill>
                    <a:schemeClr val="tx1"/>
                  </a:solidFill>
                  <a:latin typeface="+mn-ea"/>
                </a:rPr>
                <a:t>月１回程度</a:t>
              </a:r>
              <a:endParaRPr kumimoji="1" lang="ja-JP" altLang="en-US" sz="10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60" name="大かっこ 59"/>
            <p:cNvSpPr/>
            <p:nvPr/>
          </p:nvSpPr>
          <p:spPr>
            <a:xfrm>
              <a:off x="5793596" y="2496507"/>
              <a:ext cx="1968005" cy="371640"/>
            </a:xfrm>
            <a:prstGeom prst="bracketPai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36000" tIns="36000" rIns="36000" bIns="36000" rtlCol="0" anchor="ctr"/>
            <a:lstStyle/>
            <a:p>
              <a:r>
                <a:rPr kumimoji="1" lang="ja-JP" altLang="en-US" sz="1000" dirty="0" smtClean="0">
                  <a:latin typeface="+mj-ea"/>
                  <a:ea typeface="+mj-ea"/>
                </a:rPr>
                <a:t>事業費納付金算定ルール</a:t>
              </a:r>
              <a:endParaRPr kumimoji="1" lang="en-US" altLang="ja-JP" sz="1000" dirty="0" smtClean="0">
                <a:latin typeface="+mj-ea"/>
                <a:ea typeface="+mj-ea"/>
              </a:endParaRPr>
            </a:p>
            <a:p>
              <a:r>
                <a:rPr kumimoji="1" lang="ja-JP" altLang="en-US" sz="1000" dirty="0" smtClean="0">
                  <a:latin typeface="+mj-ea"/>
                  <a:ea typeface="+mj-ea"/>
                </a:rPr>
                <a:t>標準保険料率　　　　　　　　　　　等</a:t>
              </a:r>
              <a:endParaRPr kumimoji="1" lang="ja-JP" altLang="en-US" sz="1000" dirty="0">
                <a:latin typeface="+mj-ea"/>
                <a:ea typeface="+mj-ea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2450668" y="4509121"/>
            <a:ext cx="2474780" cy="652611"/>
            <a:chOff x="2173690" y="3049357"/>
            <a:chExt cx="2284412" cy="652611"/>
          </a:xfrm>
        </p:grpSpPr>
        <p:sp>
          <p:nvSpPr>
            <p:cNvPr id="61" name="ホームベース 60"/>
            <p:cNvSpPr/>
            <p:nvPr/>
          </p:nvSpPr>
          <p:spPr>
            <a:xfrm>
              <a:off x="2173690" y="3049357"/>
              <a:ext cx="2284412" cy="216000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b="1" dirty="0" smtClean="0">
                  <a:solidFill>
                    <a:schemeClr val="tx1"/>
                  </a:solidFill>
                  <a:latin typeface="+mn-ea"/>
                </a:rPr>
                <a:t>月１回程度</a:t>
              </a:r>
              <a:endParaRPr kumimoji="1" lang="ja-JP" altLang="en-US" sz="10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63" name="大かっこ 62"/>
            <p:cNvSpPr/>
            <p:nvPr/>
          </p:nvSpPr>
          <p:spPr>
            <a:xfrm>
              <a:off x="2296732" y="3330328"/>
              <a:ext cx="1968006" cy="371640"/>
            </a:xfrm>
            <a:prstGeom prst="bracketPai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36000" tIns="36000" rIns="36000" bIns="36000" rtlCol="0" anchor="ctr"/>
            <a:lstStyle/>
            <a:p>
              <a:r>
                <a:rPr lang="ja-JP" altLang="en-US" sz="1000" dirty="0" smtClean="0">
                  <a:latin typeface="+mj-ea"/>
                  <a:ea typeface="+mj-ea"/>
                </a:rPr>
                <a:t>資格・給付・保健事業の処理基準</a:t>
              </a:r>
              <a:endParaRPr lang="en-US" altLang="ja-JP" sz="1000" dirty="0" smtClean="0">
                <a:latin typeface="+mj-ea"/>
                <a:ea typeface="+mj-ea"/>
              </a:endParaRPr>
            </a:p>
            <a:p>
              <a:r>
                <a:rPr kumimoji="1" lang="ja-JP" altLang="en-US" sz="1000" dirty="0" smtClean="0">
                  <a:latin typeface="+mj-ea"/>
                  <a:ea typeface="+mj-ea"/>
                </a:rPr>
                <a:t>事業運営の広域化・共同処理　等</a:t>
              </a:r>
              <a:endParaRPr kumimoji="1" lang="ja-JP" altLang="en-US" sz="1000" dirty="0">
                <a:latin typeface="+mj-ea"/>
                <a:ea typeface="+mj-ea"/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6132357" y="4511942"/>
            <a:ext cx="2474780" cy="676547"/>
            <a:chOff x="5680838" y="3025421"/>
            <a:chExt cx="2284412" cy="676547"/>
          </a:xfrm>
        </p:grpSpPr>
        <p:sp>
          <p:nvSpPr>
            <p:cNvPr id="62" name="ホームベース 61"/>
            <p:cNvSpPr/>
            <p:nvPr/>
          </p:nvSpPr>
          <p:spPr>
            <a:xfrm>
              <a:off x="5680838" y="3025421"/>
              <a:ext cx="2284412" cy="216000"/>
            </a:xfrm>
            <a:prstGeom prst="homePlat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b="1" dirty="0" smtClean="0">
                  <a:solidFill>
                    <a:schemeClr val="tx1"/>
                  </a:solidFill>
                  <a:latin typeface="+mn-ea"/>
                </a:rPr>
                <a:t>月１回程度</a:t>
              </a:r>
              <a:endParaRPr kumimoji="1" lang="ja-JP" altLang="en-US" sz="10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64" name="大かっこ 63"/>
            <p:cNvSpPr/>
            <p:nvPr/>
          </p:nvSpPr>
          <p:spPr>
            <a:xfrm>
              <a:off x="5793596" y="3330328"/>
              <a:ext cx="1968006" cy="371640"/>
            </a:xfrm>
            <a:prstGeom prst="bracketPai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36000" tIns="36000" rIns="36000" bIns="36000" rtlCol="0" anchor="ctr"/>
            <a:lstStyle/>
            <a:p>
              <a:r>
                <a:rPr lang="ja-JP" altLang="en-US" sz="1000" dirty="0" smtClean="0">
                  <a:latin typeface="+mj-ea"/>
                  <a:ea typeface="+mj-ea"/>
                </a:rPr>
                <a:t>資格・給付・保健事業の処理基準</a:t>
              </a:r>
              <a:endParaRPr lang="en-US" altLang="ja-JP" sz="1000" dirty="0" smtClean="0">
                <a:latin typeface="+mj-ea"/>
                <a:ea typeface="+mj-ea"/>
              </a:endParaRPr>
            </a:p>
            <a:p>
              <a:r>
                <a:rPr kumimoji="1" lang="ja-JP" altLang="en-US" sz="1000" dirty="0" smtClean="0">
                  <a:latin typeface="+mj-ea"/>
                  <a:ea typeface="+mj-ea"/>
                </a:rPr>
                <a:t>事業運営の広域化・共同処理　等</a:t>
              </a:r>
              <a:endParaRPr kumimoji="1" lang="ja-JP" altLang="en-US" sz="1000" dirty="0">
                <a:latin typeface="+mj-ea"/>
                <a:ea typeface="+mj-ea"/>
              </a:endParaRPr>
            </a:p>
          </p:txBody>
        </p:sp>
      </p:grpSp>
      <p:sp>
        <p:nvSpPr>
          <p:cNvPr id="66" name="正方形/長方形 65"/>
          <p:cNvSpPr/>
          <p:nvPr/>
        </p:nvSpPr>
        <p:spPr>
          <a:xfrm>
            <a:off x="1839845" y="1268760"/>
            <a:ext cx="313855" cy="10188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wrap="none" lIns="36000" tIns="36000" rIns="36000" bIns="36000" rtlCol="0" anchor="ctr"/>
          <a:lstStyle/>
          <a:p>
            <a:pPr algn="ctr"/>
            <a:r>
              <a:rPr lang="ja-JP" altLang="en-US" sz="1000" b="1" dirty="0" smtClean="0">
                <a:latin typeface="+mn-ea"/>
              </a:rPr>
              <a:t>改正法案成立</a:t>
            </a:r>
            <a:endParaRPr lang="en-US" altLang="ja-JP" sz="1000" b="1" dirty="0" smtClean="0">
              <a:latin typeface="+mn-ea"/>
            </a:endParaRPr>
          </a:p>
        </p:txBody>
      </p:sp>
      <p:sp>
        <p:nvSpPr>
          <p:cNvPr id="67" name="ホームベース 66"/>
          <p:cNvSpPr/>
          <p:nvPr/>
        </p:nvSpPr>
        <p:spPr>
          <a:xfrm>
            <a:off x="2450668" y="1670191"/>
            <a:ext cx="7074285" cy="21600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tx1"/>
                </a:solidFill>
                <a:latin typeface="+mn-ea"/>
              </a:rPr>
              <a:t>国保基盤強化協議会</a:t>
            </a:r>
            <a:r>
              <a:rPr lang="ja-JP" altLang="en-US" sz="1000" b="1" dirty="0">
                <a:solidFill>
                  <a:schemeClr val="tx1"/>
                </a:solidFill>
                <a:latin typeface="+mn-ea"/>
              </a:rPr>
              <a:t>再開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+mn-ea"/>
              </a:rPr>
              <a:t>（未定）</a:t>
            </a:r>
            <a:endParaRPr kumimoji="1" lang="ja-JP" altLang="en-US" sz="10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5" name="下矢印 14"/>
          <p:cNvSpPr/>
          <p:nvPr/>
        </p:nvSpPr>
        <p:spPr>
          <a:xfrm>
            <a:off x="3611187" y="2049185"/>
            <a:ext cx="695544" cy="1307807"/>
          </a:xfrm>
          <a:prstGeom prst="downArrow">
            <a:avLst>
              <a:gd name="adj1" fmla="val 35824"/>
              <a:gd name="adj2" fmla="val 28853"/>
            </a:avLst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反映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41" name="下矢印 40"/>
          <p:cNvSpPr/>
          <p:nvPr/>
        </p:nvSpPr>
        <p:spPr>
          <a:xfrm>
            <a:off x="6972741" y="2064853"/>
            <a:ext cx="695544" cy="1307807"/>
          </a:xfrm>
          <a:prstGeom prst="downArrow">
            <a:avLst>
              <a:gd name="adj1" fmla="val 35824"/>
              <a:gd name="adj2" fmla="val 28853"/>
            </a:avLst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反映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872506" y="183317"/>
            <a:ext cx="847468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</a:t>
            </a:r>
            <a:endParaRPr kumimoji="1"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521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2050</TotalTime>
  <Words>142</Words>
  <Application>Microsoft Office PowerPoint</Application>
  <PresentationFormat>A4 210 x 297 mm</PresentationFormat>
  <Paragraphs>49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■平成２７年度のスケジュール（案）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国民健康保険制度の 都道府県化について （私案）</dc:title>
  <dc:creator>大阪府庁</dc:creator>
  <cp:lastModifiedBy>HOSTNAME</cp:lastModifiedBy>
  <cp:revision>140</cp:revision>
  <cp:lastPrinted>2015-05-22T06:43:02Z</cp:lastPrinted>
  <dcterms:created xsi:type="dcterms:W3CDTF">2014-07-29T04:11:10Z</dcterms:created>
  <dcterms:modified xsi:type="dcterms:W3CDTF">2015-05-22T06:43:11Z</dcterms:modified>
</cp:coreProperties>
</file>