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44" y="-11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9162F-2A5C-40AE-98D5-32D068ED310A}" type="datetimeFigureOut">
              <a:rPr kumimoji="1" lang="ja-JP" altLang="en-US" smtClean="0"/>
              <a:t>2015/5/20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9150-FABC-4D2A-B235-D64E7BFDAA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881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9162F-2A5C-40AE-98D5-32D068ED310A}" type="datetimeFigureOut">
              <a:rPr kumimoji="1" lang="ja-JP" altLang="en-US" smtClean="0"/>
              <a:t>2015/5/20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9150-FABC-4D2A-B235-D64E7BFDAA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262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9162F-2A5C-40AE-98D5-32D068ED310A}" type="datetimeFigureOut">
              <a:rPr kumimoji="1" lang="ja-JP" altLang="en-US" smtClean="0"/>
              <a:t>2015/5/20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9150-FABC-4D2A-B235-D64E7BFDAA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5854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9162F-2A5C-40AE-98D5-32D068ED310A}" type="datetimeFigureOut">
              <a:rPr kumimoji="1" lang="ja-JP" altLang="en-US" smtClean="0"/>
              <a:t>2015/5/20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9150-FABC-4D2A-B235-D64E7BFDAA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6487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9162F-2A5C-40AE-98D5-32D068ED310A}" type="datetimeFigureOut">
              <a:rPr kumimoji="1" lang="ja-JP" altLang="en-US" smtClean="0"/>
              <a:t>2015/5/20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9150-FABC-4D2A-B235-D64E7BFDAA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684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9162F-2A5C-40AE-98D5-32D068ED310A}" type="datetimeFigureOut">
              <a:rPr kumimoji="1" lang="ja-JP" altLang="en-US" smtClean="0"/>
              <a:t>2015/5/20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9150-FABC-4D2A-B235-D64E7BFDAA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9983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9162F-2A5C-40AE-98D5-32D068ED310A}" type="datetimeFigureOut">
              <a:rPr kumimoji="1" lang="ja-JP" altLang="en-US" smtClean="0"/>
              <a:t>2015/5/20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9150-FABC-4D2A-B235-D64E7BFDAA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136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9162F-2A5C-40AE-98D5-32D068ED310A}" type="datetimeFigureOut">
              <a:rPr kumimoji="1" lang="ja-JP" altLang="en-US" smtClean="0"/>
              <a:t>2015/5/20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9150-FABC-4D2A-B235-D64E7BFDAA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7317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9162F-2A5C-40AE-98D5-32D068ED310A}" type="datetimeFigureOut">
              <a:rPr kumimoji="1" lang="ja-JP" altLang="en-US" smtClean="0"/>
              <a:t>2015/5/20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9150-FABC-4D2A-B235-D64E7BFDAA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2123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9162F-2A5C-40AE-98D5-32D068ED310A}" type="datetimeFigureOut">
              <a:rPr kumimoji="1" lang="ja-JP" altLang="en-US" smtClean="0"/>
              <a:t>2015/5/20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9150-FABC-4D2A-B235-D64E7BFDAA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7507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9162F-2A5C-40AE-98D5-32D068ED310A}" type="datetimeFigureOut">
              <a:rPr kumimoji="1" lang="ja-JP" altLang="en-US" smtClean="0"/>
              <a:t>2015/5/20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9150-FABC-4D2A-B235-D64E7BFDAA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2837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9162F-2A5C-40AE-98D5-32D068ED310A}" type="datetimeFigureOut">
              <a:rPr kumimoji="1" lang="ja-JP" altLang="en-US" smtClean="0"/>
              <a:t>2015/5/20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59150-FABC-4D2A-B235-D64E7BFDAA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75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988671" y="404666"/>
            <a:ext cx="5928659" cy="360039"/>
          </a:xfrm>
          <a:ln w="12700">
            <a:solidFill>
              <a:schemeClr val="tx1"/>
            </a:solidFill>
            <a:prstDash val="solid"/>
          </a:ln>
        </p:spPr>
        <p:txBody>
          <a:bodyPr>
            <a:normAutofit fontScale="90000"/>
          </a:bodyPr>
          <a:lstStyle/>
          <a:p>
            <a:r>
              <a:rPr lang="ja-JP" altLang="ja-JP" sz="1800" dirty="0"/>
              <a:t>府内の標準設定の検討項目の整理の</a:t>
            </a:r>
            <a:r>
              <a:rPr lang="ja-JP" altLang="ja-JP" sz="1800" dirty="0" smtClean="0"/>
              <a:t>考え方</a:t>
            </a:r>
            <a:endParaRPr kumimoji="1" lang="ja-JP" altLang="en-US" sz="1800" dirty="0"/>
          </a:p>
        </p:txBody>
      </p:sp>
      <p:sp>
        <p:nvSpPr>
          <p:cNvPr id="4" name="テキスト ボックス 2"/>
          <p:cNvSpPr txBox="1">
            <a:spLocks noChangeArrowheads="1"/>
          </p:cNvSpPr>
          <p:nvPr/>
        </p:nvSpPr>
        <p:spPr bwMode="auto">
          <a:xfrm>
            <a:off x="194471" y="1052736"/>
            <a:ext cx="9569753" cy="864096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152400" indent="-152400" algn="just">
              <a:spcAft>
                <a:spcPts val="0"/>
              </a:spcAft>
            </a:pPr>
            <a:r>
              <a:rPr lang="ja-JP" sz="1100" kern="100" dirty="0">
                <a:effectLst/>
                <a:latin typeface="+mj-ea"/>
                <a:ea typeface="+mj-ea"/>
                <a:cs typeface="Times New Roman"/>
              </a:rPr>
              <a:t>○　新たな国保制度における平成</a:t>
            </a:r>
            <a:r>
              <a:rPr lang="en-US" sz="1100" kern="100" dirty="0">
                <a:effectLst/>
                <a:latin typeface="+mj-ea"/>
                <a:ea typeface="+mj-ea"/>
                <a:cs typeface="Times New Roman"/>
              </a:rPr>
              <a:t>30</a:t>
            </a:r>
            <a:r>
              <a:rPr lang="ja-JP" sz="1100" kern="100" dirty="0">
                <a:effectLst/>
                <a:latin typeface="+mj-ea"/>
                <a:ea typeface="+mj-ea"/>
                <a:cs typeface="Times New Roman"/>
              </a:rPr>
              <a:t>年度時点での各市町村の取扱いにかかわらず、事業費納付金や保険給付費等交付金で賄う範囲については、標準設定として定める必要がある。　</a:t>
            </a:r>
          </a:p>
          <a:p>
            <a:pPr marL="152400" indent="-152400" algn="just">
              <a:spcAft>
                <a:spcPts val="0"/>
              </a:spcAft>
            </a:pPr>
            <a:r>
              <a:rPr lang="ja-JP" sz="1100" kern="100" dirty="0">
                <a:effectLst/>
                <a:latin typeface="+mj-ea"/>
                <a:ea typeface="+mj-ea"/>
                <a:cs typeface="Times New Roman"/>
              </a:rPr>
              <a:t>○　新たな国保制度では、被保険者の資格管理の単位が「都道府県単位」となり、府内いずれの市町村の被保険者であっても、「大阪府内の一つの国保制度」に加入。したがって府内市町村間異動では、資格の得喪は発生しない。（⇒</a:t>
            </a:r>
            <a:r>
              <a:rPr lang="ja-JP" sz="1100" b="1" kern="100" dirty="0">
                <a:effectLst/>
                <a:latin typeface="+mj-ea"/>
                <a:ea typeface="+mj-ea"/>
                <a:cs typeface="Times New Roman"/>
              </a:rPr>
              <a:t>被保証の統一、被保番号の</a:t>
            </a:r>
            <a:r>
              <a:rPr lang="ja-JP" sz="1100" b="1" kern="100" dirty="0" smtClean="0">
                <a:effectLst/>
                <a:latin typeface="+mj-ea"/>
                <a:ea typeface="+mj-ea"/>
                <a:cs typeface="Times New Roman"/>
              </a:rPr>
              <a:t>共通付番</a:t>
            </a:r>
            <a:r>
              <a:rPr lang="ja-JP" altLang="en-US" sz="1100" b="1" kern="100" dirty="0" smtClean="0">
                <a:effectLst/>
                <a:latin typeface="+mj-ea"/>
                <a:ea typeface="+mj-ea"/>
                <a:cs typeface="Times New Roman"/>
              </a:rPr>
              <a:t>の検討要</a:t>
            </a:r>
            <a:r>
              <a:rPr lang="ja-JP" sz="1100" kern="100" dirty="0" smtClean="0">
                <a:effectLst/>
                <a:latin typeface="+mj-ea"/>
                <a:ea typeface="+mj-ea"/>
                <a:cs typeface="Times New Roman"/>
              </a:rPr>
              <a:t>）</a:t>
            </a:r>
            <a:endParaRPr lang="ja-JP" sz="1100" kern="100" dirty="0">
              <a:effectLst/>
              <a:latin typeface="+mj-ea"/>
              <a:ea typeface="+mj-ea"/>
              <a:cs typeface="Times New Roman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6866652"/>
              </p:ext>
            </p:extLst>
          </p:nvPr>
        </p:nvGraphicFramePr>
        <p:xfrm>
          <a:off x="194471" y="2132857"/>
          <a:ext cx="3510390" cy="46318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740"/>
                <a:gridCol w="2186537"/>
                <a:gridCol w="1014113"/>
              </a:tblGrid>
              <a:tr h="51172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b="0" kern="100" dirty="0" smtClean="0">
                          <a:solidFill>
                            <a:schemeClr val="bg1"/>
                          </a:solidFill>
                          <a:effectLst/>
                        </a:rPr>
                        <a:t>検討項目の整理</a:t>
                      </a:r>
                      <a:endParaRPr lang="ja-JP" sz="1400" b="0" kern="100" dirty="0">
                        <a:solidFill>
                          <a:schemeClr val="bg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4691" marR="646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400" b="0" kern="100" dirty="0">
                        <a:solidFill>
                          <a:schemeClr val="bg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4691" marR="646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b="0" kern="100" dirty="0">
                          <a:solidFill>
                            <a:schemeClr val="bg1"/>
                          </a:solidFill>
                          <a:effectLst/>
                        </a:rPr>
                        <a:t>府内の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b="0" kern="100" dirty="0">
                          <a:solidFill>
                            <a:schemeClr val="bg1"/>
                          </a:solidFill>
                          <a:effectLst/>
                        </a:rPr>
                        <a:t>標準設定</a:t>
                      </a:r>
                      <a:endParaRPr lang="ja-JP" sz="1400" b="0" kern="100" dirty="0">
                        <a:solidFill>
                          <a:schemeClr val="bg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4691" marR="646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</a:tr>
              <a:tr h="784417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ja-JP" altLang="en-US" sz="1400" b="0" kern="1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Times New Roman"/>
                        </a:rPr>
                        <a:t>①</a:t>
                      </a:r>
                      <a:endParaRPr lang="ja-JP" sz="1400" b="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4691" marR="646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152400" algn="just">
                        <a:spcAft>
                          <a:spcPts val="0"/>
                        </a:spcAft>
                      </a:pPr>
                      <a:r>
                        <a:rPr lang="ja-JP" sz="14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平成</a:t>
                      </a:r>
                      <a:r>
                        <a:rPr lang="en-US" sz="1400" b="0" kern="100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r>
                        <a:rPr lang="ja-JP" sz="1400" b="0" kern="100" dirty="0">
                          <a:solidFill>
                            <a:schemeClr val="tx1"/>
                          </a:solidFill>
                          <a:effectLst/>
                        </a:rPr>
                        <a:t>年度から、府内市町村が統一して実施していくもの</a:t>
                      </a:r>
                      <a:endParaRPr lang="ja-JP" sz="1400" b="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4691" marR="646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b="0" kern="100" dirty="0">
                          <a:solidFill>
                            <a:schemeClr val="tx1"/>
                          </a:solidFill>
                          <a:effectLst/>
                        </a:rPr>
                        <a:t>定める</a:t>
                      </a:r>
                      <a:endParaRPr lang="ja-JP" sz="1400" b="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4691" marR="646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40160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ja-JP" altLang="en-US" sz="1400" b="0" kern="1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Times New Roman"/>
                        </a:rPr>
                        <a:t>②</a:t>
                      </a:r>
                      <a:endParaRPr lang="ja-JP" sz="1400" b="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4691" marR="646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152400" algn="just">
                        <a:spcAft>
                          <a:spcPts val="0"/>
                        </a:spcAft>
                      </a:pPr>
                      <a:r>
                        <a:rPr lang="ja-JP" sz="1400" b="0" kern="100" dirty="0">
                          <a:solidFill>
                            <a:schemeClr val="tx1"/>
                          </a:solidFill>
                          <a:effectLst/>
                        </a:rPr>
                        <a:t>平成</a:t>
                      </a:r>
                      <a:r>
                        <a:rPr lang="en-US" sz="1400" b="0" kern="100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r>
                        <a:rPr lang="ja-JP" sz="1400" b="0" kern="100" dirty="0">
                          <a:solidFill>
                            <a:schemeClr val="tx1"/>
                          </a:solidFill>
                          <a:effectLst/>
                        </a:rPr>
                        <a:t>年度時点での府内統一は困難だが、定めた標準を目標に今後時間をかけて平準化を進め、最終的に統一をめざしていくもの</a:t>
                      </a:r>
                      <a:endParaRPr lang="ja-JP" sz="1400" b="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4691" marR="646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b="0" kern="100" dirty="0">
                          <a:solidFill>
                            <a:schemeClr val="tx1"/>
                          </a:solidFill>
                          <a:effectLst/>
                        </a:rPr>
                        <a:t>定める</a:t>
                      </a:r>
                      <a:endParaRPr lang="ja-JP" sz="1400" b="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4691" marR="646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72449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ja-JP" altLang="en-US" sz="1400" b="0" kern="1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Times New Roman"/>
                        </a:rPr>
                        <a:t>③</a:t>
                      </a:r>
                      <a:endParaRPr lang="ja-JP" sz="1400" b="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4691" marR="646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152400" algn="just">
                        <a:spcAft>
                          <a:spcPts val="0"/>
                        </a:spcAft>
                      </a:pPr>
                      <a:r>
                        <a:rPr lang="ja-JP" sz="1400" b="0" kern="100" dirty="0">
                          <a:solidFill>
                            <a:schemeClr val="tx1"/>
                          </a:solidFill>
                          <a:effectLst/>
                        </a:rPr>
                        <a:t>府内の標準は定めるが、標準設定にこだわらず、例えば上乗せ・横出しなど市町村の判断で実施していくもの</a:t>
                      </a:r>
                      <a:endParaRPr lang="ja-JP" sz="1400" b="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4691" marR="646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b="0" kern="100" dirty="0">
                          <a:solidFill>
                            <a:schemeClr val="tx1"/>
                          </a:solidFill>
                          <a:effectLst/>
                        </a:rPr>
                        <a:t>定める</a:t>
                      </a:r>
                      <a:endParaRPr lang="ja-JP" sz="1400" b="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4691" marR="646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28739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ja-JP" altLang="en-US" sz="1400" b="0" kern="1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Times New Roman"/>
                        </a:rPr>
                        <a:t>④</a:t>
                      </a:r>
                      <a:endParaRPr lang="ja-JP" sz="1400" b="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4691" marR="646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152400" algn="just">
                        <a:spcAft>
                          <a:spcPts val="0"/>
                        </a:spcAft>
                      </a:pPr>
                      <a:r>
                        <a:rPr lang="ja-JP" sz="1400" b="0" kern="100" dirty="0">
                          <a:solidFill>
                            <a:schemeClr val="tx1"/>
                          </a:solidFill>
                          <a:effectLst/>
                        </a:rPr>
                        <a:t>府内の標準を定めず、引き続き、市町村の判断で実施していくもの</a:t>
                      </a:r>
                      <a:endParaRPr lang="ja-JP" sz="1400" b="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4691" marR="646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b="0" kern="100" dirty="0">
                          <a:solidFill>
                            <a:schemeClr val="tx1"/>
                          </a:solidFill>
                          <a:effectLst/>
                        </a:rPr>
                        <a:t>定めない</a:t>
                      </a:r>
                      <a:endParaRPr lang="ja-JP" sz="1400" b="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4691" marR="646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755051"/>
              </p:ext>
            </p:extLst>
          </p:nvPr>
        </p:nvGraphicFramePr>
        <p:xfrm>
          <a:off x="4796982" y="2132856"/>
          <a:ext cx="4967242" cy="4608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3621"/>
                <a:gridCol w="2483621"/>
              </a:tblGrid>
              <a:tr h="288032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bg1"/>
                          </a:solidFill>
                        </a:rPr>
                        <a:t>検討すべき主な項目</a:t>
                      </a:r>
                      <a:endParaRPr kumimoji="1" lang="ja-JP" altLang="en-US" sz="1400" b="0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bg1"/>
                          </a:solidFill>
                        </a:rPr>
                        <a:t>財政運営検討ＷＧ</a:t>
                      </a:r>
                      <a:endParaRPr kumimoji="1" lang="ja-JP" altLang="en-US" sz="1400" b="0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bg1"/>
                          </a:solidFill>
                        </a:rPr>
                        <a:t>事業運営検討ＷＧ</a:t>
                      </a:r>
                      <a:endParaRPr kumimoji="1" lang="ja-JP" altLang="en-US" sz="1400" b="0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3998912">
                <a:tc>
                  <a:txBody>
                    <a:bodyPr/>
                    <a:lstStyle/>
                    <a:p>
                      <a:pPr marL="182563" indent="-182563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○ 保険料・税の区分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82563" indent="-182563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○ 賦課方式、賦課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割合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82563" indent="-182563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○ 保険料率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82563" indent="-182563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○ 賦課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限度額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82563" indent="-182563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○ 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保険料減免・軽減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基準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indent="-457200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2563" indent="-182563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○ 被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保険者証・高齢証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の書式、被保険者番号付番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82563" indent="-182563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○ 通常証の交付時期、有効期間、交付方法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82563" indent="-182563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○ 短期証・資格書の交付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基準、有効期間、交付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方法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82563" indent="-182563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○ 保険料本算定時期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、仮算定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の有無、納期数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82563" indent="-182563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○ 滞納処分の取扱い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82563" indent="-182563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○一部負担金減免基準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82563" indent="-182563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○ 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保険給付（出産育児一時金・葬祭費）の基準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82563" indent="-182563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○ 保健事業の実施項目・水準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82563" indent="-182563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○ 医療費適正化の取組み（後発医薬品の推進・差額通知等）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82563" indent="-182563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○レセプト点検の実施内容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24" name="グループ化 23"/>
          <p:cNvGrpSpPr/>
          <p:nvPr/>
        </p:nvGrpSpPr>
        <p:grpSpPr>
          <a:xfrm>
            <a:off x="3846256" y="2931960"/>
            <a:ext cx="950727" cy="3593384"/>
            <a:chOff x="3550390" y="2931960"/>
            <a:chExt cx="877594" cy="3593384"/>
          </a:xfrm>
        </p:grpSpPr>
        <p:sp>
          <p:nvSpPr>
            <p:cNvPr id="10" name="左矢印 9"/>
            <p:cNvSpPr/>
            <p:nvPr/>
          </p:nvSpPr>
          <p:spPr>
            <a:xfrm>
              <a:off x="3550390" y="2931960"/>
              <a:ext cx="288032" cy="360040"/>
            </a:xfrm>
            <a:prstGeom prst="lef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19" name="左矢印 18"/>
            <p:cNvSpPr/>
            <p:nvPr/>
          </p:nvSpPr>
          <p:spPr>
            <a:xfrm>
              <a:off x="3550390" y="4005064"/>
              <a:ext cx="288032" cy="360040"/>
            </a:xfrm>
            <a:prstGeom prst="lef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20" name="左矢印 19"/>
            <p:cNvSpPr/>
            <p:nvPr/>
          </p:nvSpPr>
          <p:spPr>
            <a:xfrm>
              <a:off x="3550390" y="5229200"/>
              <a:ext cx="288032" cy="360040"/>
            </a:xfrm>
            <a:prstGeom prst="lef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21" name="左矢印 20"/>
            <p:cNvSpPr/>
            <p:nvPr/>
          </p:nvSpPr>
          <p:spPr>
            <a:xfrm>
              <a:off x="3550390" y="6165304"/>
              <a:ext cx="288032" cy="360040"/>
            </a:xfrm>
            <a:prstGeom prst="lef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3838422" y="3025140"/>
              <a:ext cx="222773" cy="340614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4061195" y="4365104"/>
              <a:ext cx="366789" cy="57606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6763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252</Words>
  <Application>Microsoft Office PowerPoint</Application>
  <PresentationFormat>A4 210 x 297 mm</PresentationFormat>
  <Paragraphs>36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府内の標準設定の検討項目の整理の考え方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府内の標準設定の検討項目の整理の考え方</dc:title>
  <dc:creator>HOSTNAME</dc:creator>
  <cp:lastModifiedBy>HOSTNAME</cp:lastModifiedBy>
  <cp:revision>12</cp:revision>
  <cp:lastPrinted>2015-05-20T02:18:39Z</cp:lastPrinted>
  <dcterms:created xsi:type="dcterms:W3CDTF">2015-05-19T08:41:18Z</dcterms:created>
  <dcterms:modified xsi:type="dcterms:W3CDTF">2015-05-20T02:20:12Z</dcterms:modified>
</cp:coreProperties>
</file>