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4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8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6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5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48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98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1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2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83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9162F-2A5C-40AE-98D5-32D068ED310A}" type="datetimeFigureOut">
              <a:rPr kumimoji="1" lang="ja-JP" altLang="en-US" smtClean="0"/>
              <a:t>2015/5/20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9150-FABC-4D2A-B235-D64E7BFD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75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88671" y="404666"/>
            <a:ext cx="5928659" cy="360039"/>
          </a:xfrm>
          <a:ln w="12700"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ja-JP" altLang="ja-JP" sz="1800" dirty="0"/>
              <a:t>府内の標準設定の検討項目の整理の</a:t>
            </a:r>
            <a:r>
              <a:rPr lang="ja-JP" altLang="ja-JP" sz="1800" dirty="0" smtClean="0"/>
              <a:t>考え方</a:t>
            </a:r>
            <a:endParaRPr kumimoji="1" lang="ja-JP" altLang="en-US" sz="1800" dirty="0"/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94471" y="1052736"/>
            <a:ext cx="9569753" cy="86409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152400" indent="-152400" algn="just">
              <a:spcAft>
                <a:spcPts val="0"/>
              </a:spcAft>
            </a:pPr>
            <a:r>
              <a:rPr lang="ja-JP" sz="1100" kern="100" dirty="0">
                <a:effectLst/>
                <a:latin typeface="+mj-ea"/>
                <a:ea typeface="+mj-ea"/>
                <a:cs typeface="Times New Roman"/>
              </a:rPr>
              <a:t>○　新たな国保制度における平成</a:t>
            </a:r>
            <a:r>
              <a:rPr lang="en-US" sz="1100" kern="100" dirty="0">
                <a:effectLst/>
                <a:latin typeface="+mj-ea"/>
                <a:ea typeface="+mj-ea"/>
                <a:cs typeface="Times New Roman"/>
              </a:rPr>
              <a:t>30</a:t>
            </a:r>
            <a:r>
              <a:rPr lang="ja-JP" sz="1100" kern="100" dirty="0">
                <a:effectLst/>
                <a:latin typeface="+mj-ea"/>
                <a:ea typeface="+mj-ea"/>
                <a:cs typeface="Times New Roman"/>
              </a:rPr>
              <a:t>年度時点での各市町村の取扱いにかかわらず、事業費納付金や保険給付費等交付金で賄う範囲については、標準設定として定める必要がある。　</a:t>
            </a:r>
          </a:p>
          <a:p>
            <a:pPr marL="152400" indent="-152400" algn="just">
              <a:spcAft>
                <a:spcPts val="0"/>
              </a:spcAft>
            </a:pPr>
            <a:r>
              <a:rPr lang="ja-JP" sz="1100" kern="100" dirty="0">
                <a:effectLst/>
                <a:latin typeface="+mj-ea"/>
                <a:ea typeface="+mj-ea"/>
                <a:cs typeface="Times New Roman"/>
              </a:rPr>
              <a:t>○　新たな国保制度では、被保険者の資格管理の単位が「都道府県単位」となり、府内いずれの市町村の被保険者であっても、「大阪府内の一つの国保制度」に加入。したがって府内市町村間異動では、資格の得喪は発生しない。（⇒</a:t>
            </a:r>
            <a:r>
              <a:rPr lang="ja-JP" sz="1100" b="1" kern="100" dirty="0">
                <a:effectLst/>
                <a:latin typeface="+mj-ea"/>
                <a:ea typeface="+mj-ea"/>
                <a:cs typeface="Times New Roman"/>
              </a:rPr>
              <a:t>被保証の統一、被保番号の</a:t>
            </a:r>
            <a:r>
              <a:rPr lang="ja-JP" sz="1100" b="1" kern="100" dirty="0" smtClean="0">
                <a:effectLst/>
                <a:latin typeface="+mj-ea"/>
                <a:ea typeface="+mj-ea"/>
                <a:cs typeface="Times New Roman"/>
              </a:rPr>
              <a:t>共通付番</a:t>
            </a:r>
            <a:r>
              <a:rPr lang="ja-JP" altLang="en-US" sz="1100" b="1" kern="100" dirty="0" smtClean="0">
                <a:effectLst/>
                <a:latin typeface="+mj-ea"/>
                <a:ea typeface="+mj-ea"/>
                <a:cs typeface="Times New Roman"/>
              </a:rPr>
              <a:t>の検討要</a:t>
            </a:r>
            <a:r>
              <a:rPr lang="ja-JP" sz="1100" kern="100" dirty="0" smtClean="0">
                <a:effectLst/>
                <a:latin typeface="+mj-ea"/>
                <a:ea typeface="+mj-ea"/>
                <a:cs typeface="Times New Roman"/>
              </a:rPr>
              <a:t>）</a:t>
            </a:r>
            <a:endParaRPr lang="ja-JP" sz="1100" kern="100" dirty="0">
              <a:effectLst/>
              <a:latin typeface="+mj-ea"/>
              <a:ea typeface="+mj-ea"/>
              <a:cs typeface="Times New Roman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866652"/>
              </p:ext>
            </p:extLst>
          </p:nvPr>
        </p:nvGraphicFramePr>
        <p:xfrm>
          <a:off x="194471" y="2132857"/>
          <a:ext cx="3510390" cy="463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40"/>
                <a:gridCol w="2186537"/>
                <a:gridCol w="1014113"/>
              </a:tblGrid>
              <a:tr h="5117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検討項目の整理</a:t>
                      </a:r>
                      <a:endParaRPr lang="ja-JP" sz="1400" b="0" kern="100" dirty="0">
                        <a:solidFill>
                          <a:schemeClr val="bg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b="0" kern="100" dirty="0">
                        <a:solidFill>
                          <a:schemeClr val="bg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bg1"/>
                          </a:solidFill>
                          <a:effectLst/>
                        </a:rPr>
                        <a:t>府内の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bg1"/>
                          </a:solidFill>
                          <a:effectLst/>
                        </a:rPr>
                        <a:t>標準設定</a:t>
                      </a:r>
                      <a:endParaRPr lang="ja-JP" sz="1400" b="0" kern="100" dirty="0">
                        <a:solidFill>
                          <a:schemeClr val="bg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78441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①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spcAft>
                          <a:spcPts val="0"/>
                        </a:spcAft>
                      </a:pPr>
                      <a:r>
                        <a:rPr lang="ja-JP" sz="1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平成</a:t>
                      </a: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年度から、府内市町村が統一して実施していくもの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定める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②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平成</a:t>
                      </a: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年度時点での府内統一は困難だが、定めた標準を目標に今後時間をかけて平準化を進め、最終的に統一をめざしていくもの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定める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2449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③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府内の標準は定めるが、標準設定にこだわらず、例えば上乗せ・横出しなど市町村の判断で実施していくもの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定める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739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④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府内の標準を定めず、引き続き、市町村の判断で実施していくもの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</a:rPr>
                        <a:t>定めない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691" marR="646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55051"/>
              </p:ext>
            </p:extLst>
          </p:nvPr>
        </p:nvGraphicFramePr>
        <p:xfrm>
          <a:off x="4796982" y="2132856"/>
          <a:ext cx="496724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621"/>
                <a:gridCol w="2483621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</a:rPr>
                        <a:t>検討すべき主な項目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</a:rPr>
                        <a:t>財政運営検討ＷＧ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</a:rPr>
                        <a:t>事業運営検討ＷＧ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998912">
                <a:tc>
                  <a:txBody>
                    <a:bodyPr/>
                    <a:lstStyle/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保険料・税の区分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賦課方式、賦課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保険料率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賦課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限度額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保険料減免・軽減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基準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indent="-457200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被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保険者証・高齢証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の書式、被保険者番号付番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通常証の交付時期、有効期間、交付方法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短期証・資格書の交付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基準、有効期間、交付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方法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保険料本算定時期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、仮算定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の有無、納期数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滞納処分の取扱い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○一部負担金減免基準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保険給付（出産育児一時金・葬祭費）の基準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保健事業の実施項目・水準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 医療費適正化の取組み（後発医薬品の推進・差額通知等）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○レセプト点検の実施内容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4" name="グループ化 23"/>
          <p:cNvGrpSpPr/>
          <p:nvPr/>
        </p:nvGrpSpPr>
        <p:grpSpPr>
          <a:xfrm>
            <a:off x="3846256" y="2931960"/>
            <a:ext cx="950727" cy="3593384"/>
            <a:chOff x="3550390" y="2931960"/>
            <a:chExt cx="877594" cy="3593384"/>
          </a:xfrm>
        </p:grpSpPr>
        <p:sp>
          <p:nvSpPr>
            <p:cNvPr id="10" name="左矢印 9"/>
            <p:cNvSpPr/>
            <p:nvPr/>
          </p:nvSpPr>
          <p:spPr>
            <a:xfrm>
              <a:off x="3550390" y="2931960"/>
              <a:ext cx="288032" cy="36004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9" name="左矢印 18"/>
            <p:cNvSpPr/>
            <p:nvPr/>
          </p:nvSpPr>
          <p:spPr>
            <a:xfrm>
              <a:off x="3550390" y="4005064"/>
              <a:ext cx="288032" cy="36004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0" name="左矢印 19"/>
            <p:cNvSpPr/>
            <p:nvPr/>
          </p:nvSpPr>
          <p:spPr>
            <a:xfrm>
              <a:off x="3550390" y="5229200"/>
              <a:ext cx="288032" cy="36004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1" name="左矢印 20"/>
            <p:cNvSpPr/>
            <p:nvPr/>
          </p:nvSpPr>
          <p:spPr>
            <a:xfrm>
              <a:off x="3550390" y="6165304"/>
              <a:ext cx="288032" cy="36004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838422" y="3025140"/>
              <a:ext cx="222773" cy="34061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061195" y="4365104"/>
              <a:ext cx="366789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76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252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府内の標準設定の検討項目の整理の考え方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府内の標準設定の検討項目の整理の考え方</dc:title>
  <dc:creator>HOSTNAME</dc:creator>
  <cp:lastModifiedBy>HOSTNAME</cp:lastModifiedBy>
  <cp:revision>12</cp:revision>
  <cp:lastPrinted>2015-05-20T02:18:39Z</cp:lastPrinted>
  <dcterms:created xsi:type="dcterms:W3CDTF">2015-05-19T08:41:18Z</dcterms:created>
  <dcterms:modified xsi:type="dcterms:W3CDTF">2015-05-20T02:20:12Z</dcterms:modified>
</cp:coreProperties>
</file>