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38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FCDB-537E-4D9C-8EA0-4E51519EF222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228A-9C66-42C3-95DA-6B01CBF11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5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FCDB-537E-4D9C-8EA0-4E51519EF222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228A-9C66-42C3-95DA-6B01CBF11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45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FCDB-537E-4D9C-8EA0-4E51519EF222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228A-9C66-42C3-95DA-6B01CBF11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191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FCDB-537E-4D9C-8EA0-4E51519EF222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228A-9C66-42C3-95DA-6B01CBF11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464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FCDB-537E-4D9C-8EA0-4E51519EF222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228A-9C66-42C3-95DA-6B01CBF11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0652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FCDB-537E-4D9C-8EA0-4E51519EF222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228A-9C66-42C3-95DA-6B01CBF11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9069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FCDB-537E-4D9C-8EA0-4E51519EF222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228A-9C66-42C3-95DA-6B01CBF11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49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FCDB-537E-4D9C-8EA0-4E51519EF222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228A-9C66-42C3-95DA-6B01CBF11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245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FCDB-537E-4D9C-8EA0-4E51519EF222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228A-9C66-42C3-95DA-6B01CBF11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399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FCDB-537E-4D9C-8EA0-4E51519EF222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228A-9C66-42C3-95DA-6B01CBF11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789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FCDB-537E-4D9C-8EA0-4E51519EF222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228A-9C66-42C3-95DA-6B01CBF11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378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EFCDB-537E-4D9C-8EA0-4E51519EF222}" type="datetimeFigureOut">
              <a:rPr kumimoji="1" lang="ja-JP" altLang="en-US" smtClean="0"/>
              <a:t>2015/7/23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1228A-9C66-42C3-95DA-6B01CBF110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2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84515" y="332657"/>
            <a:ext cx="8814979" cy="432048"/>
          </a:xfrm>
          <a:ln w="127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kumimoji="1" lang="ja-JP" altLang="en-US" sz="2400" dirty="0" smtClean="0">
                <a:ln w="3175">
                  <a:noFill/>
                </a:ln>
              </a:rPr>
              <a:t>市町村国保特会収支イメージ（医療分）</a:t>
            </a:r>
            <a:endParaRPr kumimoji="1" lang="ja-JP" altLang="en-US" sz="2400" dirty="0">
              <a:ln w="3175">
                <a:noFill/>
              </a:ln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889939"/>
              </p:ext>
            </p:extLst>
          </p:nvPr>
        </p:nvGraphicFramePr>
        <p:xfrm>
          <a:off x="662523" y="2112295"/>
          <a:ext cx="3744416" cy="228369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72208"/>
                <a:gridCol w="1872208"/>
              </a:tblGrid>
              <a:tr h="3614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歳入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歳出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6407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保険料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保険給付費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6407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公費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407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前期高齢者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交付金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321122"/>
              </p:ext>
            </p:extLst>
          </p:nvPr>
        </p:nvGraphicFramePr>
        <p:xfrm>
          <a:off x="5343043" y="1448130"/>
          <a:ext cx="3744416" cy="291697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72208"/>
                <a:gridCol w="1872208"/>
              </a:tblGrid>
              <a:tr h="324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+mj-ea"/>
                          <a:ea typeface="+mj-ea"/>
                        </a:rPr>
                        <a:t>歳入</a:t>
                      </a:r>
                      <a:endParaRPr lang="ja-JP" sz="16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+mj-ea"/>
                          <a:ea typeface="+mj-ea"/>
                        </a:rPr>
                        <a:t>歳出</a:t>
                      </a:r>
                      <a:endParaRPr lang="ja-JP" sz="16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+mj-ea"/>
                          <a:ea typeface="+mj-ea"/>
                        </a:rPr>
                        <a:t>保険料</a:t>
                      </a:r>
                      <a:endParaRPr lang="ja-JP" sz="16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74295" marR="74295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+mj-ea"/>
                          <a:ea typeface="+mj-ea"/>
                          <a:cs typeface="Times New Roman"/>
                        </a:rPr>
                        <a:t>事業費納付金</a:t>
                      </a:r>
                      <a:endParaRPr lang="en-US" altLang="ja-JP" sz="1600" kern="100" dirty="0" smtClean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+mj-ea"/>
                          <a:ea typeface="+mj-ea"/>
                          <a:cs typeface="Times New Roman"/>
                        </a:rPr>
                        <a:t>（分賦金）</a:t>
                      </a:r>
                      <a:endParaRPr lang="ja-JP" sz="16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74295" marR="74295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22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+mj-ea"/>
                          <a:ea typeface="+mj-ea"/>
                          <a:cs typeface="Times New Roman"/>
                        </a:rPr>
                        <a:t>給付費等交付金（都道府県からの交付金）</a:t>
                      </a:r>
                      <a:endParaRPr lang="ja-JP" sz="16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74295" marR="7429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+mj-ea"/>
                          <a:ea typeface="+mj-ea"/>
                          <a:cs typeface="Times New Roman"/>
                        </a:rPr>
                        <a:t>保険給付費</a:t>
                      </a:r>
                      <a:endParaRPr lang="ja-JP" sz="16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74295" marR="7429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" name="上下矢印 5"/>
          <p:cNvSpPr/>
          <p:nvPr/>
        </p:nvSpPr>
        <p:spPr>
          <a:xfrm>
            <a:off x="4470325" y="2468049"/>
            <a:ext cx="312035" cy="1944216"/>
          </a:xfrm>
          <a:prstGeom prst="up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上下矢印 8"/>
          <p:cNvSpPr/>
          <p:nvPr/>
        </p:nvSpPr>
        <p:spPr>
          <a:xfrm>
            <a:off x="9225337" y="2468049"/>
            <a:ext cx="323375" cy="1944216"/>
          </a:xfrm>
          <a:prstGeom prst="up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上下矢印 9"/>
          <p:cNvSpPr/>
          <p:nvPr/>
        </p:nvSpPr>
        <p:spPr>
          <a:xfrm>
            <a:off x="9225337" y="1789089"/>
            <a:ext cx="312035" cy="678961"/>
          </a:xfrm>
          <a:prstGeom prst="up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86593" y="1052736"/>
            <a:ext cx="2496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現行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23130" y="1052736"/>
            <a:ext cx="2184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国保制度改革後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643224" y="4653136"/>
            <a:ext cx="4139136" cy="144016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○「保険料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+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公費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+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前期高齢者交付金」と「保険給付費」が均衡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○保険給付費が想定以上となった場合、財源不足となるおそれがある。　⇒</a:t>
            </a:r>
            <a:r>
              <a:rPr lang="ja-JP" altLang="en-US" sz="1400" b="1" u="sng" dirty="0" smtClean="0">
                <a:solidFill>
                  <a:schemeClr val="tx1"/>
                </a:solidFill>
              </a:rPr>
              <a:t>赤字会計のリスク</a:t>
            </a:r>
            <a:endParaRPr lang="en-US" altLang="ja-JP" sz="1400" b="1" u="sng" dirty="0">
              <a:solidFill>
                <a:schemeClr val="tx1"/>
              </a:solidFill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</a:rPr>
              <a:t>　・想定以下だった場合、その差額は余剰金となる</a:t>
            </a:r>
            <a:endParaRPr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343043" y="4653136"/>
            <a:ext cx="4194329" cy="144016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○「保険料」と「事業費納付金」が、</a:t>
            </a:r>
            <a:r>
              <a:rPr lang="ja-JP" altLang="en-US" sz="1400" dirty="0" smtClean="0">
                <a:solidFill>
                  <a:schemeClr val="tx1"/>
                </a:solidFill>
              </a:rPr>
              <a:t>「給付費等交付金」と「保険給付費」がそれぞれ均衡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○保険給付費に応じて給付費等交付金が交付されるので、</a:t>
            </a:r>
            <a:r>
              <a:rPr lang="ja-JP" altLang="en-US" sz="1400" b="1" u="sng" dirty="0" smtClean="0">
                <a:solidFill>
                  <a:schemeClr val="tx1"/>
                </a:solidFill>
              </a:rPr>
              <a:t>保険給付費に起因する赤字は基本的に発生しない。</a:t>
            </a:r>
            <a:endParaRPr lang="en-US" altLang="ja-JP" sz="1400" b="1" u="sng" dirty="0" smtClean="0">
              <a:solidFill>
                <a:schemeClr val="tx1"/>
              </a:solidFill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</a:rPr>
              <a:t>　</a:t>
            </a:r>
            <a:r>
              <a:rPr kumimoji="1" lang="ja-JP" altLang="en-US" sz="1100" dirty="0" smtClean="0">
                <a:solidFill>
                  <a:schemeClr val="tx1"/>
                </a:solidFill>
              </a:rPr>
              <a:t>・ただし、余剰金も基本的に発生しない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 flipV="1">
            <a:off x="4470326" y="1789089"/>
            <a:ext cx="843831" cy="67896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>
            <a:off x="740532" y="6173579"/>
            <a:ext cx="694277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・前期</a:t>
            </a:r>
            <a:r>
              <a:rPr lang="ja-JP" altLang="en-US" sz="1050" dirty="0" smtClean="0"/>
              <a:t>高齢者交付金も市町村国保特会での関与がなくなることから、これによる赤字、余剰金は発生しない</a:t>
            </a:r>
            <a:endParaRPr lang="ja-JP" altLang="en-US" sz="1050" dirty="0"/>
          </a:p>
          <a:p>
            <a:r>
              <a:rPr lang="ja-JP" altLang="en-US" sz="1050" dirty="0" smtClean="0"/>
              <a:t>・保険料収納不足による赤字リスクや、収納率向上による余剰金の可能性はこれまでどおり</a:t>
            </a:r>
            <a:endParaRPr lang="en-US" altLang="ja-JP" sz="1050" dirty="0" smtClean="0"/>
          </a:p>
        </p:txBody>
      </p:sp>
    </p:spTree>
    <p:extLst>
      <p:ext uri="{BB962C8B-B14F-4D97-AF65-F5344CB8AC3E}">
        <p14:creationId xmlns:p14="http://schemas.microsoft.com/office/powerpoint/2010/main" val="376686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183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市町村国保特会収支イメージ（医療分）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市町村国保特会収支イメージ（医療分）</dc:title>
  <dc:creator>HOSTNAME</dc:creator>
  <cp:lastModifiedBy>職員端末機23年度3月調達</cp:lastModifiedBy>
  <cp:revision>18</cp:revision>
  <cp:lastPrinted>2015-05-18T12:04:56Z</cp:lastPrinted>
  <dcterms:created xsi:type="dcterms:W3CDTF">2015-05-13T00:43:33Z</dcterms:created>
  <dcterms:modified xsi:type="dcterms:W3CDTF">2015-07-23T05:53:54Z</dcterms:modified>
</cp:coreProperties>
</file>