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4E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34" y="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110E8C62-C4EF-4A97-A1E7-E7C6E2C75BE0}" type="datetimeFigureOut">
              <a:rPr kumimoji="1" lang="ja-JP" altLang="en-US" smtClean="0"/>
              <a:t>2015/10/19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B377C2DA-AAB3-416C-8096-37C9930F4C89}" type="slidenum">
              <a:rPr kumimoji="1" lang="ja-JP" altLang="en-US" smtClean="0"/>
              <a:t>‹#›</a:t>
            </a:fld>
            <a:endParaRPr kumimoji="1" lang="ja-JP" altLang="en-US"/>
          </a:p>
        </p:txBody>
      </p:sp>
    </p:spTree>
    <p:extLst>
      <p:ext uri="{BB962C8B-B14F-4D97-AF65-F5344CB8AC3E}">
        <p14:creationId xmlns:p14="http://schemas.microsoft.com/office/powerpoint/2010/main" val="35211012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01F5734-686F-48BD-B32F-00221DC38943}" type="datetime1">
              <a:rPr kumimoji="1" lang="ja-JP" altLang="en-US" smtClean="0"/>
              <a:t>2015/10/19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C2AD10-AA9B-4707-86C6-B13D52EEADEE}" type="slidenum">
              <a:rPr kumimoji="1" lang="ja-JP" altLang="en-US" smtClean="0"/>
              <a:t>‹#›</a:t>
            </a:fld>
            <a:endParaRPr kumimoji="1" lang="ja-JP" altLang="en-US"/>
          </a:p>
        </p:txBody>
      </p:sp>
    </p:spTree>
    <p:extLst>
      <p:ext uri="{BB962C8B-B14F-4D97-AF65-F5344CB8AC3E}">
        <p14:creationId xmlns:p14="http://schemas.microsoft.com/office/powerpoint/2010/main" val="1354208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559867-AEF1-413C-9412-C2CA65C9DDE4}" type="datetime1">
              <a:rPr kumimoji="1" lang="ja-JP" altLang="en-US" smtClean="0"/>
              <a:t>2015/10/19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C2AD10-AA9B-4707-86C6-B13D52EEADEE}" type="slidenum">
              <a:rPr kumimoji="1" lang="ja-JP" altLang="en-US" smtClean="0"/>
              <a:t>‹#›</a:t>
            </a:fld>
            <a:endParaRPr kumimoji="1" lang="ja-JP" altLang="en-US"/>
          </a:p>
        </p:txBody>
      </p:sp>
    </p:spTree>
    <p:extLst>
      <p:ext uri="{BB962C8B-B14F-4D97-AF65-F5344CB8AC3E}">
        <p14:creationId xmlns:p14="http://schemas.microsoft.com/office/powerpoint/2010/main" val="2018875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2FA58A-A4F4-444B-8A8B-2265D2494A51}" type="datetime1">
              <a:rPr kumimoji="1" lang="ja-JP" altLang="en-US" smtClean="0"/>
              <a:t>2015/10/19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C2AD10-AA9B-4707-86C6-B13D52EEADEE}" type="slidenum">
              <a:rPr kumimoji="1" lang="ja-JP" altLang="en-US" smtClean="0"/>
              <a:t>‹#›</a:t>
            </a:fld>
            <a:endParaRPr kumimoji="1" lang="ja-JP" altLang="en-US"/>
          </a:p>
        </p:txBody>
      </p:sp>
    </p:spTree>
    <p:extLst>
      <p:ext uri="{BB962C8B-B14F-4D97-AF65-F5344CB8AC3E}">
        <p14:creationId xmlns:p14="http://schemas.microsoft.com/office/powerpoint/2010/main" val="3078531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FA99343-9BC0-4A0A-BC20-BE1804BE276D}" type="datetime1">
              <a:rPr kumimoji="1" lang="ja-JP" altLang="en-US" smtClean="0"/>
              <a:t>2015/10/19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C2AD10-AA9B-4707-86C6-B13D52EEADEE}" type="slidenum">
              <a:rPr kumimoji="1" lang="ja-JP" altLang="en-US" smtClean="0"/>
              <a:t>‹#›</a:t>
            </a:fld>
            <a:endParaRPr kumimoji="1" lang="ja-JP" altLang="en-US"/>
          </a:p>
        </p:txBody>
      </p:sp>
    </p:spTree>
    <p:extLst>
      <p:ext uri="{BB962C8B-B14F-4D97-AF65-F5344CB8AC3E}">
        <p14:creationId xmlns:p14="http://schemas.microsoft.com/office/powerpoint/2010/main" val="3796971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0C1516B-89D8-483A-A618-4DD581049BC8}" type="datetime1">
              <a:rPr kumimoji="1" lang="ja-JP" altLang="en-US" smtClean="0"/>
              <a:t>2015/10/19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C2AD10-AA9B-4707-86C6-B13D52EEADEE}" type="slidenum">
              <a:rPr kumimoji="1" lang="ja-JP" altLang="en-US" smtClean="0"/>
              <a:t>‹#›</a:t>
            </a:fld>
            <a:endParaRPr kumimoji="1" lang="ja-JP" altLang="en-US"/>
          </a:p>
        </p:txBody>
      </p:sp>
    </p:spTree>
    <p:extLst>
      <p:ext uri="{BB962C8B-B14F-4D97-AF65-F5344CB8AC3E}">
        <p14:creationId xmlns:p14="http://schemas.microsoft.com/office/powerpoint/2010/main" val="1982774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3D772F2-070F-481D-8397-D311DE57CC24}" type="datetime1">
              <a:rPr kumimoji="1" lang="ja-JP" altLang="en-US" smtClean="0"/>
              <a:t>2015/10/19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C2AD10-AA9B-4707-86C6-B13D52EEADEE}" type="slidenum">
              <a:rPr kumimoji="1" lang="ja-JP" altLang="en-US" smtClean="0"/>
              <a:t>‹#›</a:t>
            </a:fld>
            <a:endParaRPr kumimoji="1" lang="ja-JP" altLang="en-US"/>
          </a:p>
        </p:txBody>
      </p:sp>
    </p:spTree>
    <p:extLst>
      <p:ext uri="{BB962C8B-B14F-4D97-AF65-F5344CB8AC3E}">
        <p14:creationId xmlns:p14="http://schemas.microsoft.com/office/powerpoint/2010/main" val="1529875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0178E8B-9839-43BB-917B-C74C38F8089F}" type="datetime1">
              <a:rPr kumimoji="1" lang="ja-JP" altLang="en-US" smtClean="0"/>
              <a:t>2015/10/19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C2AD10-AA9B-4707-86C6-B13D52EEADEE}" type="slidenum">
              <a:rPr kumimoji="1" lang="ja-JP" altLang="en-US" smtClean="0"/>
              <a:t>‹#›</a:t>
            </a:fld>
            <a:endParaRPr kumimoji="1" lang="ja-JP" altLang="en-US"/>
          </a:p>
        </p:txBody>
      </p:sp>
    </p:spTree>
    <p:extLst>
      <p:ext uri="{BB962C8B-B14F-4D97-AF65-F5344CB8AC3E}">
        <p14:creationId xmlns:p14="http://schemas.microsoft.com/office/powerpoint/2010/main" val="526496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CFAA8B0-0E76-4D53-B967-E9E276BE40C1}" type="datetime1">
              <a:rPr kumimoji="1" lang="ja-JP" altLang="en-US" smtClean="0"/>
              <a:t>2015/10/19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C2AD10-AA9B-4707-86C6-B13D52EEADEE}" type="slidenum">
              <a:rPr kumimoji="1" lang="ja-JP" altLang="en-US" smtClean="0"/>
              <a:t>‹#›</a:t>
            </a:fld>
            <a:endParaRPr kumimoji="1" lang="ja-JP" altLang="en-US"/>
          </a:p>
        </p:txBody>
      </p:sp>
    </p:spTree>
    <p:extLst>
      <p:ext uri="{BB962C8B-B14F-4D97-AF65-F5344CB8AC3E}">
        <p14:creationId xmlns:p14="http://schemas.microsoft.com/office/powerpoint/2010/main" val="3559874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08E93E1-4A89-421E-9DC0-956CFCE6133A}" type="datetime1">
              <a:rPr kumimoji="1" lang="ja-JP" altLang="en-US" smtClean="0"/>
              <a:t>2015/10/19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C2AD10-AA9B-4707-86C6-B13D52EEADEE}" type="slidenum">
              <a:rPr kumimoji="1" lang="ja-JP" altLang="en-US" smtClean="0"/>
              <a:t>‹#›</a:t>
            </a:fld>
            <a:endParaRPr kumimoji="1" lang="ja-JP" altLang="en-US"/>
          </a:p>
        </p:txBody>
      </p:sp>
    </p:spTree>
    <p:extLst>
      <p:ext uri="{BB962C8B-B14F-4D97-AF65-F5344CB8AC3E}">
        <p14:creationId xmlns:p14="http://schemas.microsoft.com/office/powerpoint/2010/main" val="196787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84601F0-9480-4BC5-B1A8-0AA08695AE9C}" type="datetime1">
              <a:rPr kumimoji="1" lang="ja-JP" altLang="en-US" smtClean="0"/>
              <a:t>2015/10/19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C2AD10-AA9B-4707-86C6-B13D52EEADEE}" type="slidenum">
              <a:rPr kumimoji="1" lang="ja-JP" altLang="en-US" smtClean="0"/>
              <a:t>‹#›</a:t>
            </a:fld>
            <a:endParaRPr kumimoji="1" lang="ja-JP" altLang="en-US"/>
          </a:p>
        </p:txBody>
      </p:sp>
    </p:spTree>
    <p:extLst>
      <p:ext uri="{BB962C8B-B14F-4D97-AF65-F5344CB8AC3E}">
        <p14:creationId xmlns:p14="http://schemas.microsoft.com/office/powerpoint/2010/main" val="36904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965DE80-47F0-48AA-A3A7-1B7127010429}" type="datetime1">
              <a:rPr kumimoji="1" lang="ja-JP" altLang="en-US" smtClean="0"/>
              <a:t>2015/10/19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C2AD10-AA9B-4707-86C6-B13D52EEADEE}" type="slidenum">
              <a:rPr kumimoji="1" lang="ja-JP" altLang="en-US" smtClean="0"/>
              <a:t>‹#›</a:t>
            </a:fld>
            <a:endParaRPr kumimoji="1" lang="ja-JP" altLang="en-US"/>
          </a:p>
        </p:txBody>
      </p:sp>
    </p:spTree>
    <p:extLst>
      <p:ext uri="{BB962C8B-B14F-4D97-AF65-F5344CB8AC3E}">
        <p14:creationId xmlns:p14="http://schemas.microsoft.com/office/powerpoint/2010/main" val="141905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65EC19-F3C0-4D4E-BE30-BAD327DA74C8}" type="datetime1">
              <a:rPr kumimoji="1" lang="ja-JP" altLang="en-US" smtClean="0"/>
              <a:t>2015/10/19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C2AD10-AA9B-4707-86C6-B13D52EEADEE}" type="slidenum">
              <a:rPr kumimoji="1" lang="ja-JP" altLang="en-US" smtClean="0"/>
              <a:t>‹#›</a:t>
            </a:fld>
            <a:endParaRPr kumimoji="1" lang="ja-JP" altLang="en-US"/>
          </a:p>
        </p:txBody>
      </p:sp>
    </p:spTree>
    <p:extLst>
      <p:ext uri="{BB962C8B-B14F-4D97-AF65-F5344CB8AC3E}">
        <p14:creationId xmlns:p14="http://schemas.microsoft.com/office/powerpoint/2010/main" val="85363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8068" y="41295"/>
            <a:ext cx="9673075" cy="461665"/>
          </a:xfrm>
          <a:prstGeom prst="rect">
            <a:avLst/>
          </a:prstGeom>
          <a:ln w="38100"/>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2400" dirty="0" smtClean="0">
                <a:latin typeface="HGP創英角ｺﾞｼｯｸUB" panose="020B0900000000000000" pitchFamily="50" charset="-128"/>
                <a:ea typeface="HGP創英角ｺﾞｼｯｸUB" panose="020B0900000000000000" pitchFamily="50" charset="-128"/>
              </a:rPr>
              <a:t>国民健康保険における保険料と保険税の現状等について</a:t>
            </a:r>
            <a:endParaRPr lang="en-US" altLang="ja-JP" sz="2400" dirty="0">
              <a:latin typeface="HGP創英角ｺﾞｼｯｸUB" panose="020B0900000000000000" pitchFamily="50" charset="-128"/>
              <a:ea typeface="HGP創英角ｺﾞｼｯｸUB" panose="020B0900000000000000" pitchFamily="50" charset="-128"/>
            </a:endParaRPr>
          </a:p>
        </p:txBody>
      </p:sp>
      <p:grpSp>
        <p:nvGrpSpPr>
          <p:cNvPr id="8" name="グループ化 7"/>
          <p:cNvGrpSpPr/>
          <p:nvPr/>
        </p:nvGrpSpPr>
        <p:grpSpPr>
          <a:xfrm>
            <a:off x="194856" y="3861048"/>
            <a:ext cx="9516673" cy="2952328"/>
            <a:chOff x="395535" y="434775"/>
            <a:chExt cx="8424937" cy="2503506"/>
          </a:xfrm>
        </p:grpSpPr>
        <p:sp>
          <p:nvSpPr>
            <p:cNvPr id="5" name="角丸四角形 4"/>
            <p:cNvSpPr/>
            <p:nvPr/>
          </p:nvSpPr>
          <p:spPr>
            <a:xfrm>
              <a:off x="395535" y="587428"/>
              <a:ext cx="8424937" cy="2350853"/>
            </a:xfrm>
            <a:prstGeom prst="roundRect">
              <a:avLst>
                <a:gd name="adj" fmla="val 1036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　</a:t>
              </a:r>
              <a:endParaRPr lang="en-US" altLang="ja-JP" sz="1400" dirty="0" smtClean="0">
                <a:solidFill>
                  <a:schemeClr val="tx1"/>
                </a:solidFill>
              </a:endParaRPr>
            </a:p>
            <a:p>
              <a:r>
                <a:rPr lang="ja-JP" altLang="en-US" sz="1400" dirty="0" smtClean="0">
                  <a:solidFill>
                    <a:schemeClr val="tx1"/>
                  </a:solidFill>
                </a:rPr>
                <a:t>　</a:t>
              </a:r>
              <a:endParaRPr lang="en-US" altLang="ja-JP" sz="1400" dirty="0" smtClean="0">
                <a:solidFill>
                  <a:schemeClr val="tx1"/>
                </a:solidFill>
              </a:endParaRPr>
            </a:p>
            <a:p>
              <a:pPr defTabSz="1031875">
                <a:lnSpc>
                  <a:spcPts val="1600"/>
                </a:lnSpc>
              </a:pPr>
              <a:endParaRPr lang="en-US" altLang="ja-JP" sz="1400" dirty="0" smtClean="0">
                <a:solidFill>
                  <a:schemeClr val="tx1"/>
                </a:solidFill>
              </a:endParaRPr>
            </a:p>
            <a:p>
              <a:pPr defTabSz="1031875">
                <a:lnSpc>
                  <a:spcPts val="1600"/>
                </a:lnSpc>
              </a:pPr>
              <a:r>
                <a:rPr lang="ja-JP" altLang="en-US" sz="1400" dirty="0" smtClean="0">
                  <a:solidFill>
                    <a:schemeClr val="tx1"/>
                  </a:solidFill>
                </a:rPr>
                <a:t>○昭和２６年　国保税が創設される</a:t>
              </a:r>
              <a:endParaRPr lang="en-US" altLang="ja-JP" sz="1400" dirty="0" smtClean="0">
                <a:solidFill>
                  <a:schemeClr val="tx1"/>
                </a:solidFill>
              </a:endParaRPr>
            </a:p>
            <a:p>
              <a:pPr>
                <a:lnSpc>
                  <a:spcPts val="1600"/>
                </a:lnSpc>
              </a:pPr>
              <a:r>
                <a:rPr lang="ja-JP" altLang="en-US" sz="1400" dirty="0" smtClean="0">
                  <a:solidFill>
                    <a:schemeClr val="tx1"/>
                  </a:solidFill>
                </a:rPr>
                <a:t>○昭和４６年　国保税を存置させる特段の必要性がなく、標準保険料制度創設にあたり、廃止するのが妥当</a:t>
              </a:r>
              <a:r>
                <a:rPr lang="ja-JP" altLang="en-US" sz="1200" dirty="0" smtClean="0">
                  <a:solidFill>
                    <a:schemeClr val="tx1"/>
                  </a:solidFill>
                </a:rPr>
                <a:t>　　　　　　　　　　　　　　　　　　　　　　　　　　　　　　　　　　　　　　　　　　　</a:t>
              </a:r>
              <a:endParaRPr lang="en-US" altLang="ja-JP" sz="1200" dirty="0" smtClean="0">
                <a:solidFill>
                  <a:schemeClr val="tx1"/>
                </a:solidFill>
              </a:endParaRPr>
            </a:p>
            <a:p>
              <a:pPr>
                <a:lnSpc>
                  <a:spcPts val="1600"/>
                </a:lnSpc>
              </a:pPr>
              <a:r>
                <a:rPr lang="ja-JP" altLang="en-US" sz="1200" dirty="0">
                  <a:solidFill>
                    <a:schemeClr val="tx1"/>
                  </a:solidFill>
                </a:rPr>
                <a:t>　</a:t>
              </a:r>
              <a:r>
                <a:rPr lang="ja-JP" altLang="en-US" sz="1200" dirty="0" smtClean="0">
                  <a:solidFill>
                    <a:schemeClr val="tx1"/>
                  </a:solidFill>
                </a:rPr>
                <a:t>　　　　　　　　　　　　　　　　　　　　　　　　　　　　　　　　　　　　　　　　　　　　（「国民健康保険の基本問題に関する懇談会報告」</a:t>
              </a:r>
              <a:r>
                <a:rPr lang="en-US" altLang="ja-JP" sz="1200" dirty="0" smtClean="0">
                  <a:solidFill>
                    <a:schemeClr val="tx1"/>
                  </a:solidFill>
                </a:rPr>
                <a:t>S46.9.23</a:t>
              </a:r>
              <a:r>
                <a:rPr lang="ja-JP" altLang="en-US" sz="1200" dirty="0" smtClean="0">
                  <a:solidFill>
                    <a:schemeClr val="tx1"/>
                  </a:solidFill>
                </a:rPr>
                <a:t>）</a:t>
              </a:r>
              <a:endParaRPr lang="en-US" altLang="ja-JP" sz="1200" dirty="0" smtClean="0">
                <a:solidFill>
                  <a:schemeClr val="tx1"/>
                </a:solidFill>
              </a:endParaRPr>
            </a:p>
            <a:p>
              <a:pPr>
                <a:lnSpc>
                  <a:spcPts val="1600"/>
                </a:lnSpc>
              </a:pPr>
              <a:r>
                <a:rPr lang="ja-JP" altLang="en-US" sz="1400" dirty="0" smtClean="0">
                  <a:solidFill>
                    <a:schemeClr val="tx1"/>
                  </a:solidFill>
                </a:rPr>
                <a:t>○昭和６２年　原則、国民健康保険税を廃止し、全国一律の標準保険料を設定するよう検討されるべき</a:t>
              </a:r>
              <a:endParaRPr lang="en-US" altLang="ja-JP" sz="1400" dirty="0" smtClean="0">
                <a:solidFill>
                  <a:schemeClr val="tx1"/>
                </a:solidFill>
              </a:endParaRPr>
            </a:p>
            <a:p>
              <a:pPr>
                <a:lnSpc>
                  <a:spcPts val="1600"/>
                </a:lnSpc>
              </a:pPr>
              <a:r>
                <a:rPr lang="ja-JP" altLang="en-US" sz="1200" dirty="0">
                  <a:solidFill>
                    <a:schemeClr val="tx1"/>
                  </a:solidFill>
                </a:rPr>
                <a:t>　</a:t>
              </a:r>
              <a:r>
                <a:rPr lang="ja-JP" altLang="en-US" sz="1200" dirty="0" smtClean="0">
                  <a:solidFill>
                    <a:schemeClr val="tx1"/>
                  </a:solidFill>
                </a:rPr>
                <a:t>　　　　　　　　　　　　　　　　　　　　　　　　　　　　　　　　　　　　　　　　　　　　　　　　　　　　　　　　　　　（「国保問題懇談会報告」</a:t>
              </a:r>
              <a:r>
                <a:rPr lang="en-US" altLang="ja-JP" sz="1200" dirty="0" smtClean="0">
                  <a:solidFill>
                    <a:schemeClr val="tx1"/>
                  </a:solidFill>
                </a:rPr>
                <a:t>S62.12.19</a:t>
              </a:r>
              <a:r>
                <a:rPr lang="ja-JP" altLang="en-US" sz="1200" dirty="0" smtClean="0">
                  <a:solidFill>
                    <a:schemeClr val="tx1"/>
                  </a:solidFill>
                </a:rPr>
                <a:t>）</a:t>
              </a:r>
              <a:endParaRPr lang="en-US" altLang="ja-JP" sz="1200" dirty="0" smtClean="0">
                <a:solidFill>
                  <a:schemeClr val="tx1"/>
                </a:solidFill>
              </a:endParaRPr>
            </a:p>
            <a:p>
              <a:pPr>
                <a:lnSpc>
                  <a:spcPts val="1600"/>
                </a:lnSpc>
              </a:pPr>
              <a:r>
                <a:rPr lang="ja-JP" altLang="en-US" sz="1400" dirty="0" smtClean="0">
                  <a:solidFill>
                    <a:schemeClr val="tx1"/>
                  </a:solidFill>
                </a:rPr>
                <a:t>○平成７年　　市町村の事務処理体制への影響等にも十分配慮しつつ、保険料への移行に向けて、</a:t>
              </a:r>
              <a:endParaRPr lang="en-US" altLang="ja-JP" sz="1400" dirty="0" smtClean="0">
                <a:solidFill>
                  <a:schemeClr val="tx1"/>
                </a:solidFill>
              </a:endParaRPr>
            </a:p>
            <a:p>
              <a:pPr>
                <a:lnSpc>
                  <a:spcPts val="1600"/>
                </a:lnSpc>
              </a:pPr>
              <a:r>
                <a:rPr lang="ja-JP" altLang="en-US" sz="1400" dirty="0">
                  <a:solidFill>
                    <a:schemeClr val="tx1"/>
                  </a:solidFill>
                </a:rPr>
                <a:t>　</a:t>
              </a:r>
              <a:r>
                <a:rPr lang="ja-JP" altLang="en-US" sz="1400" dirty="0" smtClean="0">
                  <a:solidFill>
                    <a:schemeClr val="tx1"/>
                  </a:solidFill>
                </a:rPr>
                <a:t>　　　　　　　　今後具体的な検討を行っていくことが適当である　</a:t>
              </a:r>
              <a:r>
                <a:rPr lang="ja-JP" altLang="en-US" sz="1200" dirty="0" smtClean="0">
                  <a:solidFill>
                    <a:schemeClr val="tx1"/>
                  </a:solidFill>
                </a:rPr>
                <a:t>　　　　　（「医療保険審議会国民健康保険部会」</a:t>
              </a:r>
              <a:r>
                <a:rPr lang="en-US" altLang="ja-JP" sz="1200" dirty="0" smtClean="0">
                  <a:solidFill>
                    <a:schemeClr val="tx1"/>
                  </a:solidFill>
                </a:rPr>
                <a:t>H6.12.9</a:t>
              </a:r>
              <a:r>
                <a:rPr lang="ja-JP" altLang="en-US" sz="1200" dirty="0" smtClean="0">
                  <a:solidFill>
                    <a:schemeClr val="tx1"/>
                  </a:solidFill>
                </a:rPr>
                <a:t>）</a:t>
              </a:r>
              <a:endParaRPr lang="en-US" altLang="ja-JP" sz="1200" dirty="0" smtClean="0">
                <a:solidFill>
                  <a:schemeClr val="tx1"/>
                </a:solidFill>
              </a:endParaRPr>
            </a:p>
            <a:p>
              <a:pPr>
                <a:lnSpc>
                  <a:spcPts val="1600"/>
                </a:lnSpc>
              </a:pPr>
              <a:r>
                <a:rPr lang="ja-JP" altLang="en-US" sz="1400" dirty="0" smtClean="0">
                  <a:solidFill>
                    <a:schemeClr val="tx1"/>
                  </a:solidFill>
                </a:rPr>
                <a:t>○平成８年　　保険料と税の関係を整理し、市町村事務処理体制に十分配慮しつつ、保険料への移行に向けて</a:t>
              </a:r>
              <a:endParaRPr lang="en-US" altLang="ja-JP" sz="1400" dirty="0" smtClean="0">
                <a:solidFill>
                  <a:schemeClr val="tx1"/>
                </a:solidFill>
              </a:endParaRPr>
            </a:p>
            <a:p>
              <a:pPr>
                <a:lnSpc>
                  <a:spcPts val="1600"/>
                </a:lnSpc>
              </a:pPr>
              <a:r>
                <a:rPr lang="ja-JP" altLang="en-US" sz="1400" dirty="0">
                  <a:solidFill>
                    <a:schemeClr val="tx1"/>
                  </a:solidFill>
                </a:rPr>
                <a:t>　</a:t>
              </a:r>
              <a:r>
                <a:rPr lang="ja-JP" altLang="en-US" sz="1400" dirty="0" smtClean="0">
                  <a:solidFill>
                    <a:schemeClr val="tx1"/>
                  </a:solidFill>
                </a:rPr>
                <a:t>　　　　　　　　検討を急ぐことが必要　</a:t>
              </a:r>
              <a:r>
                <a:rPr lang="ja-JP" altLang="en-US" sz="1200" dirty="0" smtClean="0">
                  <a:solidFill>
                    <a:schemeClr val="tx1"/>
                  </a:solidFill>
                </a:rPr>
                <a:t>　　　　　　　　　　　　　　　</a:t>
              </a:r>
              <a:r>
                <a:rPr lang="ja-JP" altLang="en-US" sz="1200" dirty="0">
                  <a:solidFill>
                    <a:schemeClr val="tx1"/>
                  </a:solidFill>
                </a:rPr>
                <a:t>　</a:t>
              </a:r>
              <a:r>
                <a:rPr lang="ja-JP" altLang="en-US" sz="1200" dirty="0" smtClean="0">
                  <a:solidFill>
                    <a:schemeClr val="tx1"/>
                  </a:solidFill>
                </a:rPr>
                <a:t>　　　　　　　　　　　　　　　　　　　　　　　　　　（「建議書」</a:t>
              </a:r>
              <a:r>
                <a:rPr lang="en-US" altLang="ja-JP" sz="1200" dirty="0" smtClean="0">
                  <a:solidFill>
                    <a:schemeClr val="tx1"/>
                  </a:solidFill>
                </a:rPr>
                <a:t>H8.12.6</a:t>
              </a:r>
              <a:r>
                <a:rPr lang="ja-JP" altLang="en-US" sz="1200" dirty="0" smtClean="0">
                  <a:solidFill>
                    <a:schemeClr val="tx1"/>
                  </a:solidFill>
                </a:rPr>
                <a:t>）</a:t>
              </a:r>
              <a:endParaRPr lang="en-US" altLang="ja-JP" sz="1200" dirty="0" smtClean="0">
                <a:solidFill>
                  <a:schemeClr val="tx1"/>
                </a:solidFill>
              </a:endParaRPr>
            </a:p>
            <a:p>
              <a:pPr>
                <a:lnSpc>
                  <a:spcPts val="1600"/>
                </a:lnSpc>
              </a:pPr>
              <a:r>
                <a:rPr lang="ja-JP" altLang="en-US" sz="1400" dirty="0" smtClean="0">
                  <a:solidFill>
                    <a:schemeClr val="tx1"/>
                  </a:solidFill>
                </a:rPr>
                <a:t>○平成１１年　</a:t>
              </a:r>
              <a:r>
                <a:rPr lang="ja-JP" altLang="en-US" sz="1400" u="sng" dirty="0" smtClean="0">
                  <a:solidFill>
                    <a:schemeClr val="tx1"/>
                  </a:solidFill>
                </a:rPr>
                <a:t>各保険者の主体的な判断による「保険税」から「保険料」への移行</a:t>
              </a:r>
              <a:r>
                <a:rPr lang="ja-JP" altLang="en-US" sz="1400" dirty="0" smtClean="0">
                  <a:solidFill>
                    <a:schemeClr val="tx1"/>
                  </a:solidFill>
                </a:rPr>
                <a:t>を進めていくとともに、</a:t>
              </a:r>
              <a:endParaRPr lang="en-US" altLang="ja-JP" sz="1400" dirty="0" smtClean="0">
                <a:solidFill>
                  <a:schemeClr val="tx1"/>
                </a:solidFill>
              </a:endParaRPr>
            </a:p>
            <a:p>
              <a:pPr>
                <a:lnSpc>
                  <a:spcPts val="1600"/>
                </a:lnSpc>
              </a:pPr>
              <a:r>
                <a:rPr lang="ja-JP" altLang="en-US" sz="1400" dirty="0">
                  <a:solidFill>
                    <a:schemeClr val="tx1"/>
                  </a:solidFill>
                </a:rPr>
                <a:t>　</a:t>
              </a:r>
              <a:r>
                <a:rPr lang="ja-JP" altLang="en-US" sz="1400" dirty="0" smtClean="0">
                  <a:solidFill>
                    <a:schemeClr val="tx1"/>
                  </a:solidFill>
                </a:rPr>
                <a:t>　　　　　　　　</a:t>
              </a:r>
              <a:r>
                <a:rPr lang="ja-JP" altLang="en-US" sz="1400" u="sng" dirty="0" smtClean="0">
                  <a:solidFill>
                    <a:schemeClr val="tx1"/>
                  </a:solidFill>
                </a:rPr>
                <a:t>制度的な「保険料」への移行を義務付けることは、保険者である地方公共団体の意見を踏まえ</a:t>
              </a:r>
              <a:endParaRPr lang="en-US" altLang="ja-JP" sz="1400" u="sng" dirty="0" smtClean="0">
                <a:solidFill>
                  <a:schemeClr val="tx1"/>
                </a:solidFill>
              </a:endParaRPr>
            </a:p>
            <a:p>
              <a:pPr>
                <a:lnSpc>
                  <a:spcPts val="1600"/>
                </a:lnSpc>
              </a:pPr>
              <a:r>
                <a:rPr lang="ja-JP" altLang="en-US" sz="1400" dirty="0">
                  <a:solidFill>
                    <a:schemeClr val="tx1"/>
                  </a:solidFill>
                </a:rPr>
                <a:t>　</a:t>
              </a:r>
              <a:r>
                <a:rPr lang="ja-JP" altLang="en-US" sz="1400" dirty="0" smtClean="0">
                  <a:solidFill>
                    <a:schemeClr val="tx1"/>
                  </a:solidFill>
                </a:rPr>
                <a:t>　　　　　　　　</a:t>
              </a:r>
              <a:r>
                <a:rPr lang="ja-JP" altLang="en-US" sz="1400" u="sng" dirty="0" smtClean="0">
                  <a:solidFill>
                    <a:schemeClr val="tx1"/>
                  </a:solidFill>
                </a:rPr>
                <a:t>進めていく</a:t>
              </a:r>
              <a:r>
                <a:rPr lang="ja-JP" altLang="en-US" sz="1400" dirty="0" smtClean="0">
                  <a:solidFill>
                    <a:schemeClr val="tx1"/>
                  </a:solidFill>
                </a:rPr>
                <a:t>　　</a:t>
              </a:r>
              <a:r>
                <a:rPr lang="ja-JP" altLang="en-US" sz="1200" dirty="0" smtClean="0">
                  <a:solidFill>
                    <a:schemeClr val="tx1"/>
                  </a:solidFill>
                </a:rPr>
                <a:t>　　　　　　　　　　　　　　　　　</a:t>
              </a:r>
              <a:r>
                <a:rPr lang="ja-JP" altLang="en-US" sz="1200" dirty="0">
                  <a:solidFill>
                    <a:schemeClr val="tx1"/>
                  </a:solidFill>
                </a:rPr>
                <a:t>　</a:t>
              </a:r>
              <a:r>
                <a:rPr lang="ja-JP" altLang="en-US" sz="1200" dirty="0" smtClean="0">
                  <a:solidFill>
                    <a:schemeClr val="tx1"/>
                  </a:solidFill>
                </a:rPr>
                <a:t>　（「国民健康保険税の保険料移行に関する検討会報告書」</a:t>
              </a:r>
              <a:r>
                <a:rPr lang="en-US" altLang="ja-JP" sz="1200" dirty="0" smtClean="0">
                  <a:solidFill>
                    <a:schemeClr val="tx1"/>
                  </a:solidFill>
                </a:rPr>
                <a:t>H11.7.14</a:t>
              </a:r>
              <a:r>
                <a:rPr lang="ja-JP" altLang="en-US" sz="1200" dirty="0" smtClean="0">
                  <a:solidFill>
                    <a:schemeClr val="tx1"/>
                  </a:solidFill>
                </a:rPr>
                <a:t>）</a:t>
              </a:r>
              <a:r>
                <a:rPr lang="en-US" altLang="ja-JP" sz="1200" dirty="0" smtClean="0">
                  <a:solidFill>
                    <a:schemeClr val="tx1"/>
                  </a:solidFill>
                </a:rPr>
                <a:t/>
              </a:r>
              <a:br>
                <a:rPr lang="en-US" altLang="ja-JP" sz="1200" dirty="0" smtClean="0">
                  <a:solidFill>
                    <a:schemeClr val="tx1"/>
                  </a:solidFill>
                </a:rPr>
              </a:br>
              <a:r>
                <a:rPr lang="ja-JP" altLang="en-US" sz="1300" dirty="0" smtClean="0">
                  <a:solidFill>
                    <a:schemeClr val="tx1"/>
                  </a:solidFill>
                </a:rPr>
                <a:t>　　</a:t>
              </a:r>
              <a:endParaRPr lang="en-US" altLang="ja-JP" sz="1300" dirty="0">
                <a:solidFill>
                  <a:schemeClr val="tx1"/>
                </a:solidFill>
              </a:endParaRPr>
            </a:p>
            <a:p>
              <a:r>
                <a:rPr lang="ja-JP" altLang="en-US" sz="1300" dirty="0">
                  <a:solidFill>
                    <a:schemeClr val="tx1"/>
                  </a:solidFill>
                </a:rPr>
                <a:t>　</a:t>
              </a:r>
              <a:endParaRPr kumimoji="1" lang="ja-JP" altLang="en-US" sz="1300" dirty="0">
                <a:solidFill>
                  <a:schemeClr val="tx1"/>
                </a:solidFill>
              </a:endParaRPr>
            </a:p>
          </p:txBody>
        </p:sp>
        <p:sp>
          <p:nvSpPr>
            <p:cNvPr id="7" name="角丸四角形 6"/>
            <p:cNvSpPr/>
            <p:nvPr/>
          </p:nvSpPr>
          <p:spPr>
            <a:xfrm>
              <a:off x="471336" y="434775"/>
              <a:ext cx="1788468" cy="30530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２．これまでの経緯</a:t>
              </a:r>
              <a:endParaRPr kumimoji="1" lang="ja-JP" altLang="en-US" sz="1400" dirty="0">
                <a:solidFill>
                  <a:schemeClr val="tx1"/>
                </a:solidFill>
              </a:endParaRPr>
            </a:p>
          </p:txBody>
        </p:sp>
      </p:grpSp>
      <p:sp>
        <p:nvSpPr>
          <p:cNvPr id="11" name="角丸四角形 10"/>
          <p:cNvSpPr/>
          <p:nvPr/>
        </p:nvSpPr>
        <p:spPr>
          <a:xfrm>
            <a:off x="195242" y="692696"/>
            <a:ext cx="9516287" cy="303391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smtClean="0">
              <a:solidFill>
                <a:schemeClr val="tx1"/>
              </a:solidFill>
            </a:endParaRPr>
          </a:p>
          <a:p>
            <a:r>
              <a:rPr kumimoji="1" lang="ja-JP" altLang="en-US" sz="1400" dirty="0" smtClean="0">
                <a:solidFill>
                  <a:schemeClr val="tx1"/>
                </a:solidFill>
              </a:rPr>
              <a:t>○保険料か保険税、どちらを採用するかは保険者の選択</a:t>
            </a:r>
            <a:endParaRPr kumimoji="1"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規定上は、保険料を本則とし、保険税は例外的な扱いとされている（国保法第７６条）</a:t>
            </a:r>
            <a:endParaRPr kumimoji="1" lang="en-US" altLang="ja-JP" sz="1400" dirty="0" smtClean="0">
              <a:solidFill>
                <a:schemeClr val="tx1"/>
              </a:solidFill>
            </a:endParaRPr>
          </a:p>
          <a:p>
            <a:r>
              <a:rPr lang="ja-JP" altLang="en-US" sz="1400" dirty="0" smtClean="0">
                <a:solidFill>
                  <a:schemeClr val="tx1"/>
                </a:solidFill>
              </a:rPr>
              <a:t>○しかし</a:t>
            </a:r>
            <a:r>
              <a:rPr kumimoji="1" lang="ja-JP" altLang="en-US" sz="1400" dirty="0" smtClean="0">
                <a:solidFill>
                  <a:schemeClr val="tx1"/>
                </a:solidFill>
              </a:rPr>
              <a:t>、実態としては、市町村保険者の大多数が</a:t>
            </a:r>
            <a:r>
              <a:rPr lang="ja-JP" altLang="en-US" sz="1400" dirty="0" smtClean="0">
                <a:solidFill>
                  <a:schemeClr val="tx1"/>
                </a:solidFill>
              </a:rPr>
              <a:t>「保険税」を採用　</a:t>
            </a:r>
            <a:endParaRPr lang="en-US" altLang="ja-JP" sz="1400" dirty="0" smtClean="0">
              <a:solidFill>
                <a:schemeClr val="tx1"/>
              </a:solidFill>
            </a:endParaRPr>
          </a:p>
          <a:p>
            <a:r>
              <a:rPr lang="ja-JP" altLang="en-US" sz="1400" dirty="0" smtClean="0">
                <a:solidFill>
                  <a:schemeClr val="tx1"/>
                </a:solidFill>
              </a:rPr>
              <a:t>○大阪府内においては、９割以上の保険者が「保険料」を採用</a:t>
            </a:r>
            <a:endParaRPr lang="en-US" altLang="ja-JP" sz="1400" dirty="0" smtClean="0">
              <a:solidFill>
                <a:schemeClr val="tx1"/>
              </a:solidFill>
            </a:endParaRPr>
          </a:p>
          <a:p>
            <a:endParaRPr lang="en-US" altLang="ja-JP" sz="1400" dirty="0" smtClean="0">
              <a:solidFill>
                <a:schemeClr val="tx1"/>
              </a:solidFill>
            </a:endParaRPr>
          </a:p>
          <a:p>
            <a:endParaRPr lang="en-US" altLang="ja-JP" sz="1200" dirty="0">
              <a:solidFill>
                <a:schemeClr val="tx1"/>
              </a:solidFill>
            </a:endParaRPr>
          </a:p>
          <a:p>
            <a:r>
              <a:rPr lang="ja-JP" altLang="en-US" sz="1200" dirty="0" smtClean="0">
                <a:solidFill>
                  <a:schemeClr val="tx1"/>
                </a:solidFill>
              </a:rPr>
              <a:t>　</a:t>
            </a:r>
            <a:endParaRPr lang="en-US" altLang="ja-JP" sz="1400" dirty="0">
              <a:solidFill>
                <a:schemeClr val="tx1"/>
              </a:solidFill>
            </a:endParaRPr>
          </a:p>
          <a:p>
            <a:endParaRPr lang="en-US" altLang="ja-JP" sz="1400" dirty="0" smtClean="0">
              <a:solidFill>
                <a:schemeClr val="tx1"/>
              </a:solidFill>
            </a:endParaRPr>
          </a:p>
          <a:p>
            <a:endParaRPr lang="en-US" altLang="ja-JP" sz="1400" dirty="0">
              <a:solidFill>
                <a:schemeClr val="tx1"/>
              </a:solidFill>
            </a:endParaRPr>
          </a:p>
          <a:p>
            <a:endParaRPr lang="en-US" altLang="ja-JP" sz="1400" dirty="0" smtClean="0">
              <a:solidFill>
                <a:schemeClr val="tx1"/>
              </a:solidFill>
            </a:endParaRPr>
          </a:p>
          <a:p>
            <a:endParaRPr kumimoji="1" lang="ja-JP" altLang="en-US" sz="1200" dirty="0">
              <a:solidFill>
                <a:schemeClr val="tx1"/>
              </a:solidFill>
            </a:endParaRPr>
          </a:p>
        </p:txBody>
      </p:sp>
      <p:sp>
        <p:nvSpPr>
          <p:cNvPr id="12" name="角丸四角形 11"/>
          <p:cNvSpPr/>
          <p:nvPr/>
        </p:nvSpPr>
        <p:spPr>
          <a:xfrm>
            <a:off x="280481" y="567844"/>
            <a:ext cx="2020225" cy="41288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１．賦課方式の現状</a:t>
            </a:r>
            <a:endParaRPr kumimoji="1" lang="ja-JP" altLang="en-US" sz="1400" dirty="0">
              <a:solidFill>
                <a:schemeClr val="tx1"/>
              </a:solidFill>
            </a:endParaRPr>
          </a:p>
        </p:txBody>
      </p:sp>
      <p:sp>
        <p:nvSpPr>
          <p:cNvPr id="3" name="スライド番号プレースホルダー 2"/>
          <p:cNvSpPr>
            <a:spLocks noGrp="1"/>
          </p:cNvSpPr>
          <p:nvPr>
            <p:ph type="sldNum" sz="quarter" idx="12"/>
          </p:nvPr>
        </p:nvSpPr>
        <p:spPr>
          <a:xfrm>
            <a:off x="7634155" y="6525345"/>
            <a:ext cx="2311400" cy="365125"/>
          </a:xfrm>
        </p:spPr>
        <p:txBody>
          <a:bodyPr/>
          <a:lstStyle/>
          <a:p>
            <a:fld id="{A9C2AD10-AA9B-4707-86C6-B13D52EEADEE}" type="slidenum">
              <a:rPr kumimoji="1" lang="ja-JP" altLang="en-US" sz="1800" smtClean="0">
                <a:solidFill>
                  <a:schemeClr val="tx1"/>
                </a:solidFill>
              </a:rPr>
              <a:t>1</a:t>
            </a:fld>
            <a:endParaRPr kumimoji="1" lang="ja-JP" altLang="en-US" sz="1800" dirty="0">
              <a:solidFill>
                <a:schemeClr val="tx1"/>
              </a:solidFill>
            </a:endParaRPr>
          </a:p>
        </p:txBody>
      </p:sp>
      <p:graphicFrame>
        <p:nvGraphicFramePr>
          <p:cNvPr id="2" name="表 1"/>
          <p:cNvGraphicFramePr>
            <a:graphicFrameLocks noGrp="1"/>
          </p:cNvGraphicFramePr>
          <p:nvPr>
            <p:extLst>
              <p:ext uri="{D42A27DB-BD31-4B8C-83A1-F6EECF244321}">
                <p14:modId xmlns:p14="http://schemas.microsoft.com/office/powerpoint/2010/main" val="4013414247"/>
              </p:ext>
            </p:extLst>
          </p:nvPr>
        </p:nvGraphicFramePr>
        <p:xfrm>
          <a:off x="350489" y="2060848"/>
          <a:ext cx="4524117" cy="1296144"/>
        </p:xfrm>
        <a:graphic>
          <a:graphicData uri="http://schemas.openxmlformats.org/drawingml/2006/table">
            <a:tbl>
              <a:tblPr firstRow="1" bandRow="1">
                <a:tableStyleId>{5C22544A-7EE6-4342-B048-85BDC9FD1C3A}</a:tableStyleId>
              </a:tblPr>
              <a:tblGrid>
                <a:gridCol w="702078"/>
                <a:gridCol w="638402"/>
                <a:gridCol w="858744"/>
                <a:gridCol w="774964"/>
                <a:gridCol w="879689"/>
                <a:gridCol w="670240"/>
              </a:tblGrid>
              <a:tr h="263886">
                <a:tc rowSpan="5">
                  <a:txBody>
                    <a:bodyPr/>
                    <a:lstStyle/>
                    <a:p>
                      <a:pPr algn="ctr"/>
                      <a:r>
                        <a:rPr kumimoji="1" lang="ja-JP" altLang="en-US" sz="1200" dirty="0" smtClean="0"/>
                        <a:t>大阪府</a:t>
                      </a:r>
                      <a:endParaRPr kumimoji="1" lang="en-US" altLang="ja-JP" sz="1200" dirty="0" smtClean="0"/>
                    </a:p>
                    <a:p>
                      <a:pPr algn="ctr"/>
                      <a:r>
                        <a:rPr kumimoji="1" lang="ja-JP" altLang="en-US" sz="1000" b="0" dirty="0" smtClean="0">
                          <a:latin typeface="+mn-ea"/>
                          <a:ea typeface="+mn-ea"/>
                        </a:rPr>
                        <a:t>Ｈ</a:t>
                      </a:r>
                      <a:r>
                        <a:rPr kumimoji="1" lang="en-US" altLang="ja-JP" sz="1000" b="0" dirty="0" smtClean="0">
                          <a:latin typeface="+mn-ea"/>
                          <a:ea typeface="+mn-ea"/>
                        </a:rPr>
                        <a:t>25</a:t>
                      </a:r>
                    </a:p>
                    <a:p>
                      <a:pPr algn="ctr"/>
                      <a:r>
                        <a:rPr kumimoji="1" lang="ja-JP" altLang="en-US" sz="1000" b="0" dirty="0" smtClean="0">
                          <a:latin typeface="+mn-ea"/>
                          <a:ea typeface="+mn-ea"/>
                        </a:rPr>
                        <a:t>年度末</a:t>
                      </a:r>
                      <a:endParaRPr kumimoji="1" lang="ja-JP" altLang="en-US" sz="1000" b="0" dirty="0">
                        <a:latin typeface="+mn-ea"/>
                        <a:ea typeface="+mn-ea"/>
                      </a:endParaRPr>
                    </a:p>
                  </a:txBody>
                  <a:tcPr marL="99060" marR="99060" anchor="ctr"/>
                </a:tc>
                <a:tc rowSpan="2">
                  <a:txBody>
                    <a:bodyPr/>
                    <a:lstStyle/>
                    <a:p>
                      <a:pPr algn="ctr"/>
                      <a:r>
                        <a:rPr kumimoji="1" lang="ja-JP" altLang="en-US" sz="1100" dirty="0" smtClean="0"/>
                        <a:t>区分</a:t>
                      </a:r>
                      <a:endParaRPr kumimoji="1" lang="ja-JP" altLang="en-US" sz="1100" dirty="0"/>
                    </a:p>
                  </a:txBody>
                  <a:tcPr marL="99060" marR="99060" anchor="ctr">
                    <a:lnB w="38100" cap="flat" cmpd="sng" algn="ctr">
                      <a:solidFill>
                        <a:schemeClr val="bg1"/>
                      </a:solidFill>
                      <a:prstDash val="solid"/>
                      <a:round/>
                      <a:headEnd type="none" w="med" len="med"/>
                      <a:tailEnd type="none" w="med" len="med"/>
                    </a:lnB>
                  </a:tcPr>
                </a:tc>
                <a:tc gridSpan="2">
                  <a:txBody>
                    <a:bodyPr/>
                    <a:lstStyle/>
                    <a:p>
                      <a:pPr algn="ctr"/>
                      <a:r>
                        <a:rPr kumimoji="1" lang="ja-JP" altLang="en-US" sz="1100" dirty="0" smtClean="0">
                          <a:solidFill>
                            <a:schemeClr val="bg1"/>
                          </a:solidFill>
                        </a:rPr>
                        <a:t>保険者</a:t>
                      </a:r>
                      <a:endParaRPr kumimoji="1" lang="ja-JP" altLang="en-US" sz="1100" dirty="0">
                        <a:solidFill>
                          <a:schemeClr val="bg1"/>
                        </a:solidFill>
                      </a:endParaRPr>
                    </a:p>
                  </a:txBody>
                  <a:tcPr marL="99060" marR="99060"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1400" dirty="0"/>
                    </a:p>
                  </a:txBody>
                  <a:tcPr/>
                </a:tc>
                <a:tc gridSpan="2">
                  <a:txBody>
                    <a:bodyPr/>
                    <a:lstStyle/>
                    <a:p>
                      <a:pPr algn="ctr"/>
                      <a:r>
                        <a:rPr kumimoji="1" lang="ja-JP" altLang="en-US" sz="1100" dirty="0" smtClean="0">
                          <a:solidFill>
                            <a:schemeClr val="bg1"/>
                          </a:solidFill>
                        </a:rPr>
                        <a:t>被保険者</a:t>
                      </a:r>
                      <a:endParaRPr kumimoji="1" lang="ja-JP" altLang="en-US" sz="1100" dirty="0">
                        <a:solidFill>
                          <a:schemeClr val="bg1"/>
                        </a:solidFill>
                      </a:endParaRPr>
                    </a:p>
                  </a:txBody>
                  <a:tcPr marL="99060" marR="99060"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1400" dirty="0"/>
                    </a:p>
                  </a:txBody>
                  <a:tcPr/>
                </a:tc>
              </a:tr>
              <a:tr h="263886">
                <a:tc vMerge="1">
                  <a:txBody>
                    <a:bodyPr/>
                    <a:lstStyle/>
                    <a:p>
                      <a:endParaRPr kumimoji="1" lang="ja-JP" altLang="en-US"/>
                    </a:p>
                  </a:txBody>
                  <a:tcPr/>
                </a:tc>
                <a:tc vMerge="1">
                  <a:txBody>
                    <a:bodyPr/>
                    <a:lstStyle/>
                    <a:p>
                      <a:pPr algn="ct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bg1"/>
                          </a:solidFill>
                        </a:rPr>
                        <a:t>保険者数</a:t>
                      </a:r>
                      <a:endParaRPr kumimoji="1" lang="ja-JP" altLang="en-US" sz="1100" dirty="0">
                        <a:solidFill>
                          <a:schemeClr val="bg1"/>
                        </a:solidFill>
                      </a:endParaRPr>
                    </a:p>
                  </a:txBody>
                  <a:tcPr marL="99060" marR="9906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bg1"/>
                          </a:solidFill>
                        </a:rPr>
                        <a:t>構成比</a:t>
                      </a:r>
                      <a:endParaRPr kumimoji="1" lang="ja-JP" altLang="en-US" sz="1100" dirty="0">
                        <a:solidFill>
                          <a:schemeClr val="bg1"/>
                        </a:solidFill>
                      </a:endParaRPr>
                    </a:p>
                  </a:txBody>
                  <a:tcPr marL="99060" marR="9906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dirty="0" smtClean="0">
                          <a:solidFill>
                            <a:schemeClr val="bg1"/>
                          </a:solidFill>
                        </a:rPr>
                        <a:t>被保険者数</a:t>
                      </a:r>
                      <a:endParaRPr kumimoji="1" lang="ja-JP" altLang="en-US" sz="900" dirty="0">
                        <a:solidFill>
                          <a:schemeClr val="bg1"/>
                        </a:solidFill>
                      </a:endParaRPr>
                    </a:p>
                  </a:txBody>
                  <a:tcPr marL="99060" marR="9906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dirty="0" smtClean="0">
                          <a:solidFill>
                            <a:schemeClr val="bg1"/>
                          </a:solidFill>
                        </a:rPr>
                        <a:t>構成比</a:t>
                      </a:r>
                      <a:endParaRPr kumimoji="1" lang="ja-JP" altLang="en-US" sz="1100" dirty="0">
                        <a:solidFill>
                          <a:schemeClr val="bg1"/>
                        </a:solidFill>
                      </a:endParaRPr>
                    </a:p>
                  </a:txBody>
                  <a:tcPr marL="99060" marR="9906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r>
              <a:tr h="256124">
                <a:tc vMerge="1">
                  <a:txBody>
                    <a:bodyPr/>
                    <a:lstStyle/>
                    <a:p>
                      <a:pPr algn="ctr"/>
                      <a:endParaRPr kumimoji="1" lang="ja-JP" altLang="en-US" sz="1100" dirty="0"/>
                    </a:p>
                  </a:txBody>
                  <a:tcPr/>
                </a:tc>
                <a:tc>
                  <a:txBody>
                    <a:bodyPr/>
                    <a:lstStyle/>
                    <a:p>
                      <a:pPr algn="ctr"/>
                      <a:r>
                        <a:rPr kumimoji="1" lang="ja-JP" altLang="en-US" sz="1050" dirty="0" smtClean="0"/>
                        <a:t>保険料</a:t>
                      </a:r>
                      <a:endParaRPr kumimoji="1" lang="ja-JP" altLang="en-US" sz="1050" dirty="0"/>
                    </a:p>
                  </a:txBody>
                  <a:tcPr marL="99060" marR="99060" anchor="ctr">
                    <a:lnT w="38100" cap="flat" cmpd="sng" algn="ctr">
                      <a:solidFill>
                        <a:schemeClr val="bg1"/>
                      </a:solidFill>
                      <a:prstDash val="solid"/>
                      <a:round/>
                      <a:headEnd type="none" w="med" len="med"/>
                      <a:tailEnd type="none" w="med" len="med"/>
                    </a:lnT>
                  </a:tcPr>
                </a:tc>
                <a:tc>
                  <a:txBody>
                    <a:bodyPr/>
                    <a:lstStyle/>
                    <a:p>
                      <a:pPr algn="ctr"/>
                      <a:r>
                        <a:rPr kumimoji="1" lang="en-US" altLang="ja-JP" sz="1050" dirty="0" smtClean="0"/>
                        <a:t>39</a:t>
                      </a:r>
                      <a:endParaRPr kumimoji="1" lang="ja-JP" altLang="en-US" sz="1050" dirty="0"/>
                    </a:p>
                  </a:txBody>
                  <a:tcPr marL="99060" marR="99060" anchor="ctr">
                    <a:lnT w="38100" cap="flat" cmpd="sng" algn="ctr">
                      <a:solidFill>
                        <a:schemeClr val="bg1"/>
                      </a:solidFill>
                      <a:prstDash val="solid"/>
                      <a:round/>
                      <a:headEnd type="none" w="med" len="med"/>
                      <a:tailEnd type="none" w="med" len="med"/>
                    </a:lnT>
                  </a:tcPr>
                </a:tc>
                <a:tc>
                  <a:txBody>
                    <a:bodyPr/>
                    <a:lstStyle/>
                    <a:p>
                      <a:pPr algn="r"/>
                      <a:r>
                        <a:rPr kumimoji="1" lang="en-US" altLang="ja-JP" sz="1050" dirty="0" smtClean="0"/>
                        <a:t>90.7%</a:t>
                      </a:r>
                      <a:endParaRPr kumimoji="1" lang="ja-JP" altLang="en-US" sz="1050" dirty="0"/>
                    </a:p>
                  </a:txBody>
                  <a:tcPr marL="99060" marR="99060" anchor="ctr">
                    <a:lnT w="38100" cap="flat" cmpd="sng" algn="ctr">
                      <a:solidFill>
                        <a:schemeClr val="bg1"/>
                      </a:solidFill>
                      <a:prstDash val="solid"/>
                      <a:round/>
                      <a:headEnd type="none" w="med" len="med"/>
                      <a:tailEnd type="none" w="med" len="med"/>
                    </a:lnT>
                  </a:tcPr>
                </a:tc>
                <a:tc>
                  <a:txBody>
                    <a:bodyPr/>
                    <a:lstStyle/>
                    <a:p>
                      <a:pPr algn="r"/>
                      <a:r>
                        <a:rPr kumimoji="1" lang="en-US" altLang="ja-JP" sz="1050" dirty="0" smtClean="0"/>
                        <a:t>240.0</a:t>
                      </a:r>
                      <a:r>
                        <a:rPr kumimoji="1" lang="ja-JP" altLang="en-US" sz="1050" dirty="0" smtClean="0"/>
                        <a:t>万人</a:t>
                      </a:r>
                      <a:endParaRPr kumimoji="1" lang="ja-JP" altLang="en-US" sz="1050" dirty="0"/>
                    </a:p>
                  </a:txBody>
                  <a:tcPr marL="99060" marR="99060" anchor="ctr">
                    <a:lnT w="38100" cap="flat" cmpd="sng" algn="ctr">
                      <a:solidFill>
                        <a:schemeClr val="bg1"/>
                      </a:solidFill>
                      <a:prstDash val="solid"/>
                      <a:round/>
                      <a:headEnd type="none" w="med" len="med"/>
                      <a:tailEnd type="none" w="med" len="med"/>
                    </a:lnT>
                  </a:tcPr>
                </a:tc>
                <a:tc>
                  <a:txBody>
                    <a:bodyPr/>
                    <a:lstStyle/>
                    <a:p>
                      <a:pPr algn="r"/>
                      <a:r>
                        <a:rPr kumimoji="1" lang="en-US" altLang="ja-JP" sz="1050" dirty="0" smtClean="0"/>
                        <a:t>97.2%</a:t>
                      </a:r>
                      <a:endParaRPr kumimoji="1" lang="ja-JP" altLang="en-US" sz="1050" dirty="0"/>
                    </a:p>
                  </a:txBody>
                  <a:tcPr marL="99060" marR="99060" anchor="ctr">
                    <a:lnT w="38100" cap="flat" cmpd="sng" algn="ctr">
                      <a:solidFill>
                        <a:schemeClr val="bg1"/>
                      </a:solidFill>
                      <a:prstDash val="solid"/>
                      <a:round/>
                      <a:headEnd type="none" w="med" len="med"/>
                      <a:tailEnd type="none" w="med" len="med"/>
                    </a:lnT>
                  </a:tcPr>
                </a:tc>
              </a:tr>
              <a:tr h="256124">
                <a:tc vMerge="1">
                  <a:txBody>
                    <a:bodyPr/>
                    <a:lstStyle/>
                    <a:p>
                      <a:pPr algn="ctr"/>
                      <a:endParaRPr kumimoji="1" lang="ja-JP" altLang="en-US" sz="1100" dirty="0"/>
                    </a:p>
                  </a:txBody>
                  <a:tcPr/>
                </a:tc>
                <a:tc>
                  <a:txBody>
                    <a:bodyPr/>
                    <a:lstStyle/>
                    <a:p>
                      <a:pPr algn="ctr"/>
                      <a:r>
                        <a:rPr kumimoji="1" lang="ja-JP" altLang="en-US" sz="1050" dirty="0" smtClean="0"/>
                        <a:t>保険税</a:t>
                      </a:r>
                      <a:endParaRPr kumimoji="1" lang="ja-JP" altLang="en-US" sz="1050" dirty="0"/>
                    </a:p>
                  </a:txBody>
                  <a:tcPr marL="99060" marR="99060" anchor="ctr"/>
                </a:tc>
                <a:tc>
                  <a:txBody>
                    <a:bodyPr/>
                    <a:lstStyle/>
                    <a:p>
                      <a:pPr algn="ctr"/>
                      <a:r>
                        <a:rPr kumimoji="1" lang="en-US" altLang="ja-JP" sz="1050" dirty="0" smtClean="0"/>
                        <a:t>4</a:t>
                      </a:r>
                      <a:endParaRPr kumimoji="1" lang="ja-JP" altLang="en-US" sz="1050" dirty="0"/>
                    </a:p>
                  </a:txBody>
                  <a:tcPr marL="99060" marR="99060" anchor="ctr"/>
                </a:tc>
                <a:tc>
                  <a:txBody>
                    <a:bodyPr/>
                    <a:lstStyle/>
                    <a:p>
                      <a:pPr algn="r"/>
                      <a:r>
                        <a:rPr kumimoji="1" lang="en-US" altLang="ja-JP" sz="1050" dirty="0" smtClean="0"/>
                        <a:t>9.3%</a:t>
                      </a:r>
                      <a:endParaRPr kumimoji="1" lang="ja-JP" altLang="en-US" sz="1050" dirty="0"/>
                    </a:p>
                  </a:txBody>
                  <a:tcPr marL="99060" marR="99060" anchor="ctr"/>
                </a:tc>
                <a:tc>
                  <a:txBody>
                    <a:bodyPr/>
                    <a:lstStyle/>
                    <a:p>
                      <a:pPr algn="r"/>
                      <a:r>
                        <a:rPr kumimoji="1" lang="en-US" altLang="ja-JP" sz="1050" dirty="0" smtClean="0"/>
                        <a:t>6.9</a:t>
                      </a:r>
                      <a:r>
                        <a:rPr kumimoji="1" lang="ja-JP" altLang="en-US" sz="1050" dirty="0" smtClean="0"/>
                        <a:t>万人</a:t>
                      </a:r>
                      <a:endParaRPr kumimoji="1" lang="ja-JP" altLang="en-US" sz="1050" dirty="0"/>
                    </a:p>
                  </a:txBody>
                  <a:tcPr marL="99060" marR="99060" anchor="ctr"/>
                </a:tc>
                <a:tc>
                  <a:txBody>
                    <a:bodyPr/>
                    <a:lstStyle/>
                    <a:p>
                      <a:pPr algn="r"/>
                      <a:r>
                        <a:rPr kumimoji="1" lang="en-US" altLang="ja-JP" sz="1050" dirty="0" smtClean="0"/>
                        <a:t>2.8%</a:t>
                      </a:r>
                      <a:endParaRPr kumimoji="1" lang="ja-JP" altLang="en-US" sz="1050" dirty="0"/>
                    </a:p>
                  </a:txBody>
                  <a:tcPr marL="99060" marR="99060" anchor="ctr"/>
                </a:tc>
              </a:tr>
              <a:tr h="256124">
                <a:tc vMerge="1">
                  <a:txBody>
                    <a:bodyPr/>
                    <a:lstStyle/>
                    <a:p>
                      <a:pPr algn="ctr"/>
                      <a:endParaRPr kumimoji="1" lang="ja-JP" altLang="en-US" sz="1100" dirty="0"/>
                    </a:p>
                  </a:txBody>
                  <a:tcPr/>
                </a:tc>
                <a:tc>
                  <a:txBody>
                    <a:bodyPr/>
                    <a:lstStyle/>
                    <a:p>
                      <a:pPr algn="ctr"/>
                      <a:r>
                        <a:rPr kumimoji="1" lang="ja-JP" altLang="en-US" sz="1050" dirty="0" smtClean="0"/>
                        <a:t>合計</a:t>
                      </a:r>
                      <a:endParaRPr kumimoji="1" lang="en-US" altLang="ja-JP" sz="1050" dirty="0" smtClean="0"/>
                    </a:p>
                  </a:txBody>
                  <a:tcPr marL="99060" marR="99060" anchor="ctr"/>
                </a:tc>
                <a:tc>
                  <a:txBody>
                    <a:bodyPr/>
                    <a:lstStyle/>
                    <a:p>
                      <a:pPr algn="ctr"/>
                      <a:r>
                        <a:rPr kumimoji="1" lang="en-US" altLang="ja-JP" sz="1050" dirty="0" smtClean="0"/>
                        <a:t>43</a:t>
                      </a:r>
                      <a:endParaRPr kumimoji="1" lang="ja-JP" altLang="en-US" sz="1050" dirty="0"/>
                    </a:p>
                  </a:txBody>
                  <a:tcPr marL="99060" marR="99060" anchor="ctr"/>
                </a:tc>
                <a:tc>
                  <a:txBody>
                    <a:bodyPr/>
                    <a:lstStyle/>
                    <a:p>
                      <a:pPr algn="r"/>
                      <a:r>
                        <a:rPr kumimoji="1" lang="en-US" altLang="ja-JP" sz="1050" dirty="0" smtClean="0"/>
                        <a:t>100.0%</a:t>
                      </a:r>
                      <a:endParaRPr kumimoji="1" lang="ja-JP" altLang="en-US" sz="1050" dirty="0"/>
                    </a:p>
                  </a:txBody>
                  <a:tcPr marL="99060" marR="99060" anchor="ctr"/>
                </a:tc>
                <a:tc>
                  <a:txBody>
                    <a:bodyPr/>
                    <a:lstStyle/>
                    <a:p>
                      <a:pPr algn="r"/>
                      <a:r>
                        <a:rPr kumimoji="1" lang="en-US" altLang="ja-JP" sz="1050" dirty="0" smtClean="0"/>
                        <a:t>246.9</a:t>
                      </a:r>
                      <a:r>
                        <a:rPr kumimoji="1" lang="ja-JP" altLang="en-US" sz="1050" dirty="0" smtClean="0"/>
                        <a:t>万人</a:t>
                      </a:r>
                      <a:endParaRPr kumimoji="1" lang="ja-JP" altLang="en-US" sz="1050" dirty="0"/>
                    </a:p>
                  </a:txBody>
                  <a:tcPr marL="99060" marR="99060" anchor="ctr"/>
                </a:tc>
                <a:tc>
                  <a:txBody>
                    <a:bodyPr/>
                    <a:lstStyle/>
                    <a:p>
                      <a:pPr algn="r"/>
                      <a:r>
                        <a:rPr kumimoji="1" lang="en-US" altLang="ja-JP" sz="1050" dirty="0" smtClean="0"/>
                        <a:t>100.0%</a:t>
                      </a:r>
                      <a:endParaRPr kumimoji="1" lang="ja-JP" altLang="en-US" sz="1050" dirty="0"/>
                    </a:p>
                  </a:txBody>
                  <a:tcPr marL="99060" marR="99060" anchor="ct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041666245"/>
              </p:ext>
            </p:extLst>
          </p:nvPr>
        </p:nvGraphicFramePr>
        <p:xfrm>
          <a:off x="4953385" y="2060849"/>
          <a:ext cx="4602125" cy="1301677"/>
        </p:xfrm>
        <a:graphic>
          <a:graphicData uri="http://schemas.openxmlformats.org/drawingml/2006/table">
            <a:tbl>
              <a:tblPr firstRow="1" bandRow="1">
                <a:tableStyleId>{93296810-A885-4BE3-A3E7-6D5BEEA58F35}</a:tableStyleId>
              </a:tblPr>
              <a:tblGrid>
                <a:gridCol w="701693"/>
                <a:gridCol w="647206"/>
                <a:gridCol w="834959"/>
                <a:gridCol w="702078"/>
                <a:gridCol w="936104"/>
                <a:gridCol w="780085"/>
              </a:tblGrid>
              <a:tr h="256773">
                <a:tc rowSpan="5">
                  <a:txBody>
                    <a:bodyPr/>
                    <a:lstStyle/>
                    <a:p>
                      <a:pPr algn="ctr"/>
                      <a:r>
                        <a:rPr kumimoji="1" lang="ja-JP" altLang="en-US" sz="1200" dirty="0" smtClean="0"/>
                        <a:t>（参考）</a:t>
                      </a:r>
                      <a:endParaRPr kumimoji="1" lang="en-US" altLang="ja-JP" sz="1200" dirty="0" smtClean="0"/>
                    </a:p>
                    <a:p>
                      <a:pPr algn="ctr"/>
                      <a:r>
                        <a:rPr kumimoji="1" lang="ja-JP" altLang="en-US" sz="1200" dirty="0" smtClean="0"/>
                        <a:t>全国</a:t>
                      </a:r>
                      <a:endParaRPr kumimoji="1" lang="en-US" altLang="ja-JP" sz="1200" dirty="0" smtClean="0"/>
                    </a:p>
                    <a:p>
                      <a:pPr algn="ctr"/>
                      <a:r>
                        <a:rPr kumimoji="1" lang="ja-JP" altLang="en-US" sz="1000" b="0" dirty="0" smtClean="0">
                          <a:latin typeface="+mn-ea"/>
                          <a:ea typeface="+mn-ea"/>
                        </a:rPr>
                        <a:t>Ｈ</a:t>
                      </a:r>
                      <a:r>
                        <a:rPr kumimoji="1" lang="en-US" altLang="ja-JP" sz="1000" b="0" dirty="0" smtClean="0">
                          <a:latin typeface="+mn-ea"/>
                          <a:ea typeface="+mn-ea"/>
                        </a:rPr>
                        <a:t>25</a:t>
                      </a:r>
                    </a:p>
                    <a:p>
                      <a:pPr algn="ctr"/>
                      <a:r>
                        <a:rPr kumimoji="1" lang="ja-JP" altLang="en-US" sz="1000" b="0" dirty="0" smtClean="0">
                          <a:latin typeface="+mn-ea"/>
                          <a:ea typeface="+mn-ea"/>
                        </a:rPr>
                        <a:t>年度末</a:t>
                      </a:r>
                      <a:endParaRPr kumimoji="1" lang="ja-JP" altLang="en-US" sz="1000" b="0" dirty="0">
                        <a:latin typeface="+mn-ea"/>
                        <a:ea typeface="+mn-ea"/>
                      </a:endParaRPr>
                    </a:p>
                  </a:txBody>
                  <a:tcPr marL="99060" marR="99060" anchor="ctr"/>
                </a:tc>
                <a:tc rowSpan="2">
                  <a:txBody>
                    <a:bodyPr/>
                    <a:lstStyle/>
                    <a:p>
                      <a:pPr algn="ctr"/>
                      <a:r>
                        <a:rPr kumimoji="1" lang="ja-JP" altLang="en-US" sz="1100" dirty="0" smtClean="0"/>
                        <a:t>区分</a:t>
                      </a:r>
                      <a:endParaRPr kumimoji="1" lang="ja-JP" altLang="en-US" sz="1100" dirty="0"/>
                    </a:p>
                  </a:txBody>
                  <a:tcPr marL="99060" marR="99060"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gridSpan="2">
                  <a:txBody>
                    <a:bodyPr/>
                    <a:lstStyle/>
                    <a:p>
                      <a:pPr algn="ctr"/>
                      <a:r>
                        <a:rPr kumimoji="1" lang="ja-JP" altLang="en-US" sz="1100" dirty="0" smtClean="0"/>
                        <a:t>保険者</a:t>
                      </a:r>
                      <a:endParaRPr kumimoji="1" lang="ja-JP" altLang="en-US" sz="1100" dirty="0"/>
                    </a:p>
                  </a:txBody>
                  <a:tcPr marL="99060" marR="9906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pPr algn="ctr"/>
                      <a:endParaRPr kumimoji="1" lang="ja-JP" altLang="en-US" sz="1100" dirty="0"/>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1100" dirty="0" smtClean="0"/>
                        <a:t>被保険者</a:t>
                      </a:r>
                      <a:endParaRPr kumimoji="1" lang="ja-JP" altLang="en-US" sz="1100" dirty="0"/>
                    </a:p>
                  </a:txBody>
                  <a:tcPr marL="99060" marR="99060"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1100" dirty="0"/>
                    </a:p>
                  </a:txBody>
                  <a:tcPr>
                    <a:lnB w="12700" cap="flat" cmpd="sng" algn="ctr">
                      <a:solidFill>
                        <a:schemeClr val="bg1"/>
                      </a:solidFill>
                      <a:prstDash val="solid"/>
                      <a:round/>
                      <a:headEnd type="none" w="med" len="med"/>
                      <a:tailEnd type="none" w="med" len="med"/>
                    </a:lnB>
                  </a:tcPr>
                </a:tc>
              </a:tr>
              <a:tr h="256773">
                <a:tc vMerge="1">
                  <a:txBody>
                    <a:bodyPr/>
                    <a:lstStyle/>
                    <a:p>
                      <a:endParaRPr kumimoji="1" lang="ja-JP" altLang="en-US"/>
                    </a:p>
                  </a:txBody>
                  <a:tcPr/>
                </a:tc>
                <a:tc vMerge="1">
                  <a:txBody>
                    <a:bodyPr/>
                    <a:lstStyle/>
                    <a:p>
                      <a:pPr algn="ctr"/>
                      <a:endParaRPr kumimoji="1" lang="ja-JP" altLang="en-US" sz="1100" dirty="0">
                        <a:solidFill>
                          <a:schemeClr val="bg1"/>
                        </a:solidFill>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bg1"/>
                          </a:solidFill>
                        </a:rPr>
                        <a:t>保険者数</a:t>
                      </a:r>
                      <a:endParaRPr kumimoji="1" lang="ja-JP" altLang="en-US" sz="1100" dirty="0">
                        <a:solidFill>
                          <a:schemeClr val="bg1"/>
                        </a:solidFill>
                      </a:endParaRPr>
                    </a:p>
                  </a:txBody>
                  <a:tcPr marL="99060" marR="9906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bg1"/>
                          </a:solidFill>
                        </a:rPr>
                        <a:t>構成比</a:t>
                      </a:r>
                      <a:endParaRPr kumimoji="1" lang="ja-JP" altLang="en-US" sz="1100" dirty="0">
                        <a:solidFill>
                          <a:schemeClr val="bg1"/>
                        </a:solidFill>
                      </a:endParaRPr>
                    </a:p>
                  </a:txBody>
                  <a:tcPr marL="99060" marR="9906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6"/>
                    </a:solidFill>
                  </a:tcPr>
                </a:tc>
                <a:tc>
                  <a:txBody>
                    <a:bodyPr/>
                    <a:lstStyle/>
                    <a:p>
                      <a:pPr algn="ctr"/>
                      <a:r>
                        <a:rPr kumimoji="1" lang="ja-JP" altLang="en-US" sz="900" dirty="0" smtClean="0">
                          <a:solidFill>
                            <a:schemeClr val="bg1"/>
                          </a:solidFill>
                        </a:rPr>
                        <a:t>被保険者数</a:t>
                      </a:r>
                      <a:endParaRPr kumimoji="1" lang="ja-JP" altLang="en-US" sz="900" dirty="0">
                        <a:solidFill>
                          <a:schemeClr val="bg1"/>
                        </a:solidFill>
                      </a:endParaRPr>
                    </a:p>
                  </a:txBody>
                  <a:tcPr marL="99060" marR="9906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6"/>
                    </a:solidFill>
                  </a:tcPr>
                </a:tc>
                <a:tc>
                  <a:txBody>
                    <a:bodyPr/>
                    <a:lstStyle/>
                    <a:p>
                      <a:pPr algn="ctr"/>
                      <a:r>
                        <a:rPr kumimoji="1" lang="ja-JP" altLang="en-US" sz="1100" dirty="0" smtClean="0">
                          <a:solidFill>
                            <a:schemeClr val="bg1"/>
                          </a:solidFill>
                        </a:rPr>
                        <a:t>構成比</a:t>
                      </a:r>
                      <a:endParaRPr kumimoji="1" lang="ja-JP" altLang="en-US" sz="1100" dirty="0">
                        <a:solidFill>
                          <a:schemeClr val="bg1"/>
                        </a:solidFill>
                      </a:endParaRPr>
                    </a:p>
                  </a:txBody>
                  <a:tcPr marL="99060" marR="9906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6"/>
                    </a:solidFill>
                  </a:tcPr>
                </a:tc>
              </a:tr>
              <a:tr h="251001">
                <a:tc vMerge="1">
                  <a:txBody>
                    <a:bodyPr/>
                    <a:lstStyle/>
                    <a:p>
                      <a:pPr algn="ctr"/>
                      <a:endParaRPr kumimoji="1" lang="ja-JP" altLang="en-US" sz="1100" dirty="0"/>
                    </a:p>
                  </a:txBody>
                  <a:tcPr/>
                </a:tc>
                <a:tc>
                  <a:txBody>
                    <a:bodyPr/>
                    <a:lstStyle/>
                    <a:p>
                      <a:pPr algn="ctr"/>
                      <a:r>
                        <a:rPr kumimoji="1" lang="ja-JP" altLang="en-US" sz="1050" dirty="0" smtClean="0"/>
                        <a:t>保険料</a:t>
                      </a:r>
                      <a:endParaRPr kumimoji="1" lang="ja-JP" altLang="en-US" sz="1050" dirty="0"/>
                    </a:p>
                  </a:txBody>
                  <a:tcPr marL="99060" marR="99060" anchor="ctr">
                    <a:lnT w="38100" cap="flat" cmpd="sng" algn="ctr">
                      <a:solidFill>
                        <a:schemeClr val="bg1"/>
                      </a:solidFill>
                      <a:prstDash val="solid"/>
                      <a:round/>
                      <a:headEnd type="none" w="med" len="med"/>
                      <a:tailEnd type="none" w="med" len="med"/>
                    </a:lnT>
                  </a:tcPr>
                </a:tc>
                <a:tc>
                  <a:txBody>
                    <a:bodyPr/>
                    <a:lstStyle/>
                    <a:p>
                      <a:pPr algn="ctr"/>
                      <a:r>
                        <a:rPr kumimoji="1" lang="en-US" altLang="ja-JP" sz="1050" dirty="0" smtClean="0"/>
                        <a:t>231</a:t>
                      </a:r>
                      <a:endParaRPr kumimoji="1" lang="ja-JP" altLang="en-US" sz="1050" dirty="0"/>
                    </a:p>
                  </a:txBody>
                  <a:tcPr marL="99060" marR="99060" anchor="ctr">
                    <a:lnT w="38100" cap="flat" cmpd="sng" algn="ctr">
                      <a:solidFill>
                        <a:schemeClr val="bg1"/>
                      </a:solidFill>
                      <a:prstDash val="solid"/>
                      <a:round/>
                      <a:headEnd type="none" w="med" len="med"/>
                      <a:tailEnd type="none" w="med" len="med"/>
                    </a:lnT>
                  </a:tcPr>
                </a:tc>
                <a:tc>
                  <a:txBody>
                    <a:bodyPr/>
                    <a:lstStyle/>
                    <a:p>
                      <a:pPr algn="r"/>
                      <a:r>
                        <a:rPr kumimoji="1" lang="en-US" altLang="ja-JP" sz="1050" dirty="0" smtClean="0"/>
                        <a:t>13.5%</a:t>
                      </a:r>
                      <a:endParaRPr kumimoji="1" lang="ja-JP" altLang="en-US" sz="1050" dirty="0"/>
                    </a:p>
                  </a:txBody>
                  <a:tcPr marL="99060" marR="99060" anchor="ctr">
                    <a:lnT w="38100" cap="flat" cmpd="sng" algn="ctr">
                      <a:solidFill>
                        <a:schemeClr val="bg1"/>
                      </a:solidFill>
                      <a:prstDash val="solid"/>
                      <a:round/>
                      <a:headEnd type="none" w="med" len="med"/>
                      <a:tailEnd type="none" w="med" len="med"/>
                    </a:lnT>
                  </a:tcPr>
                </a:tc>
                <a:tc>
                  <a:txBody>
                    <a:bodyPr/>
                    <a:lstStyle/>
                    <a:p>
                      <a:pPr algn="r"/>
                      <a:r>
                        <a:rPr kumimoji="1" lang="en-US" altLang="ja-JP" sz="1050" dirty="0" smtClean="0"/>
                        <a:t>1,583</a:t>
                      </a:r>
                      <a:r>
                        <a:rPr kumimoji="1" lang="ja-JP" altLang="en-US" sz="1050" dirty="0" smtClean="0"/>
                        <a:t>万人</a:t>
                      </a:r>
                      <a:endParaRPr kumimoji="1" lang="ja-JP" altLang="en-US" sz="1050" dirty="0"/>
                    </a:p>
                  </a:txBody>
                  <a:tcPr marL="99060" marR="99060" anchor="ctr">
                    <a:lnT w="38100" cap="flat" cmpd="sng" algn="ctr">
                      <a:solidFill>
                        <a:schemeClr val="bg1"/>
                      </a:solidFill>
                      <a:prstDash val="solid"/>
                      <a:round/>
                      <a:headEnd type="none" w="med" len="med"/>
                      <a:tailEnd type="none" w="med" len="med"/>
                    </a:lnT>
                  </a:tcPr>
                </a:tc>
                <a:tc>
                  <a:txBody>
                    <a:bodyPr/>
                    <a:lstStyle/>
                    <a:p>
                      <a:pPr algn="r"/>
                      <a:r>
                        <a:rPr kumimoji="1" lang="en-US" altLang="ja-JP" sz="1050" dirty="0" smtClean="0"/>
                        <a:t>46.3%</a:t>
                      </a:r>
                      <a:endParaRPr kumimoji="1" lang="ja-JP" altLang="en-US" sz="1050" dirty="0"/>
                    </a:p>
                  </a:txBody>
                  <a:tcPr marL="99060" marR="99060" anchor="ctr">
                    <a:lnT w="38100" cap="flat" cmpd="sng" algn="ctr">
                      <a:solidFill>
                        <a:schemeClr val="bg1"/>
                      </a:solidFill>
                      <a:prstDash val="solid"/>
                      <a:round/>
                      <a:headEnd type="none" w="med" len="med"/>
                      <a:tailEnd type="none" w="med" len="med"/>
                    </a:lnT>
                  </a:tcPr>
                </a:tc>
              </a:tr>
              <a:tr h="251001">
                <a:tc vMerge="1">
                  <a:txBody>
                    <a:bodyPr/>
                    <a:lstStyle/>
                    <a:p>
                      <a:pPr algn="ctr"/>
                      <a:endParaRPr kumimoji="1" lang="ja-JP" altLang="en-US" sz="1100" dirty="0"/>
                    </a:p>
                  </a:txBody>
                  <a:tcPr/>
                </a:tc>
                <a:tc>
                  <a:txBody>
                    <a:bodyPr/>
                    <a:lstStyle/>
                    <a:p>
                      <a:pPr algn="ctr"/>
                      <a:r>
                        <a:rPr kumimoji="1" lang="ja-JP" altLang="en-US" sz="1050" dirty="0" smtClean="0"/>
                        <a:t>保険税</a:t>
                      </a:r>
                      <a:endParaRPr kumimoji="1" lang="ja-JP" altLang="en-US" sz="1050" dirty="0"/>
                    </a:p>
                  </a:txBody>
                  <a:tcPr marL="99060" marR="99060" anchor="ctr"/>
                </a:tc>
                <a:tc>
                  <a:txBody>
                    <a:bodyPr/>
                    <a:lstStyle/>
                    <a:p>
                      <a:pPr algn="ctr"/>
                      <a:r>
                        <a:rPr kumimoji="1" lang="en-US" altLang="ja-JP" sz="1050" dirty="0" smtClean="0"/>
                        <a:t>1,486</a:t>
                      </a:r>
                      <a:endParaRPr kumimoji="1" lang="ja-JP" altLang="en-US" sz="1050" dirty="0"/>
                    </a:p>
                  </a:txBody>
                  <a:tcPr marL="99060" marR="99060" anchor="ctr"/>
                </a:tc>
                <a:tc>
                  <a:txBody>
                    <a:bodyPr/>
                    <a:lstStyle/>
                    <a:p>
                      <a:pPr algn="r"/>
                      <a:r>
                        <a:rPr kumimoji="1" lang="en-US" altLang="ja-JP" sz="1050" dirty="0" smtClean="0"/>
                        <a:t>86.5%</a:t>
                      </a:r>
                      <a:endParaRPr kumimoji="1" lang="ja-JP" altLang="en-US" sz="1050" dirty="0"/>
                    </a:p>
                  </a:txBody>
                  <a:tcPr marL="99060" marR="99060" anchor="ctr"/>
                </a:tc>
                <a:tc>
                  <a:txBody>
                    <a:bodyPr/>
                    <a:lstStyle/>
                    <a:p>
                      <a:pPr algn="r"/>
                      <a:r>
                        <a:rPr kumimoji="1" lang="en-US" altLang="ja-JP" sz="1050" dirty="0" smtClean="0"/>
                        <a:t>1,837</a:t>
                      </a:r>
                      <a:r>
                        <a:rPr kumimoji="1" lang="ja-JP" altLang="en-US" sz="1050" dirty="0" smtClean="0"/>
                        <a:t>万人</a:t>
                      </a:r>
                      <a:endParaRPr kumimoji="1" lang="ja-JP" altLang="en-US" sz="1050" dirty="0"/>
                    </a:p>
                  </a:txBody>
                  <a:tcPr marL="99060" marR="99060" anchor="ctr"/>
                </a:tc>
                <a:tc>
                  <a:txBody>
                    <a:bodyPr/>
                    <a:lstStyle/>
                    <a:p>
                      <a:pPr algn="r"/>
                      <a:r>
                        <a:rPr kumimoji="1" lang="en-US" altLang="ja-JP" sz="1050" dirty="0" smtClean="0"/>
                        <a:t>53.7%</a:t>
                      </a:r>
                      <a:endParaRPr kumimoji="1" lang="ja-JP" altLang="en-US" sz="1050" dirty="0"/>
                    </a:p>
                  </a:txBody>
                  <a:tcPr marL="99060" marR="99060" anchor="ctr"/>
                </a:tc>
              </a:tr>
              <a:tr h="280597">
                <a:tc vMerge="1">
                  <a:txBody>
                    <a:bodyPr/>
                    <a:lstStyle/>
                    <a:p>
                      <a:pPr algn="ctr"/>
                      <a:endParaRPr kumimoji="1" lang="ja-JP" altLang="en-US" sz="1100" dirty="0"/>
                    </a:p>
                  </a:txBody>
                  <a:tcPr/>
                </a:tc>
                <a:tc>
                  <a:txBody>
                    <a:bodyPr/>
                    <a:lstStyle/>
                    <a:p>
                      <a:pPr algn="ctr"/>
                      <a:r>
                        <a:rPr kumimoji="1" lang="ja-JP" altLang="en-US" sz="1050" dirty="0" smtClean="0"/>
                        <a:t>合計</a:t>
                      </a:r>
                      <a:endParaRPr kumimoji="1" lang="en-US" altLang="ja-JP" sz="1050" dirty="0" smtClean="0"/>
                    </a:p>
                  </a:txBody>
                  <a:tcPr marL="99060" marR="99060" anchor="ctr"/>
                </a:tc>
                <a:tc>
                  <a:txBody>
                    <a:bodyPr/>
                    <a:lstStyle/>
                    <a:p>
                      <a:pPr algn="ctr"/>
                      <a:r>
                        <a:rPr kumimoji="1" lang="en-US" altLang="ja-JP" sz="1050" dirty="0" smtClean="0"/>
                        <a:t>1,717</a:t>
                      </a:r>
                      <a:endParaRPr kumimoji="1" lang="ja-JP" altLang="en-US" sz="1050" dirty="0"/>
                    </a:p>
                  </a:txBody>
                  <a:tcPr marL="99060" marR="99060" anchor="ctr"/>
                </a:tc>
                <a:tc>
                  <a:txBody>
                    <a:bodyPr/>
                    <a:lstStyle/>
                    <a:p>
                      <a:pPr algn="r"/>
                      <a:r>
                        <a:rPr kumimoji="1" lang="en-US" altLang="ja-JP" sz="1050" dirty="0" smtClean="0"/>
                        <a:t>100.0%</a:t>
                      </a:r>
                      <a:endParaRPr kumimoji="1" lang="ja-JP" altLang="en-US" sz="1050" dirty="0"/>
                    </a:p>
                  </a:txBody>
                  <a:tcPr marL="99060" marR="99060" anchor="ctr"/>
                </a:tc>
                <a:tc>
                  <a:txBody>
                    <a:bodyPr/>
                    <a:lstStyle/>
                    <a:p>
                      <a:pPr algn="r"/>
                      <a:r>
                        <a:rPr kumimoji="1" lang="en-US" altLang="ja-JP" sz="1050" dirty="0" smtClean="0"/>
                        <a:t>3,420</a:t>
                      </a:r>
                      <a:r>
                        <a:rPr kumimoji="1" lang="ja-JP" altLang="en-US" sz="1050" dirty="0" smtClean="0"/>
                        <a:t>万人</a:t>
                      </a:r>
                      <a:endParaRPr kumimoji="1" lang="ja-JP" altLang="en-US" sz="1050" dirty="0"/>
                    </a:p>
                  </a:txBody>
                  <a:tcPr marL="99060" marR="99060" anchor="ctr"/>
                </a:tc>
                <a:tc>
                  <a:txBody>
                    <a:bodyPr/>
                    <a:lstStyle/>
                    <a:p>
                      <a:pPr algn="r"/>
                      <a:r>
                        <a:rPr kumimoji="1" lang="en-US" altLang="ja-JP" sz="1050" dirty="0" smtClean="0"/>
                        <a:t>100.0%</a:t>
                      </a:r>
                      <a:endParaRPr kumimoji="1" lang="ja-JP" altLang="en-US" sz="1050" dirty="0"/>
                    </a:p>
                  </a:txBody>
                  <a:tcPr marL="99060" marR="99060" anchor="ctr"/>
                </a:tc>
              </a:tr>
            </a:tbl>
          </a:graphicData>
        </a:graphic>
      </p:graphicFrame>
    </p:spTree>
    <p:extLst>
      <p:ext uri="{BB962C8B-B14F-4D97-AF65-F5344CB8AC3E}">
        <p14:creationId xmlns:p14="http://schemas.microsoft.com/office/powerpoint/2010/main" val="189005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693622542"/>
              </p:ext>
            </p:extLst>
          </p:nvPr>
        </p:nvGraphicFramePr>
        <p:xfrm>
          <a:off x="116463" y="575712"/>
          <a:ext cx="9673076" cy="5661600"/>
        </p:xfrm>
        <a:graphic>
          <a:graphicData uri="http://schemas.openxmlformats.org/drawingml/2006/table">
            <a:tbl>
              <a:tblPr firstRow="1" bandRow="1">
                <a:tableStyleId>{46F890A9-2807-4EBB-B81D-B2AA78EC7F39}</a:tableStyleId>
              </a:tblPr>
              <a:tblGrid>
                <a:gridCol w="2652295"/>
                <a:gridCol w="3588399"/>
                <a:gridCol w="3432382"/>
              </a:tblGrid>
              <a:tr h="360040">
                <a:tc>
                  <a:txBody>
                    <a:bodyPr/>
                    <a:lstStyle/>
                    <a:p>
                      <a:endParaRPr kumimoji="1" lang="ja-JP" altLang="en-US" sz="1400" dirty="0"/>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c>
                  <a:txBody>
                    <a:bodyPr/>
                    <a:lstStyle/>
                    <a:p>
                      <a:pPr algn="ctr"/>
                      <a:r>
                        <a:rPr kumimoji="1" lang="ja-JP" altLang="en-US" sz="1400" dirty="0" smtClean="0"/>
                        <a:t>保険税</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c>
                  <a:txBody>
                    <a:bodyPr/>
                    <a:lstStyle/>
                    <a:p>
                      <a:pPr algn="ctr"/>
                      <a:r>
                        <a:rPr kumimoji="1" lang="ja-JP" altLang="en-US" sz="1400" dirty="0" smtClean="0"/>
                        <a:t>保険料</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r>
              <a:tr h="288032">
                <a:tc>
                  <a:txBody>
                    <a:bodyPr/>
                    <a:lstStyle/>
                    <a:p>
                      <a:pPr algn="l"/>
                      <a:r>
                        <a:rPr kumimoji="1" lang="ja-JP" altLang="en-US" sz="1400" dirty="0" smtClean="0">
                          <a:solidFill>
                            <a:schemeClr val="bg1"/>
                          </a:solidFill>
                        </a:rPr>
                        <a:t>根拠法</a:t>
                      </a:r>
                      <a:endParaRPr kumimoji="1" lang="ja-JP" altLang="en-US" sz="1400" dirty="0">
                        <a:solidFill>
                          <a:schemeClr val="bg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c>
                  <a:txBody>
                    <a:bodyPr/>
                    <a:lstStyle/>
                    <a:p>
                      <a:pPr algn="l"/>
                      <a:r>
                        <a:rPr kumimoji="1" lang="ja-JP" altLang="en-US" sz="1400" dirty="0" smtClean="0"/>
                        <a:t>地方税法</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smtClean="0"/>
                        <a:t>国保法</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1264">
                <a:tc>
                  <a:txBody>
                    <a:bodyPr/>
                    <a:lstStyle/>
                    <a:p>
                      <a:pPr algn="l"/>
                      <a:r>
                        <a:rPr kumimoji="1" lang="ja-JP" altLang="en-US" sz="1400" dirty="0" smtClean="0">
                          <a:solidFill>
                            <a:schemeClr val="bg1"/>
                          </a:solidFill>
                        </a:rPr>
                        <a:t>課税団体（保険者）</a:t>
                      </a:r>
                      <a:endParaRPr kumimoji="1" lang="ja-JP" altLang="en-US" sz="1400" dirty="0">
                        <a:solidFill>
                          <a:schemeClr val="bg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c>
                  <a:txBody>
                    <a:bodyPr/>
                    <a:lstStyle/>
                    <a:p>
                      <a:pPr algn="l"/>
                      <a:r>
                        <a:rPr kumimoji="1" lang="ja-JP" altLang="en-US" sz="1400" dirty="0" smtClean="0"/>
                        <a:t>市町村、特別区</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smtClean="0"/>
                        <a:t>市町村、特別区、広域連合、国保組合</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6504">
                <a:tc>
                  <a:txBody>
                    <a:bodyPr/>
                    <a:lstStyle/>
                    <a:p>
                      <a:pPr algn="l"/>
                      <a:r>
                        <a:rPr kumimoji="1" lang="ja-JP" altLang="en-US" sz="1400" dirty="0" smtClean="0">
                          <a:solidFill>
                            <a:schemeClr val="bg1"/>
                          </a:solidFill>
                        </a:rPr>
                        <a:t>標準課税（賦課）　総額</a:t>
                      </a:r>
                      <a:endParaRPr kumimoji="1" lang="ja-JP" altLang="en-US" sz="1400" dirty="0">
                        <a:solidFill>
                          <a:schemeClr val="bg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c>
                  <a:txBody>
                    <a:bodyPr/>
                    <a:lstStyle/>
                    <a:p>
                      <a:pPr algn="l"/>
                      <a:r>
                        <a:rPr kumimoji="1" lang="ja-JP" altLang="en-US" sz="1400" dirty="0" smtClean="0"/>
                        <a:t>地方税法に規定</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smtClean="0"/>
                        <a:t>国保法施行令に規定</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pPr algn="l"/>
                      <a:r>
                        <a:rPr kumimoji="1" lang="ja-JP" altLang="en-US" sz="1400" dirty="0" smtClean="0">
                          <a:solidFill>
                            <a:schemeClr val="bg1"/>
                          </a:solidFill>
                        </a:rPr>
                        <a:t>課税（賦課）　限度額（Ｈ</a:t>
                      </a:r>
                      <a:r>
                        <a:rPr kumimoji="1" lang="en-US" altLang="ja-JP" sz="1400" dirty="0" smtClean="0">
                          <a:solidFill>
                            <a:schemeClr val="bg1"/>
                          </a:solidFill>
                        </a:rPr>
                        <a:t>27</a:t>
                      </a:r>
                      <a:r>
                        <a:rPr kumimoji="1" lang="ja-JP" altLang="en-US" sz="1400" dirty="0" smtClean="0">
                          <a:solidFill>
                            <a:schemeClr val="bg1"/>
                          </a:solidFill>
                        </a:rPr>
                        <a:t>）</a:t>
                      </a:r>
                      <a:endParaRPr kumimoji="1" lang="ja-JP" altLang="en-US" sz="1400" dirty="0">
                        <a:solidFill>
                          <a:schemeClr val="bg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c>
                  <a:txBody>
                    <a:bodyPr/>
                    <a:lstStyle/>
                    <a:p>
                      <a:pPr algn="l"/>
                      <a:r>
                        <a:rPr kumimoji="1" lang="ja-JP" altLang="en-US" sz="1400" dirty="0" smtClean="0"/>
                        <a:t>基礎５２万、後期１７万円、介護１６万円</a:t>
                      </a:r>
                      <a:endParaRPr kumimoji="1" lang="ja-JP" altLang="en-US" sz="1400" dirty="0"/>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smtClean="0"/>
                        <a:t>基礎５２万、後期１７万円、介護１６万円</a:t>
                      </a:r>
                      <a:endParaRPr kumimoji="1" lang="ja-JP" altLang="en-US" sz="1400" dirty="0"/>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l"/>
                      <a:r>
                        <a:rPr kumimoji="1" lang="ja-JP" altLang="en-US" sz="1400" dirty="0" smtClean="0">
                          <a:solidFill>
                            <a:schemeClr val="bg1"/>
                          </a:solidFill>
                        </a:rPr>
                        <a:t>税（料）率</a:t>
                      </a:r>
                      <a:endParaRPr kumimoji="1" lang="ja-JP" altLang="en-US" sz="1400" dirty="0">
                        <a:solidFill>
                          <a:schemeClr val="bg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c>
                  <a:txBody>
                    <a:bodyPr/>
                    <a:lstStyle/>
                    <a:p>
                      <a:pPr algn="l"/>
                      <a:r>
                        <a:rPr kumimoji="1" lang="ja-JP" altLang="en-US" sz="1400" dirty="0" smtClean="0"/>
                        <a:t>条例に規定</a:t>
                      </a:r>
                      <a:endParaRPr kumimoji="1" lang="en-US" altLang="ja-JP" sz="1400" dirty="0" smtClean="0"/>
                    </a:p>
                    <a:p>
                      <a:pPr algn="l"/>
                      <a:r>
                        <a:rPr kumimoji="1" lang="en-US" altLang="ja-JP" sz="1050" dirty="0" smtClean="0"/>
                        <a:t>※</a:t>
                      </a:r>
                      <a:r>
                        <a:rPr kumimoji="1" lang="ja-JP" altLang="en-US" sz="1050" dirty="0" smtClean="0"/>
                        <a:t>税率決定、変更の場合も都道府県知事へ協議不要</a:t>
                      </a:r>
                      <a:endParaRPr kumimoji="1" lang="ja-JP" altLang="en-US" sz="1050" dirty="0"/>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smtClean="0"/>
                        <a:t>市町村長が告示</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500">
                <a:tc>
                  <a:txBody>
                    <a:bodyPr/>
                    <a:lstStyle/>
                    <a:p>
                      <a:pPr algn="l"/>
                      <a:r>
                        <a:rPr kumimoji="1" lang="ja-JP" altLang="en-US" sz="1400" dirty="0" smtClean="0">
                          <a:solidFill>
                            <a:schemeClr val="bg1"/>
                          </a:solidFill>
                        </a:rPr>
                        <a:t>低所得者への減額</a:t>
                      </a:r>
                      <a:endParaRPr kumimoji="1" lang="ja-JP" altLang="en-US" sz="1400" dirty="0">
                        <a:solidFill>
                          <a:schemeClr val="bg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c>
                  <a:txBody>
                    <a:bodyPr/>
                    <a:lstStyle/>
                    <a:p>
                      <a:pPr algn="l"/>
                      <a:r>
                        <a:rPr kumimoji="1" lang="ja-JP" altLang="en-US" sz="1400" dirty="0" smtClean="0"/>
                        <a:t>地方税法及び施行令に算定根拠を示す</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smtClean="0"/>
                        <a:t>国保法施行令に規定</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pPr algn="l"/>
                      <a:r>
                        <a:rPr kumimoji="1" lang="ja-JP" altLang="en-US" sz="1400" dirty="0" smtClean="0">
                          <a:solidFill>
                            <a:schemeClr val="bg1"/>
                          </a:solidFill>
                        </a:rPr>
                        <a:t>徴収方法</a:t>
                      </a:r>
                      <a:endParaRPr kumimoji="1" lang="ja-JP" altLang="en-US" sz="1400" dirty="0">
                        <a:solidFill>
                          <a:schemeClr val="bg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c>
                  <a:txBody>
                    <a:bodyPr/>
                    <a:lstStyle/>
                    <a:p>
                      <a:pPr algn="l"/>
                      <a:r>
                        <a:rPr kumimoji="1" lang="ja-JP" altLang="en-US" sz="1400" dirty="0" smtClean="0"/>
                        <a:t>地方税法に規定</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smtClean="0"/>
                        <a:t>国保法及び地方自治法に規定</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3272">
                <a:tc>
                  <a:txBody>
                    <a:bodyPr/>
                    <a:lstStyle/>
                    <a:p>
                      <a:pPr algn="l"/>
                      <a:r>
                        <a:rPr kumimoji="1" lang="ja-JP" altLang="en-US" sz="1400" dirty="0" smtClean="0">
                          <a:solidFill>
                            <a:schemeClr val="bg1"/>
                          </a:solidFill>
                        </a:rPr>
                        <a:t>徴収の特例（仮徴収等）</a:t>
                      </a:r>
                      <a:endParaRPr kumimoji="1" lang="ja-JP" altLang="en-US" sz="1400" dirty="0">
                        <a:solidFill>
                          <a:schemeClr val="bg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c>
                  <a:txBody>
                    <a:bodyPr/>
                    <a:lstStyle/>
                    <a:p>
                      <a:pPr algn="l"/>
                      <a:r>
                        <a:rPr kumimoji="1" lang="ja-JP" altLang="en-US" sz="1400" dirty="0" smtClean="0"/>
                        <a:t>地方税法の規定により条例で定める</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smtClean="0"/>
                        <a:t>国保法の規定により条例で定める</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0464">
                <a:tc>
                  <a:txBody>
                    <a:bodyPr/>
                    <a:lstStyle/>
                    <a:p>
                      <a:pPr algn="l"/>
                      <a:r>
                        <a:rPr kumimoji="1" lang="ja-JP" altLang="en-US" sz="1400" dirty="0" smtClean="0">
                          <a:solidFill>
                            <a:schemeClr val="bg1"/>
                          </a:solidFill>
                        </a:rPr>
                        <a:t>徴収手続</a:t>
                      </a:r>
                      <a:endParaRPr kumimoji="1" lang="ja-JP" altLang="en-US" sz="1400" dirty="0">
                        <a:solidFill>
                          <a:schemeClr val="bg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c>
                  <a:txBody>
                    <a:bodyPr/>
                    <a:lstStyle/>
                    <a:p>
                      <a:pPr algn="l"/>
                      <a:r>
                        <a:rPr kumimoji="1" lang="ja-JP" altLang="en-US" sz="1400" dirty="0" smtClean="0"/>
                        <a:t>地方税法に規定</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smtClean="0"/>
                        <a:t>地方自治法、同施行令及び条例に規定</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3272">
                <a:tc>
                  <a:txBody>
                    <a:bodyPr/>
                    <a:lstStyle/>
                    <a:p>
                      <a:pPr algn="l"/>
                      <a:r>
                        <a:rPr kumimoji="1" lang="ja-JP" altLang="en-US" sz="1400" dirty="0" smtClean="0">
                          <a:solidFill>
                            <a:schemeClr val="bg1"/>
                          </a:solidFill>
                        </a:rPr>
                        <a:t>徴収にあたる者</a:t>
                      </a:r>
                      <a:endParaRPr kumimoji="1" lang="ja-JP" altLang="en-US" sz="1400" dirty="0">
                        <a:solidFill>
                          <a:schemeClr val="bg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c>
                  <a:txBody>
                    <a:bodyPr/>
                    <a:lstStyle/>
                    <a:p>
                      <a:pPr algn="l"/>
                      <a:r>
                        <a:rPr kumimoji="1" lang="ja-JP" altLang="en-US" sz="1400" dirty="0" smtClean="0"/>
                        <a:t>徴税吏員のみ</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smtClean="0"/>
                        <a:t>吏員以外にも、嘱託等でも可</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pPr algn="l"/>
                      <a:r>
                        <a:rPr kumimoji="1" lang="ja-JP" altLang="en-US" sz="1400" dirty="0" smtClean="0">
                          <a:solidFill>
                            <a:schemeClr val="bg1"/>
                          </a:solidFill>
                        </a:rPr>
                        <a:t>課税（賦課）権の期間制限</a:t>
                      </a:r>
                      <a:endParaRPr kumimoji="1" lang="ja-JP" altLang="en-US" sz="1400" dirty="0">
                        <a:solidFill>
                          <a:schemeClr val="bg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c>
                  <a:txBody>
                    <a:bodyPr/>
                    <a:lstStyle/>
                    <a:p>
                      <a:pPr algn="l"/>
                      <a:r>
                        <a:rPr kumimoji="1" lang="ja-JP" altLang="en-US" sz="1400" dirty="0" smtClean="0"/>
                        <a:t>３年</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smtClean="0"/>
                        <a:t>規定なし（</a:t>
                      </a:r>
                      <a:r>
                        <a:rPr kumimoji="1" lang="en-US" altLang="ja-JP" sz="1400" dirty="0" smtClean="0"/>
                        <a:t>※</a:t>
                      </a:r>
                      <a:r>
                        <a:rPr kumimoji="1" lang="ja-JP" altLang="en-US" sz="1400" dirty="0" smtClean="0"/>
                        <a:t>）</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3272">
                <a:tc>
                  <a:txBody>
                    <a:bodyPr/>
                    <a:lstStyle/>
                    <a:p>
                      <a:pPr algn="l"/>
                      <a:r>
                        <a:rPr kumimoji="1" lang="ja-JP" altLang="en-US" sz="1400" dirty="0" smtClean="0">
                          <a:solidFill>
                            <a:schemeClr val="bg1"/>
                          </a:solidFill>
                        </a:rPr>
                        <a:t>徴収権・還付請求権の</a:t>
                      </a:r>
                      <a:endParaRPr kumimoji="1" lang="en-US" altLang="ja-JP" sz="1400" dirty="0" smtClean="0">
                        <a:solidFill>
                          <a:schemeClr val="bg1"/>
                        </a:solidFill>
                      </a:endParaRPr>
                    </a:p>
                    <a:p>
                      <a:pPr algn="l"/>
                      <a:r>
                        <a:rPr kumimoji="1" lang="ja-JP" altLang="en-US" sz="1400" dirty="0" smtClean="0">
                          <a:solidFill>
                            <a:schemeClr val="bg1"/>
                          </a:solidFill>
                        </a:rPr>
                        <a:t>消滅時効</a:t>
                      </a:r>
                      <a:endParaRPr kumimoji="1" lang="ja-JP" altLang="en-US" sz="1400" dirty="0">
                        <a:solidFill>
                          <a:schemeClr val="bg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c>
                  <a:txBody>
                    <a:bodyPr/>
                    <a:lstStyle/>
                    <a:p>
                      <a:pPr algn="l"/>
                      <a:r>
                        <a:rPr kumimoji="1" lang="ja-JP" altLang="en-US" sz="1400" dirty="0" smtClean="0"/>
                        <a:t>５年</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smtClean="0"/>
                        <a:t>２年</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pPr algn="l"/>
                      <a:r>
                        <a:rPr kumimoji="1" lang="ja-JP" altLang="en-US" sz="1400" dirty="0" smtClean="0">
                          <a:solidFill>
                            <a:schemeClr val="bg1"/>
                          </a:solidFill>
                        </a:rPr>
                        <a:t>徴収権の優先順位</a:t>
                      </a:r>
                      <a:endParaRPr kumimoji="1" lang="ja-JP" altLang="en-US" sz="1400" dirty="0">
                        <a:solidFill>
                          <a:schemeClr val="bg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c>
                  <a:txBody>
                    <a:bodyPr/>
                    <a:lstStyle/>
                    <a:p>
                      <a:pPr algn="l"/>
                      <a:r>
                        <a:rPr kumimoji="1" lang="ja-JP" altLang="en-US" sz="1400" dirty="0" smtClean="0"/>
                        <a:t>国税及び他の地方税と同順位</a:t>
                      </a:r>
                      <a:endParaRPr kumimoji="1" lang="ja-JP" altLang="en-US" sz="1400" dirty="0"/>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smtClean="0"/>
                        <a:t>国税及び地方税に次ぐ</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3272">
                <a:tc>
                  <a:txBody>
                    <a:bodyPr/>
                    <a:lstStyle/>
                    <a:p>
                      <a:pPr algn="l"/>
                      <a:r>
                        <a:rPr kumimoji="1" lang="ja-JP" altLang="en-US" sz="1400" dirty="0" smtClean="0">
                          <a:solidFill>
                            <a:schemeClr val="bg1"/>
                          </a:solidFill>
                        </a:rPr>
                        <a:t>不服申立て</a:t>
                      </a:r>
                      <a:endParaRPr kumimoji="1" lang="ja-JP" altLang="en-US" sz="1400" dirty="0">
                        <a:solidFill>
                          <a:schemeClr val="bg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c>
                  <a:txBody>
                    <a:bodyPr/>
                    <a:lstStyle/>
                    <a:p>
                      <a:pPr algn="l"/>
                      <a:r>
                        <a:rPr kumimoji="1" lang="ja-JP" altLang="en-US" sz="1400" dirty="0" smtClean="0"/>
                        <a:t>課税団体（市町村長）に対し、異議申立て</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smtClean="0"/>
                        <a:t>国保審査会に対し、審査請求</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l"/>
                      <a:r>
                        <a:rPr kumimoji="1" lang="ja-JP" altLang="en-US" sz="1400" dirty="0" smtClean="0">
                          <a:solidFill>
                            <a:schemeClr val="bg1"/>
                          </a:solidFill>
                        </a:rPr>
                        <a:t>その他</a:t>
                      </a:r>
                      <a:endParaRPr kumimoji="1" lang="en-US" altLang="ja-JP" sz="1400" dirty="0" smtClean="0">
                        <a:solidFill>
                          <a:schemeClr val="bg1"/>
                        </a:solidFill>
                      </a:endParaRPr>
                    </a:p>
                    <a:p>
                      <a:pPr algn="l"/>
                      <a:r>
                        <a:rPr kumimoji="1" lang="ja-JP" altLang="en-US" sz="1400" dirty="0" smtClean="0">
                          <a:solidFill>
                            <a:schemeClr val="bg1"/>
                          </a:solidFill>
                        </a:rPr>
                        <a:t>（保険料減額、督促手数料等）</a:t>
                      </a:r>
                      <a:endParaRPr kumimoji="1" lang="ja-JP" altLang="en-US" sz="1400" dirty="0">
                        <a:solidFill>
                          <a:schemeClr val="bg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4ECA"/>
                    </a:solidFill>
                  </a:tcPr>
                </a:tc>
                <a:tc>
                  <a:txBody>
                    <a:bodyPr/>
                    <a:lstStyle/>
                    <a:p>
                      <a:pPr algn="l"/>
                      <a:r>
                        <a:rPr kumimoji="1" lang="ja-JP" altLang="en-US" sz="1400" dirty="0" smtClean="0"/>
                        <a:t>地方税法に規定</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国保法の規定により条例で定める</a:t>
                      </a:r>
                      <a:endParaRPr kumimoji="1" lang="ja-JP" altLang="en-US" sz="1400" dirty="0"/>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テキスト ボックス 2"/>
          <p:cNvSpPr txBox="1"/>
          <p:nvPr/>
        </p:nvSpPr>
        <p:spPr>
          <a:xfrm>
            <a:off x="38454" y="6381328"/>
            <a:ext cx="9906000" cy="415498"/>
          </a:xfrm>
          <a:prstGeom prst="rect">
            <a:avLst/>
          </a:prstGeom>
          <a:noFill/>
        </p:spPr>
        <p:txBody>
          <a:bodyPr wrap="square" rtlCol="0">
            <a:spAutoFit/>
          </a:bodyPr>
          <a:lstStyle/>
          <a:p>
            <a:r>
              <a:rPr lang="en-US" altLang="ja-JP" sz="1050" dirty="0" smtClean="0"/>
              <a:t>※</a:t>
            </a:r>
            <a:r>
              <a:rPr lang="ja-JP" altLang="en-US" sz="1050" dirty="0" smtClean="0"/>
              <a:t>　更生・決定に係る直接の定めはないが、法１１０条において徴収権について２</a:t>
            </a:r>
            <a:r>
              <a:rPr lang="ja-JP" altLang="en-US" sz="1050" dirty="0"/>
              <a:t>年</a:t>
            </a:r>
            <a:r>
              <a:rPr lang="ja-JP" altLang="en-US" sz="1050" dirty="0" smtClean="0"/>
              <a:t>の消滅時効が定められていること、保険料に係る法規定は</a:t>
            </a:r>
            <a:endParaRPr lang="en-US" altLang="ja-JP" sz="1050" dirty="0" smtClean="0"/>
          </a:p>
          <a:p>
            <a:r>
              <a:rPr lang="ja-JP" altLang="en-US" sz="1050" dirty="0"/>
              <a:t>　</a:t>
            </a:r>
            <a:r>
              <a:rPr lang="ja-JP" altLang="en-US" sz="1050" dirty="0" smtClean="0"/>
              <a:t>　賦課権と徴収権について特段区分して定めたものではないと解されることから、２年の期間制限を受けると解される。</a:t>
            </a:r>
            <a:endParaRPr kumimoji="1" lang="ja-JP" altLang="en-US" sz="1050" dirty="0"/>
          </a:p>
        </p:txBody>
      </p:sp>
      <p:sp>
        <p:nvSpPr>
          <p:cNvPr id="5" name="スライド番号プレースホルダー 4"/>
          <p:cNvSpPr>
            <a:spLocks noGrp="1"/>
          </p:cNvSpPr>
          <p:nvPr>
            <p:ph type="sldNum" sz="quarter" idx="12"/>
          </p:nvPr>
        </p:nvSpPr>
        <p:spPr>
          <a:xfrm>
            <a:off x="7634155" y="6520260"/>
            <a:ext cx="2311400" cy="365125"/>
          </a:xfrm>
        </p:spPr>
        <p:txBody>
          <a:bodyPr/>
          <a:lstStyle/>
          <a:p>
            <a:fld id="{A9C2AD10-AA9B-4707-86C6-B13D52EEADEE}" type="slidenum">
              <a:rPr kumimoji="1" lang="ja-JP" altLang="en-US" sz="1800" smtClean="0">
                <a:solidFill>
                  <a:schemeClr val="tx1"/>
                </a:solidFill>
              </a:rPr>
              <a:t>2</a:t>
            </a:fld>
            <a:endParaRPr kumimoji="1" lang="ja-JP" altLang="en-US" sz="1800" dirty="0">
              <a:solidFill>
                <a:schemeClr val="tx1"/>
              </a:solidFill>
            </a:endParaRPr>
          </a:p>
        </p:txBody>
      </p:sp>
      <p:sp>
        <p:nvSpPr>
          <p:cNvPr id="6" name="テキスト ボックス 5"/>
          <p:cNvSpPr txBox="1"/>
          <p:nvPr/>
        </p:nvSpPr>
        <p:spPr>
          <a:xfrm>
            <a:off x="116463" y="41295"/>
            <a:ext cx="9673075" cy="461665"/>
          </a:xfrm>
          <a:prstGeom prst="rect">
            <a:avLst/>
          </a:prstGeom>
          <a:solidFill>
            <a:schemeClr val="bg1"/>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rPr>
              <a:t>保険料と保険税の相違点</a:t>
            </a:r>
            <a:endParaRPr lang="en-US" altLang="ja-JP" sz="2400"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4038318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1412</TotalTime>
  <Words>379</Words>
  <Application>Microsoft Office PowerPoint</Application>
  <PresentationFormat>A4 210 x 297 mm</PresentationFormat>
  <Paragraphs>135</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75</cp:revision>
  <cp:lastPrinted>2015-09-09T01:19:06Z</cp:lastPrinted>
  <dcterms:created xsi:type="dcterms:W3CDTF">2015-06-22T02:10:23Z</dcterms:created>
  <dcterms:modified xsi:type="dcterms:W3CDTF">2015-10-19T08:00:52Z</dcterms:modified>
</cp:coreProperties>
</file>