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816" autoAdjust="0"/>
  </p:normalViewPr>
  <p:slideViewPr>
    <p:cSldViewPr>
      <p:cViewPr>
        <p:scale>
          <a:sx n="75" d="100"/>
          <a:sy n="75" d="100"/>
        </p:scale>
        <p:origin x="-1104" y="-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E211-0B71-49D1-AC88-6673B355EEA9}" type="datetimeFigureOut">
              <a:rPr kumimoji="1" lang="ja-JP" altLang="en-US" smtClean="0"/>
              <a:t>2015/9/8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0F6F-9B95-45A1-86CD-5383348CD3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219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E211-0B71-49D1-AC88-6673B355EEA9}" type="datetimeFigureOut">
              <a:rPr kumimoji="1" lang="ja-JP" altLang="en-US" smtClean="0"/>
              <a:t>2015/9/8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0F6F-9B95-45A1-86CD-5383348CD3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7807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E211-0B71-49D1-AC88-6673B355EEA9}" type="datetimeFigureOut">
              <a:rPr kumimoji="1" lang="ja-JP" altLang="en-US" smtClean="0"/>
              <a:t>2015/9/8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0F6F-9B95-45A1-86CD-5383348CD3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556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E211-0B71-49D1-AC88-6673B355EEA9}" type="datetimeFigureOut">
              <a:rPr kumimoji="1" lang="ja-JP" altLang="en-US" smtClean="0"/>
              <a:t>2015/9/8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0F6F-9B95-45A1-86CD-5383348CD3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162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E211-0B71-49D1-AC88-6673B355EEA9}" type="datetimeFigureOut">
              <a:rPr kumimoji="1" lang="ja-JP" altLang="en-US" smtClean="0"/>
              <a:t>2015/9/8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0F6F-9B95-45A1-86CD-5383348CD3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612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E211-0B71-49D1-AC88-6673B355EEA9}" type="datetimeFigureOut">
              <a:rPr kumimoji="1" lang="ja-JP" altLang="en-US" smtClean="0"/>
              <a:t>2015/9/8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0F6F-9B95-45A1-86CD-5383348CD3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612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E211-0B71-49D1-AC88-6673B355EEA9}" type="datetimeFigureOut">
              <a:rPr kumimoji="1" lang="ja-JP" altLang="en-US" smtClean="0"/>
              <a:t>2015/9/8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0F6F-9B95-45A1-86CD-5383348CD3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2826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E211-0B71-49D1-AC88-6673B355EEA9}" type="datetimeFigureOut">
              <a:rPr kumimoji="1" lang="ja-JP" altLang="en-US" smtClean="0"/>
              <a:t>2015/9/8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0F6F-9B95-45A1-86CD-5383348CD3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9238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E211-0B71-49D1-AC88-6673B355EEA9}" type="datetimeFigureOut">
              <a:rPr kumimoji="1" lang="ja-JP" altLang="en-US" smtClean="0"/>
              <a:t>2015/9/8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0F6F-9B95-45A1-86CD-5383348CD3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519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E211-0B71-49D1-AC88-6673B355EEA9}" type="datetimeFigureOut">
              <a:rPr kumimoji="1" lang="ja-JP" altLang="en-US" smtClean="0"/>
              <a:t>2015/9/8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0F6F-9B95-45A1-86CD-5383348CD3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589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E211-0B71-49D1-AC88-6673B355EEA9}" type="datetimeFigureOut">
              <a:rPr kumimoji="1" lang="ja-JP" altLang="en-US" smtClean="0"/>
              <a:t>2015/9/8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0F6F-9B95-45A1-86CD-5383348CD3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0395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E211-0B71-49D1-AC88-6673B355EEA9}" type="datetimeFigureOut">
              <a:rPr kumimoji="1" lang="ja-JP" altLang="en-US" smtClean="0"/>
              <a:t>2015/9/8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70F6F-9B95-45A1-86CD-5383348CD3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6582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476672"/>
            <a:ext cx="8420100" cy="362471"/>
          </a:xfrm>
        </p:spPr>
        <p:txBody>
          <a:bodyPr>
            <a:noAutofit/>
          </a:bodyPr>
          <a:lstStyle/>
          <a:p>
            <a:r>
              <a:rPr kumimoji="1" lang="ja-JP" altLang="en-US" sz="1800" dirty="0" smtClean="0"/>
              <a:t>課題ごとの「方向性」</a:t>
            </a:r>
            <a:r>
              <a:rPr kumimoji="1" lang="ja-JP" altLang="en-US" sz="1800" smtClean="0"/>
              <a:t>の検討順位</a:t>
            </a:r>
            <a:endParaRPr kumimoji="1" lang="ja-JP" altLang="en-US" sz="18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618798"/>
              </p:ext>
            </p:extLst>
          </p:nvPr>
        </p:nvGraphicFramePr>
        <p:xfrm>
          <a:off x="506502" y="980728"/>
          <a:ext cx="8970999" cy="554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2082"/>
                <a:gridCol w="1716191"/>
                <a:gridCol w="1524169"/>
                <a:gridCol w="1296144"/>
                <a:gridCol w="1512168"/>
                <a:gridCol w="1584176"/>
                <a:gridCol w="636069"/>
              </a:tblGrid>
              <a:tr h="5710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考え方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ysClr val="windowText" lastClr="000000"/>
                          </a:solidFill>
                        </a:rPr>
                        <a:t>保険料率の統一の是非</a:t>
                      </a:r>
                      <a:endParaRPr kumimoji="1" lang="en-US" altLang="ja-JP" sz="1050" b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ysClr val="windowText" lastClr="000000"/>
                          </a:solidFill>
                        </a:rPr>
                        <a:t>（「入」の部分）</a:t>
                      </a:r>
                      <a:endParaRPr kumimoji="1" lang="ja-JP" altLang="en-US" sz="105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ysClr val="windowText" lastClr="000000"/>
                          </a:solidFill>
                        </a:rPr>
                        <a:t>「出」の部分</a:t>
                      </a:r>
                      <a:endParaRPr kumimoji="1" lang="ja-JP" altLang="en-US" sz="105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 smtClean="0">
                          <a:solidFill>
                            <a:sysClr val="windowText" lastClr="000000"/>
                          </a:solidFill>
                        </a:rPr>
                        <a:t>「出」の部分</a:t>
                      </a:r>
                      <a:endParaRPr kumimoji="1" lang="en-US" altLang="ja-JP" sz="1050" b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b="0" dirty="0" smtClean="0">
                          <a:solidFill>
                            <a:sysClr val="windowText" lastClr="000000"/>
                          </a:solidFill>
                        </a:rPr>
                        <a:t>保険者努力支援制度</a:t>
                      </a:r>
                      <a:endParaRPr kumimoji="1" lang="en-US" altLang="ja-JP" sz="900" b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ysClr val="windowText" lastClr="000000"/>
                          </a:solidFill>
                        </a:rPr>
                        <a:t>共同事業の検討</a:t>
                      </a:r>
                      <a:endParaRPr kumimoji="1" lang="ja-JP" altLang="en-US" sz="105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ysClr val="windowText" lastClr="000000"/>
                          </a:solidFill>
                        </a:rPr>
                        <a:t>その他</a:t>
                      </a:r>
                      <a:endParaRPr kumimoji="1" lang="ja-JP" altLang="en-US" sz="105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223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dirty="0" smtClean="0">
                          <a:solidFill>
                            <a:sysClr val="windowText" lastClr="000000"/>
                          </a:solidFill>
                        </a:rPr>
                        <a:t>財政ＷＧ</a:t>
                      </a:r>
                      <a:endParaRPr kumimoji="1" lang="ja-JP" altLang="en-US" sz="1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12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 smtClean="0">
                          <a:solidFill>
                            <a:sysClr val="windowText" lastClr="000000"/>
                          </a:solidFill>
                        </a:rPr>
                        <a:t>事業ＷＧ</a:t>
                      </a:r>
                      <a:endParaRPr kumimoji="1" lang="ja-JP" altLang="en-US" sz="1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448610" y="1808674"/>
            <a:ext cx="1248139" cy="90024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kumimoji="1" lang="ja-JP" altLang="en-US" sz="1050" dirty="0" smtClean="0"/>
              <a:t>・保険料・税区分</a:t>
            </a:r>
            <a:endParaRPr kumimoji="1" lang="en-US" altLang="ja-JP" sz="1050" dirty="0" smtClean="0"/>
          </a:p>
          <a:p>
            <a:r>
              <a:rPr lang="ja-JP" altLang="en-US" sz="1050" dirty="0" smtClean="0"/>
              <a:t>・賦課方式</a:t>
            </a:r>
            <a:endParaRPr lang="en-US" altLang="ja-JP" sz="1050" dirty="0" smtClean="0"/>
          </a:p>
          <a:p>
            <a:r>
              <a:rPr kumimoji="1" lang="ja-JP" altLang="en-US" sz="1050" dirty="0" smtClean="0"/>
              <a:t>・賦課割合</a:t>
            </a:r>
            <a:endParaRPr kumimoji="1" lang="en-US" altLang="ja-JP" sz="1050" dirty="0" smtClean="0"/>
          </a:p>
          <a:p>
            <a:r>
              <a:rPr lang="ja-JP" altLang="en-US" sz="1050" dirty="0" smtClean="0"/>
              <a:t>・保険料率</a:t>
            </a:r>
            <a:endParaRPr lang="en-US" altLang="ja-JP" sz="1050" dirty="0" smtClean="0"/>
          </a:p>
          <a:p>
            <a:r>
              <a:rPr kumimoji="1" lang="ja-JP" altLang="en-US" sz="1050" dirty="0" smtClean="0"/>
              <a:t>・賦課限度額</a:t>
            </a:r>
            <a:endParaRPr kumimoji="1" lang="en-US" altLang="ja-JP" sz="105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60855" y="3445630"/>
            <a:ext cx="1248139" cy="57708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kumimoji="1" lang="ja-JP" altLang="en-US" sz="1050" dirty="0" smtClean="0"/>
              <a:t>・本算定時期</a:t>
            </a:r>
            <a:endParaRPr kumimoji="1" lang="en-US" altLang="ja-JP" sz="1050" dirty="0" smtClean="0"/>
          </a:p>
          <a:p>
            <a:r>
              <a:rPr lang="ja-JP" altLang="en-US" sz="1050" dirty="0" smtClean="0"/>
              <a:t>・仮算定の有無</a:t>
            </a:r>
            <a:endParaRPr lang="en-US" altLang="ja-JP" sz="1050" dirty="0" smtClean="0"/>
          </a:p>
          <a:p>
            <a:r>
              <a:rPr kumimoji="1" lang="ja-JP" altLang="en-US" sz="1050" dirty="0" smtClean="0"/>
              <a:t>・納期数</a:t>
            </a:r>
            <a:endParaRPr kumimoji="1" lang="en-US" altLang="ja-JP" sz="1050" dirty="0" smtClean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089291" y="3941920"/>
            <a:ext cx="1245773" cy="4154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kumimoji="1" lang="ja-JP" altLang="en-US" sz="1050" dirty="0" smtClean="0"/>
              <a:t>・出産育児一時金</a:t>
            </a:r>
            <a:endParaRPr kumimoji="1" lang="en-US" altLang="ja-JP" sz="1050" dirty="0" smtClean="0"/>
          </a:p>
          <a:p>
            <a:r>
              <a:rPr lang="ja-JP" altLang="en-US" sz="1050" dirty="0" smtClean="0"/>
              <a:t>・葬祭費</a:t>
            </a:r>
            <a:endParaRPr kumimoji="1" lang="en-US" altLang="ja-JP" sz="1050" dirty="0" smtClean="0"/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2072679" y="2708920"/>
            <a:ext cx="1" cy="73671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3083655" y="1998136"/>
            <a:ext cx="1244800" cy="25391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87313" indent="-87313"/>
            <a:r>
              <a:rPr kumimoji="1" lang="ja-JP" altLang="en-US" sz="1050" dirty="0" smtClean="0"/>
              <a:t>・保険料条例減免</a:t>
            </a:r>
            <a:endParaRPr kumimoji="1" lang="en-US" altLang="ja-JP" sz="1050" dirty="0" smtClean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089291" y="3526421"/>
            <a:ext cx="1239164" cy="25391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87313" indent="-87313"/>
            <a:r>
              <a:rPr kumimoji="1" lang="ja-JP" altLang="en-US" sz="1050" dirty="0" smtClean="0"/>
              <a:t>・一部負担金減免</a:t>
            </a:r>
            <a:endParaRPr kumimoji="1" lang="en-US" altLang="ja-JP" sz="1050" dirty="0" smtClean="0"/>
          </a:p>
        </p:txBody>
      </p:sp>
      <p:cxnSp>
        <p:nvCxnSpPr>
          <p:cNvPr id="18" name="直線矢印コネクタ 17"/>
          <p:cNvCxnSpPr/>
          <p:nvPr/>
        </p:nvCxnSpPr>
        <p:spPr>
          <a:xfrm>
            <a:off x="3467619" y="2332843"/>
            <a:ext cx="0" cy="1193578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4525534" y="4022711"/>
            <a:ext cx="1095942" cy="4154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ja-JP" altLang="en-US" sz="1050" dirty="0" smtClean="0"/>
              <a:t>・医療費適正化</a:t>
            </a:r>
            <a:endParaRPr lang="en-US" altLang="ja-JP" sz="1050" dirty="0" smtClean="0"/>
          </a:p>
          <a:p>
            <a:r>
              <a:rPr kumimoji="1" lang="ja-JP" altLang="en-US" sz="1050" dirty="0" smtClean="0"/>
              <a:t>・レセプト点検</a:t>
            </a:r>
            <a:endParaRPr kumimoji="1" lang="en-US" altLang="ja-JP" sz="1050" dirty="0" smtClean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525534" y="3688004"/>
            <a:ext cx="792088" cy="25391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kumimoji="1" lang="ja-JP" altLang="en-US" sz="1050" dirty="0" smtClean="0"/>
              <a:t>・保健事業</a:t>
            </a:r>
            <a:endParaRPr kumimoji="1" lang="en-US" altLang="ja-JP" sz="1050" dirty="0" smtClean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817094" y="4149669"/>
            <a:ext cx="1354105" cy="4154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92075" indent="-92075"/>
            <a:r>
              <a:rPr kumimoji="1" lang="ja-JP" altLang="en-US" sz="1050" dirty="0" smtClean="0"/>
              <a:t>・通常証の交付時期、</a:t>
            </a:r>
            <a:r>
              <a:rPr lang="ja-JP" altLang="en-US" sz="1050" dirty="0" smtClean="0"/>
              <a:t>有効</a:t>
            </a:r>
            <a:r>
              <a:rPr lang="ja-JP" altLang="en-US" sz="1050" dirty="0"/>
              <a:t>期間</a:t>
            </a:r>
            <a:endParaRPr kumimoji="1" lang="en-US" altLang="ja-JP" sz="1050" dirty="0" smtClean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817094" y="4958226"/>
            <a:ext cx="1095942" cy="25391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kumimoji="1" lang="ja-JP" altLang="en-US" sz="1050" dirty="0" smtClean="0"/>
              <a:t>・被保険者番号</a:t>
            </a:r>
            <a:endParaRPr kumimoji="1" lang="en-US" altLang="ja-JP" sz="1050" dirty="0" smtClean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817094" y="4616652"/>
            <a:ext cx="1354105" cy="25391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ja-JP" altLang="en-US" sz="1050" dirty="0" smtClean="0"/>
              <a:t>・通常証の交付方法</a:t>
            </a:r>
            <a:endParaRPr kumimoji="1" lang="en-US" altLang="ja-JP" sz="1050" dirty="0" smtClean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817094" y="3824639"/>
            <a:ext cx="1354105" cy="25391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ja-JP" altLang="en-US" sz="1050" dirty="0" smtClean="0"/>
              <a:t>・証の書式</a:t>
            </a:r>
            <a:endParaRPr lang="en-US" altLang="ja-JP" sz="1050" dirty="0" smtClean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341509" y="4535861"/>
            <a:ext cx="1440160" cy="4154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92075" indent="-92075"/>
            <a:r>
              <a:rPr kumimoji="1" lang="ja-JP" altLang="en-US" sz="1050" dirty="0" smtClean="0"/>
              <a:t>・短期証の交付基準、有効期間、交付方法</a:t>
            </a:r>
            <a:endParaRPr kumimoji="1" lang="en-US" altLang="ja-JP" sz="1050" dirty="0" smtClean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341509" y="5123798"/>
            <a:ext cx="1440160" cy="4154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92075" indent="-92075"/>
            <a:r>
              <a:rPr kumimoji="1" lang="ja-JP" altLang="en-US" sz="1050" dirty="0" smtClean="0"/>
              <a:t>・資格書の交付基準、有効期間、交付方法</a:t>
            </a:r>
            <a:endParaRPr kumimoji="1" lang="en-US" altLang="ja-JP" sz="1050" dirty="0" smtClean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341509" y="5696068"/>
            <a:ext cx="1440160" cy="25391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marL="92075" indent="-92075"/>
            <a:r>
              <a:rPr kumimoji="1" lang="ja-JP" altLang="en-US" sz="1050" dirty="0" smtClean="0"/>
              <a:t>・滞納処分の取扱い</a:t>
            </a:r>
            <a:endParaRPr kumimoji="1" lang="en-US" altLang="ja-JP" sz="1050" dirty="0" smtClean="0"/>
          </a:p>
        </p:txBody>
      </p:sp>
    </p:spTree>
    <p:extLst>
      <p:ext uri="{BB962C8B-B14F-4D97-AF65-F5344CB8AC3E}">
        <p14:creationId xmlns:p14="http://schemas.microsoft.com/office/powerpoint/2010/main" val="402098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146</Words>
  <Application>Microsoft Office PowerPoint</Application>
  <PresentationFormat>A4 210 x 297 mm</PresentationFormat>
  <Paragraphs>33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課題ごとの「方向性」の検討順位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検討課題の優先順位</dc:title>
  <dc:creator>HOSTNAME</dc:creator>
  <cp:lastModifiedBy>HOSTNAME</cp:lastModifiedBy>
  <cp:revision>29</cp:revision>
  <cp:lastPrinted>2015-09-08T04:30:50Z</cp:lastPrinted>
  <dcterms:created xsi:type="dcterms:W3CDTF">2015-09-03T08:55:12Z</dcterms:created>
  <dcterms:modified xsi:type="dcterms:W3CDTF">2015-09-08T04:30:54Z</dcterms:modified>
</cp:coreProperties>
</file>