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FC65F-0F07-4ED1-BD3E-1BCC6F08D6F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A8F7E-2ABA-48D6-B6E7-52A8ADF51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2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A8F7E-2ABA-48D6-B6E7-52A8ADF510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8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1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7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58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03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78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6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34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75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61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33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38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1783-BD38-4E91-8486-D41A4D772504}" type="datetimeFigureOut">
              <a:rPr kumimoji="1" lang="ja-JP" altLang="en-US" smtClean="0"/>
              <a:t>2015/10/20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19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16632"/>
            <a:ext cx="9838379" cy="56207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600" b="1" dirty="0" smtClean="0"/>
              <a:t>■平成２７年度のスケジュール（案</a:t>
            </a:r>
            <a:r>
              <a:rPr kumimoji="1" lang="ja-JP" altLang="en-US" sz="1600" b="1" dirty="0" smtClean="0"/>
              <a:t>）　　　　　　　　　　　　　　　　　　　　　　　　　　　　　　　　　　　　　　　　　　　　資料４</a:t>
            </a:r>
            <a:endParaRPr kumimoji="1" lang="ja-JP" altLang="en-US" sz="1600" b="1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694041"/>
              </p:ext>
            </p:extLst>
          </p:nvPr>
        </p:nvGraphicFramePr>
        <p:xfrm>
          <a:off x="64256" y="600163"/>
          <a:ext cx="9827319" cy="59971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257"/>
                <a:gridCol w="390043"/>
                <a:gridCol w="702078"/>
                <a:gridCol w="819091"/>
                <a:gridCol w="760585"/>
                <a:gridCol w="760585"/>
                <a:gridCol w="760585"/>
                <a:gridCol w="760585"/>
                <a:gridCol w="760585"/>
                <a:gridCol w="760585"/>
                <a:gridCol w="760585"/>
                <a:gridCol w="760585"/>
                <a:gridCol w="760585"/>
                <a:gridCol w="760585"/>
              </a:tblGrid>
              <a:tr h="496600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H27.4</a:t>
                      </a:r>
                      <a:endParaRPr kumimoji="1" lang="ja-JP" alt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kumimoji="1" lang="ja-JP" alt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kumimoji="1" lang="ja-JP" alt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H28.1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1215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国関係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45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国保広域化調整会議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/>
                    </a:p>
                    <a:p>
                      <a:endParaRPr kumimoji="1" lang="en-US" altLang="ja-JP" sz="1100" dirty="0" smtClean="0"/>
                    </a:p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504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財政運営検討</a:t>
                      </a:r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</a:rPr>
                        <a:t>WG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39000" marR="39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141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事業運営検討</a:t>
                      </a:r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</a:rPr>
                        <a:t>WG</a:t>
                      </a:r>
                      <a:endParaRPr kumimoji="1" lang="ja-JP" alt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9000" marR="39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7339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規定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</a:rPr>
                        <a:t>整備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フローチャート : 代替処理 20"/>
          <p:cNvSpPr/>
          <p:nvPr/>
        </p:nvSpPr>
        <p:spPr>
          <a:xfrm>
            <a:off x="9329931" y="2966432"/>
            <a:ext cx="390043" cy="208347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まとめ</a:t>
            </a:r>
            <a:endParaRPr kumimoji="1" lang="ja-JP" altLang="en-US" sz="1400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8521752" y="5949281"/>
            <a:ext cx="103179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r>
              <a:rPr lang="ja-JP" altLang="en-US" sz="1000" b="1" dirty="0" smtClean="0">
                <a:latin typeface="+mn-ea"/>
              </a:rPr>
              <a:t>財政安定化基金</a:t>
            </a:r>
            <a:endParaRPr lang="en-US" altLang="ja-JP" sz="1000" b="1" dirty="0" smtClean="0">
              <a:latin typeface="+mn-ea"/>
            </a:endParaRPr>
          </a:p>
          <a:p>
            <a:r>
              <a:rPr lang="ja-JP" altLang="en-US" sz="1000" b="1" dirty="0" smtClean="0">
                <a:latin typeface="+mn-ea"/>
              </a:rPr>
              <a:t>条例制定</a:t>
            </a:r>
            <a:endParaRPr lang="en-US" altLang="ja-JP" sz="1000" b="1" dirty="0">
              <a:latin typeface="+mn-ea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1508660" y="2779576"/>
            <a:ext cx="892996" cy="789551"/>
            <a:chOff x="1557808" y="1571762"/>
            <a:chExt cx="824304" cy="493067"/>
          </a:xfrm>
        </p:grpSpPr>
        <p:sp>
          <p:nvSpPr>
            <p:cNvPr id="40" name="正方形/長方形 39"/>
            <p:cNvSpPr/>
            <p:nvPr/>
          </p:nvSpPr>
          <p:spPr>
            <a:xfrm>
              <a:off x="1728543" y="1571762"/>
              <a:ext cx="482835" cy="22731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ja-JP" altLang="en-US" sz="1000" b="1" dirty="0" smtClean="0">
                  <a:latin typeface="+mn-ea"/>
                </a:rPr>
                <a:t>第</a:t>
              </a:r>
              <a:r>
                <a:rPr lang="en-US" altLang="ja-JP" sz="1000" b="1" dirty="0" smtClean="0">
                  <a:latin typeface="+mn-ea"/>
                </a:rPr>
                <a:t>1</a:t>
              </a:r>
              <a:r>
                <a:rPr lang="ja-JP" altLang="en-US" sz="1000" b="1" dirty="0" smtClean="0">
                  <a:latin typeface="+mn-ea"/>
                </a:rPr>
                <a:t>回</a:t>
              </a:r>
              <a:endParaRPr lang="en-US" altLang="ja-JP" sz="1000" b="1" dirty="0" smtClean="0">
                <a:latin typeface="+mn-ea"/>
              </a:endParaRPr>
            </a:p>
            <a:p>
              <a:pPr algn="ctr"/>
              <a:r>
                <a:rPr lang="en-US" altLang="ja-JP" sz="800" b="1" dirty="0" smtClean="0">
                  <a:latin typeface="+mn-ea"/>
                </a:rPr>
                <a:t>(</a:t>
              </a:r>
              <a:r>
                <a:rPr lang="ja-JP" altLang="en-US" sz="800" b="1" dirty="0" smtClean="0">
                  <a:latin typeface="+mn-ea"/>
                </a:rPr>
                <a:t>Ｈ</a:t>
              </a:r>
              <a:r>
                <a:rPr lang="en-US" altLang="ja-JP" sz="800" b="1" dirty="0" smtClean="0">
                  <a:latin typeface="+mn-ea"/>
                </a:rPr>
                <a:t>27.5.25)</a:t>
              </a:r>
            </a:p>
          </p:txBody>
        </p:sp>
        <p:sp>
          <p:nvSpPr>
            <p:cNvPr id="5" name="大かっこ 4"/>
            <p:cNvSpPr/>
            <p:nvPr/>
          </p:nvSpPr>
          <p:spPr>
            <a:xfrm>
              <a:off x="1557808" y="1813131"/>
              <a:ext cx="824304" cy="251698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pPr>
                <a:lnSpc>
                  <a:spcPts val="1000"/>
                </a:lnSpc>
              </a:pPr>
              <a:r>
                <a:rPr kumimoji="1" lang="ja-JP" altLang="en-US" sz="1000" dirty="0" smtClean="0">
                  <a:latin typeface="+mj-ea"/>
                  <a:ea typeface="+mj-ea"/>
                </a:rPr>
                <a:t>議論の方向性</a:t>
              </a:r>
              <a:r>
                <a:rPr lang="en-US" altLang="ja-JP" sz="1000" dirty="0" smtClean="0">
                  <a:latin typeface="+mj-ea"/>
                  <a:ea typeface="+mj-ea"/>
                </a:rPr>
                <a:t>WG</a:t>
              </a:r>
              <a:r>
                <a:rPr lang="ja-JP" altLang="en-US" sz="1000" dirty="0" smtClean="0">
                  <a:latin typeface="+mj-ea"/>
                  <a:ea typeface="+mj-ea"/>
                </a:rPr>
                <a:t>設置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5396120" y="2779576"/>
            <a:ext cx="792088" cy="722639"/>
            <a:chOff x="4287934" y="1579418"/>
            <a:chExt cx="731158" cy="448586"/>
          </a:xfrm>
        </p:grpSpPr>
        <p:sp>
          <p:nvSpPr>
            <p:cNvPr id="47" name="正方形/長方形 46"/>
            <p:cNvSpPr/>
            <p:nvPr/>
          </p:nvSpPr>
          <p:spPr>
            <a:xfrm>
              <a:off x="4410651" y="1579418"/>
              <a:ext cx="531751" cy="22595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ja-JP" altLang="en-US" sz="1000" b="1" dirty="0" smtClean="0">
                  <a:latin typeface="+mn-ea"/>
                </a:rPr>
                <a:t>第</a:t>
              </a:r>
              <a:r>
                <a:rPr lang="en-US" altLang="ja-JP" sz="1000" b="1" dirty="0" smtClean="0">
                  <a:latin typeface="+mn-ea"/>
                </a:rPr>
                <a:t>2</a:t>
              </a:r>
              <a:r>
                <a:rPr lang="ja-JP" altLang="en-US" sz="1000" b="1" dirty="0" smtClean="0">
                  <a:latin typeface="+mn-ea"/>
                </a:rPr>
                <a:t>回</a:t>
              </a:r>
              <a:endParaRPr lang="en-US" altLang="ja-JP" sz="1000" b="1" dirty="0" smtClean="0">
                <a:latin typeface="+mn-ea"/>
              </a:endParaRPr>
            </a:p>
            <a:p>
              <a:pPr algn="ctr"/>
              <a:r>
                <a:rPr lang="en-US" altLang="ja-JP" sz="800" b="1" dirty="0" smtClean="0">
                  <a:latin typeface="+mn-ea"/>
                </a:rPr>
                <a:t>(H27.10.27</a:t>
              </a:r>
              <a:r>
                <a:rPr lang="en-US" altLang="ja-JP" sz="1000" b="1" dirty="0" smtClean="0">
                  <a:latin typeface="+mn-ea"/>
                </a:rPr>
                <a:t>)</a:t>
              </a:r>
            </a:p>
          </p:txBody>
        </p:sp>
        <p:sp>
          <p:nvSpPr>
            <p:cNvPr id="52" name="大かっこ 51"/>
            <p:cNvSpPr/>
            <p:nvPr/>
          </p:nvSpPr>
          <p:spPr>
            <a:xfrm>
              <a:off x="4287934" y="1847984"/>
              <a:ext cx="731158" cy="18002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en-US" altLang="ja-JP" sz="1000" dirty="0" smtClean="0">
                  <a:latin typeface="+mj-ea"/>
                  <a:ea typeface="+mj-ea"/>
                </a:rPr>
                <a:t>WG</a:t>
              </a:r>
              <a:r>
                <a:rPr kumimoji="1" lang="ja-JP" altLang="en-US" sz="1000" dirty="0" smtClean="0">
                  <a:latin typeface="+mj-ea"/>
                  <a:ea typeface="+mj-ea"/>
                </a:rPr>
                <a:t>中間報告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8521752" y="2779142"/>
            <a:ext cx="485099" cy="723073"/>
            <a:chOff x="7871195" y="1571995"/>
            <a:chExt cx="447784" cy="446084"/>
          </a:xfrm>
        </p:grpSpPr>
        <p:sp>
          <p:nvSpPr>
            <p:cNvPr id="49" name="正方形/長方形 48"/>
            <p:cNvSpPr/>
            <p:nvPr/>
          </p:nvSpPr>
          <p:spPr>
            <a:xfrm>
              <a:off x="7884521" y="1571995"/>
              <a:ext cx="421132" cy="22455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ja-JP" altLang="en-US" sz="1000" b="1" dirty="0" smtClean="0">
                  <a:latin typeface="+mn-ea"/>
                </a:rPr>
                <a:t>第</a:t>
              </a:r>
              <a:r>
                <a:rPr lang="en-US" altLang="ja-JP" sz="1000" b="1" dirty="0" smtClean="0">
                  <a:latin typeface="+mn-ea"/>
                </a:rPr>
                <a:t>3</a:t>
              </a:r>
              <a:r>
                <a:rPr lang="ja-JP" altLang="en-US" sz="1000" b="1" dirty="0" smtClean="0">
                  <a:latin typeface="+mn-ea"/>
                </a:rPr>
                <a:t>回</a:t>
              </a:r>
              <a:endParaRPr lang="en-US" altLang="ja-JP" sz="1000" b="1" dirty="0" smtClean="0">
                <a:latin typeface="+mn-ea"/>
              </a:endParaRPr>
            </a:p>
          </p:txBody>
        </p:sp>
        <p:sp>
          <p:nvSpPr>
            <p:cNvPr id="53" name="大かっこ 52"/>
            <p:cNvSpPr/>
            <p:nvPr/>
          </p:nvSpPr>
          <p:spPr>
            <a:xfrm>
              <a:off x="7871195" y="1838059"/>
              <a:ext cx="447784" cy="18002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1000" dirty="0" smtClean="0">
                  <a:latin typeface="+mj-ea"/>
                  <a:ea typeface="+mj-ea"/>
                </a:rPr>
                <a:t>まとめ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sp>
        <p:nvSpPr>
          <p:cNvPr id="58" name="大かっこ 57"/>
          <p:cNvSpPr/>
          <p:nvPr/>
        </p:nvSpPr>
        <p:spPr>
          <a:xfrm>
            <a:off x="3087938" y="4154452"/>
            <a:ext cx="2132007" cy="371640"/>
          </a:xfrm>
          <a:prstGeom prst="bracketPai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000" dirty="0" smtClean="0">
                <a:latin typeface="+mj-ea"/>
                <a:ea typeface="+mj-ea"/>
              </a:rPr>
              <a:t>事業費納付金算定ルール</a:t>
            </a:r>
            <a:endParaRPr kumimoji="1" lang="en-US" altLang="ja-JP" sz="1000" dirty="0" smtClean="0">
              <a:latin typeface="+mj-ea"/>
              <a:ea typeface="+mj-ea"/>
            </a:endParaRPr>
          </a:p>
          <a:p>
            <a:r>
              <a:rPr kumimoji="1" lang="ja-JP" altLang="en-US" sz="1000" dirty="0" smtClean="0">
                <a:latin typeface="+mj-ea"/>
                <a:ea typeface="+mj-ea"/>
              </a:rPr>
              <a:t>標準保険料率　　　　　　　　　　等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634286" y="3810858"/>
            <a:ext cx="1997953" cy="659648"/>
            <a:chOff x="5680838" y="2238121"/>
            <a:chExt cx="2284412" cy="659648"/>
          </a:xfrm>
        </p:grpSpPr>
        <p:sp>
          <p:nvSpPr>
            <p:cNvPr id="59" name="ホームベース 58"/>
            <p:cNvSpPr/>
            <p:nvPr/>
          </p:nvSpPr>
          <p:spPr>
            <a:xfrm>
              <a:off x="5680838" y="2238121"/>
              <a:ext cx="2284412" cy="216000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 smtClean="0">
                  <a:solidFill>
                    <a:schemeClr val="tx1"/>
                  </a:solidFill>
                  <a:latin typeface="+mn-ea"/>
                </a:rPr>
                <a:t>月１回程度</a:t>
              </a:r>
              <a:endParaRPr kumimoji="1" lang="ja-JP" altLang="en-US" sz="10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0" name="大かっこ 59"/>
            <p:cNvSpPr/>
            <p:nvPr/>
          </p:nvSpPr>
          <p:spPr>
            <a:xfrm>
              <a:off x="5692768" y="2526129"/>
              <a:ext cx="2183969" cy="371640"/>
            </a:xfrm>
            <a:prstGeom prst="bracketPair">
              <a:avLst>
                <a:gd name="adj" fmla="val 897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r>
                <a:rPr kumimoji="1" lang="ja-JP" altLang="en-US" sz="1000" dirty="0" smtClean="0">
                  <a:latin typeface="+mj-ea"/>
                  <a:ea typeface="+mj-ea"/>
                </a:rPr>
                <a:t>事業費納付金算定ルール</a:t>
              </a:r>
              <a:endParaRPr kumimoji="1" lang="en-US" altLang="ja-JP" sz="1000" dirty="0" smtClean="0">
                <a:latin typeface="+mj-ea"/>
                <a:ea typeface="+mj-ea"/>
              </a:endParaRPr>
            </a:p>
            <a:p>
              <a:r>
                <a:rPr kumimoji="1" lang="ja-JP" altLang="en-US" sz="1000" dirty="0" smtClean="0">
                  <a:latin typeface="+mj-ea"/>
                  <a:ea typeface="+mj-ea"/>
                </a:rPr>
                <a:t>標準保険料率　　　　　　　　　　　等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sp>
        <p:nvSpPr>
          <p:cNvPr id="63" name="大かっこ 62"/>
          <p:cNvSpPr/>
          <p:nvPr/>
        </p:nvSpPr>
        <p:spPr>
          <a:xfrm>
            <a:off x="3065437" y="5198831"/>
            <a:ext cx="2132006" cy="371640"/>
          </a:xfrm>
          <a:prstGeom prst="bracketPai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6000" tIns="36000" rIns="36000" bIns="36000" rtlCol="0" anchor="ctr"/>
          <a:lstStyle/>
          <a:p>
            <a:r>
              <a:rPr lang="ja-JP" altLang="en-US" sz="1000" dirty="0" smtClean="0">
                <a:latin typeface="+mj-ea"/>
                <a:ea typeface="+mj-ea"/>
              </a:rPr>
              <a:t>資格・給付・保健事業の処理基準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kumimoji="1" lang="ja-JP" altLang="en-US" sz="1000" dirty="0" smtClean="0">
                <a:latin typeface="+mj-ea"/>
                <a:ea typeface="+mj-ea"/>
              </a:rPr>
              <a:t>事業運営の広域化・共同処理　等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634285" y="4800834"/>
            <a:ext cx="1997954" cy="721795"/>
            <a:chOff x="5680838" y="2950615"/>
            <a:chExt cx="2284412" cy="721795"/>
          </a:xfrm>
        </p:grpSpPr>
        <p:sp>
          <p:nvSpPr>
            <p:cNvPr id="62" name="ホームベース 61"/>
            <p:cNvSpPr/>
            <p:nvPr/>
          </p:nvSpPr>
          <p:spPr>
            <a:xfrm>
              <a:off x="5680838" y="2950615"/>
              <a:ext cx="2284412" cy="216000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 smtClean="0">
                  <a:solidFill>
                    <a:schemeClr val="tx1"/>
                  </a:solidFill>
                  <a:latin typeface="+mn-ea"/>
                </a:rPr>
                <a:t>月１回程度</a:t>
              </a:r>
              <a:endParaRPr kumimoji="1" lang="ja-JP" altLang="en-US" sz="10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4" name="大かっこ 63"/>
            <p:cNvSpPr/>
            <p:nvPr/>
          </p:nvSpPr>
          <p:spPr>
            <a:xfrm>
              <a:off x="5692767" y="3300770"/>
              <a:ext cx="2183969" cy="37164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r>
                <a:rPr lang="ja-JP" altLang="en-US" sz="1000" dirty="0" smtClean="0">
                  <a:latin typeface="+mj-ea"/>
                  <a:ea typeface="+mj-ea"/>
                </a:rPr>
                <a:t>資格・給付・保健事業の処理基準</a:t>
              </a:r>
              <a:endParaRPr lang="en-US" altLang="ja-JP" sz="1000" dirty="0" smtClean="0">
                <a:latin typeface="+mj-ea"/>
                <a:ea typeface="+mj-ea"/>
              </a:endParaRPr>
            </a:p>
            <a:p>
              <a:r>
                <a:rPr kumimoji="1" lang="ja-JP" altLang="en-US" sz="1000" dirty="0" smtClean="0">
                  <a:latin typeface="+mj-ea"/>
                  <a:ea typeface="+mj-ea"/>
                </a:rPr>
                <a:t>事業運営の広域化・共同処理　等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1839845" y="1268760"/>
            <a:ext cx="376851" cy="1018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（Ｈ</a:t>
            </a:r>
            <a:r>
              <a:rPr lang="en-US" altLang="ja-JP" sz="1000" b="1" dirty="0" smtClean="0">
                <a:latin typeface="+mn-ea"/>
              </a:rPr>
              <a:t>27</a:t>
            </a:r>
            <a:r>
              <a:rPr lang="ja-JP" altLang="en-US" sz="1000" b="1" dirty="0">
                <a:latin typeface="+mn-ea"/>
              </a:rPr>
              <a:t>・</a:t>
            </a:r>
            <a:r>
              <a:rPr lang="en-US" altLang="ja-JP" sz="1000" b="1" dirty="0" smtClean="0">
                <a:latin typeface="+mn-ea"/>
              </a:rPr>
              <a:t>5</a:t>
            </a:r>
            <a:r>
              <a:rPr lang="ja-JP" altLang="en-US" sz="1000" b="1" dirty="0" smtClean="0">
                <a:latin typeface="+mn-ea"/>
              </a:rPr>
              <a:t>・</a:t>
            </a:r>
            <a:r>
              <a:rPr lang="en-US" altLang="ja-JP" sz="1000" b="1" dirty="0" smtClean="0">
                <a:latin typeface="+mn-ea"/>
              </a:rPr>
              <a:t>27</a:t>
            </a:r>
            <a:r>
              <a:rPr lang="ja-JP" altLang="en-US" sz="1000" b="1" dirty="0" smtClean="0">
                <a:latin typeface="+mn-ea"/>
              </a:rPr>
              <a:t>）</a:t>
            </a:r>
            <a:endParaRPr lang="en-US" altLang="ja-JP" sz="1000" b="1" dirty="0" smtClean="0">
              <a:latin typeface="+mn-ea"/>
            </a:endParaRPr>
          </a:p>
          <a:p>
            <a:pPr algn="ctr"/>
            <a:r>
              <a:rPr lang="ja-JP" altLang="en-US" sz="1000" b="1" dirty="0" smtClean="0">
                <a:latin typeface="+mn-ea"/>
              </a:rPr>
              <a:t>改正法案成立</a:t>
            </a:r>
            <a:endParaRPr lang="en-US" altLang="ja-JP" sz="1000" b="1" dirty="0" smtClean="0"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61657" y="44624"/>
            <a:ext cx="1344343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152799" y="3736861"/>
            <a:ext cx="523072" cy="363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第</a:t>
            </a:r>
            <a:r>
              <a:rPr lang="en-US" altLang="ja-JP" sz="1000" b="1" dirty="0" smtClean="0">
                <a:latin typeface="+mn-ea"/>
              </a:rPr>
              <a:t>1</a:t>
            </a:r>
            <a:r>
              <a:rPr lang="ja-JP" altLang="en-US" sz="1000" b="1" dirty="0" smtClean="0">
                <a:latin typeface="+mn-ea"/>
              </a:rPr>
              <a:t>回</a:t>
            </a:r>
            <a:endParaRPr lang="en-US" altLang="ja-JP" sz="1000" b="1" dirty="0" smtClean="0">
              <a:latin typeface="+mn-ea"/>
            </a:endParaRPr>
          </a:p>
          <a:p>
            <a:pPr algn="ctr"/>
            <a:r>
              <a:rPr lang="en-US" altLang="ja-JP" sz="800" b="1" dirty="0" smtClean="0">
                <a:latin typeface="+mn-ea"/>
              </a:rPr>
              <a:t>(</a:t>
            </a:r>
            <a:r>
              <a:rPr lang="ja-JP" altLang="en-US" sz="800" b="1" dirty="0" smtClean="0">
                <a:latin typeface="+mn-ea"/>
              </a:rPr>
              <a:t>Ｈ</a:t>
            </a:r>
            <a:r>
              <a:rPr lang="en-US" altLang="ja-JP" sz="800" b="1" dirty="0" smtClean="0">
                <a:latin typeface="+mn-ea"/>
              </a:rPr>
              <a:t>27.7.2)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3152799" y="4726837"/>
            <a:ext cx="523072" cy="363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第</a:t>
            </a:r>
            <a:r>
              <a:rPr lang="en-US" altLang="ja-JP" sz="1000" b="1" dirty="0" smtClean="0">
                <a:latin typeface="+mn-ea"/>
              </a:rPr>
              <a:t>1</a:t>
            </a:r>
            <a:r>
              <a:rPr lang="ja-JP" altLang="en-US" sz="1000" b="1" dirty="0" smtClean="0">
                <a:latin typeface="+mn-ea"/>
              </a:rPr>
              <a:t>回</a:t>
            </a:r>
            <a:endParaRPr lang="en-US" altLang="ja-JP" sz="1000" b="1" dirty="0" smtClean="0">
              <a:latin typeface="+mn-ea"/>
            </a:endParaRPr>
          </a:p>
          <a:p>
            <a:pPr algn="ctr"/>
            <a:r>
              <a:rPr lang="en-US" altLang="ja-JP" sz="800" b="1" dirty="0" smtClean="0">
                <a:latin typeface="+mn-ea"/>
              </a:rPr>
              <a:t>(</a:t>
            </a:r>
            <a:r>
              <a:rPr lang="ja-JP" altLang="en-US" sz="800" b="1" dirty="0" smtClean="0">
                <a:latin typeface="+mn-ea"/>
              </a:rPr>
              <a:t>Ｈ</a:t>
            </a:r>
            <a:r>
              <a:rPr lang="en-US" altLang="ja-JP" sz="800" b="1" dirty="0" smtClean="0">
                <a:latin typeface="+mn-ea"/>
              </a:rPr>
              <a:t>27.7.9)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3088115" y="1264755"/>
            <a:ext cx="712757" cy="7240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36000" tIns="36000" rIns="36000" bIns="36000" rtlCol="0" anchor="ctr"/>
          <a:lstStyle/>
          <a:p>
            <a:pPr algn="ctr"/>
            <a:r>
              <a:rPr lang="ja-JP" altLang="en-US" sz="900" b="1" dirty="0" smtClean="0">
                <a:latin typeface="+mn-ea"/>
              </a:rPr>
              <a:t>第</a:t>
            </a:r>
            <a:r>
              <a:rPr lang="en-US" altLang="ja-JP" sz="900" b="1" dirty="0" smtClean="0">
                <a:latin typeface="+mn-ea"/>
              </a:rPr>
              <a:t>29</a:t>
            </a:r>
            <a:r>
              <a:rPr lang="ja-JP" altLang="en-US" sz="900" b="1" dirty="0" smtClean="0">
                <a:latin typeface="+mn-ea"/>
              </a:rPr>
              <a:t>回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900" b="1" dirty="0" smtClean="0">
                <a:latin typeface="+mn-ea"/>
              </a:rPr>
              <a:t>国保基盤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900" b="1" dirty="0" smtClean="0">
                <a:latin typeface="+mn-ea"/>
              </a:rPr>
              <a:t>強化協議会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900" b="1" dirty="0" smtClean="0">
                <a:latin typeface="+mn-ea"/>
              </a:rPr>
              <a:t>事務</a:t>
            </a:r>
            <a:r>
              <a:rPr lang="en-US" altLang="ja-JP" sz="900" b="1" dirty="0">
                <a:latin typeface="+mn-ea"/>
              </a:rPr>
              <a:t>WG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800" b="1" dirty="0" smtClean="0">
                <a:latin typeface="+mn-ea"/>
              </a:rPr>
              <a:t>（Ｈ</a:t>
            </a:r>
            <a:r>
              <a:rPr lang="en-US" altLang="ja-JP" sz="800" b="1" dirty="0" smtClean="0">
                <a:latin typeface="+mn-ea"/>
              </a:rPr>
              <a:t>27.7.14</a:t>
            </a:r>
            <a:r>
              <a:rPr lang="ja-JP" altLang="en-US" sz="800" b="1" dirty="0" smtClean="0">
                <a:latin typeface="+mn-ea"/>
              </a:rPr>
              <a:t>）</a:t>
            </a:r>
            <a:endParaRPr lang="en-US" altLang="ja-JP" sz="800" b="1" dirty="0" smtClean="0">
              <a:latin typeface="+mn-ea"/>
            </a:endParaRPr>
          </a:p>
        </p:txBody>
      </p:sp>
      <p:sp>
        <p:nvSpPr>
          <p:cNvPr id="38" name="ホームベース 37"/>
          <p:cNvSpPr/>
          <p:nvPr/>
        </p:nvSpPr>
        <p:spPr>
          <a:xfrm>
            <a:off x="5529063" y="1268760"/>
            <a:ext cx="4208398" cy="218013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+mn-ea"/>
              </a:rPr>
              <a:t>以後、事務レベル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+mn-ea"/>
              </a:rPr>
              <a:t>WG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+mn-ea"/>
              </a:rPr>
              <a:t>を１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+mn-ea"/>
              </a:rPr>
              <a:t>２ヶ月に１回程度開催</a:t>
            </a:r>
            <a:endParaRPr kumimoji="1" lang="ja-JP" altLang="en-US" sz="1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882566" y="3736861"/>
            <a:ext cx="523072" cy="363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第</a:t>
            </a:r>
            <a:r>
              <a:rPr lang="en-US" altLang="ja-JP" sz="1000" b="1" dirty="0" smtClean="0">
                <a:latin typeface="+mn-ea"/>
              </a:rPr>
              <a:t>2</a:t>
            </a:r>
            <a:r>
              <a:rPr lang="ja-JP" altLang="en-US" sz="1000" b="1" dirty="0" smtClean="0">
                <a:latin typeface="+mn-ea"/>
              </a:rPr>
              <a:t>回</a:t>
            </a:r>
            <a:endParaRPr lang="en-US" altLang="ja-JP" sz="1000" b="1" dirty="0" smtClean="0">
              <a:latin typeface="+mn-ea"/>
            </a:endParaRPr>
          </a:p>
          <a:p>
            <a:pPr algn="ctr"/>
            <a:r>
              <a:rPr lang="en-US" altLang="ja-JP" sz="800" b="1" dirty="0" smtClean="0">
                <a:latin typeface="+mn-ea"/>
              </a:rPr>
              <a:t>(</a:t>
            </a:r>
            <a:r>
              <a:rPr lang="ja-JP" altLang="en-US" sz="800" b="1" dirty="0" smtClean="0">
                <a:latin typeface="+mn-ea"/>
              </a:rPr>
              <a:t>Ｈ</a:t>
            </a:r>
            <a:r>
              <a:rPr lang="en-US" altLang="ja-JP" sz="800" b="1" dirty="0" smtClean="0">
                <a:latin typeface="+mn-ea"/>
              </a:rPr>
              <a:t>27.8.6)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3873853" y="4711756"/>
            <a:ext cx="540285" cy="363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第</a:t>
            </a:r>
            <a:r>
              <a:rPr lang="en-US" altLang="ja-JP" sz="1000" b="1" dirty="0" smtClean="0">
                <a:latin typeface="+mn-ea"/>
              </a:rPr>
              <a:t>2</a:t>
            </a:r>
            <a:r>
              <a:rPr lang="ja-JP" altLang="en-US" sz="1000" b="1" dirty="0" smtClean="0">
                <a:latin typeface="+mn-ea"/>
              </a:rPr>
              <a:t>回</a:t>
            </a:r>
            <a:endParaRPr lang="en-US" altLang="ja-JP" sz="1000" b="1" dirty="0" smtClean="0">
              <a:latin typeface="+mn-ea"/>
            </a:endParaRPr>
          </a:p>
          <a:p>
            <a:pPr algn="ctr"/>
            <a:r>
              <a:rPr lang="en-US" altLang="ja-JP" sz="800" b="1" dirty="0" smtClean="0">
                <a:latin typeface="+mn-ea"/>
              </a:rPr>
              <a:t>(</a:t>
            </a:r>
            <a:r>
              <a:rPr lang="ja-JP" altLang="en-US" sz="800" b="1" dirty="0" smtClean="0">
                <a:latin typeface="+mn-ea"/>
              </a:rPr>
              <a:t>Ｈ</a:t>
            </a:r>
            <a:r>
              <a:rPr lang="en-US" altLang="ja-JP" sz="800" b="1" dirty="0" smtClean="0">
                <a:latin typeface="+mn-ea"/>
              </a:rPr>
              <a:t>27.8.11)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4616113" y="3736861"/>
            <a:ext cx="523072" cy="363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第３回</a:t>
            </a:r>
            <a:endParaRPr lang="en-US" altLang="ja-JP" sz="800" b="1" dirty="0" smtClean="0">
              <a:latin typeface="+mn-ea"/>
            </a:endParaRPr>
          </a:p>
          <a:p>
            <a:pPr algn="ctr"/>
            <a:r>
              <a:rPr lang="en-US" altLang="ja-JP" sz="800" b="1" dirty="0" smtClean="0">
                <a:latin typeface="+mn-ea"/>
              </a:rPr>
              <a:t>(H27.9.11)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4616113" y="4711756"/>
            <a:ext cx="523072" cy="363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第３回</a:t>
            </a:r>
            <a:endParaRPr lang="en-US" altLang="ja-JP" sz="1000" b="1" dirty="0" smtClean="0">
              <a:latin typeface="+mn-ea"/>
            </a:endParaRPr>
          </a:p>
          <a:p>
            <a:pPr algn="ctr"/>
            <a:r>
              <a:rPr lang="en-US" altLang="ja-JP" sz="800" b="1" dirty="0" smtClean="0">
                <a:latin typeface="+mn-ea"/>
              </a:rPr>
              <a:t>(H27.9.9)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3839603" y="1264755"/>
            <a:ext cx="712757" cy="7240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36000" tIns="36000" rIns="36000" bIns="36000" rtlCol="0" anchor="ctr"/>
          <a:lstStyle/>
          <a:p>
            <a:pPr algn="ctr"/>
            <a:r>
              <a:rPr lang="ja-JP" altLang="en-US" sz="900" b="1" dirty="0" smtClean="0">
                <a:latin typeface="+mn-ea"/>
              </a:rPr>
              <a:t>第</a:t>
            </a:r>
            <a:r>
              <a:rPr lang="en-US" altLang="ja-JP" sz="900" b="1" dirty="0" smtClean="0">
                <a:latin typeface="+mn-ea"/>
              </a:rPr>
              <a:t>30</a:t>
            </a:r>
            <a:r>
              <a:rPr lang="ja-JP" altLang="en-US" sz="900" b="1" dirty="0" smtClean="0">
                <a:latin typeface="+mn-ea"/>
              </a:rPr>
              <a:t>回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900" b="1" dirty="0" smtClean="0">
                <a:latin typeface="+mn-ea"/>
              </a:rPr>
              <a:t>国保基盤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900" b="1" dirty="0" smtClean="0">
                <a:latin typeface="+mn-ea"/>
              </a:rPr>
              <a:t>強化協議会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900" b="1" dirty="0" smtClean="0">
                <a:latin typeface="+mn-ea"/>
              </a:rPr>
              <a:t>事務</a:t>
            </a:r>
            <a:r>
              <a:rPr lang="en-US" altLang="ja-JP" sz="900" b="1" dirty="0" smtClean="0">
                <a:latin typeface="+mn-ea"/>
              </a:rPr>
              <a:t>WG</a:t>
            </a:r>
          </a:p>
          <a:p>
            <a:pPr algn="ctr"/>
            <a:r>
              <a:rPr lang="ja-JP" altLang="en-US" sz="800" b="1" dirty="0" smtClean="0">
                <a:latin typeface="+mn-ea"/>
              </a:rPr>
              <a:t>（Ｈ</a:t>
            </a:r>
            <a:r>
              <a:rPr lang="en-US" altLang="ja-JP" sz="800" b="1" dirty="0" smtClean="0">
                <a:latin typeface="+mn-ea"/>
              </a:rPr>
              <a:t>27.8.4</a:t>
            </a:r>
            <a:r>
              <a:rPr lang="ja-JP" altLang="en-US" sz="800" b="1" dirty="0" smtClean="0">
                <a:latin typeface="+mn-ea"/>
              </a:rPr>
              <a:t>）</a:t>
            </a:r>
            <a:endParaRPr lang="en-US" altLang="ja-JP" sz="800" b="1" dirty="0" smtClean="0">
              <a:latin typeface="+mn-e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600283" y="1264755"/>
            <a:ext cx="712757" cy="7240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36000" tIns="36000" rIns="36000" bIns="36000" rtlCol="0" anchor="ctr"/>
          <a:lstStyle/>
          <a:p>
            <a:pPr algn="ctr"/>
            <a:r>
              <a:rPr lang="ja-JP" altLang="en-US" sz="900" b="1" dirty="0" smtClean="0">
                <a:latin typeface="+mn-ea"/>
              </a:rPr>
              <a:t>第</a:t>
            </a:r>
            <a:r>
              <a:rPr lang="en-US" altLang="ja-JP" sz="900" b="1" dirty="0" smtClean="0">
                <a:latin typeface="+mn-ea"/>
              </a:rPr>
              <a:t>31</a:t>
            </a:r>
            <a:r>
              <a:rPr lang="ja-JP" altLang="en-US" sz="900" b="1" dirty="0" smtClean="0">
                <a:latin typeface="+mn-ea"/>
              </a:rPr>
              <a:t>回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900" b="1" dirty="0" smtClean="0">
                <a:latin typeface="+mn-ea"/>
              </a:rPr>
              <a:t>国保基盤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900" b="1" dirty="0" smtClean="0">
                <a:latin typeface="+mn-ea"/>
              </a:rPr>
              <a:t>強化協議会</a:t>
            </a:r>
            <a:endParaRPr lang="en-US" altLang="ja-JP" sz="900" b="1" dirty="0" smtClean="0">
              <a:latin typeface="+mn-ea"/>
            </a:endParaRPr>
          </a:p>
          <a:p>
            <a:pPr algn="ctr"/>
            <a:r>
              <a:rPr lang="ja-JP" altLang="en-US" sz="900" b="1" dirty="0" smtClean="0">
                <a:latin typeface="+mn-ea"/>
              </a:rPr>
              <a:t>事務</a:t>
            </a:r>
            <a:r>
              <a:rPr lang="en-US" altLang="ja-JP" sz="900" b="1" dirty="0" smtClean="0">
                <a:latin typeface="+mn-ea"/>
              </a:rPr>
              <a:t>WG</a:t>
            </a:r>
          </a:p>
          <a:p>
            <a:pPr algn="ctr"/>
            <a:r>
              <a:rPr lang="ja-JP" altLang="en-US" sz="800" b="1" dirty="0" smtClean="0">
                <a:latin typeface="+mn-ea"/>
              </a:rPr>
              <a:t>（Ｈ</a:t>
            </a:r>
            <a:r>
              <a:rPr lang="en-US" altLang="ja-JP" sz="800" b="1" dirty="0" smtClean="0">
                <a:latin typeface="+mn-ea"/>
              </a:rPr>
              <a:t>27.9.28</a:t>
            </a:r>
            <a:r>
              <a:rPr lang="ja-JP" altLang="en-US" sz="800" b="1" dirty="0" smtClean="0">
                <a:latin typeface="+mn-ea"/>
              </a:rPr>
              <a:t>）</a:t>
            </a:r>
            <a:endParaRPr lang="en-US" altLang="ja-JP" sz="800" b="1" dirty="0" smtClean="0">
              <a:latin typeface="+mn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396120" y="3736861"/>
            <a:ext cx="523072" cy="363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第</a:t>
            </a:r>
            <a:r>
              <a:rPr lang="en-US" altLang="ja-JP" sz="1000" b="1" dirty="0" smtClean="0">
                <a:latin typeface="+mn-ea"/>
              </a:rPr>
              <a:t>4</a:t>
            </a:r>
            <a:r>
              <a:rPr lang="ja-JP" altLang="en-US" sz="1000" b="1" dirty="0" smtClean="0">
                <a:latin typeface="+mn-ea"/>
              </a:rPr>
              <a:t>回</a:t>
            </a:r>
            <a:endParaRPr lang="en-US" altLang="ja-JP" sz="800" b="1" dirty="0" smtClean="0">
              <a:latin typeface="+mn-ea"/>
            </a:endParaRPr>
          </a:p>
          <a:p>
            <a:pPr algn="ctr"/>
            <a:r>
              <a:rPr lang="en-US" altLang="ja-JP" sz="800" b="1" dirty="0" smtClean="0">
                <a:latin typeface="+mn-ea"/>
              </a:rPr>
              <a:t>(H27.10.8)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5396120" y="4711756"/>
            <a:ext cx="523072" cy="363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第</a:t>
            </a:r>
            <a:r>
              <a:rPr lang="en-US" altLang="ja-JP" sz="1000" b="1" dirty="0" smtClean="0">
                <a:latin typeface="+mn-ea"/>
              </a:rPr>
              <a:t>4</a:t>
            </a:r>
            <a:r>
              <a:rPr lang="ja-JP" altLang="en-US" sz="1000" b="1" dirty="0" smtClean="0">
                <a:latin typeface="+mn-ea"/>
              </a:rPr>
              <a:t>回</a:t>
            </a:r>
            <a:endParaRPr lang="en-US" altLang="ja-JP" sz="1000" b="1" dirty="0" smtClean="0">
              <a:latin typeface="+mn-ea"/>
            </a:endParaRPr>
          </a:p>
          <a:p>
            <a:pPr algn="ctr"/>
            <a:r>
              <a:rPr lang="en-US" altLang="ja-JP" sz="800" b="1" dirty="0" smtClean="0">
                <a:latin typeface="+mn-ea"/>
              </a:rPr>
              <a:t>(H27.10.5)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7721021" y="1596244"/>
            <a:ext cx="1043280" cy="5060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36000" tIns="36000" rIns="36000" bIns="36000" rtlCol="0" anchor="ctr"/>
          <a:lstStyle/>
          <a:p>
            <a:pPr algn="ctr"/>
            <a:r>
              <a:rPr lang="ja-JP" altLang="en-US" sz="800" b="1" dirty="0" smtClean="0">
                <a:latin typeface="+mn-ea"/>
              </a:rPr>
              <a:t>事業費納付金、標準</a:t>
            </a:r>
            <a:endParaRPr lang="en-US" altLang="ja-JP" sz="800" b="1" dirty="0" smtClean="0">
              <a:latin typeface="+mn-ea"/>
            </a:endParaRPr>
          </a:p>
          <a:p>
            <a:pPr algn="ctr"/>
            <a:r>
              <a:rPr lang="ja-JP" altLang="en-US" sz="800" b="1" dirty="0" smtClean="0">
                <a:latin typeface="+mn-ea"/>
              </a:rPr>
              <a:t>保険料率等の</a:t>
            </a:r>
            <a:endParaRPr lang="en-US" altLang="ja-JP" sz="800" b="1" dirty="0" smtClean="0">
              <a:latin typeface="+mn-ea"/>
            </a:endParaRPr>
          </a:p>
          <a:p>
            <a:pPr algn="ctr"/>
            <a:r>
              <a:rPr lang="ja-JP" altLang="en-US" sz="800" b="1" dirty="0" smtClean="0">
                <a:latin typeface="+mn-ea"/>
              </a:rPr>
              <a:t>仕組み案提示</a:t>
            </a:r>
            <a:endParaRPr lang="en-US" altLang="ja-JP" sz="800" b="1" dirty="0" smtClean="0">
              <a:latin typeface="+mn-ea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728512" y="2158783"/>
            <a:ext cx="1035789" cy="5060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36000" tIns="36000" rIns="36000" bIns="36000" rtlCol="0" anchor="ctr"/>
          <a:lstStyle/>
          <a:p>
            <a:pPr algn="ctr"/>
            <a:r>
              <a:rPr lang="ja-JP" altLang="en-US" sz="800" b="1" dirty="0" smtClean="0">
                <a:latin typeface="+mn-ea"/>
              </a:rPr>
              <a:t>国保運営方針</a:t>
            </a:r>
            <a:endParaRPr lang="en-US" altLang="ja-JP" sz="800" b="1" dirty="0" smtClean="0">
              <a:latin typeface="+mn-ea"/>
            </a:endParaRPr>
          </a:p>
          <a:p>
            <a:pPr algn="ctr"/>
            <a:r>
              <a:rPr lang="ja-JP" altLang="en-US" sz="800" b="1" dirty="0" smtClean="0">
                <a:latin typeface="+mn-ea"/>
              </a:rPr>
              <a:t>ガイドライン案提示</a:t>
            </a:r>
            <a:endParaRPr lang="en-US" altLang="ja-JP" sz="800" b="1" dirty="0" smtClean="0">
              <a:latin typeface="+mn-ea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841432" y="2158783"/>
            <a:ext cx="996947" cy="5060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36000" tIns="36000" rIns="36000" bIns="36000" rtlCol="0" anchor="ctr"/>
          <a:lstStyle/>
          <a:p>
            <a:pPr algn="ctr"/>
            <a:r>
              <a:rPr lang="ja-JP" altLang="en-US" sz="800" b="1" dirty="0" smtClean="0">
                <a:latin typeface="+mn-ea"/>
              </a:rPr>
              <a:t>保険者努力支援制度</a:t>
            </a:r>
            <a:endParaRPr lang="en-US" altLang="ja-JP" sz="800" b="1" dirty="0" smtClean="0">
              <a:latin typeface="+mn-ea"/>
            </a:endParaRPr>
          </a:p>
          <a:p>
            <a:pPr algn="ctr"/>
            <a:r>
              <a:rPr lang="ja-JP" altLang="en-US" sz="800" b="1" dirty="0" smtClean="0">
                <a:latin typeface="+mn-ea"/>
              </a:rPr>
              <a:t>基本的仕組み決定</a:t>
            </a:r>
            <a:endParaRPr lang="en-US" altLang="ja-JP" sz="800" b="1" dirty="0" smtClean="0">
              <a:latin typeface="+mn-ea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6190094" y="3569127"/>
            <a:ext cx="271612" cy="20013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市町村ブロック会議</a:t>
            </a:r>
            <a:endParaRPr lang="en-US" altLang="ja-JP" sz="10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7521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248</Words>
  <Application>Microsoft Office PowerPoint</Application>
  <PresentationFormat>A4 210 x 297 mm</PresentationFormat>
  <Paragraphs>84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■平成２７年度のスケジュール（案）　　　　　　　　　　　　　　　　　　　　　　　　　　　　　　　　　　　　　　　　　　　　資料４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国民健康保険制度の 都道府県化について （私案）</dc:title>
  <dc:creator>大阪府庁</dc:creator>
  <cp:lastModifiedBy>HOSTNAME</cp:lastModifiedBy>
  <cp:revision>158</cp:revision>
  <cp:lastPrinted>2015-10-19T08:39:23Z</cp:lastPrinted>
  <dcterms:created xsi:type="dcterms:W3CDTF">2014-07-29T04:11:10Z</dcterms:created>
  <dcterms:modified xsi:type="dcterms:W3CDTF">2015-10-20T03:01:43Z</dcterms:modified>
</cp:coreProperties>
</file>