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23" autoAdjust="0"/>
  </p:normalViewPr>
  <p:slideViewPr>
    <p:cSldViewPr>
      <p:cViewPr>
        <p:scale>
          <a:sx n="110" d="100"/>
          <a:sy n="110" d="100"/>
        </p:scale>
        <p:origin x="912" y="9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FFE119EF-8AB9-479A-BBE9-7BE43864A5D1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03F4849-FE6E-409B-A573-18AD66F86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44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F4849-FE6E-409B-A573-18AD66F86E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41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98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075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36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7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861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794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7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75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61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823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02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C7241-38F9-48AD-AA1C-8B8C546B7FF8}" type="datetimeFigureOut">
              <a:rPr kumimoji="1" lang="ja-JP" altLang="en-US" smtClean="0"/>
              <a:t>2016/3/23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705C-1147-47F3-B0BE-8D30F2B4883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0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2976" y="-95944"/>
            <a:ext cx="10924676" cy="705677"/>
          </a:xfrm>
        </p:spPr>
        <p:txBody>
          <a:bodyPr>
            <a:normAutofit/>
          </a:bodyPr>
          <a:lstStyle/>
          <a:p>
            <a:r>
              <a:rPr lang="ja-JP" altLang="en-US" sz="2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ja-JP" altLang="en-US" sz="2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２８年度の検討スケジュール（案）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29209"/>
              </p:ext>
            </p:extLst>
          </p:nvPr>
        </p:nvGraphicFramePr>
        <p:xfrm>
          <a:off x="88760" y="708539"/>
          <a:ext cx="12680009" cy="8772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528"/>
                <a:gridCol w="301059"/>
                <a:gridCol w="1204232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  <a:gridCol w="719146"/>
              </a:tblGrid>
              <a:tr h="492387">
                <a:tc rowSpan="2" gridSpan="3"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128016" marR="128016" marT="64008" marB="640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H28</a:t>
                      </a: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H29</a:t>
                      </a: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1354">
                <a:tc gridSpan="3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88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関連項目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国保運営協議会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システム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納付金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情報集約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市町村事務処理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194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①納付金②保険料率</a:t>
                      </a:r>
                      <a:endParaRPr kumimoji="1" lang="en-US" altLang="ja-JP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③国保運営方針④交付金</a:t>
                      </a:r>
                      <a:endParaRPr kumimoji="1" lang="en-US" altLang="ja-JP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財政安定化基金</a:t>
                      </a:r>
                      <a:endParaRPr kumimoji="1" lang="en-US" altLang="ja-JP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・特例基金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675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大阪府・市町村広域化調整会議</a:t>
                      </a:r>
                      <a:endParaRPr kumimoji="1" lang="en-US" altLang="ja-JP" sz="900" b="1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14">
                <a:tc rowSpan="1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検討項目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保険料・税の区分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賦課方式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賦課割合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8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保険料率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5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収納率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保健事業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医療費適正化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レセプト点検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賦課限度額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05">
                <a:tc vMerge="1">
                  <a:txBody>
                    <a:bodyPr/>
                    <a:lstStyle/>
                    <a:p>
                      <a:endParaRPr kumimoji="1"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保険料減免・軽減</a:t>
                      </a:r>
                      <a:endParaRPr kumimoji="1" lang="en-US" altLang="ja-JP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一部負担金減免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保険料関係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出産育児一時金・葬祭費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被保険者証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短期証・資格証・滞納処分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" name="ホームベース 99"/>
          <p:cNvSpPr/>
          <p:nvPr/>
        </p:nvSpPr>
        <p:spPr>
          <a:xfrm>
            <a:off x="4891779" y="1920280"/>
            <a:ext cx="3511252" cy="176361"/>
          </a:xfrm>
          <a:prstGeom prst="homePlate">
            <a:avLst>
              <a:gd name="adj" fmla="val 38911"/>
            </a:avLst>
          </a:prstGeom>
          <a:solidFill>
            <a:schemeClr val="bg1"/>
          </a:solidFill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システム改修</a:t>
            </a:r>
            <a:r>
              <a:rPr lang="ja-JP" altLang="en-US" sz="1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・納付</a:t>
            </a:r>
            <a:r>
              <a:rPr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金算定データを府へ提供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8246644" y="421212"/>
            <a:ext cx="2625283" cy="261610"/>
            <a:chOff x="755576" y="406301"/>
            <a:chExt cx="1875202" cy="186864"/>
          </a:xfrm>
        </p:grpSpPr>
        <p:sp>
          <p:nvSpPr>
            <p:cNvPr id="110" name="ホームベース 109"/>
            <p:cNvSpPr/>
            <p:nvPr/>
          </p:nvSpPr>
          <p:spPr>
            <a:xfrm>
              <a:off x="755576" y="445459"/>
              <a:ext cx="1080120" cy="118171"/>
            </a:xfrm>
            <a:prstGeom prst="homePlate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1790060" y="406301"/>
              <a:ext cx="840718" cy="186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/>
                <a:t>国関連</a:t>
              </a:r>
              <a:endParaRPr lang="en-US" altLang="ja-JP" sz="1100" dirty="0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316920" y="421212"/>
            <a:ext cx="4165375" cy="261610"/>
            <a:chOff x="2532834" y="406301"/>
            <a:chExt cx="2975268" cy="186864"/>
          </a:xfrm>
        </p:grpSpPr>
        <p:sp>
          <p:nvSpPr>
            <p:cNvPr id="113" name="テキスト ボックス 112"/>
            <p:cNvSpPr txBox="1"/>
            <p:nvPr/>
          </p:nvSpPr>
          <p:spPr>
            <a:xfrm>
              <a:off x="3571133" y="406301"/>
              <a:ext cx="1936969" cy="186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/>
                <a:t>大阪府　</a:t>
              </a:r>
              <a:r>
                <a:rPr lang="en-US" altLang="ja-JP" sz="1100" dirty="0" smtClean="0"/>
                <a:t>※</a:t>
              </a:r>
              <a:r>
                <a:rPr lang="ja-JP" altLang="en-US" sz="1100" dirty="0"/>
                <a:t>○</a:t>
              </a:r>
              <a:r>
                <a:rPr lang="ja-JP" altLang="en-US" sz="1100" dirty="0" smtClean="0"/>
                <a:t>はＷ</a:t>
              </a:r>
              <a:r>
                <a:rPr lang="ja-JP" altLang="en-US" sz="1100" dirty="0"/>
                <a:t>・Ｇにて議論する項目</a:t>
              </a:r>
              <a:endParaRPr lang="en-US" altLang="ja-JP" sz="1100" dirty="0"/>
            </a:p>
          </p:txBody>
        </p:sp>
        <p:sp>
          <p:nvSpPr>
            <p:cNvPr id="114" name="ホームベース 113"/>
            <p:cNvSpPr/>
            <p:nvPr/>
          </p:nvSpPr>
          <p:spPr>
            <a:xfrm>
              <a:off x="2532834" y="454938"/>
              <a:ext cx="1079682" cy="114897"/>
            </a:xfrm>
            <a:prstGeom prst="homePlat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5482295" y="421212"/>
            <a:ext cx="2706824" cy="261610"/>
            <a:chOff x="5639512" y="404664"/>
            <a:chExt cx="1933446" cy="186864"/>
          </a:xfrm>
        </p:grpSpPr>
        <p:sp>
          <p:nvSpPr>
            <p:cNvPr id="115" name="ホームベース 114"/>
            <p:cNvSpPr/>
            <p:nvPr/>
          </p:nvSpPr>
          <p:spPr>
            <a:xfrm>
              <a:off x="5639512" y="446762"/>
              <a:ext cx="1129616" cy="115231"/>
            </a:xfrm>
            <a:prstGeom prst="homePlate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6732240" y="404664"/>
              <a:ext cx="840718" cy="186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/>
                <a:t>市町村</a:t>
              </a:r>
              <a:endParaRPr lang="en-US" altLang="ja-JP" sz="1100" dirty="0"/>
            </a:p>
          </p:txBody>
        </p:sp>
      </p:grpSp>
      <p:sp>
        <p:nvSpPr>
          <p:cNvPr id="117" name="テキスト ボックス 116"/>
          <p:cNvSpPr txBox="1"/>
          <p:nvPr/>
        </p:nvSpPr>
        <p:spPr>
          <a:xfrm>
            <a:off x="11530001" y="28966"/>
            <a:ext cx="1108923" cy="437043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ja-JP" altLang="en-US" sz="2000" b="1" dirty="0" smtClean="0"/>
              <a:t>資料４</a:t>
            </a:r>
            <a:endParaRPr lang="en-US" altLang="ja-JP" sz="2000" b="1" dirty="0"/>
          </a:p>
        </p:txBody>
      </p:sp>
      <p:sp>
        <p:nvSpPr>
          <p:cNvPr id="90" name="ホームベース 89"/>
          <p:cNvSpPr/>
          <p:nvPr/>
        </p:nvSpPr>
        <p:spPr>
          <a:xfrm>
            <a:off x="9232467" y="1608348"/>
            <a:ext cx="3298603" cy="167916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設置・議論の開始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ホームベース 65"/>
          <p:cNvSpPr/>
          <p:nvPr/>
        </p:nvSpPr>
        <p:spPr>
          <a:xfrm>
            <a:off x="8837003" y="1928473"/>
            <a:ext cx="3777194" cy="185886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納付金・標準保険料率　試算</a:t>
            </a:r>
          </a:p>
        </p:txBody>
      </p:sp>
      <p:sp>
        <p:nvSpPr>
          <p:cNvPr id="70" name="ホームベース 69"/>
          <p:cNvSpPr/>
          <p:nvPr/>
        </p:nvSpPr>
        <p:spPr>
          <a:xfrm>
            <a:off x="5629257" y="2280320"/>
            <a:ext cx="6940657" cy="178271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システム改修</a:t>
            </a:r>
          </a:p>
        </p:txBody>
      </p:sp>
      <p:sp>
        <p:nvSpPr>
          <p:cNvPr id="74" name="ホームベース 73"/>
          <p:cNvSpPr/>
          <p:nvPr/>
        </p:nvSpPr>
        <p:spPr>
          <a:xfrm>
            <a:off x="8499235" y="2594066"/>
            <a:ext cx="4117943" cy="19031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導入しない場合、自庁システム改修</a:t>
            </a:r>
          </a:p>
        </p:txBody>
      </p:sp>
      <p:sp>
        <p:nvSpPr>
          <p:cNvPr id="87" name="ホームベース 86"/>
          <p:cNvSpPr/>
          <p:nvPr/>
        </p:nvSpPr>
        <p:spPr>
          <a:xfrm>
            <a:off x="4908133" y="2594068"/>
            <a:ext cx="2135312" cy="190308"/>
          </a:xfrm>
          <a:prstGeom prst="homePlate">
            <a:avLst>
              <a:gd name="adj" fmla="val 38219"/>
            </a:avLst>
          </a:prstGeom>
          <a:solidFill>
            <a:schemeClr val="bg1"/>
          </a:solidFill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システム導入の検討</a:t>
            </a:r>
          </a:p>
        </p:txBody>
      </p:sp>
      <p:sp>
        <p:nvSpPr>
          <p:cNvPr id="104" name="ホームベース 103"/>
          <p:cNvSpPr/>
          <p:nvPr/>
        </p:nvSpPr>
        <p:spPr>
          <a:xfrm>
            <a:off x="4163214" y="7219384"/>
            <a:ext cx="8536787" cy="174012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具体的な激変緩和措置の取扱い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9" name="ホームベース 108"/>
          <p:cNvSpPr/>
          <p:nvPr/>
        </p:nvSpPr>
        <p:spPr>
          <a:xfrm>
            <a:off x="4167645" y="7560335"/>
            <a:ext cx="8536595" cy="173050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</a:t>
            </a:r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具体的な共通基準の検討、被保険者への影響（激変緩和措置）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0" name="ホームベース 119"/>
          <p:cNvSpPr/>
          <p:nvPr/>
        </p:nvSpPr>
        <p:spPr>
          <a:xfrm>
            <a:off x="8500081" y="4821697"/>
            <a:ext cx="4193151" cy="180908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納付金・標準保険料率の試算（システム活用）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4161508" y="5555363"/>
            <a:ext cx="8536944" cy="372399"/>
            <a:chOff x="2969712" y="5912701"/>
            <a:chExt cx="6097817" cy="264789"/>
          </a:xfrm>
        </p:grpSpPr>
        <p:sp>
          <p:nvSpPr>
            <p:cNvPr id="122" name="ホームベース 121"/>
            <p:cNvSpPr/>
            <p:nvPr/>
          </p:nvSpPr>
          <p:spPr>
            <a:xfrm>
              <a:off x="2970986" y="5912701"/>
              <a:ext cx="3034534" cy="117851"/>
            </a:xfrm>
            <a:prstGeom prst="homePlate">
              <a:avLst>
                <a:gd name="adj" fmla="val 37765"/>
              </a:avLst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具体的な標準収納率の設定</a:t>
              </a:r>
              <a:endParaRPr lang="en-US" altLang="ja-JP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3" name="ホームベース 132"/>
            <p:cNvSpPr/>
            <p:nvPr/>
          </p:nvSpPr>
          <p:spPr>
            <a:xfrm>
              <a:off x="2969712" y="6060836"/>
              <a:ext cx="6097817" cy="116654"/>
            </a:xfrm>
            <a:prstGeom prst="homePlat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目標収納率の設定（更なる収納インセンティブが働く仕組み）</a:t>
              </a:r>
              <a:endParaRPr lang="en-US" altLang="ja-JP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59" name="ホームベース 58"/>
          <p:cNvSpPr/>
          <p:nvPr/>
        </p:nvSpPr>
        <p:spPr>
          <a:xfrm>
            <a:off x="2047875" y="5160640"/>
            <a:ext cx="2066632" cy="1434288"/>
          </a:xfrm>
          <a:prstGeom prst="homePlate">
            <a:avLst>
              <a:gd name="adj" fmla="val 19803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保険者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努力支援制度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（指標等前倒し分・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基本的枠組みの決定）</a:t>
            </a:r>
          </a:p>
        </p:txBody>
      </p:sp>
      <p:sp>
        <p:nvSpPr>
          <p:cNvPr id="60" name="ホームベース 59"/>
          <p:cNvSpPr/>
          <p:nvPr/>
        </p:nvSpPr>
        <p:spPr>
          <a:xfrm>
            <a:off x="4163214" y="4829679"/>
            <a:ext cx="4251212" cy="180908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納付金・標準保険料率　試算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2019962" y="1560240"/>
            <a:ext cx="704375" cy="264085"/>
          </a:xfrm>
          <a:prstGeom prst="homePlate">
            <a:avLst/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en-US" altLang="ja-JP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>
          <a:xfrm>
            <a:off x="8484817" y="1895786"/>
            <a:ext cx="671903" cy="240518"/>
          </a:xfrm>
          <a:prstGeom prst="homePlate">
            <a:avLst>
              <a:gd name="adj" fmla="val 3030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簡易版の配布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ホームベース 45"/>
          <p:cNvSpPr/>
          <p:nvPr/>
        </p:nvSpPr>
        <p:spPr>
          <a:xfrm>
            <a:off x="4145566" y="1895640"/>
            <a:ext cx="737101" cy="276096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4161508" y="2597228"/>
            <a:ext cx="737101" cy="259156"/>
          </a:xfrm>
          <a:prstGeom prst="homePlate">
            <a:avLst>
              <a:gd name="adj" fmla="val 23495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仕様の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公開</a:t>
            </a:r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ホームベース 49"/>
          <p:cNvSpPr/>
          <p:nvPr/>
        </p:nvSpPr>
        <p:spPr>
          <a:xfrm>
            <a:off x="7066514" y="2594066"/>
            <a:ext cx="1347206" cy="190310"/>
          </a:xfrm>
          <a:prstGeom prst="homePlate">
            <a:avLst>
              <a:gd name="adj" fmla="val 4284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導入意向調査</a:t>
            </a:r>
          </a:p>
        </p:txBody>
      </p:sp>
      <p:sp>
        <p:nvSpPr>
          <p:cNvPr id="51" name="ホームベース 50"/>
          <p:cNvSpPr/>
          <p:nvPr/>
        </p:nvSpPr>
        <p:spPr>
          <a:xfrm>
            <a:off x="2008414" y="2918805"/>
            <a:ext cx="823489" cy="317014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3419609" y="2912162"/>
            <a:ext cx="737101" cy="326338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6328509" y="2914650"/>
            <a:ext cx="723955" cy="323850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ホームベース 63"/>
          <p:cNvSpPr/>
          <p:nvPr/>
        </p:nvSpPr>
        <p:spPr>
          <a:xfrm>
            <a:off x="2013693" y="3311522"/>
            <a:ext cx="4234072" cy="257393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仕組みの検討</a:t>
            </a:r>
          </a:p>
        </p:txBody>
      </p:sp>
      <p:grpSp>
        <p:nvGrpSpPr>
          <p:cNvPr id="65" name="グループ化 64"/>
          <p:cNvGrpSpPr/>
          <p:nvPr/>
        </p:nvGrpSpPr>
        <p:grpSpPr>
          <a:xfrm>
            <a:off x="4171728" y="4059718"/>
            <a:ext cx="8561515" cy="314752"/>
            <a:chOff x="2965379" y="3918937"/>
            <a:chExt cx="6097568" cy="387589"/>
          </a:xfrm>
        </p:grpSpPr>
        <p:sp>
          <p:nvSpPr>
            <p:cNvPr id="67" name="ホームベース 66"/>
            <p:cNvSpPr/>
            <p:nvPr/>
          </p:nvSpPr>
          <p:spPr>
            <a:xfrm>
              <a:off x="2965379" y="3918937"/>
              <a:ext cx="3035559" cy="159435"/>
            </a:xfrm>
            <a:prstGeom prst="homePlate">
              <a:avLst>
                <a:gd name="adj" fmla="val 49131"/>
              </a:avLst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8" name="ホームベース 67"/>
            <p:cNvSpPr/>
            <p:nvPr/>
          </p:nvSpPr>
          <p:spPr>
            <a:xfrm>
              <a:off x="2965381" y="4089709"/>
              <a:ext cx="6097566" cy="216817"/>
            </a:xfrm>
            <a:prstGeom prst="homePlat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970410" y="3988152"/>
              <a:ext cx="2977521" cy="284248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9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統一時期、経過</a:t>
              </a:r>
              <a:r>
                <a:rPr lang="ja-JP" altLang="en-US" sz="9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措置</a:t>
              </a:r>
              <a:r>
                <a:rPr lang="ja-JP" altLang="en-US" sz="9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期間の検討</a:t>
              </a: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4159027" y="5118312"/>
            <a:ext cx="8536576" cy="291966"/>
            <a:chOff x="2965379" y="3465645"/>
            <a:chExt cx="6097554" cy="232102"/>
          </a:xfrm>
        </p:grpSpPr>
        <p:sp>
          <p:nvSpPr>
            <p:cNvPr id="72" name="ホームベース 71"/>
            <p:cNvSpPr/>
            <p:nvPr/>
          </p:nvSpPr>
          <p:spPr>
            <a:xfrm>
              <a:off x="2965379" y="3465645"/>
              <a:ext cx="3035559" cy="118523"/>
            </a:xfrm>
            <a:prstGeom prst="homePlate">
              <a:avLst>
                <a:gd name="adj" fmla="val 49131"/>
              </a:avLst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3" name="ホームベース 72"/>
            <p:cNvSpPr/>
            <p:nvPr/>
          </p:nvSpPr>
          <p:spPr>
            <a:xfrm>
              <a:off x="2966313" y="3586828"/>
              <a:ext cx="6096620" cy="110919"/>
            </a:xfrm>
            <a:prstGeom prst="homePlat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973595" y="3488358"/>
              <a:ext cx="2965891" cy="171527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76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被保険者への影響、医療費適正化等のインセンティブ、具体的な激変緩和措置の取扱い</a:t>
              </a:r>
              <a:endParaRPr lang="en-US" altLang="ja-JP" sz="76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57" name="ホームベース 56"/>
          <p:cNvSpPr/>
          <p:nvPr/>
        </p:nvSpPr>
        <p:spPr>
          <a:xfrm>
            <a:off x="4156422" y="2237573"/>
            <a:ext cx="737101" cy="276096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4162327" y="4439711"/>
            <a:ext cx="8561515" cy="260192"/>
            <a:chOff x="2965379" y="3549406"/>
            <a:chExt cx="6097568" cy="341733"/>
          </a:xfrm>
        </p:grpSpPr>
        <p:sp>
          <p:nvSpPr>
            <p:cNvPr id="92" name="ホームベース 91"/>
            <p:cNvSpPr/>
            <p:nvPr/>
          </p:nvSpPr>
          <p:spPr>
            <a:xfrm>
              <a:off x="2965379" y="3549406"/>
              <a:ext cx="3035559" cy="159435"/>
            </a:xfrm>
            <a:prstGeom prst="homePlate">
              <a:avLst>
                <a:gd name="adj" fmla="val 49131"/>
              </a:avLst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3" name="ホームベース 92"/>
            <p:cNvSpPr/>
            <p:nvPr/>
          </p:nvSpPr>
          <p:spPr>
            <a:xfrm>
              <a:off x="2965381" y="3720171"/>
              <a:ext cx="6097566" cy="170968"/>
            </a:xfrm>
            <a:prstGeom prst="homePlat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977798" y="3581534"/>
              <a:ext cx="2966747" cy="282960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多子世帯及び単身世帯等被保険者への影響の検討</a:t>
              </a:r>
              <a:r>
                <a:rPr lang="ja-JP" altLang="en-US" sz="8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、具体的</a:t>
              </a:r>
              <a:r>
                <a:rPr lang="ja-JP" altLang="en-US" sz="8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な激変緩和措置の</a:t>
              </a:r>
              <a:r>
                <a:rPr lang="ja-JP" altLang="en-US" sz="8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取扱い</a:t>
              </a:r>
              <a:endParaRPr lang="en-US" altLang="ja-JP" sz="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95" name="ホームベース 94"/>
          <p:cNvSpPr/>
          <p:nvPr/>
        </p:nvSpPr>
        <p:spPr>
          <a:xfrm>
            <a:off x="4174893" y="9205403"/>
            <a:ext cx="8536787" cy="161231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●方向性の決定　</a:t>
            </a:r>
            <a:r>
              <a:rPr lang="en-US" altLang="ja-JP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方向性を踏まえた検討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ホームベース 104"/>
          <p:cNvSpPr/>
          <p:nvPr/>
        </p:nvSpPr>
        <p:spPr>
          <a:xfrm>
            <a:off x="2028090" y="8682989"/>
            <a:ext cx="2054014" cy="161926"/>
          </a:xfrm>
          <a:prstGeom prst="homePlate">
            <a:avLst>
              <a:gd name="adj" fmla="val 3788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資格管理（運用の検討）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4159027" y="6027445"/>
            <a:ext cx="4251212" cy="148093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●具体的な共通基準の検討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ホームベース 55"/>
          <p:cNvSpPr/>
          <p:nvPr/>
        </p:nvSpPr>
        <p:spPr>
          <a:xfrm>
            <a:off x="4170685" y="6421343"/>
            <a:ext cx="4991969" cy="161385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●方向性の決定、具体的な共通基準・財源の検討、具体的な共同化の検討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ホームベース 57"/>
          <p:cNvSpPr/>
          <p:nvPr/>
        </p:nvSpPr>
        <p:spPr>
          <a:xfrm>
            <a:off x="4167578" y="6210836"/>
            <a:ext cx="8543136" cy="167988"/>
          </a:xfrm>
          <a:prstGeom prst="homePlate">
            <a:avLst>
              <a:gd name="adj" fmla="val 25248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年度以降の本体の指標・仕組みの検討（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ホームベース 60"/>
          <p:cNvSpPr/>
          <p:nvPr/>
        </p:nvSpPr>
        <p:spPr>
          <a:xfrm>
            <a:off x="2045739" y="6708240"/>
            <a:ext cx="4954308" cy="174184"/>
          </a:xfrm>
          <a:prstGeom prst="homePlate">
            <a:avLst>
              <a:gd name="adj" fmla="val 3788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都道府県による給付点検（仕組みの検討）・給付確認のための情報確保の手段の検討</a:t>
            </a:r>
            <a:endParaRPr lang="en-US" altLang="ja-JP" sz="9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ホームベース 61"/>
          <p:cNvSpPr/>
          <p:nvPr/>
        </p:nvSpPr>
        <p:spPr>
          <a:xfrm>
            <a:off x="6323450" y="6922610"/>
            <a:ext cx="6362737" cy="179716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●方向性の決定　</a:t>
            </a:r>
            <a:r>
              <a:rPr lang="en-US" altLang="ja-JP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方向性を踏まえた検討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ホームベース 62"/>
          <p:cNvSpPr/>
          <p:nvPr/>
        </p:nvSpPr>
        <p:spPr>
          <a:xfrm>
            <a:off x="2712135" y="7890195"/>
            <a:ext cx="9968615" cy="165231"/>
          </a:xfrm>
          <a:prstGeom prst="homePlate">
            <a:avLst>
              <a:gd name="adj" fmla="val 3788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毎年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のキャッシュフローのあり方の検討・３０年度のキャッシュフローのあり方の検討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ホームベース 75"/>
          <p:cNvSpPr/>
          <p:nvPr/>
        </p:nvSpPr>
        <p:spPr>
          <a:xfrm>
            <a:off x="6321836" y="8094252"/>
            <a:ext cx="2858354" cy="160646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●本算時期・納期数・統一時期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ホームベース 76"/>
          <p:cNvSpPr/>
          <p:nvPr/>
        </p:nvSpPr>
        <p:spPr>
          <a:xfrm>
            <a:off x="2028323" y="8340133"/>
            <a:ext cx="2044252" cy="284487"/>
          </a:xfrm>
          <a:prstGeom prst="homePlate">
            <a:avLst>
              <a:gd name="adj" fmla="val 37881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国保連へ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の直接支払い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（仕組みの検討）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ホームベース 78"/>
          <p:cNvSpPr/>
          <p:nvPr/>
        </p:nvSpPr>
        <p:spPr>
          <a:xfrm>
            <a:off x="4172897" y="8685582"/>
            <a:ext cx="4959859" cy="152398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●具体的な様式・更新時期・有効期間の検討、被保険者番号の方向性の決定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0" name="ホームベース 79"/>
          <p:cNvSpPr/>
          <p:nvPr/>
        </p:nvSpPr>
        <p:spPr>
          <a:xfrm>
            <a:off x="11376759" y="8725832"/>
            <a:ext cx="1351151" cy="318962"/>
          </a:xfrm>
          <a:prstGeom prst="homePlate">
            <a:avLst>
              <a:gd name="adj" fmla="val 38219"/>
            </a:avLst>
          </a:prstGeom>
          <a:solidFill>
            <a:schemeClr val="bg1"/>
          </a:solidFill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新しい被保険者証の</a:t>
            </a:r>
            <a:endParaRPr lang="en-US" altLang="ja-JP" sz="8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発行準備</a:t>
            </a:r>
            <a:endParaRPr lang="ja-JP" altLang="en-US" sz="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ホームベース 80"/>
          <p:cNvSpPr/>
          <p:nvPr/>
        </p:nvSpPr>
        <p:spPr>
          <a:xfrm>
            <a:off x="6321194" y="8885313"/>
            <a:ext cx="4218391" cy="164171"/>
          </a:xfrm>
          <a:prstGeom prst="homePlat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●交付方法の決定、具体的な共同化の検討</a:t>
            </a:r>
            <a:endParaRPr lang="en-US" altLang="ja-JP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74667" y="9474200"/>
            <a:ext cx="12695183" cy="69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981440" y="1509718"/>
            <a:ext cx="725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基本的考え方の通知</a:t>
            </a:r>
            <a:endParaRPr kumimoji="1" lang="ja-JP" altLang="en-US" sz="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47569" y="1869758"/>
            <a:ext cx="730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インタフェース公開</a:t>
            </a:r>
            <a:endParaRPr kumimoji="1" lang="ja-JP" altLang="en-US" sz="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52960" y="2217098"/>
            <a:ext cx="76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インタフェース公開</a:t>
            </a:r>
            <a:endParaRPr kumimoji="1" lang="ja-JP" altLang="en-US" sz="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1440" y="2898775"/>
            <a:ext cx="85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①②③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ガイド</a:t>
            </a:r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ライン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案提示</a:t>
            </a:r>
          </a:p>
          <a:p>
            <a:endParaRPr kumimoji="1" lang="ja-JP" altLang="en-US" sz="8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368810" y="2905125"/>
            <a:ext cx="864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①②③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ガイド</a:t>
            </a:r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ライン決定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29924" y="2898774"/>
            <a:ext cx="72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ガイド</a:t>
            </a:r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ライン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決定</a:t>
            </a:r>
          </a:p>
          <a:p>
            <a:endParaRPr kumimoji="1" lang="ja-JP" altLang="en-US" sz="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680720" y="3720480"/>
            <a:ext cx="2160239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財政・事業運営検討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W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G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等　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9232467" y="3726009"/>
            <a:ext cx="1920861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財政・事業運営検討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W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G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等</a:t>
            </a:r>
            <a:r>
              <a:rPr lang="ja-JP" altLang="en-US" sz="800" dirty="0" smtClean="0">
                <a:solidFill>
                  <a:schemeClr val="tx1"/>
                </a:solidFill>
              </a:rPr>
              <a:t>　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429298" y="3671107"/>
            <a:ext cx="692844" cy="340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760" dirty="0" smtClean="0">
                <a:solidFill>
                  <a:schemeClr val="tx1"/>
                </a:solidFill>
              </a:rPr>
              <a:t>H28.3.29</a:t>
            </a:r>
            <a:r>
              <a:rPr kumimoji="1" lang="ja-JP" altLang="en-US" sz="760" dirty="0" smtClean="0">
                <a:solidFill>
                  <a:schemeClr val="tx1"/>
                </a:solidFill>
              </a:rPr>
              <a:t>　第３回</a:t>
            </a:r>
            <a:r>
              <a:rPr lang="ja-JP" altLang="en-US" sz="760" dirty="0" smtClean="0">
                <a:solidFill>
                  <a:schemeClr val="tx1"/>
                </a:solidFill>
              </a:rPr>
              <a:t>広域化調整会議</a:t>
            </a:r>
            <a:endParaRPr kumimoji="1" lang="en-US" altLang="ja-JP" sz="760" dirty="0" smtClean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2073005" y="3720683"/>
            <a:ext cx="1260731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700" dirty="0" smtClean="0">
                <a:solidFill>
                  <a:schemeClr val="tx1"/>
                </a:solidFill>
              </a:rPr>
              <a:t>第６，７，８回　</a:t>
            </a:r>
            <a:endParaRPr kumimoji="1" lang="en-US" altLang="ja-JP" sz="7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財政・事業運営検討</a:t>
            </a:r>
            <a:r>
              <a:rPr kumimoji="1" lang="en-US" altLang="ja-JP" sz="700" dirty="0" smtClean="0">
                <a:solidFill>
                  <a:schemeClr val="tx1"/>
                </a:solidFill>
              </a:rPr>
              <a:t>W</a:t>
            </a:r>
            <a:r>
              <a:rPr kumimoji="1" lang="ja-JP" altLang="en-US" sz="7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700" dirty="0" smtClean="0">
                <a:solidFill>
                  <a:schemeClr val="tx1"/>
                </a:solidFill>
              </a:rPr>
              <a:t>G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5238750" y="3698534"/>
            <a:ext cx="393954" cy="30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98120" y="3713737"/>
            <a:ext cx="52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広域化</a:t>
            </a:r>
            <a:endParaRPr kumimoji="1" lang="en-US" altLang="ja-JP" sz="600" dirty="0" smtClean="0"/>
          </a:p>
          <a:p>
            <a:r>
              <a:rPr kumimoji="1" lang="ja-JP" altLang="en-US" sz="600" dirty="0" smtClean="0"/>
              <a:t>調整会議</a:t>
            </a:r>
            <a:endParaRPr kumimoji="1" lang="ja-JP" altLang="en-US" sz="600" dirty="0"/>
          </a:p>
        </p:txBody>
      </p:sp>
      <p:sp>
        <p:nvSpPr>
          <p:cNvPr id="97" name="正方形/長方形 96"/>
          <p:cNvSpPr/>
          <p:nvPr/>
        </p:nvSpPr>
        <p:spPr>
          <a:xfrm>
            <a:off x="8264466" y="3698648"/>
            <a:ext cx="409633" cy="301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600" dirty="0" smtClean="0"/>
          </a:p>
        </p:txBody>
      </p:sp>
      <p:sp>
        <p:nvSpPr>
          <p:cNvPr id="98" name="正方形/長方形 97"/>
          <p:cNvSpPr/>
          <p:nvPr/>
        </p:nvSpPr>
        <p:spPr>
          <a:xfrm>
            <a:off x="11260550" y="3693118"/>
            <a:ext cx="414939" cy="307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600" dirty="0" smtClean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228834" y="3726009"/>
            <a:ext cx="52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広域化</a:t>
            </a:r>
            <a:endParaRPr kumimoji="1" lang="en-US" altLang="ja-JP" sz="600" dirty="0" smtClean="0"/>
          </a:p>
          <a:p>
            <a:r>
              <a:rPr kumimoji="1" lang="ja-JP" altLang="en-US" sz="600" dirty="0" smtClean="0"/>
              <a:t>調整会議</a:t>
            </a:r>
            <a:endParaRPr kumimoji="1" lang="ja-JP" altLang="en-US" sz="6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1225336" y="3723084"/>
            <a:ext cx="52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広域化</a:t>
            </a:r>
            <a:endParaRPr kumimoji="1" lang="en-US" altLang="ja-JP" sz="600" dirty="0" smtClean="0"/>
          </a:p>
          <a:p>
            <a:r>
              <a:rPr kumimoji="1" lang="ja-JP" altLang="en-US" sz="600" dirty="0" smtClean="0"/>
              <a:t>調整会議</a:t>
            </a:r>
            <a:endParaRPr kumimoji="1" lang="ja-JP" altLang="en-US" sz="600" dirty="0"/>
          </a:p>
        </p:txBody>
      </p:sp>
      <p:sp>
        <p:nvSpPr>
          <p:cNvPr id="83" name="正方形/長方形 82"/>
          <p:cNvSpPr/>
          <p:nvPr/>
        </p:nvSpPr>
        <p:spPr>
          <a:xfrm>
            <a:off x="4781735" y="3697932"/>
            <a:ext cx="393954" cy="301965"/>
          </a:xfrm>
          <a:prstGeom prst="rect">
            <a:avLst/>
          </a:prstGeom>
          <a:solidFill>
            <a:schemeClr val="bg1"/>
          </a:solidFill>
          <a:ln w="38100" cmpd="sng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500" dirty="0" smtClean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21551" y="3679231"/>
            <a:ext cx="548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市町村長会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28326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468</Words>
  <Application>Microsoft Office PowerPoint</Application>
  <PresentationFormat>A3 297x420 mm</PresentationFormat>
  <Paragraphs>109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平成２８年度の検討スケジュール（案）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事業運営に係る平成２８年度の検討スケジュール（案）</dc:title>
  <dc:creator>HOSTNAME</dc:creator>
  <cp:lastModifiedBy>HOSTNAME</cp:lastModifiedBy>
  <cp:revision>150</cp:revision>
  <cp:lastPrinted>2016-03-23T01:16:00Z</cp:lastPrinted>
  <dcterms:created xsi:type="dcterms:W3CDTF">2016-02-08T09:00:39Z</dcterms:created>
  <dcterms:modified xsi:type="dcterms:W3CDTF">2016-03-23T03:02:48Z</dcterms:modified>
</cp:coreProperties>
</file>