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700" autoAdjust="0"/>
  </p:normalViewPr>
  <p:slideViewPr>
    <p:cSldViewPr>
      <p:cViewPr>
        <p:scale>
          <a:sx n="90" d="100"/>
          <a:sy n="90" d="100"/>
        </p:scale>
        <p:origin x="-82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7C0F-74BD-4AF3-BD7C-BD9F70D2C250}" type="datetimeFigureOut">
              <a:rPr kumimoji="1" lang="ja-JP" altLang="en-US" smtClean="0"/>
              <a:t>2016/3/30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434479"/>
          </a:xfrm>
        </p:spPr>
        <p:txBody>
          <a:bodyPr>
            <a:noAutofit/>
          </a:bodyPr>
          <a:lstStyle/>
          <a:p>
            <a:r>
              <a:rPr lang="ja-JP" altLang="en-US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平成２７年度</a:t>
            </a:r>
            <a:r>
              <a:rPr lang="ja-JP" altLang="ja-JP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</a:t>
            </a:r>
            <a:r>
              <a:rPr lang="ja-JP" altLang="ja-JP" sz="2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運営検討Ｗ・</a:t>
            </a:r>
            <a:r>
              <a:rPr lang="ja-JP" altLang="ja-JP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Ｇとりまとめ</a:t>
            </a:r>
            <a:r>
              <a:rPr lang="ja-JP" altLang="en-US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lang="ja-JP" altLang="ja-JP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案</a:t>
            </a:r>
            <a:r>
              <a:rPr lang="ja-JP" altLang="en-US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r>
              <a:rPr lang="ja-JP" altLang="ja-JP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lang="ja-JP" altLang="ja-JP" sz="2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概要）</a:t>
            </a:r>
            <a:endParaRPr kumimoji="1" lang="ja-JP" altLang="en-US" sz="20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736339"/>
              </p:ext>
            </p:extLst>
          </p:nvPr>
        </p:nvGraphicFramePr>
        <p:xfrm>
          <a:off x="107504" y="691026"/>
          <a:ext cx="9001000" cy="6050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792088"/>
                <a:gridCol w="4104456"/>
                <a:gridCol w="3024336"/>
              </a:tblGrid>
              <a:tr h="27099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項目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今年度の検討状況のとりまとめ（案）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平成２８年度に検討すべき主な事項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4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方向性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基　　　　準　　　　等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5276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保険料関係</a:t>
                      </a: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・本算時期</a:t>
                      </a: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・仮算有無</a:t>
                      </a: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・納期数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統一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・仮算なし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・統一時期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・本算時期、納期数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1043835">
                <a:tc>
                  <a:txBody>
                    <a:bodyPr/>
                    <a:lstStyle/>
                    <a:p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部負担金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減免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年度から、原則「共通基準」で統一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（激変緩和措置として、当面の間は従前の基準も可能）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・「共通基準」の財源は、標準保険料率（事業費納付金）で賄う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　　激変緩和措置にかかる財源は、各市町村の責任で一般会計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　　繰入れ・保険料率への上乗せで対応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・具体的な共通基準の検討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・被保険者への影響（激変緩和措置）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75276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出産育児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一時金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葬祭費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年度から、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zh-TW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出</a:t>
                      </a: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産</a:t>
                      </a:r>
                      <a:r>
                        <a:rPr kumimoji="1" lang="zh-TW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育</a:t>
                      </a: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児一時金：政令基準どおりの内容で府内統一</a:t>
                      </a:r>
                      <a:endParaRPr kumimoji="1" lang="en-US" altLang="ja-JP" sz="1100" dirty="0" smtClean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404,000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円＋産科医療補償制度加入の場合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16,000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円）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</a:p>
                    <a:p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zh-TW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葬祭</a:t>
                      </a: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費：府内一律</a:t>
                      </a:r>
                      <a:r>
                        <a:rPr kumimoji="1" lang="zh-TW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50,000</a:t>
                      </a: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・公費負担分以外の財源は、標準保険料率（事業費納付金）で賄う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/>
                </a:tc>
              </a:tr>
              <a:tr h="1339987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保健事業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共通基準設定</a:t>
                      </a:r>
                      <a:endParaRPr kumimoji="1" lang="en-US" altLang="ja-JP" sz="1100" dirty="0" smtClean="0"/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pPr algn="l"/>
                      <a:endParaRPr kumimoji="1" lang="en-US" altLang="ja-JP" sz="1100" dirty="0" smtClean="0"/>
                    </a:p>
                    <a:p>
                      <a:pPr algn="l"/>
                      <a:r>
                        <a:rPr kumimoji="1" lang="ja-JP" altLang="en-US" sz="1100" dirty="0" smtClean="0"/>
                        <a:t>上乗せ・横出し</a:t>
                      </a:r>
                      <a:endParaRPr kumimoji="1" lang="en-US" altLang="ja-JP" sz="1100" dirty="0" smtClean="0"/>
                    </a:p>
                    <a:p>
                      <a:pPr algn="l"/>
                      <a:r>
                        <a:rPr kumimoji="1" lang="ja-JP" altLang="en-US" sz="1100" dirty="0" smtClean="0"/>
                        <a:t>容認</a:t>
                      </a:r>
                      <a:endParaRPr kumimoji="1" lang="en-US" altLang="ja-JP" sz="1100" dirty="0" smtClean="0"/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年度</a:t>
                      </a:r>
                      <a:r>
                        <a:rPr kumimoji="1" lang="ja-JP" altLang="en-US" sz="1100" dirty="0" smtClean="0"/>
                        <a:t>から、「共通基準（最低ライン）」を設定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・「共通基準」の財源は、標準保険料率（事業費納付金）で賄う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・市町村判断での「共通基準」を超える独自事業実施を容認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・「独自事業実施分」の財源は、標準保険料率（事業費納付金の対　</a:t>
                      </a: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　象外）で確保　（一般会計繰入れなど他の財源活用も容認）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・具体的な共通基準の検討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73201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医療費適正化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（医療費通知、ジェネリック差額通知など）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（検討継続）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8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・具体的な共通基準・財源等の検討</a:t>
                      </a:r>
                      <a:endParaRPr kumimoji="1" lang="en-US" altLang="ja-JP" sz="1100" dirty="0" smtClean="0"/>
                    </a:p>
                    <a:p>
                      <a:pPr>
                        <a:lnSpc>
                          <a:spcPts val="800"/>
                        </a:lnSpc>
                      </a:pP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・具体的な共同化の検討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587157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レセプト点検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（検討継続）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・具体的な共同化の検討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8028384" y="116632"/>
            <a:ext cx="1080120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 smtClean="0">
                <a:latin typeface="+mn-ea"/>
              </a:rPr>
              <a:t>資料３－１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5" name="大かっこ 4"/>
          <p:cNvSpPr/>
          <p:nvPr/>
        </p:nvSpPr>
        <p:spPr>
          <a:xfrm>
            <a:off x="2127163" y="2721624"/>
            <a:ext cx="3744416" cy="262623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66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3679"/>
            <a:ext cx="8784976" cy="434479"/>
          </a:xfrm>
        </p:spPr>
        <p:txBody>
          <a:bodyPr>
            <a:noAutofit/>
          </a:bodyPr>
          <a:lstStyle/>
          <a:p>
            <a:r>
              <a:rPr lang="ja-JP" altLang="en-US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平成２７年度</a:t>
            </a:r>
            <a:r>
              <a:rPr lang="ja-JP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事業運営検討Ｗ・Ｇとりまとめ</a:t>
            </a:r>
            <a:r>
              <a:rPr lang="ja-JP" altLang="en-US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lang="ja-JP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案</a:t>
            </a:r>
            <a:r>
              <a:rPr lang="ja-JP" altLang="en-US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r>
              <a:rPr lang="ja-JP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（概要）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163618"/>
              </p:ext>
            </p:extLst>
          </p:nvPr>
        </p:nvGraphicFramePr>
        <p:xfrm>
          <a:off x="108682" y="476672"/>
          <a:ext cx="9001000" cy="6079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854"/>
                <a:gridCol w="793266"/>
                <a:gridCol w="792088"/>
                <a:gridCol w="4104456"/>
                <a:gridCol w="3024336"/>
              </a:tblGrid>
              <a:tr h="290986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項目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今年度の検討状況の</a:t>
                      </a:r>
                      <a:r>
                        <a:rPr kumimoji="1" lang="ja-JP" altLang="en-US" sz="1200" smtClean="0"/>
                        <a:t>とりまとめ（案</a:t>
                      </a:r>
                      <a:r>
                        <a:rPr kumimoji="1" lang="ja-JP" altLang="en-US" sz="1200" dirty="0" smtClean="0"/>
                        <a:t>）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平成２８年度に検討すべき主な事項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531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方向性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基　　　　準　　　　等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48367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被保険者証</a:t>
                      </a:r>
                    </a:p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様式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統一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・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年度から、統一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（施行当初における従来様式の活用の是非は検討）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・具体的な様式の検討</a:t>
                      </a:r>
                      <a:endParaRPr kumimoji="1" lang="en-US" altLang="ja-JP" sz="1100" dirty="0" smtClean="0"/>
                    </a:p>
                    <a:p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・具体的な共同化の検討（被保険者証発行）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748367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更新時期</a:t>
                      </a:r>
                    </a:p>
                    <a:p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有効期間</a:t>
                      </a:r>
                      <a:endParaRPr kumimoji="1" lang="ja-JP" altLang="en-US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年度から、統一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・具体的な更新時期・有効期間の検討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748367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交付方法</a:t>
                      </a:r>
                      <a:endParaRPr kumimoji="1" lang="ja-JP" altLang="en-US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・方向性の決定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748367">
                <a:tc vMerge="1">
                  <a:txBody>
                    <a:bodyPr/>
                    <a:lstStyle/>
                    <a:p>
                      <a:endParaRPr kumimoji="1" lang="ja-JP" altLang="en-US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 本文"/>
                          <a:ea typeface="ＭＳ ゴシック" panose="020B0609070205080204" pitchFamily="49" charset="-128"/>
                        </a:rPr>
                        <a:t>被保険者番号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73049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短期証</a:t>
                      </a:r>
                    </a:p>
                    <a:p>
                      <a:r>
                        <a:rPr kumimoji="1" lang="ja-JP" altLang="en-US" sz="1100" dirty="0" smtClean="0"/>
                        <a:t>・様式　</a:t>
                      </a: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・交付基準</a:t>
                      </a:r>
                    </a:p>
                    <a:p>
                      <a:r>
                        <a:rPr kumimoji="1" lang="ja-JP" altLang="en-US" sz="1100" dirty="0" smtClean="0"/>
                        <a:t>・有効期間</a:t>
                      </a:r>
                    </a:p>
                    <a:p>
                      <a:r>
                        <a:rPr kumimoji="1" lang="ja-JP" altLang="en-US" sz="1100" dirty="0" smtClean="0"/>
                        <a:t>・交付方法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752489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資格証</a:t>
                      </a:r>
                      <a:endParaRPr kumimoji="1" lang="en-US" altLang="ja-JP" sz="1100" dirty="0" smtClean="0"/>
                    </a:p>
                    <a:p>
                      <a:r>
                        <a:rPr kumimoji="1" lang="ja-JP" altLang="en-US" sz="1100" dirty="0" smtClean="0"/>
                        <a:t>・様式</a:t>
                      </a:r>
                    </a:p>
                    <a:p>
                      <a:r>
                        <a:rPr kumimoji="1" lang="ja-JP" altLang="en-US" sz="1100" dirty="0" smtClean="0"/>
                        <a:t>・交付基準</a:t>
                      </a:r>
                    </a:p>
                    <a:p>
                      <a:r>
                        <a:rPr kumimoji="1" lang="ja-JP" altLang="en-US" sz="1100" dirty="0" smtClean="0"/>
                        <a:t>・有効期間</a:t>
                      </a:r>
                    </a:p>
                    <a:p>
                      <a:r>
                        <a:rPr kumimoji="1" lang="ja-JP" altLang="en-US" sz="1100" dirty="0" smtClean="0"/>
                        <a:t>・交付方法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  <a:tr h="63046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滞納処分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共通基準設定の是非を検討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・方向性の決定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820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430</Words>
  <Application>Microsoft Office PowerPoint</Application>
  <PresentationFormat>画面に合わせる (4:3)</PresentationFormat>
  <Paragraphs>115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平成２７年度事業運営検討Ｗ・Ｇとりまとめ（案）（概要）</vt:lpstr>
      <vt:lpstr>平成２７年度事業運営検討Ｗ・Ｇとりまとめ（案）（概要）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HOSTNAME</cp:lastModifiedBy>
  <cp:revision>68</cp:revision>
  <cp:lastPrinted>2016-03-23T08:43:49Z</cp:lastPrinted>
  <dcterms:created xsi:type="dcterms:W3CDTF">2016-01-05T01:34:32Z</dcterms:created>
  <dcterms:modified xsi:type="dcterms:W3CDTF">2016-03-30T07:17:26Z</dcterms:modified>
</cp:coreProperties>
</file>