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700" autoAdjust="0"/>
  </p:normalViewPr>
  <p:slideViewPr>
    <p:cSldViewPr>
      <p:cViewPr>
        <p:scale>
          <a:sx n="90" d="100"/>
          <a:sy n="90" d="100"/>
        </p:scale>
        <p:origin x="-828"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2016/3/23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2016/3/23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2016/3/23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2016/3/23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2016/3/23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2016/3/23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787C0F-74BD-4AF3-BD7C-BD9F70D2C250}" type="datetimeFigureOut">
              <a:rPr kumimoji="1" lang="ja-JP" altLang="en-US" smtClean="0"/>
              <a:t>2016/3/23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787C0F-74BD-4AF3-BD7C-BD9F70D2C250}" type="datetimeFigureOut">
              <a:rPr kumimoji="1" lang="ja-JP" altLang="en-US" smtClean="0"/>
              <a:t>2016/3/23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787C0F-74BD-4AF3-BD7C-BD9F70D2C250}" type="datetimeFigureOut">
              <a:rPr kumimoji="1" lang="ja-JP" altLang="en-US" smtClean="0"/>
              <a:t>2016/3/23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2016/3/23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2016/3/23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87C0F-74BD-4AF3-BD7C-BD9F70D2C250}" type="datetimeFigureOut">
              <a:rPr kumimoji="1" lang="ja-JP" altLang="en-US" smtClean="0"/>
              <a:t>2016/3/23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4"/>
            <a:ext cx="8784976" cy="360040"/>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平成２７年度財政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検討Ｗ・Ｇ</a:t>
            </a:r>
            <a:r>
              <a:rPr lang="ja-JP" altLang="ja-JP" sz="1800" b="1" dirty="0" smtClean="0">
                <a:latin typeface="HGS創英角ｺﾞｼｯｸUB" panose="020B0900000000000000" pitchFamily="50" charset="-128"/>
                <a:ea typeface="HGS創英角ｺﾞｼｯｸUB" panose="020B0900000000000000" pitchFamily="50" charset="-128"/>
              </a:rPr>
              <a:t>とりまとめ</a:t>
            </a:r>
            <a:r>
              <a:rPr lang="ja-JP" altLang="en-US" sz="1800" b="1" dirty="0" smtClean="0">
                <a:latin typeface="HGS創英角ｺﾞｼｯｸUB" panose="020B0900000000000000" pitchFamily="50" charset="-128"/>
                <a:ea typeface="HGS創英角ｺﾞｼｯｸUB" panose="020B0900000000000000" pitchFamily="50" charset="-128"/>
              </a:rPr>
              <a:t>（</a:t>
            </a:r>
            <a:r>
              <a:rPr lang="ja-JP" altLang="ja-JP" sz="1800" b="1" dirty="0" smtClean="0">
                <a:latin typeface="HGS創英角ｺﾞｼｯｸUB" panose="020B0900000000000000" pitchFamily="50" charset="-128"/>
                <a:ea typeface="HGS創英角ｺﾞｼｯｸUB" panose="020B0900000000000000" pitchFamily="50" charset="-128"/>
              </a:rPr>
              <a:t>案</a:t>
            </a:r>
            <a:r>
              <a:rPr lang="ja-JP" altLang="en-US" sz="1800" b="1" dirty="0" smtClean="0">
                <a:latin typeface="HGS創英角ｺﾞｼｯｸUB" panose="020B0900000000000000" pitchFamily="50" charset="-128"/>
                <a:ea typeface="HGS創英角ｺﾞｼｯｸUB" panose="020B0900000000000000" pitchFamily="50" charset="-128"/>
              </a:rPr>
              <a:t>）</a:t>
            </a:r>
            <a:r>
              <a:rPr lang="ja-JP" altLang="ja-JP" sz="1800" b="1" dirty="0" smtClean="0">
                <a:latin typeface="HGS創英角ｺﾞｼｯｸUB" panose="020B0900000000000000" pitchFamily="50" charset="-128"/>
                <a:ea typeface="HGS創英角ｺﾞｼｯｸUB" panose="020B0900000000000000" pitchFamily="50" charset="-128"/>
              </a:rPr>
              <a:t>（</a:t>
            </a:r>
            <a:r>
              <a:rPr lang="ja-JP" altLang="ja-JP" sz="1800" b="1" dirty="0">
                <a:latin typeface="HGS創英角ｺﾞｼｯｸUB" panose="020B0900000000000000" pitchFamily="50" charset="-128"/>
                <a:ea typeface="HGS創英角ｺﾞｼｯｸUB" panose="020B0900000000000000" pitchFamily="50" charset="-128"/>
              </a:rPr>
              <a:t>概要）</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267117878"/>
              </p:ext>
            </p:extLst>
          </p:nvPr>
        </p:nvGraphicFramePr>
        <p:xfrm>
          <a:off x="35496" y="371465"/>
          <a:ext cx="9073008" cy="6441911"/>
        </p:xfrm>
        <a:graphic>
          <a:graphicData uri="http://schemas.openxmlformats.org/drawingml/2006/table">
            <a:tbl>
              <a:tblPr firstRow="1" bandRow="1">
                <a:tableStyleId>{5940675A-B579-460E-94D1-54222C63F5DA}</a:tableStyleId>
              </a:tblPr>
              <a:tblGrid>
                <a:gridCol w="864096"/>
                <a:gridCol w="648072"/>
                <a:gridCol w="4896544"/>
                <a:gridCol w="2664296"/>
              </a:tblGrid>
              <a:tr h="139982">
                <a:tc rowSpan="2">
                  <a:txBody>
                    <a:bodyPr/>
                    <a:lstStyle/>
                    <a:p>
                      <a:pPr algn="ctr"/>
                      <a:r>
                        <a:rPr kumimoji="1" lang="ja-JP" altLang="en-US" sz="1000" dirty="0" smtClean="0"/>
                        <a:t>項目</a:t>
                      </a:r>
                      <a:endParaRPr kumimoji="1" lang="ja-JP" altLang="en-US" sz="1000" dirty="0"/>
                    </a:p>
                  </a:txBody>
                  <a:tcPr anchor="ctr">
                    <a:solidFill>
                      <a:schemeClr val="bg1">
                        <a:lumMod val="85000"/>
                      </a:schemeClr>
                    </a:solidFill>
                  </a:tcPr>
                </a:tc>
                <a:tc gridSpan="2">
                  <a:txBody>
                    <a:bodyPr/>
                    <a:lstStyle/>
                    <a:p>
                      <a:pPr algn="ctr"/>
                      <a:r>
                        <a:rPr kumimoji="1" lang="ja-JP" altLang="en-US" sz="1000" dirty="0" smtClean="0"/>
                        <a:t>今年度の検討状況のとりまとめ</a:t>
                      </a:r>
                      <a:r>
                        <a:rPr kumimoji="1" lang="ja-JP" altLang="en-US" sz="1000" dirty="0" smtClean="0"/>
                        <a:t>（案</a:t>
                      </a:r>
                      <a:r>
                        <a:rPr kumimoji="1" lang="ja-JP" altLang="en-US" sz="1000" dirty="0" smtClean="0"/>
                        <a:t>）</a:t>
                      </a:r>
                      <a:endParaRPr kumimoji="1" lang="ja-JP" altLang="en-US" sz="1000" dirty="0"/>
                    </a:p>
                  </a:txBody>
                  <a:tcPr anchor="ctr">
                    <a:solidFill>
                      <a:schemeClr val="bg1">
                        <a:lumMod val="85000"/>
                      </a:schemeClr>
                    </a:solidFill>
                  </a:tcPr>
                </a:tc>
                <a:tc hMerge="1">
                  <a:txBody>
                    <a:bodyPr/>
                    <a:lstStyle/>
                    <a:p>
                      <a:pPr algn="ctr"/>
                      <a:endParaRPr kumimoji="1" lang="ja-JP" altLang="en-US" dirty="0"/>
                    </a:p>
                  </a:txBody>
                  <a:tcPr/>
                </a:tc>
                <a:tc rowSpan="2">
                  <a:txBody>
                    <a:bodyPr/>
                    <a:lstStyle/>
                    <a:p>
                      <a:pPr algn="ctr"/>
                      <a:r>
                        <a:rPr kumimoji="1" lang="ja-JP" altLang="en-US" sz="1000" dirty="0" smtClean="0"/>
                        <a:t>平成２８年度に検討すべき主な事項</a:t>
                      </a:r>
                      <a:endParaRPr kumimoji="1" lang="ja-JP" altLang="en-US" sz="1000" dirty="0"/>
                    </a:p>
                  </a:txBody>
                  <a:tcPr anchor="ctr">
                    <a:solidFill>
                      <a:schemeClr val="bg1">
                        <a:lumMod val="85000"/>
                      </a:schemeClr>
                    </a:solidFill>
                  </a:tcPr>
                </a:tc>
              </a:tr>
              <a:tr h="184174">
                <a:tc vMerge="1">
                  <a:txBody>
                    <a:bodyPr/>
                    <a:lstStyle/>
                    <a:p>
                      <a:endParaRPr kumimoji="1" lang="ja-JP" altLang="en-US"/>
                    </a:p>
                  </a:txBody>
                  <a:tcPr/>
                </a:tc>
                <a:tc>
                  <a:txBody>
                    <a:bodyPr/>
                    <a:lstStyle/>
                    <a:p>
                      <a:pPr algn="ctr"/>
                      <a:r>
                        <a:rPr kumimoji="1" lang="ja-JP" altLang="en-US" sz="1000" dirty="0" smtClean="0"/>
                        <a:t>方向性</a:t>
                      </a:r>
                      <a:endParaRPr kumimoji="1" lang="ja-JP" altLang="en-US" sz="1000" dirty="0"/>
                    </a:p>
                  </a:txBody>
                  <a:tcPr anchor="ctr">
                    <a:solidFill>
                      <a:schemeClr val="bg1">
                        <a:lumMod val="85000"/>
                      </a:schemeClr>
                    </a:solidFill>
                  </a:tcPr>
                </a:tc>
                <a:tc>
                  <a:txBody>
                    <a:bodyPr/>
                    <a:lstStyle/>
                    <a:p>
                      <a:pPr algn="ctr"/>
                      <a:r>
                        <a:rPr kumimoji="1" lang="ja-JP" altLang="en-US" sz="1000" dirty="0" smtClean="0"/>
                        <a:t>基　　　　準　　　　等</a:t>
                      </a:r>
                      <a:endParaRPr kumimoji="1" lang="ja-JP" altLang="en-US" sz="1000" dirty="0"/>
                    </a:p>
                  </a:txBody>
                  <a:tcPr anchor="ctr">
                    <a:solidFill>
                      <a:schemeClr val="bg1">
                        <a:lumMod val="85000"/>
                      </a:schemeClr>
                    </a:solidFill>
                  </a:tcPr>
                </a:tc>
                <a:tc vMerge="1">
                  <a:txBody>
                    <a:bodyPr/>
                    <a:lstStyle/>
                    <a:p>
                      <a:endParaRPr kumimoji="1" lang="ja-JP" altLang="en-US"/>
                    </a:p>
                  </a:txBody>
                  <a:tcPr/>
                </a:tc>
              </a:tr>
              <a:tr h="485942">
                <a:tc>
                  <a:txBody>
                    <a:bodyPr/>
                    <a:lstStyle/>
                    <a:p>
                      <a:r>
                        <a:rPr kumimoji="1" lang="ja-JP" altLang="en-US" sz="1000" dirty="0" smtClean="0">
                          <a:latin typeface="ＭＳ ゴシック" panose="020B0609070205080204" pitchFamily="49" charset="-128"/>
                          <a:ea typeface="ＭＳ ゴシック" panose="020B0609070205080204" pitchFamily="49" charset="-128"/>
                        </a:rPr>
                        <a:t>保険料・税の区分</a:t>
                      </a:r>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dirty="0" smtClean="0"/>
                        <a:t>統一</a:t>
                      </a:r>
                      <a:endParaRPr kumimoji="1" lang="ja-JP" altLang="en-US" sz="1000" dirty="0"/>
                    </a:p>
                  </a:txBody>
                  <a:tcPr anchor="ctr"/>
                </a:tc>
                <a:tc>
                  <a:txBody>
                    <a:bodyPr/>
                    <a:lstStyle/>
                    <a:p>
                      <a:pPr algn="l"/>
                      <a:r>
                        <a:rPr kumimoji="1" lang="ja-JP" altLang="en-US" sz="1000" dirty="0" smtClean="0"/>
                        <a:t>・４市町の理解を得た上で、「保険料」</a:t>
                      </a:r>
                      <a:endParaRPr kumimoji="1" lang="en-US" altLang="ja-JP" sz="1000" dirty="0" smtClean="0"/>
                    </a:p>
                  </a:txBody>
                  <a:tcPr anchor="ctr"/>
                </a:tc>
                <a:tc>
                  <a:txBody>
                    <a:bodyPr/>
                    <a:lstStyle/>
                    <a:p>
                      <a:r>
                        <a:rPr kumimoji="1" lang="ja-JP" altLang="en-US" sz="1000" dirty="0" smtClean="0"/>
                        <a:t>・統一時期</a:t>
                      </a:r>
                      <a:endParaRPr kumimoji="1" lang="en-US" altLang="ja-JP" sz="1000" dirty="0" smtClean="0"/>
                    </a:p>
                    <a:p>
                      <a:endParaRPr kumimoji="1" lang="en-US" altLang="ja-JP" sz="1000" dirty="0" smtClean="0"/>
                    </a:p>
                    <a:p>
                      <a:r>
                        <a:rPr kumimoji="1" lang="ja-JP" altLang="en-US" sz="1000" dirty="0" smtClean="0"/>
                        <a:t>・経過措置期間</a:t>
                      </a:r>
                      <a:endParaRPr kumimoji="1" lang="ja-JP" altLang="en-US" sz="1000" dirty="0"/>
                    </a:p>
                  </a:txBody>
                  <a:tcPr anchor="ctr"/>
                </a:tc>
              </a:tr>
              <a:tr h="438303">
                <a:tc>
                  <a:txBody>
                    <a:bodyPr/>
                    <a:lstStyle/>
                    <a:p>
                      <a:r>
                        <a:rPr kumimoji="1" lang="ja-JP" altLang="en-US" sz="1000" dirty="0" smtClean="0">
                          <a:latin typeface="ＭＳ ゴシック" panose="020B0609070205080204" pitchFamily="49" charset="-128"/>
                          <a:ea typeface="ＭＳ ゴシック" panose="020B0609070205080204" pitchFamily="49" charset="-128"/>
                        </a:rPr>
                        <a:t>賦課方式</a:t>
                      </a:r>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統一</a:t>
                      </a:r>
                    </a:p>
                  </a:txBody>
                  <a:tcPr anchor="ctr"/>
                </a:tc>
                <a:tc>
                  <a:txBody>
                    <a:bodyPr/>
                    <a:lstStyle/>
                    <a:p>
                      <a:pPr>
                        <a:lnSpc>
                          <a:spcPct val="100000"/>
                        </a:lnSpc>
                      </a:pPr>
                      <a:r>
                        <a:rPr kumimoji="1" lang="ja-JP" altLang="en-US" sz="1000" dirty="0" smtClean="0"/>
                        <a:t>・「３方式」を基本</a:t>
                      </a:r>
                      <a:endParaRPr kumimoji="1" lang="en-US" altLang="ja-JP" sz="1000" dirty="0" smtClean="0"/>
                    </a:p>
                    <a:p>
                      <a:pPr>
                        <a:lnSpc>
                          <a:spcPct val="100000"/>
                        </a:lnSpc>
                      </a:pPr>
                      <a:r>
                        <a:rPr kumimoji="1" lang="ja-JP" altLang="en-US" sz="1000" dirty="0" smtClean="0"/>
                        <a:t>　（ただし、介護分は「２方式」も含め検討継続）</a:t>
                      </a:r>
                      <a:endParaRPr kumimoji="1" lang="en-US" altLang="ja-JP" sz="1000" dirty="0" smtClean="0"/>
                    </a:p>
                  </a:txBody>
                  <a:tcPr anchor="ct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・多子世帯及び単身世帯等被保険者への影響</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・具体的な激変緩和措置の取扱い</a:t>
                      </a:r>
                      <a:endParaRPr kumimoji="1" lang="ja-JP" altLang="en-US" sz="1000" dirty="0"/>
                    </a:p>
                  </a:txBody>
                  <a:tcPr anchor="ctr"/>
                </a:tc>
              </a:tr>
              <a:tr h="576064">
                <a:tc>
                  <a:txBody>
                    <a:bodyPr/>
                    <a:lstStyle/>
                    <a:p>
                      <a:r>
                        <a:rPr kumimoji="1" lang="ja-JP" altLang="en-US" sz="1000" dirty="0" smtClean="0">
                          <a:latin typeface="ＭＳ ゴシック" panose="020B0609070205080204" pitchFamily="49" charset="-128"/>
                          <a:ea typeface="ＭＳ ゴシック" panose="020B0609070205080204" pitchFamily="49" charset="-128"/>
                        </a:rPr>
                        <a:t>賦課割合</a:t>
                      </a:r>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00" dirty="0" smtClean="0"/>
                        <a:t>統一</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ゴシック" panose="020B0600070205080204" pitchFamily="50" charset="-128"/>
                          <a:ea typeface="ＭＳ Ｐゴシック" panose="020B0600070205080204" pitchFamily="50" charset="-128"/>
                        </a:rPr>
                        <a:t>・３方式を採用した際の応益（均等・平等）分は、政令基準（国基準）の</a:t>
                      </a:r>
                      <a:endParaRPr kumimoji="1" lang="en-US" altLang="ja-JP" sz="10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ゴシック" panose="020B0600070205080204" pitchFamily="50" charset="-128"/>
                          <a:ea typeface="ＭＳ Ｐゴシック" panose="020B0600070205080204" pitchFamily="50" charset="-128"/>
                        </a:rPr>
                        <a:t>「７（</a:t>
                      </a:r>
                      <a:r>
                        <a:rPr kumimoji="1" lang="en-US" altLang="ja-JP" sz="1000" dirty="0" smtClean="0">
                          <a:latin typeface="ＭＳ Ｐゴシック" panose="020B0600070205080204" pitchFamily="50" charset="-128"/>
                          <a:ea typeface="ＭＳ Ｐゴシック" panose="020B0600070205080204" pitchFamily="50" charset="-128"/>
                        </a:rPr>
                        <a:t>35</a:t>
                      </a:r>
                      <a:r>
                        <a:rPr kumimoji="1" lang="ja-JP" altLang="en-US" sz="1000" dirty="0" smtClean="0">
                          <a:latin typeface="ＭＳ Ｐゴシック" panose="020B0600070205080204" pitchFamily="50" charset="-128"/>
                          <a:ea typeface="ＭＳ Ｐゴシック" panose="020B0600070205080204" pitchFamily="50" charset="-128"/>
                        </a:rPr>
                        <a:t>）：３（</a:t>
                      </a:r>
                      <a:r>
                        <a:rPr kumimoji="1" lang="en-US" altLang="ja-JP" sz="1000" dirty="0" smtClean="0">
                          <a:latin typeface="ＭＳ Ｐゴシック" panose="020B0600070205080204" pitchFamily="50" charset="-128"/>
                          <a:ea typeface="ＭＳ Ｐゴシック" panose="020B0600070205080204" pitchFamily="50" charset="-128"/>
                        </a:rPr>
                        <a:t>15</a:t>
                      </a:r>
                      <a:r>
                        <a:rPr kumimoji="1" lang="ja-JP" altLang="en-US" sz="1000" dirty="0" smtClean="0">
                          <a:latin typeface="ＭＳ Ｐゴシック" panose="020B0600070205080204" pitchFamily="50" charset="-128"/>
                          <a:ea typeface="ＭＳ Ｐゴシック" panose="020B0600070205080204" pitchFamily="50" charset="-128"/>
                        </a:rPr>
                        <a:t>）」を基本</a:t>
                      </a:r>
                      <a:endParaRPr kumimoji="1" lang="en-US" altLang="ja-JP" sz="10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ゴシック" panose="020B0600070205080204" pitchFamily="50" charset="-128"/>
                          <a:ea typeface="ＭＳ Ｐゴシック" panose="020B0600070205080204" pitchFamily="50" charset="-128"/>
                        </a:rPr>
                        <a:t>・応能（所得）分は、全国平均と比較した所得水準に応じて按分した比率</a:t>
                      </a:r>
                      <a:endParaRPr kumimoji="1" lang="en-US" altLang="ja-JP" sz="1000" dirty="0" smtClean="0">
                        <a:latin typeface="ＭＳ Ｐゴシック" panose="020B0600070205080204" pitchFamily="50" charset="-128"/>
                        <a:ea typeface="ＭＳ Ｐゴシック" panose="020B0600070205080204" pitchFamily="50" charset="-128"/>
                      </a:endParaRPr>
                    </a:p>
                  </a:txBody>
                  <a:tcPr anchor="ct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p>
                  </a:txBody>
                  <a:tcPr anchor="ctr"/>
                </a:tc>
              </a:tr>
              <a:tr h="1819240">
                <a:tc>
                  <a:txBody>
                    <a:bodyPr/>
                    <a:lstStyle/>
                    <a:p>
                      <a:r>
                        <a:rPr kumimoji="1" lang="ja-JP" altLang="en-US" sz="1000" dirty="0" smtClean="0">
                          <a:latin typeface="ＭＳ ゴシック" panose="020B0609070205080204" pitchFamily="49" charset="-128"/>
                          <a:ea typeface="ＭＳ ゴシック" panose="020B0609070205080204" pitchFamily="49" charset="-128"/>
                        </a:rPr>
                        <a:t>保険料率</a:t>
                      </a:r>
                    </a:p>
                  </a:txBody>
                  <a:tcPr anchor="ctr"/>
                </a:tc>
                <a:tc>
                  <a:txBody>
                    <a:bodyPr/>
                    <a:lstStyle/>
                    <a:p>
                      <a:pPr algn="ctr"/>
                      <a:r>
                        <a:rPr kumimoji="1" lang="ja-JP" altLang="en-US" sz="1000" dirty="0" smtClean="0"/>
                        <a:t>統一</a:t>
                      </a:r>
                      <a:endParaRPr kumimoji="1" lang="en-US" altLang="ja-JP" sz="1000" dirty="0" smtClean="0"/>
                    </a:p>
                  </a:txBody>
                  <a:tcPr anchor="ctr"/>
                </a:tc>
                <a:tc>
                  <a:txBody>
                    <a:bodyPr/>
                    <a:lstStyle/>
                    <a:p>
                      <a:r>
                        <a:rPr kumimoji="1" lang="ja-JP" altLang="en-US" sz="1000" dirty="0" smtClean="0"/>
                        <a:t>・標準保険料率は、医療費水準の差が比較的小さいことを踏まえ、医療費水準を</a:t>
                      </a:r>
                      <a:endParaRPr kumimoji="1" lang="en-US" altLang="ja-JP" sz="1000" dirty="0" smtClean="0"/>
                    </a:p>
                    <a:p>
                      <a:r>
                        <a:rPr kumimoji="1" lang="ja-JP" altLang="en-US" sz="1000" dirty="0" smtClean="0"/>
                        <a:t>加味せず統一</a:t>
                      </a:r>
                      <a:endParaRPr kumimoji="1" lang="en-US" altLang="ja-JP" sz="1000" dirty="0" smtClean="0"/>
                    </a:p>
                    <a:p>
                      <a:endParaRPr kumimoji="1" lang="en-US" altLang="ja-JP" sz="1000" dirty="0" smtClean="0"/>
                    </a:p>
                    <a:p>
                      <a:r>
                        <a:rPr kumimoji="1" lang="ja-JP" altLang="en-US" sz="1000" dirty="0" smtClean="0"/>
                        <a:t>・標準保険料率で賄う経費は、事業費納付金対象経費と、事業費納付金対象外</a:t>
                      </a:r>
                      <a:endParaRPr kumimoji="1" lang="en-US" altLang="ja-JP" sz="1000" dirty="0" smtClean="0"/>
                    </a:p>
                    <a:p>
                      <a:r>
                        <a:rPr kumimoji="1" lang="ja-JP" altLang="en-US" sz="1000" dirty="0" smtClean="0"/>
                        <a:t>である各市町村独自保健事業等の実施経費</a:t>
                      </a:r>
                      <a:endParaRPr kumimoji="1" lang="en-US" altLang="ja-JP" sz="1000" dirty="0" smtClean="0"/>
                    </a:p>
                    <a:p>
                      <a:pPr>
                        <a:lnSpc>
                          <a:spcPct val="100000"/>
                        </a:lnSpc>
                      </a:pPr>
                      <a:endParaRPr kumimoji="1" lang="en-US" altLang="ja-JP" sz="1000" dirty="0" smtClean="0"/>
                    </a:p>
                    <a:p>
                      <a:pPr>
                        <a:lnSpc>
                          <a:spcPct val="100000"/>
                        </a:lnSpc>
                      </a:pPr>
                      <a:r>
                        <a:rPr kumimoji="1" lang="ja-JP" altLang="en-US" sz="1000" dirty="0" smtClean="0"/>
                        <a:t>・市町村が実際に定める保険料率も、原則「標準保険料率」と同率で統一</a:t>
                      </a:r>
                      <a:endParaRPr kumimoji="1" lang="en-US" altLang="ja-JP" sz="1000" dirty="0" smtClean="0"/>
                    </a:p>
                    <a:p>
                      <a:pPr>
                        <a:lnSpc>
                          <a:spcPct val="100000"/>
                        </a:lnSpc>
                      </a:pPr>
                      <a:r>
                        <a:rPr kumimoji="1" lang="ja-JP" altLang="en-US" sz="1000" dirty="0" smtClean="0"/>
                        <a:t>　ただし、以下の例外あり</a:t>
                      </a:r>
                      <a:endParaRPr kumimoji="1" lang="en-US" altLang="ja-JP" sz="1000" dirty="0" smtClean="0"/>
                    </a:p>
                    <a:p>
                      <a:pPr>
                        <a:lnSpc>
                          <a:spcPct val="100000"/>
                        </a:lnSpc>
                      </a:pPr>
                      <a:r>
                        <a:rPr kumimoji="1" lang="ja-JP" altLang="en-US" sz="1000" dirty="0" smtClean="0"/>
                        <a:t>　①財政安定化基金への償還財源確保のための保険料率上乗せは容認</a:t>
                      </a:r>
                      <a:endParaRPr kumimoji="1" lang="en-US" altLang="ja-JP" sz="1000" dirty="0" smtClean="0"/>
                    </a:p>
                    <a:p>
                      <a:pPr>
                        <a:lnSpc>
                          <a:spcPct val="100000"/>
                        </a:lnSpc>
                      </a:pPr>
                      <a:r>
                        <a:rPr kumimoji="1" lang="ja-JP" altLang="en-US" sz="1000" dirty="0" smtClean="0"/>
                        <a:t>　②累積赤字解消や保険料減免及び一般会計繰入解消による激変緩和等の</a:t>
                      </a:r>
                      <a:endParaRPr kumimoji="1" lang="en-US" altLang="ja-JP" sz="1000" dirty="0" smtClean="0"/>
                    </a:p>
                    <a:p>
                      <a:pPr>
                        <a:lnSpc>
                          <a:spcPct val="100000"/>
                        </a:lnSpc>
                      </a:pPr>
                      <a:r>
                        <a:rPr kumimoji="1" lang="ja-JP" altLang="en-US" sz="1000" dirty="0" smtClean="0"/>
                        <a:t>　ための保険料率上乗せ・一般会計繰入れは容認 </a:t>
                      </a:r>
                      <a:r>
                        <a:rPr kumimoji="1" lang="ja-JP" altLang="en-US" sz="1000" baseline="0" dirty="0" smtClean="0"/>
                        <a:t> </a:t>
                      </a:r>
                      <a:r>
                        <a:rPr kumimoji="1" lang="en-US" altLang="ja-JP" sz="1000" dirty="0" smtClean="0"/>
                        <a:t>【</a:t>
                      </a:r>
                      <a:r>
                        <a:rPr kumimoji="1" lang="ja-JP" altLang="en-US" sz="1000" dirty="0" smtClean="0"/>
                        <a:t>激変緩和措置期間中に限る</a:t>
                      </a:r>
                      <a:r>
                        <a:rPr kumimoji="1" lang="en-US" altLang="ja-JP" sz="1000" dirty="0" smtClean="0"/>
                        <a:t>】</a:t>
                      </a:r>
                    </a:p>
                    <a:p>
                      <a:pPr>
                        <a:lnSpc>
                          <a:spcPct val="100000"/>
                        </a:lnSpc>
                      </a:pPr>
                      <a:endParaRPr kumimoji="1" lang="en-US" altLang="ja-JP" sz="1000" dirty="0" smtClean="0"/>
                    </a:p>
                    <a:p>
                      <a:pPr>
                        <a:lnSpc>
                          <a:spcPct val="100000"/>
                        </a:lnSpc>
                      </a:pPr>
                      <a:r>
                        <a:rPr kumimoji="1" lang="ja-JP" altLang="en-US" sz="1000" dirty="0" smtClean="0"/>
                        <a:t>・後期分・介護分についても同様の考え方</a:t>
                      </a:r>
                      <a:endParaRPr kumimoji="1" lang="en-US" altLang="ja-JP" sz="100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・標準保険料率の試算</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　（事業費納付金等算定標準システム活用）</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・被保険者への影響</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・医療費適正化等のインセンティブ</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　（被保険者への還元方策など）</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・具体的な激変緩和措置の取扱い</a:t>
                      </a:r>
                    </a:p>
                  </a:txBody>
                  <a:tcPr anchor="ctr"/>
                </a:tc>
              </a:tr>
              <a:tr h="45916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賦課限度額</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統一</a:t>
                      </a:r>
                    </a:p>
                  </a:txBody>
                  <a:tcPr anchor="ctr"/>
                </a:tc>
                <a:tc>
                  <a:txBody>
                    <a:bodyPr/>
                    <a:lstStyle/>
                    <a:p>
                      <a:pPr algn="l"/>
                      <a:r>
                        <a:rPr kumimoji="1" lang="ja-JP" altLang="en-US" sz="1000" dirty="0" smtClean="0"/>
                        <a:t>・政令基準（国基準）</a:t>
                      </a:r>
                      <a:endParaRPr kumimoji="1" lang="en-US" altLang="ja-JP" sz="100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・具体的な激変緩和措置の取扱い</a:t>
                      </a:r>
                    </a:p>
                  </a:txBody>
                  <a:tcPr anchor="ctr"/>
                </a:tc>
              </a:tr>
              <a:tr h="1033407">
                <a:tc>
                  <a:txBody>
                    <a:bodyPr/>
                    <a:lstStyle/>
                    <a:p>
                      <a:pPr algn="l"/>
                      <a:r>
                        <a:rPr kumimoji="1" lang="ja-JP" altLang="en-US" sz="1000" dirty="0" smtClean="0"/>
                        <a:t>保険料減免　　　</a:t>
                      </a:r>
                      <a:endParaRPr kumimoji="1" lang="en-US" altLang="ja-JP" sz="1000" dirty="0" smtClean="0"/>
                    </a:p>
                    <a:p>
                      <a:pPr algn="l"/>
                      <a:r>
                        <a:rPr kumimoji="1" lang="ja-JP" altLang="en-US" sz="1000" dirty="0" smtClean="0"/>
                        <a:t>・軽減</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統一</a:t>
                      </a:r>
                    </a:p>
                  </a:txBody>
                  <a:tcPr anchor="ctr"/>
                </a:tc>
                <a:tc>
                  <a:txBody>
                    <a:bodyPr/>
                    <a:lstStyle/>
                    <a:p>
                      <a:r>
                        <a:rPr kumimoji="1" lang="ja-JP" altLang="en-US" sz="1000" dirty="0" smtClean="0">
                          <a:latin typeface="+mn-ea"/>
                          <a:ea typeface="+mn-ea"/>
                        </a:rPr>
                        <a:t>・</a:t>
                      </a:r>
                      <a:r>
                        <a:rPr kumimoji="1" lang="en-US" altLang="ja-JP" sz="1000" dirty="0" smtClean="0">
                          <a:latin typeface="+mn-ea"/>
                          <a:ea typeface="+mn-ea"/>
                        </a:rPr>
                        <a:t>H30</a:t>
                      </a:r>
                      <a:r>
                        <a:rPr kumimoji="1" lang="ja-JP" altLang="en-US" sz="1000" dirty="0" smtClean="0">
                          <a:latin typeface="+mn-ea"/>
                          <a:ea typeface="+mn-ea"/>
                        </a:rPr>
                        <a:t>年度から、原則「共通基準」で統一</a:t>
                      </a:r>
                      <a:endParaRPr kumimoji="1" lang="en-US" altLang="ja-JP" sz="1000" dirty="0" smtClean="0">
                        <a:latin typeface="+mn-ea"/>
                        <a:ea typeface="+mn-ea"/>
                      </a:endParaRPr>
                    </a:p>
                    <a:p>
                      <a:r>
                        <a:rPr kumimoji="1" lang="ja-JP" altLang="en-US" sz="1000" dirty="0" smtClean="0">
                          <a:latin typeface="+mn-ea"/>
                          <a:ea typeface="+mn-ea"/>
                        </a:rPr>
                        <a:t>　（激変緩和措置として、当面の間は従前の基準も可能）</a:t>
                      </a:r>
                      <a:endParaRPr kumimoji="1" lang="en-US" altLang="ja-JP" sz="1000" dirty="0" smtClean="0">
                        <a:latin typeface="+mn-ea"/>
                        <a:ea typeface="+mn-ea"/>
                      </a:endParaRPr>
                    </a:p>
                    <a:p>
                      <a:pPr>
                        <a:lnSpc>
                          <a:spcPts val="1000"/>
                        </a:lnSpc>
                      </a:pPr>
                      <a:endParaRPr kumimoji="1" lang="en-US" altLang="ja-JP" sz="1000" dirty="0" smtClean="0"/>
                    </a:p>
                    <a:p>
                      <a:r>
                        <a:rPr kumimoji="1" lang="ja-JP" altLang="en-US" sz="1000" dirty="0" smtClean="0"/>
                        <a:t>・「共通基準」の財源は、標準保険料率（事業費納付金）で賄う</a:t>
                      </a:r>
                      <a:endParaRPr kumimoji="1" lang="en-US" altLang="ja-JP" sz="1000" dirty="0" smtClean="0"/>
                    </a:p>
                    <a:p>
                      <a:r>
                        <a:rPr kumimoji="1" lang="ja-JP" altLang="en-US" sz="1000" dirty="0" smtClean="0"/>
                        <a:t>　激変緩和措置にかかる財源は、各市町村の責任で一般会計繰入れ・保険料率へ　　</a:t>
                      </a:r>
                      <a:endParaRPr kumimoji="1" lang="en-US" altLang="ja-JP" sz="1000" dirty="0" smtClean="0"/>
                    </a:p>
                    <a:p>
                      <a:r>
                        <a:rPr kumimoji="1" lang="ja-JP" altLang="en-US" sz="1000" dirty="0" smtClean="0"/>
                        <a:t>　の上乗せで対応</a:t>
                      </a:r>
                      <a:endParaRPr kumimoji="1" lang="en-US" altLang="ja-JP" sz="100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・具体的な共通基準の検討</a:t>
                      </a:r>
                      <a:endParaRPr kumimoji="1" lang="en-US" altLang="ja-JP" sz="1000" dirty="0" smtClean="0"/>
                    </a:p>
                    <a:p>
                      <a:pPr marL="0" marR="0" indent="0" algn="l" defTabSz="914400" rtl="0" eaLnBrk="1" fontAlgn="auto" latinLnBrk="0" hangingPunct="1">
                        <a:lnSpc>
                          <a:spcPts val="1000"/>
                        </a:lnSpc>
                        <a:spcBef>
                          <a:spcPts val="0"/>
                        </a:spcBef>
                        <a:spcAft>
                          <a:spcPts val="0"/>
                        </a:spcAft>
                        <a:buClrTx/>
                        <a:buSzTx/>
                        <a:buFontTx/>
                        <a:buNone/>
                        <a:tabLst/>
                        <a:defRPr/>
                      </a:pP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・被保険者への影響（激変緩和措置）</a:t>
                      </a:r>
                      <a:endParaRPr kumimoji="1" lang="ja-JP" altLang="en-US" sz="1000" dirty="0"/>
                    </a:p>
                  </a:txBody>
                  <a:tcPr anchor="ctr"/>
                </a:tc>
              </a:tr>
              <a:tr h="633351">
                <a:tc>
                  <a:txBody>
                    <a:bodyPr/>
                    <a:lstStyle/>
                    <a:p>
                      <a:r>
                        <a:rPr kumimoji="1" lang="ja-JP" altLang="en-US" sz="1000" dirty="0" smtClean="0"/>
                        <a:t>収納率</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標準収納率は実収納率</a:t>
                      </a:r>
                      <a:r>
                        <a:rPr kumimoji="1" lang="en-US" altLang="ja-JP" sz="1000" dirty="0" smtClean="0">
                          <a:latin typeface="+mn-ea"/>
                          <a:ea typeface="+mn-ea"/>
                        </a:rPr>
                        <a:t>±α</a:t>
                      </a:r>
                      <a:endParaRPr kumimoji="1" lang="ja-JP" altLang="en-US" sz="1000" dirty="0" smtClean="0"/>
                    </a:p>
                  </a:txBody>
                  <a:tcPr anchor="ctr"/>
                </a:tc>
                <a:tc>
                  <a:txBody>
                    <a:bodyPr/>
                    <a:lstStyle/>
                    <a:p>
                      <a:pPr algn="l"/>
                      <a:r>
                        <a:rPr kumimoji="1" lang="ja-JP" altLang="en-US" sz="1000" dirty="0" smtClean="0"/>
                        <a:t>・標準収納率は、各市町村の「実収納率」を基本に、規模別基準収納率との差に応じた</a:t>
                      </a:r>
                      <a:endParaRPr kumimoji="1" lang="en-US" altLang="ja-JP" sz="1000" dirty="0" smtClean="0"/>
                    </a:p>
                    <a:p>
                      <a:pPr algn="l"/>
                      <a:r>
                        <a:rPr kumimoji="1" lang="ja-JP" altLang="en-US" sz="1000" dirty="0" smtClean="0"/>
                        <a:t>諸条件</a:t>
                      </a:r>
                      <a:r>
                        <a:rPr kumimoji="1" lang="ja-JP" altLang="en-US" sz="1000" dirty="0" smtClean="0">
                          <a:latin typeface="+mn-ea"/>
                          <a:ea typeface="+mn-ea"/>
                        </a:rPr>
                        <a:t>（</a:t>
                      </a:r>
                      <a:r>
                        <a:rPr kumimoji="1" lang="en-US" altLang="ja-JP" sz="1000" dirty="0" smtClean="0">
                          <a:latin typeface="+mn-ea"/>
                          <a:ea typeface="+mn-ea"/>
                        </a:rPr>
                        <a:t>±α</a:t>
                      </a:r>
                      <a:r>
                        <a:rPr kumimoji="1" lang="ja-JP" altLang="en-US" sz="1000" dirty="0" smtClean="0">
                          <a:latin typeface="+mn-ea"/>
                          <a:ea typeface="+mn-ea"/>
                        </a:rPr>
                        <a:t>）</a:t>
                      </a:r>
                      <a:r>
                        <a:rPr kumimoji="1" lang="ja-JP" altLang="en-US" sz="1000" dirty="0" smtClean="0"/>
                        <a:t>を加味して設定</a:t>
                      </a:r>
                      <a:endParaRPr kumimoji="1" lang="en-US" altLang="ja-JP" sz="100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・具体的な標準収納率の設定</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・目標収納率の設定</a:t>
                      </a: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　（更なる収納インセンティブが働く仕組み）</a:t>
                      </a:r>
                      <a:endParaRPr kumimoji="1" lang="en-US" altLang="ja-JP" sz="1000" dirty="0" smtClean="0"/>
                    </a:p>
                  </a:txBody>
                  <a:tcPr anchor="ctr"/>
                </a:tc>
              </a:tr>
            </a:tbl>
          </a:graphicData>
        </a:graphic>
      </p:graphicFrame>
      <p:sp>
        <p:nvSpPr>
          <p:cNvPr id="4" name="テキスト ボックス 3"/>
          <p:cNvSpPr txBox="1"/>
          <p:nvPr/>
        </p:nvSpPr>
        <p:spPr>
          <a:xfrm>
            <a:off x="8100392" y="44624"/>
            <a:ext cx="864096"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b="1" dirty="0" smtClean="0">
                <a:latin typeface="+mn-ea"/>
              </a:rPr>
              <a:t>資料２－１</a:t>
            </a:r>
            <a:endParaRPr kumimoji="1" lang="ja-JP" altLang="en-US" sz="1200" b="1" dirty="0">
              <a:latin typeface="+mn-ea"/>
            </a:endParaRPr>
          </a:p>
        </p:txBody>
      </p:sp>
      <p:sp>
        <p:nvSpPr>
          <p:cNvPr id="5" name="大かっこ 4"/>
          <p:cNvSpPr/>
          <p:nvPr/>
        </p:nvSpPr>
        <p:spPr>
          <a:xfrm>
            <a:off x="1619672" y="5733256"/>
            <a:ext cx="4536504" cy="288032"/>
          </a:xfrm>
          <a:prstGeom prst="bracketPair">
            <a:avLst>
              <a:gd name="adj" fmla="val 18316"/>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 name="テキスト ボックス 2"/>
          <p:cNvSpPr txBox="1"/>
          <p:nvPr/>
        </p:nvSpPr>
        <p:spPr>
          <a:xfrm>
            <a:off x="6084168" y="1628800"/>
            <a:ext cx="338554" cy="3384376"/>
          </a:xfrm>
          <a:prstGeom prst="rect">
            <a:avLst/>
          </a:prstGeom>
          <a:solidFill>
            <a:schemeClr val="bg1"/>
          </a:solidFill>
          <a:ln w="12700">
            <a:solidFill>
              <a:schemeClr val="tx1"/>
            </a:solidFill>
            <a:prstDash val="dash"/>
          </a:ln>
        </p:spPr>
        <p:txBody>
          <a:bodyPr vert="eaVert" wrap="square" rtlCol="0">
            <a:spAutoFit/>
          </a:bodyPr>
          <a:lstStyle/>
          <a:p>
            <a:pPr algn="ctr"/>
            <a:r>
              <a:rPr kumimoji="1" lang="ja-JP" altLang="en-US" sz="1000" dirty="0" smtClean="0">
                <a:latin typeface="+mn-ea"/>
              </a:rPr>
              <a:t>６ 年 以 内 の 激 変 緩 和 措 置 期 間 を 設 定</a:t>
            </a:r>
            <a:endParaRPr kumimoji="1" lang="ja-JP" altLang="en-US" sz="1000" dirty="0">
              <a:latin typeface="+mn-ea"/>
            </a:endParaRPr>
          </a:p>
        </p:txBody>
      </p:sp>
      <p:sp>
        <p:nvSpPr>
          <p:cNvPr id="7" name="大かっこ 6"/>
          <p:cNvSpPr/>
          <p:nvPr/>
        </p:nvSpPr>
        <p:spPr>
          <a:xfrm>
            <a:off x="1619672" y="3645024"/>
            <a:ext cx="4392488" cy="648072"/>
          </a:xfrm>
          <a:prstGeom prst="bracketPair">
            <a:avLst>
              <a:gd name="adj" fmla="val 8913"/>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5526684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995</TotalTime>
  <Words>355</Words>
  <Application>Microsoft Office PowerPoint</Application>
  <PresentationFormat>画面に合わせる (4:3)</PresentationFormat>
  <Paragraphs>75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平成２７年度財政運営検討Ｗ・Ｇとりまとめ（案）（概要）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HOSTNAME</cp:lastModifiedBy>
  <cp:revision>81</cp:revision>
  <cp:lastPrinted>2016-03-23T08:41:57Z</cp:lastPrinted>
  <dcterms:created xsi:type="dcterms:W3CDTF">2016-01-05T01:34:32Z</dcterms:created>
  <dcterms:modified xsi:type="dcterms:W3CDTF">2016-03-23T08:42:21Z</dcterms:modified>
</cp:coreProperties>
</file>