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00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FC65F-0F07-4ED1-BD3E-1BCC6F08D6F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A8F7E-2ABA-48D6-B6E7-52A8ADF510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223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8A8F7E-2ABA-48D6-B6E7-52A8ADF510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84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18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736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58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03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78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6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134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75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61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335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389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1783-BD38-4E91-8486-D41A4D772504}" type="datetimeFigureOut">
              <a:rPr kumimoji="1" lang="ja-JP" altLang="en-US" smtClean="0"/>
              <a:t>2016/5/27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577AB-33C9-4DB9-93D5-171978B21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19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5690308" cy="562074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600" b="1" dirty="0" smtClean="0"/>
              <a:t>■平成２８年度のスケジュール（案）</a:t>
            </a:r>
            <a:endParaRPr kumimoji="1" lang="ja-JP" altLang="en-US" sz="1600" b="1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790088"/>
              </p:ext>
            </p:extLst>
          </p:nvPr>
        </p:nvGraphicFramePr>
        <p:xfrm>
          <a:off x="64256" y="600163"/>
          <a:ext cx="9785288" cy="6213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232"/>
                <a:gridCol w="223520"/>
                <a:gridCol w="784592"/>
                <a:gridCol w="792088"/>
                <a:gridCol w="720080"/>
                <a:gridCol w="720080"/>
                <a:gridCol w="648072"/>
                <a:gridCol w="720080"/>
                <a:gridCol w="720080"/>
                <a:gridCol w="720080"/>
                <a:gridCol w="720080"/>
                <a:gridCol w="720080"/>
                <a:gridCol w="720080"/>
                <a:gridCol w="648072"/>
                <a:gridCol w="648072"/>
              </a:tblGrid>
              <a:tr h="496600"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+mn-lt"/>
                        </a:rPr>
                        <a:t>H</a:t>
                      </a:r>
                      <a:r>
                        <a:rPr kumimoji="1" lang="ja-JP" altLang="en-US" sz="1100" b="1" dirty="0" smtClean="0">
                          <a:latin typeface="+mn-lt"/>
                        </a:rPr>
                        <a:t>２８．４</a:t>
                      </a:r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５</a:t>
                      </a: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６</a:t>
                      </a: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７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８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９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１０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１１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１２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latin typeface="+mn-lt"/>
                        </a:rPr>
                        <a:t>H</a:t>
                      </a:r>
                      <a:r>
                        <a:rPr kumimoji="1" lang="ja-JP" altLang="en-US" sz="1100" b="1" dirty="0" smtClean="0">
                          <a:latin typeface="+mn-lt"/>
                        </a:rPr>
                        <a:t>２９．１</a:t>
                      </a:r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３</a:t>
                      </a:r>
                      <a:endParaRPr kumimoji="1" lang="ja-JP" altLang="en-US" sz="1100" b="1" dirty="0"/>
                    </a:p>
                  </a:txBody>
                  <a:tcPr marL="99060" marR="99060"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48061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国関係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8112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国保広域化調整会議</a:t>
                      </a:r>
                      <a:endParaRPr kumimoji="1" lang="ja-JP" altLang="en-US" sz="1200" b="1" dirty="0"/>
                    </a:p>
                  </a:txBody>
                  <a:tcPr marL="99060" marR="99060" vert="eaVert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 smtClean="0"/>
                    </a:p>
                    <a:p>
                      <a:endParaRPr kumimoji="1" lang="en-US" altLang="ja-JP" sz="1100" dirty="0" smtClean="0"/>
                    </a:p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95045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財政運営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1" dirty="0" smtClean="0"/>
                        <a:t>検討</a:t>
                      </a:r>
                      <a:r>
                        <a:rPr kumimoji="1" lang="en-US" altLang="ja-JP" sz="1200" b="1" dirty="0" smtClean="0"/>
                        <a:t>WG</a:t>
                      </a:r>
                      <a:endParaRPr kumimoji="1" lang="ja-JP" altLang="en-US" sz="1200" b="1" dirty="0"/>
                    </a:p>
                  </a:txBody>
                  <a:tcPr marL="39000" marR="39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4974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vert="eaVert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/>
                        <a:t>事業運営</a:t>
                      </a:r>
                      <a:endParaRPr kumimoji="1" lang="en-US" altLang="ja-JP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/>
                        <a:t>検討</a:t>
                      </a:r>
                      <a:r>
                        <a:rPr kumimoji="1" lang="en-US" altLang="ja-JP" sz="1200" b="1" dirty="0" smtClean="0"/>
                        <a:t>WG</a:t>
                      </a:r>
                      <a:endParaRPr kumimoji="1" lang="ja-JP" altLang="en-US" sz="1200" b="1" dirty="0" smtClean="0"/>
                    </a:p>
                  </a:txBody>
                  <a:tcPr marL="39000" marR="39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000" b="1" dirty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/>
                        <a:t>保健事業・医療費適正化取組</a:t>
                      </a:r>
                      <a:endParaRPr kumimoji="1" lang="en-US" altLang="ja-JP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/>
                        <a:t>検討作業Ｔ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1" dirty="0" smtClean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/>
                        <a:t>給付点検</a:t>
                      </a:r>
                      <a:endParaRPr kumimoji="1" lang="en-US" altLang="ja-JP" sz="9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dirty="0" smtClean="0"/>
                        <a:t>検討作業Ｔ</a:t>
                      </a:r>
                    </a:p>
                  </a:txBody>
                  <a:tcPr marL="99060" marR="990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720080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大阪府国保</a:t>
                      </a:r>
                      <a:endParaRPr kumimoji="1" lang="en-US" altLang="ja-JP" sz="1200" b="1" dirty="0" smtClean="0"/>
                    </a:p>
                    <a:p>
                      <a:pPr algn="ctr"/>
                      <a:r>
                        <a:rPr kumimoji="1" lang="ja-JP" altLang="en-US" sz="1200" b="1" dirty="0" smtClean="0"/>
                        <a:t>運営協議会</a:t>
                      </a:r>
                      <a:endParaRPr kumimoji="1" lang="ja-JP" altLang="en-US" sz="1200" b="1" dirty="0"/>
                    </a:p>
                  </a:txBody>
                  <a:tcPr marL="99060" marR="9906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99060" marR="99060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フローチャート : 代替処理 20"/>
          <p:cNvSpPr/>
          <p:nvPr/>
        </p:nvSpPr>
        <p:spPr>
          <a:xfrm>
            <a:off x="9329931" y="2966432"/>
            <a:ext cx="390043" cy="29828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/>
              <a:t>まとめ</a:t>
            </a:r>
            <a:endParaRPr kumimoji="1" lang="ja-JP" altLang="en-US" sz="1400" b="1" dirty="0"/>
          </a:p>
        </p:txBody>
      </p:sp>
      <p:sp>
        <p:nvSpPr>
          <p:cNvPr id="35" name="正方形/長方形 34"/>
          <p:cNvSpPr/>
          <p:nvPr/>
        </p:nvSpPr>
        <p:spPr>
          <a:xfrm>
            <a:off x="5046763" y="6165305"/>
            <a:ext cx="1184360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00" b="1" dirty="0" smtClean="0">
                <a:latin typeface="+mn-ea"/>
              </a:rPr>
              <a:t>大阪府国保</a:t>
            </a:r>
            <a:endParaRPr lang="en-US" altLang="ja-JP" sz="1000" b="1" dirty="0" smtClean="0">
              <a:latin typeface="+mn-ea"/>
            </a:endParaRPr>
          </a:p>
          <a:p>
            <a:pPr algn="ctr"/>
            <a:r>
              <a:rPr lang="ja-JP" altLang="en-US" sz="1000" b="1" dirty="0" smtClean="0">
                <a:latin typeface="+mn-ea"/>
              </a:rPr>
              <a:t>運営協議会</a:t>
            </a:r>
            <a:endParaRPr lang="en-US" altLang="ja-JP" sz="1000" b="1" dirty="0" smtClean="0">
              <a:latin typeface="+mn-ea"/>
            </a:endParaRPr>
          </a:p>
          <a:p>
            <a:pPr algn="ctr"/>
            <a:r>
              <a:rPr lang="ja-JP" altLang="en-US" sz="1000" b="1" dirty="0" smtClean="0">
                <a:latin typeface="+mn-ea"/>
              </a:rPr>
              <a:t>設置条例</a:t>
            </a:r>
            <a:endParaRPr lang="en-US" altLang="ja-JP" sz="600" b="1" dirty="0" smtClean="0">
              <a:latin typeface="+mn-ea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144688" y="1979491"/>
            <a:ext cx="689206" cy="4413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100" b="1" dirty="0" smtClean="0">
                <a:latin typeface="+mn-ea"/>
              </a:rPr>
              <a:t>第</a:t>
            </a:r>
            <a:r>
              <a:rPr lang="ja-JP" altLang="en-US" sz="1100" b="1" dirty="0">
                <a:latin typeface="+mn-ea"/>
              </a:rPr>
              <a:t>４</a:t>
            </a:r>
            <a:r>
              <a:rPr lang="ja-JP" altLang="en-US" sz="1100" b="1" dirty="0" smtClean="0">
                <a:latin typeface="+mn-ea"/>
              </a:rPr>
              <a:t>回</a:t>
            </a:r>
            <a:endParaRPr lang="en-US" altLang="ja-JP" sz="1100" b="1" dirty="0" smtClean="0">
              <a:latin typeface="+mn-ea"/>
            </a:endParaRPr>
          </a:p>
          <a:p>
            <a:pPr algn="ctr"/>
            <a:r>
              <a:rPr lang="ja-JP" altLang="en-US" sz="1000" b="1" dirty="0" smtClean="0">
                <a:latin typeface="+mn-ea"/>
              </a:rPr>
              <a:t>（</a:t>
            </a:r>
            <a:r>
              <a:rPr lang="en-US" altLang="ja-JP" sz="1000" b="1" dirty="0" smtClean="0">
                <a:latin typeface="+mn-ea"/>
              </a:rPr>
              <a:t>H28.5.30</a:t>
            </a:r>
            <a:r>
              <a:rPr lang="ja-JP" altLang="en-US" sz="1000" b="1" dirty="0" smtClean="0">
                <a:latin typeface="+mn-ea"/>
              </a:rPr>
              <a:t>）</a:t>
            </a:r>
            <a:endParaRPr lang="en-US" altLang="ja-JP" sz="1000" b="1" dirty="0" smtClean="0">
              <a:latin typeface="+mn-ea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5615520" y="1988840"/>
            <a:ext cx="848031" cy="792088"/>
            <a:chOff x="4361454" y="1608529"/>
            <a:chExt cx="782798" cy="491698"/>
          </a:xfrm>
        </p:grpSpPr>
        <p:sp>
          <p:nvSpPr>
            <p:cNvPr id="47" name="正方形/長方形 46"/>
            <p:cNvSpPr/>
            <p:nvPr/>
          </p:nvSpPr>
          <p:spPr>
            <a:xfrm>
              <a:off x="4458102" y="1608529"/>
              <a:ext cx="554705" cy="27400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ja-JP" altLang="en-US" sz="1050" b="1" dirty="0" smtClean="0">
                  <a:latin typeface="+mn-ea"/>
                </a:rPr>
                <a:t>第</a:t>
              </a:r>
              <a:r>
                <a:rPr lang="ja-JP" altLang="en-US" sz="1050" b="1" dirty="0">
                  <a:latin typeface="+mn-ea"/>
                </a:rPr>
                <a:t>５</a:t>
              </a:r>
              <a:r>
                <a:rPr lang="ja-JP" altLang="en-US" sz="1050" b="1" dirty="0" smtClean="0">
                  <a:latin typeface="+mn-ea"/>
                </a:rPr>
                <a:t>回</a:t>
              </a:r>
              <a:endParaRPr lang="en-US" altLang="ja-JP" sz="1050" b="1" dirty="0" smtClean="0">
                <a:latin typeface="+mn-ea"/>
              </a:endParaRPr>
            </a:p>
          </p:txBody>
        </p:sp>
        <p:sp>
          <p:nvSpPr>
            <p:cNvPr id="52" name="大かっこ 51"/>
            <p:cNvSpPr/>
            <p:nvPr/>
          </p:nvSpPr>
          <p:spPr>
            <a:xfrm>
              <a:off x="4361454" y="1920207"/>
              <a:ext cx="782798" cy="180020"/>
            </a:xfrm>
            <a:prstGeom prst="bracketPai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kumimoji="1" lang="en-US" altLang="ja-JP" sz="1000" dirty="0" smtClean="0">
                  <a:latin typeface="+mj-ea"/>
                  <a:ea typeface="+mj-ea"/>
                </a:rPr>
                <a:t>WG</a:t>
              </a:r>
              <a:r>
                <a:rPr kumimoji="1" lang="ja-JP" altLang="en-US" sz="1000" dirty="0" smtClean="0">
                  <a:latin typeface="+mj-ea"/>
                  <a:ea typeface="+mj-ea"/>
                </a:rPr>
                <a:t>中間報告</a:t>
              </a:r>
              <a:endParaRPr kumimoji="1" lang="ja-JP" altLang="en-US" sz="1000" dirty="0">
                <a:latin typeface="+mj-ea"/>
                <a:ea typeface="+mj-ea"/>
              </a:endParaRPr>
            </a:p>
          </p:txBody>
        </p:sp>
      </p:grpSp>
      <p:sp>
        <p:nvSpPr>
          <p:cNvPr id="49" name="正方形/長方形 48"/>
          <p:cNvSpPr/>
          <p:nvPr/>
        </p:nvSpPr>
        <p:spPr>
          <a:xfrm>
            <a:off x="9223176" y="1963824"/>
            <a:ext cx="600930" cy="457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6000" tIns="36000" rIns="36000" bIns="36000" rtlCol="0" anchor="ctr"/>
          <a:lstStyle/>
          <a:p>
            <a:pPr algn="ctr"/>
            <a:r>
              <a:rPr lang="ja-JP" altLang="en-US" sz="1050" b="1" dirty="0" smtClean="0">
                <a:latin typeface="+mn-ea"/>
              </a:rPr>
              <a:t>第</a:t>
            </a:r>
            <a:r>
              <a:rPr lang="ja-JP" altLang="en-US" sz="1050" b="1" dirty="0">
                <a:latin typeface="+mn-ea"/>
              </a:rPr>
              <a:t>６</a:t>
            </a:r>
            <a:r>
              <a:rPr lang="ja-JP" altLang="en-US" sz="1050" b="1" dirty="0" smtClean="0">
                <a:latin typeface="+mn-ea"/>
              </a:rPr>
              <a:t>回</a:t>
            </a:r>
            <a:endParaRPr lang="en-US" altLang="ja-JP" sz="1050" b="1" dirty="0" smtClean="0">
              <a:latin typeface="+mn-ea"/>
            </a:endParaRPr>
          </a:p>
        </p:txBody>
      </p:sp>
      <p:sp>
        <p:nvSpPr>
          <p:cNvPr id="56" name="ホームベース 55"/>
          <p:cNvSpPr/>
          <p:nvPr/>
        </p:nvSpPr>
        <p:spPr>
          <a:xfrm>
            <a:off x="2954687" y="3068960"/>
            <a:ext cx="2638977" cy="36004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月に１回程度開催</a:t>
            </a:r>
            <a:endParaRPr kumimoji="1" lang="ja-JP" altLang="en-US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9" name="ホームベース 58"/>
          <p:cNvSpPr/>
          <p:nvPr/>
        </p:nvSpPr>
        <p:spPr>
          <a:xfrm>
            <a:off x="7185248" y="3068960"/>
            <a:ext cx="2016224" cy="36004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+mn-ea"/>
              </a:rPr>
              <a:t>月に１回程度</a:t>
            </a: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開催</a:t>
            </a:r>
            <a:endParaRPr lang="ja-JP" altLang="en-US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1" name="ホームベース 60"/>
          <p:cNvSpPr/>
          <p:nvPr/>
        </p:nvSpPr>
        <p:spPr>
          <a:xfrm>
            <a:off x="2962095" y="3984320"/>
            <a:ext cx="2638977" cy="401528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+mn-ea"/>
              </a:rPr>
              <a:t>月に１回程度開催</a:t>
            </a:r>
            <a:endParaRPr kumimoji="1" lang="ja-JP" altLang="en-US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2" name="ホームベース 61"/>
          <p:cNvSpPr/>
          <p:nvPr/>
        </p:nvSpPr>
        <p:spPr>
          <a:xfrm>
            <a:off x="7185248" y="3984320"/>
            <a:ext cx="2016219" cy="401528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+mn-ea"/>
              </a:rPr>
              <a:t>月に１回程度</a:t>
            </a: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開催</a:t>
            </a:r>
            <a:endParaRPr lang="ja-JP" altLang="en-US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7" name="ホームベース 66"/>
          <p:cNvSpPr/>
          <p:nvPr/>
        </p:nvSpPr>
        <p:spPr>
          <a:xfrm>
            <a:off x="1496616" y="1268760"/>
            <a:ext cx="8196772" cy="36004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+mn-ea"/>
              </a:rPr>
              <a:t>国保基盤強化協議会　事務レベルＷＧ　　（１～２か月に１回程度開催予定）</a:t>
            </a: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3080792" y="1695958"/>
            <a:ext cx="2214337" cy="1270474"/>
          </a:xfrm>
          <a:prstGeom prst="downArrow">
            <a:avLst>
              <a:gd name="adj1" fmla="val 35824"/>
              <a:gd name="adj2" fmla="val 28853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反映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下矢印 40"/>
          <p:cNvSpPr/>
          <p:nvPr/>
        </p:nvSpPr>
        <p:spPr>
          <a:xfrm>
            <a:off x="6681192" y="1708588"/>
            <a:ext cx="2088232" cy="1257844"/>
          </a:xfrm>
          <a:prstGeom prst="downArrow">
            <a:avLst>
              <a:gd name="adj1" fmla="val 35824"/>
              <a:gd name="adj2" fmla="val 28853"/>
            </a:avLst>
          </a:prstGeom>
          <a:solidFill>
            <a:schemeClr val="bg1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反映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625408" y="183317"/>
            <a:ext cx="1094566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資料３－１</a:t>
            </a:r>
            <a:endParaRPr kumimoji="1"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ホームベース 32"/>
          <p:cNvSpPr/>
          <p:nvPr/>
        </p:nvSpPr>
        <p:spPr>
          <a:xfrm>
            <a:off x="6738755" y="6285008"/>
            <a:ext cx="2966773" cy="36004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tx1"/>
                </a:solidFill>
                <a:latin typeface="+mn-ea"/>
              </a:rPr>
              <a:t>大阪府国保運営協議会</a:t>
            </a:r>
            <a:endParaRPr kumimoji="1" lang="ja-JP" altLang="en-US" sz="10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6" name="ホームベース 35"/>
          <p:cNvSpPr/>
          <p:nvPr/>
        </p:nvSpPr>
        <p:spPr>
          <a:xfrm>
            <a:off x="2954686" y="4797152"/>
            <a:ext cx="2638977" cy="36004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+mn-ea"/>
              </a:rPr>
              <a:t>月に１回程度</a:t>
            </a: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開催</a:t>
            </a:r>
            <a:endParaRPr lang="ja-JP" altLang="en-US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ホームベース 36"/>
          <p:cNvSpPr/>
          <p:nvPr/>
        </p:nvSpPr>
        <p:spPr>
          <a:xfrm>
            <a:off x="2962095" y="5517232"/>
            <a:ext cx="2638977" cy="36004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+mn-ea"/>
              </a:rPr>
              <a:t>月に１回程度</a:t>
            </a: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開催</a:t>
            </a:r>
            <a:endParaRPr lang="ja-JP" altLang="en-US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8" name="ホームベース 37"/>
          <p:cNvSpPr/>
          <p:nvPr/>
        </p:nvSpPr>
        <p:spPr>
          <a:xfrm>
            <a:off x="7206952" y="4797152"/>
            <a:ext cx="2016224" cy="36004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+mn-ea"/>
              </a:rPr>
              <a:t>月に１回程度</a:t>
            </a: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開催</a:t>
            </a:r>
            <a:endParaRPr lang="ja-JP" altLang="en-US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39" name="ホームベース 38"/>
          <p:cNvSpPr/>
          <p:nvPr/>
        </p:nvSpPr>
        <p:spPr>
          <a:xfrm>
            <a:off x="7214029" y="5521177"/>
            <a:ext cx="2016224" cy="360040"/>
          </a:xfrm>
          <a:prstGeom prst="homePlate">
            <a:avLst/>
          </a:prstGeom>
          <a:solidFill>
            <a:schemeClr val="accent5">
              <a:lumMod val="40000"/>
              <a:lumOff val="6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b="1" dirty="0">
                <a:solidFill>
                  <a:schemeClr val="tx1"/>
                </a:solidFill>
                <a:latin typeface="+mn-ea"/>
              </a:rPr>
              <a:t>月に１回程度</a:t>
            </a:r>
            <a:r>
              <a:rPr lang="ja-JP" altLang="en-US" sz="1050" b="1" dirty="0" smtClean="0">
                <a:solidFill>
                  <a:schemeClr val="tx1"/>
                </a:solidFill>
                <a:latin typeface="+mn-ea"/>
              </a:rPr>
              <a:t>開催</a:t>
            </a:r>
            <a:endParaRPr lang="ja-JP" altLang="en-US" sz="105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2" name="フローチャート : 代替処理 41"/>
          <p:cNvSpPr/>
          <p:nvPr/>
        </p:nvSpPr>
        <p:spPr>
          <a:xfrm>
            <a:off x="6543733" y="2981867"/>
            <a:ext cx="390043" cy="2982848"/>
          </a:xfrm>
          <a:prstGeom prst="flowChartAlternateProcess">
            <a:avLst/>
          </a:prstGeom>
          <a:solidFill>
            <a:srgbClr val="FFCCFF"/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市町村ブロック会議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1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2111</TotalTime>
  <Words>126</Words>
  <Application>Microsoft Office PowerPoint</Application>
  <PresentationFormat>A4 210 x 297 mm</PresentationFormat>
  <Paragraphs>50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■平成２８年度のスケジュール（案）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国民健康保険制度の 都道府県化について （私案）</dc:title>
  <dc:creator>大阪府庁</dc:creator>
  <cp:lastModifiedBy>HOSTNAME</cp:lastModifiedBy>
  <cp:revision>148</cp:revision>
  <cp:lastPrinted>2016-05-27T05:46:42Z</cp:lastPrinted>
  <dcterms:created xsi:type="dcterms:W3CDTF">2014-07-29T04:11:10Z</dcterms:created>
  <dcterms:modified xsi:type="dcterms:W3CDTF">2016-05-27T05:50:22Z</dcterms:modified>
</cp:coreProperties>
</file>