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1" autoAdjust="0"/>
    <p:restoredTop sz="94700" autoAdjust="0"/>
  </p:normalViewPr>
  <p:slideViewPr>
    <p:cSldViewPr>
      <p:cViewPr>
        <p:scale>
          <a:sx n="90" d="100"/>
          <a:sy n="90" d="100"/>
        </p:scale>
        <p:origin x="-828"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2016/5/24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2016/5/24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2016/5/24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2016/5/24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2016/5/24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C787C0F-74BD-4AF3-BD7C-BD9F70D2C250}" type="datetimeFigureOut">
              <a:rPr kumimoji="1" lang="ja-JP" altLang="en-US" smtClean="0"/>
              <a:t>2016/5/24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C787C0F-74BD-4AF3-BD7C-BD9F70D2C250}" type="datetimeFigureOut">
              <a:rPr kumimoji="1" lang="ja-JP" altLang="en-US" smtClean="0"/>
              <a:t>2016/5/24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C787C0F-74BD-4AF3-BD7C-BD9F70D2C250}" type="datetimeFigureOut">
              <a:rPr kumimoji="1" lang="ja-JP" altLang="en-US" smtClean="0"/>
              <a:t>2016/5/24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C787C0F-74BD-4AF3-BD7C-BD9F70D2C250}" type="datetimeFigureOut">
              <a:rPr kumimoji="1" lang="ja-JP" altLang="en-US" smtClean="0"/>
              <a:t>2016/5/24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C787C0F-74BD-4AF3-BD7C-BD9F70D2C250}" type="datetimeFigureOut">
              <a:rPr kumimoji="1" lang="ja-JP" altLang="en-US" smtClean="0"/>
              <a:t>2016/5/24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C787C0F-74BD-4AF3-BD7C-BD9F70D2C250}" type="datetimeFigureOut">
              <a:rPr kumimoji="1" lang="ja-JP" altLang="en-US" smtClean="0"/>
              <a:t>2016/5/24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787C0F-74BD-4AF3-BD7C-BD9F70D2C250}" type="datetimeFigureOut">
              <a:rPr kumimoji="1" lang="ja-JP" altLang="en-US" smtClean="0"/>
              <a:t>2016/5/24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0528" y="-27384"/>
            <a:ext cx="8784976" cy="360040"/>
          </a:xfrm>
        </p:spPr>
        <p:txBody>
          <a:bodyPr>
            <a:noAutofit/>
          </a:bodyPr>
          <a:lstStyle/>
          <a:p>
            <a:r>
              <a:rPr lang="ja-JP" altLang="en-US" sz="1800" b="1" dirty="0" smtClean="0">
                <a:latin typeface="HGS創英角ｺﾞｼｯｸUB" panose="020B0900000000000000" pitchFamily="50" charset="-128"/>
                <a:ea typeface="HGS創英角ｺﾞｼｯｸUB" panose="020B0900000000000000" pitchFamily="50" charset="-128"/>
              </a:rPr>
              <a:t>平成２７年度財政</a:t>
            </a:r>
            <a:r>
              <a:rPr lang="ja-JP" altLang="ja-JP" sz="1800" b="1" dirty="0" smtClean="0">
                <a:latin typeface="HGS創英角ｺﾞｼｯｸUB" panose="020B0900000000000000" pitchFamily="50" charset="-128"/>
                <a:ea typeface="HGS創英角ｺﾞｼｯｸUB" panose="020B0900000000000000" pitchFamily="50" charset="-128"/>
              </a:rPr>
              <a:t>運営</a:t>
            </a:r>
            <a:r>
              <a:rPr lang="ja-JP" altLang="ja-JP" sz="1800" b="1" dirty="0">
                <a:latin typeface="HGS創英角ｺﾞｼｯｸUB" panose="020B0900000000000000" pitchFamily="50" charset="-128"/>
                <a:ea typeface="HGS創英角ｺﾞｼｯｸUB" panose="020B0900000000000000" pitchFamily="50" charset="-128"/>
              </a:rPr>
              <a:t>検討Ｗ・</a:t>
            </a:r>
            <a:r>
              <a:rPr lang="ja-JP" altLang="ja-JP" sz="1800" b="1">
                <a:latin typeface="HGS創英角ｺﾞｼｯｸUB" panose="020B0900000000000000" pitchFamily="50" charset="-128"/>
                <a:ea typeface="HGS創英角ｺﾞｼｯｸUB" panose="020B0900000000000000" pitchFamily="50" charset="-128"/>
              </a:rPr>
              <a:t>Ｇ</a:t>
            </a:r>
            <a:r>
              <a:rPr lang="ja-JP" altLang="ja-JP" sz="1800" b="1" smtClean="0">
                <a:latin typeface="HGS創英角ｺﾞｼｯｸUB" panose="020B0900000000000000" pitchFamily="50" charset="-128"/>
                <a:ea typeface="HGS創英角ｺﾞｼｯｸUB" panose="020B0900000000000000" pitchFamily="50" charset="-128"/>
              </a:rPr>
              <a:t>とりまとめ（</a:t>
            </a:r>
            <a:r>
              <a:rPr lang="ja-JP" altLang="ja-JP" sz="1800" b="1" dirty="0">
                <a:latin typeface="HGS創英角ｺﾞｼｯｸUB" panose="020B0900000000000000" pitchFamily="50" charset="-128"/>
                <a:ea typeface="HGS創英角ｺﾞｼｯｸUB" panose="020B0900000000000000" pitchFamily="50" charset="-128"/>
              </a:rPr>
              <a:t>概要）</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4122742071"/>
              </p:ext>
            </p:extLst>
          </p:nvPr>
        </p:nvGraphicFramePr>
        <p:xfrm>
          <a:off x="35496" y="371465"/>
          <a:ext cx="9073008" cy="6441911"/>
        </p:xfrm>
        <a:graphic>
          <a:graphicData uri="http://schemas.openxmlformats.org/drawingml/2006/table">
            <a:tbl>
              <a:tblPr firstRow="1" bandRow="1">
                <a:tableStyleId>{5940675A-B579-460E-94D1-54222C63F5DA}</a:tableStyleId>
              </a:tblPr>
              <a:tblGrid>
                <a:gridCol w="864096"/>
                <a:gridCol w="648072"/>
                <a:gridCol w="4896544"/>
                <a:gridCol w="2664296"/>
              </a:tblGrid>
              <a:tr h="139982">
                <a:tc rowSpan="2">
                  <a:txBody>
                    <a:bodyPr/>
                    <a:lstStyle/>
                    <a:p>
                      <a:pPr algn="ctr"/>
                      <a:r>
                        <a:rPr kumimoji="1" lang="ja-JP" altLang="en-US" sz="1000" dirty="0" smtClean="0"/>
                        <a:t>項目</a:t>
                      </a:r>
                      <a:endParaRPr kumimoji="1" lang="ja-JP" altLang="en-US" sz="1000" dirty="0"/>
                    </a:p>
                  </a:txBody>
                  <a:tcPr anchor="ctr">
                    <a:solidFill>
                      <a:schemeClr val="bg1">
                        <a:lumMod val="85000"/>
                      </a:schemeClr>
                    </a:solidFill>
                  </a:tcPr>
                </a:tc>
                <a:tc gridSpan="2">
                  <a:txBody>
                    <a:bodyPr/>
                    <a:lstStyle/>
                    <a:p>
                      <a:pPr algn="ctr"/>
                      <a:r>
                        <a:rPr kumimoji="1" lang="ja-JP" altLang="en-US" sz="1000" dirty="0" smtClean="0"/>
                        <a:t>今年度の検討状況の</a:t>
                      </a:r>
                      <a:r>
                        <a:rPr kumimoji="1" lang="ja-JP" altLang="en-US" sz="1000" dirty="0" smtClean="0"/>
                        <a:t>とりまとめ</a:t>
                      </a:r>
                      <a:endParaRPr kumimoji="1" lang="ja-JP" altLang="en-US" sz="1000" dirty="0"/>
                    </a:p>
                  </a:txBody>
                  <a:tcPr anchor="ctr">
                    <a:solidFill>
                      <a:schemeClr val="bg1">
                        <a:lumMod val="85000"/>
                      </a:schemeClr>
                    </a:solidFill>
                  </a:tcPr>
                </a:tc>
                <a:tc hMerge="1">
                  <a:txBody>
                    <a:bodyPr/>
                    <a:lstStyle/>
                    <a:p>
                      <a:pPr algn="ctr"/>
                      <a:endParaRPr kumimoji="1" lang="ja-JP" altLang="en-US" dirty="0"/>
                    </a:p>
                  </a:txBody>
                  <a:tcPr/>
                </a:tc>
                <a:tc rowSpan="2">
                  <a:txBody>
                    <a:bodyPr/>
                    <a:lstStyle/>
                    <a:p>
                      <a:pPr algn="ctr"/>
                      <a:r>
                        <a:rPr kumimoji="1" lang="ja-JP" altLang="en-US" sz="1000" dirty="0" smtClean="0"/>
                        <a:t>平成２８年度に検討すべき主な事項</a:t>
                      </a:r>
                      <a:endParaRPr kumimoji="1" lang="ja-JP" altLang="en-US" sz="1000" dirty="0"/>
                    </a:p>
                  </a:txBody>
                  <a:tcPr anchor="ctr">
                    <a:solidFill>
                      <a:schemeClr val="bg1">
                        <a:lumMod val="85000"/>
                      </a:schemeClr>
                    </a:solidFill>
                  </a:tcPr>
                </a:tc>
              </a:tr>
              <a:tr h="184174">
                <a:tc vMerge="1">
                  <a:txBody>
                    <a:bodyPr/>
                    <a:lstStyle/>
                    <a:p>
                      <a:endParaRPr kumimoji="1" lang="ja-JP" altLang="en-US"/>
                    </a:p>
                  </a:txBody>
                  <a:tcPr/>
                </a:tc>
                <a:tc>
                  <a:txBody>
                    <a:bodyPr/>
                    <a:lstStyle/>
                    <a:p>
                      <a:pPr algn="ctr"/>
                      <a:r>
                        <a:rPr kumimoji="1" lang="ja-JP" altLang="en-US" sz="1000" dirty="0" smtClean="0"/>
                        <a:t>方向性</a:t>
                      </a:r>
                      <a:endParaRPr kumimoji="1" lang="ja-JP" altLang="en-US" sz="1000" dirty="0"/>
                    </a:p>
                  </a:txBody>
                  <a:tcPr anchor="ctr">
                    <a:solidFill>
                      <a:schemeClr val="bg1">
                        <a:lumMod val="85000"/>
                      </a:schemeClr>
                    </a:solidFill>
                  </a:tcPr>
                </a:tc>
                <a:tc>
                  <a:txBody>
                    <a:bodyPr/>
                    <a:lstStyle/>
                    <a:p>
                      <a:pPr algn="ctr"/>
                      <a:r>
                        <a:rPr kumimoji="1" lang="ja-JP" altLang="en-US" sz="1000" dirty="0" smtClean="0"/>
                        <a:t>基　　　　準　　　　等</a:t>
                      </a:r>
                      <a:endParaRPr kumimoji="1" lang="ja-JP" altLang="en-US" sz="1000" dirty="0"/>
                    </a:p>
                  </a:txBody>
                  <a:tcPr anchor="ctr">
                    <a:solidFill>
                      <a:schemeClr val="bg1">
                        <a:lumMod val="85000"/>
                      </a:schemeClr>
                    </a:solidFill>
                  </a:tcPr>
                </a:tc>
                <a:tc vMerge="1">
                  <a:txBody>
                    <a:bodyPr/>
                    <a:lstStyle/>
                    <a:p>
                      <a:endParaRPr kumimoji="1" lang="ja-JP" altLang="en-US"/>
                    </a:p>
                  </a:txBody>
                  <a:tcPr/>
                </a:tc>
              </a:tr>
              <a:tr h="485942">
                <a:tc>
                  <a:txBody>
                    <a:bodyPr/>
                    <a:lstStyle/>
                    <a:p>
                      <a:r>
                        <a:rPr kumimoji="1" lang="ja-JP" altLang="en-US" sz="1000" dirty="0" smtClean="0">
                          <a:latin typeface="ＭＳ ゴシック" panose="020B0609070205080204" pitchFamily="49" charset="-128"/>
                          <a:ea typeface="ＭＳ ゴシック" panose="020B0609070205080204" pitchFamily="49" charset="-128"/>
                        </a:rPr>
                        <a:t>保険料・税の区分</a:t>
                      </a:r>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1000" dirty="0" smtClean="0"/>
                        <a:t>統一</a:t>
                      </a:r>
                      <a:endParaRPr kumimoji="1" lang="ja-JP" altLang="en-US" sz="1000" dirty="0"/>
                    </a:p>
                  </a:txBody>
                  <a:tcPr anchor="ctr"/>
                </a:tc>
                <a:tc>
                  <a:txBody>
                    <a:bodyPr/>
                    <a:lstStyle/>
                    <a:p>
                      <a:pPr algn="l"/>
                      <a:r>
                        <a:rPr kumimoji="1" lang="ja-JP" altLang="en-US" sz="1000" dirty="0" smtClean="0"/>
                        <a:t>・４市町の理解を得た上で、「保険料」</a:t>
                      </a:r>
                      <a:endParaRPr kumimoji="1" lang="en-US" altLang="ja-JP" sz="1000" dirty="0" smtClean="0"/>
                    </a:p>
                  </a:txBody>
                  <a:tcPr anchor="ctr"/>
                </a:tc>
                <a:tc>
                  <a:txBody>
                    <a:bodyPr/>
                    <a:lstStyle/>
                    <a:p>
                      <a:r>
                        <a:rPr kumimoji="1" lang="ja-JP" altLang="en-US" sz="1000" dirty="0" smtClean="0"/>
                        <a:t>・統一時期</a:t>
                      </a:r>
                      <a:endParaRPr kumimoji="1" lang="en-US" altLang="ja-JP" sz="1000" dirty="0" smtClean="0"/>
                    </a:p>
                    <a:p>
                      <a:endParaRPr kumimoji="1" lang="en-US" altLang="ja-JP" sz="1000" dirty="0" smtClean="0"/>
                    </a:p>
                    <a:p>
                      <a:r>
                        <a:rPr kumimoji="1" lang="ja-JP" altLang="en-US" sz="1000" dirty="0" smtClean="0"/>
                        <a:t>・経過措置期間</a:t>
                      </a:r>
                      <a:endParaRPr kumimoji="1" lang="ja-JP" altLang="en-US" sz="1000" dirty="0"/>
                    </a:p>
                  </a:txBody>
                  <a:tcPr anchor="ctr"/>
                </a:tc>
              </a:tr>
              <a:tr h="438303">
                <a:tc>
                  <a:txBody>
                    <a:bodyPr/>
                    <a:lstStyle/>
                    <a:p>
                      <a:r>
                        <a:rPr kumimoji="1" lang="ja-JP" altLang="en-US" sz="1000" dirty="0" smtClean="0">
                          <a:latin typeface="ＭＳ ゴシック" panose="020B0609070205080204" pitchFamily="49" charset="-128"/>
                          <a:ea typeface="ＭＳ ゴシック" panose="020B0609070205080204" pitchFamily="49" charset="-128"/>
                        </a:rPr>
                        <a:t>賦課方式</a:t>
                      </a:r>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統一</a:t>
                      </a:r>
                    </a:p>
                  </a:txBody>
                  <a:tcPr anchor="ctr"/>
                </a:tc>
                <a:tc>
                  <a:txBody>
                    <a:bodyPr/>
                    <a:lstStyle/>
                    <a:p>
                      <a:pPr>
                        <a:lnSpc>
                          <a:spcPct val="100000"/>
                        </a:lnSpc>
                      </a:pPr>
                      <a:r>
                        <a:rPr kumimoji="1" lang="ja-JP" altLang="en-US" sz="1000" dirty="0" smtClean="0"/>
                        <a:t>・「３方式」を基本</a:t>
                      </a:r>
                      <a:endParaRPr kumimoji="1" lang="en-US" altLang="ja-JP" sz="1000" dirty="0" smtClean="0"/>
                    </a:p>
                    <a:p>
                      <a:pPr>
                        <a:lnSpc>
                          <a:spcPct val="100000"/>
                        </a:lnSpc>
                      </a:pPr>
                      <a:r>
                        <a:rPr kumimoji="1" lang="ja-JP" altLang="en-US" sz="1000" dirty="0" smtClean="0"/>
                        <a:t>　（ただし、介護分は「２方式」も含め検討継続）</a:t>
                      </a:r>
                      <a:endParaRPr kumimoji="1" lang="en-US" altLang="ja-JP" sz="1000" dirty="0" smtClean="0"/>
                    </a:p>
                  </a:txBody>
                  <a:tcPr anchor="ct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・多子世帯及び単身世帯等被保険者への影響</a:t>
                      </a:r>
                      <a:endParaRPr kumimoji="1" lang="en-US" altLang="ja-JP" sz="10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・具体的な激変緩和措置の取扱い</a:t>
                      </a:r>
                      <a:endParaRPr kumimoji="1" lang="ja-JP" altLang="en-US" sz="1000" dirty="0"/>
                    </a:p>
                  </a:txBody>
                  <a:tcPr anchor="ctr"/>
                </a:tc>
              </a:tr>
              <a:tr h="576064">
                <a:tc>
                  <a:txBody>
                    <a:bodyPr/>
                    <a:lstStyle/>
                    <a:p>
                      <a:r>
                        <a:rPr kumimoji="1" lang="ja-JP" altLang="en-US" sz="1000" dirty="0" smtClean="0">
                          <a:latin typeface="ＭＳ ゴシック" panose="020B0609070205080204" pitchFamily="49" charset="-128"/>
                          <a:ea typeface="ＭＳ ゴシック" panose="020B0609070205080204" pitchFamily="49" charset="-128"/>
                        </a:rPr>
                        <a:t>賦課割合</a:t>
                      </a:r>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1000" dirty="0" smtClean="0"/>
                        <a:t>統一</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ＭＳ Ｐゴシック" panose="020B0600070205080204" pitchFamily="50" charset="-128"/>
                          <a:ea typeface="ＭＳ Ｐゴシック" panose="020B0600070205080204" pitchFamily="50" charset="-128"/>
                        </a:rPr>
                        <a:t>・３方式を採用した際の応益（均等・平等）分は、政令基準（国基準）の</a:t>
                      </a:r>
                      <a:endParaRPr kumimoji="1" lang="en-US" altLang="ja-JP" sz="1000" dirty="0" smtClean="0">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ＭＳ Ｐゴシック" panose="020B0600070205080204" pitchFamily="50" charset="-128"/>
                          <a:ea typeface="ＭＳ Ｐゴシック" panose="020B0600070205080204" pitchFamily="50" charset="-128"/>
                        </a:rPr>
                        <a:t>「７（</a:t>
                      </a:r>
                      <a:r>
                        <a:rPr kumimoji="1" lang="en-US" altLang="ja-JP" sz="1000" dirty="0" smtClean="0">
                          <a:latin typeface="ＭＳ Ｐゴシック" panose="020B0600070205080204" pitchFamily="50" charset="-128"/>
                          <a:ea typeface="ＭＳ Ｐゴシック" panose="020B0600070205080204" pitchFamily="50" charset="-128"/>
                        </a:rPr>
                        <a:t>35</a:t>
                      </a:r>
                      <a:r>
                        <a:rPr kumimoji="1" lang="ja-JP" altLang="en-US" sz="1000" dirty="0" smtClean="0">
                          <a:latin typeface="ＭＳ Ｐゴシック" panose="020B0600070205080204" pitchFamily="50" charset="-128"/>
                          <a:ea typeface="ＭＳ Ｐゴシック" panose="020B0600070205080204" pitchFamily="50" charset="-128"/>
                        </a:rPr>
                        <a:t>）：３（</a:t>
                      </a:r>
                      <a:r>
                        <a:rPr kumimoji="1" lang="en-US" altLang="ja-JP" sz="1000" dirty="0" smtClean="0">
                          <a:latin typeface="ＭＳ Ｐゴシック" panose="020B0600070205080204" pitchFamily="50" charset="-128"/>
                          <a:ea typeface="ＭＳ Ｐゴシック" panose="020B0600070205080204" pitchFamily="50" charset="-128"/>
                        </a:rPr>
                        <a:t>15</a:t>
                      </a:r>
                      <a:r>
                        <a:rPr kumimoji="1" lang="ja-JP" altLang="en-US" sz="1000" dirty="0" smtClean="0">
                          <a:latin typeface="ＭＳ Ｐゴシック" panose="020B0600070205080204" pitchFamily="50" charset="-128"/>
                          <a:ea typeface="ＭＳ Ｐゴシック" panose="020B0600070205080204" pitchFamily="50" charset="-128"/>
                        </a:rPr>
                        <a:t>）」を基本</a:t>
                      </a:r>
                      <a:endParaRPr kumimoji="1" lang="en-US" altLang="ja-JP" sz="1000" dirty="0" smtClean="0">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dirty="0" smtClean="0">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ＭＳ Ｐゴシック" panose="020B0600070205080204" pitchFamily="50" charset="-128"/>
                          <a:ea typeface="ＭＳ Ｐゴシック" panose="020B0600070205080204" pitchFamily="50" charset="-128"/>
                        </a:rPr>
                        <a:t>・応能（所得）分は、全国平均と比較した所得水準に応じて按分した比率</a:t>
                      </a:r>
                      <a:endParaRPr kumimoji="1" lang="en-US" altLang="ja-JP" sz="1000" dirty="0" smtClean="0">
                        <a:latin typeface="ＭＳ Ｐゴシック" panose="020B0600070205080204" pitchFamily="50" charset="-128"/>
                        <a:ea typeface="ＭＳ Ｐゴシック" panose="020B0600070205080204" pitchFamily="50" charset="-128"/>
                      </a:endParaRPr>
                    </a:p>
                  </a:txBody>
                  <a:tcPr anchor="ct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smtClean="0"/>
                    </a:p>
                  </a:txBody>
                  <a:tcPr anchor="ctr"/>
                </a:tc>
              </a:tr>
              <a:tr h="1819240">
                <a:tc>
                  <a:txBody>
                    <a:bodyPr/>
                    <a:lstStyle/>
                    <a:p>
                      <a:r>
                        <a:rPr kumimoji="1" lang="ja-JP" altLang="en-US" sz="1000" dirty="0" smtClean="0">
                          <a:latin typeface="ＭＳ ゴシック" panose="020B0609070205080204" pitchFamily="49" charset="-128"/>
                          <a:ea typeface="ＭＳ ゴシック" panose="020B0609070205080204" pitchFamily="49" charset="-128"/>
                        </a:rPr>
                        <a:t>保険料率</a:t>
                      </a:r>
                    </a:p>
                  </a:txBody>
                  <a:tcPr anchor="ctr"/>
                </a:tc>
                <a:tc>
                  <a:txBody>
                    <a:bodyPr/>
                    <a:lstStyle/>
                    <a:p>
                      <a:pPr algn="ctr"/>
                      <a:r>
                        <a:rPr kumimoji="1" lang="ja-JP" altLang="en-US" sz="1000" dirty="0" smtClean="0"/>
                        <a:t>統一</a:t>
                      </a:r>
                      <a:endParaRPr kumimoji="1" lang="en-US" altLang="ja-JP" sz="1000" dirty="0" smtClean="0"/>
                    </a:p>
                  </a:txBody>
                  <a:tcPr anchor="ctr"/>
                </a:tc>
                <a:tc>
                  <a:txBody>
                    <a:bodyPr/>
                    <a:lstStyle/>
                    <a:p>
                      <a:r>
                        <a:rPr kumimoji="1" lang="ja-JP" altLang="en-US" sz="1000" dirty="0" smtClean="0"/>
                        <a:t>・標準保険料率は、医療費水準の差が比較的小さいことを踏まえ、医療費水準を</a:t>
                      </a:r>
                      <a:endParaRPr kumimoji="1" lang="en-US" altLang="ja-JP" sz="1000" dirty="0" smtClean="0"/>
                    </a:p>
                    <a:p>
                      <a:r>
                        <a:rPr kumimoji="1" lang="ja-JP" altLang="en-US" sz="1000" dirty="0" smtClean="0"/>
                        <a:t>加味せず統一</a:t>
                      </a:r>
                      <a:endParaRPr kumimoji="1" lang="en-US" altLang="ja-JP" sz="1000" dirty="0" smtClean="0"/>
                    </a:p>
                    <a:p>
                      <a:endParaRPr kumimoji="1" lang="en-US" altLang="ja-JP" sz="1000" dirty="0" smtClean="0"/>
                    </a:p>
                    <a:p>
                      <a:r>
                        <a:rPr kumimoji="1" lang="ja-JP" altLang="en-US" sz="1000" dirty="0" smtClean="0"/>
                        <a:t>・標準保険料率で賄う経費は、事業費納付金対象経費と、事業費納付金対象外</a:t>
                      </a:r>
                      <a:endParaRPr kumimoji="1" lang="en-US" altLang="ja-JP" sz="1000" dirty="0" smtClean="0"/>
                    </a:p>
                    <a:p>
                      <a:r>
                        <a:rPr kumimoji="1" lang="ja-JP" altLang="en-US" sz="1000" dirty="0" smtClean="0"/>
                        <a:t>である各市町村独自保健事業等の実施経費</a:t>
                      </a:r>
                      <a:endParaRPr kumimoji="1" lang="en-US" altLang="ja-JP" sz="1000" dirty="0" smtClean="0"/>
                    </a:p>
                    <a:p>
                      <a:pPr>
                        <a:lnSpc>
                          <a:spcPct val="100000"/>
                        </a:lnSpc>
                      </a:pPr>
                      <a:endParaRPr kumimoji="1" lang="en-US" altLang="ja-JP" sz="1000" dirty="0" smtClean="0"/>
                    </a:p>
                    <a:p>
                      <a:pPr>
                        <a:lnSpc>
                          <a:spcPct val="100000"/>
                        </a:lnSpc>
                      </a:pPr>
                      <a:r>
                        <a:rPr kumimoji="1" lang="ja-JP" altLang="en-US" sz="1000" dirty="0" smtClean="0"/>
                        <a:t>・市町村が実際に定める保険料率も、原則「標準保険料率」と同率で統一</a:t>
                      </a:r>
                      <a:endParaRPr kumimoji="1" lang="en-US" altLang="ja-JP" sz="1000" dirty="0" smtClean="0"/>
                    </a:p>
                    <a:p>
                      <a:pPr>
                        <a:lnSpc>
                          <a:spcPct val="100000"/>
                        </a:lnSpc>
                      </a:pPr>
                      <a:r>
                        <a:rPr kumimoji="1" lang="ja-JP" altLang="en-US" sz="1000" dirty="0" smtClean="0"/>
                        <a:t>　ただし、以下の例外あり</a:t>
                      </a:r>
                      <a:endParaRPr kumimoji="1" lang="en-US" altLang="ja-JP" sz="1000" dirty="0" smtClean="0"/>
                    </a:p>
                    <a:p>
                      <a:pPr>
                        <a:lnSpc>
                          <a:spcPct val="100000"/>
                        </a:lnSpc>
                      </a:pPr>
                      <a:r>
                        <a:rPr kumimoji="1" lang="ja-JP" altLang="en-US" sz="1000" dirty="0" smtClean="0"/>
                        <a:t>　①財政安定化基金への償還財源確保のための保険料率上乗せは容認</a:t>
                      </a:r>
                      <a:endParaRPr kumimoji="1" lang="en-US" altLang="ja-JP" sz="1000" dirty="0" smtClean="0"/>
                    </a:p>
                    <a:p>
                      <a:pPr>
                        <a:lnSpc>
                          <a:spcPct val="100000"/>
                        </a:lnSpc>
                      </a:pPr>
                      <a:r>
                        <a:rPr kumimoji="1" lang="ja-JP" altLang="en-US" sz="1000" dirty="0" smtClean="0"/>
                        <a:t>　②累積赤字解消や保険料減免及び一般会計繰入解消による激変緩和等の</a:t>
                      </a:r>
                      <a:endParaRPr kumimoji="1" lang="en-US" altLang="ja-JP" sz="1000" dirty="0" smtClean="0"/>
                    </a:p>
                    <a:p>
                      <a:pPr>
                        <a:lnSpc>
                          <a:spcPct val="100000"/>
                        </a:lnSpc>
                      </a:pPr>
                      <a:r>
                        <a:rPr kumimoji="1" lang="ja-JP" altLang="en-US" sz="1000" dirty="0" smtClean="0"/>
                        <a:t>　ための保険料率上乗せ・一般会計繰入れは容認 </a:t>
                      </a:r>
                      <a:r>
                        <a:rPr kumimoji="1" lang="ja-JP" altLang="en-US" sz="1000" baseline="0" dirty="0" smtClean="0"/>
                        <a:t> </a:t>
                      </a:r>
                      <a:r>
                        <a:rPr kumimoji="1" lang="en-US" altLang="ja-JP" sz="1000" dirty="0" smtClean="0"/>
                        <a:t>【</a:t>
                      </a:r>
                      <a:r>
                        <a:rPr kumimoji="1" lang="ja-JP" altLang="en-US" sz="1000" dirty="0" smtClean="0"/>
                        <a:t>激変緩和措置期間中に限る</a:t>
                      </a:r>
                      <a:r>
                        <a:rPr kumimoji="1" lang="en-US" altLang="ja-JP" sz="1000" dirty="0" smtClean="0"/>
                        <a:t>】</a:t>
                      </a:r>
                    </a:p>
                    <a:p>
                      <a:pPr>
                        <a:lnSpc>
                          <a:spcPct val="100000"/>
                        </a:lnSpc>
                      </a:pPr>
                      <a:endParaRPr kumimoji="1" lang="en-US" altLang="ja-JP" sz="1000" dirty="0" smtClean="0"/>
                    </a:p>
                    <a:p>
                      <a:pPr>
                        <a:lnSpc>
                          <a:spcPct val="100000"/>
                        </a:lnSpc>
                      </a:pPr>
                      <a:r>
                        <a:rPr kumimoji="1" lang="ja-JP" altLang="en-US" sz="1000" dirty="0" smtClean="0"/>
                        <a:t>・後期分・介護分についても同様の考え方</a:t>
                      </a:r>
                      <a:endParaRPr kumimoji="1" lang="en-US" altLang="ja-JP" sz="1000" dirty="0" smtClean="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・標準保険料率の試算</a:t>
                      </a:r>
                      <a:endParaRPr kumimoji="1" lang="en-US" altLang="ja-JP" sz="10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　（事業費納付金等算定標準システム活用）</a:t>
                      </a:r>
                      <a:endParaRPr kumimoji="1" lang="en-US" altLang="ja-JP" sz="10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・被保険者への影響</a:t>
                      </a:r>
                      <a:endParaRPr kumimoji="1" lang="en-US" altLang="ja-JP" sz="10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・医療費適正化等のインセンティブ</a:t>
                      </a:r>
                      <a:endParaRPr kumimoji="1" lang="en-US" altLang="ja-JP" sz="10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　（被保険者への還元方策など）</a:t>
                      </a:r>
                      <a:endParaRPr kumimoji="1" lang="en-US" altLang="ja-JP" sz="10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・具体的な激変緩和措置の取扱い</a:t>
                      </a:r>
                    </a:p>
                  </a:txBody>
                  <a:tcPr anchor="ctr"/>
                </a:tc>
              </a:tr>
              <a:tr h="45916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賦課限度額</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統一</a:t>
                      </a:r>
                    </a:p>
                  </a:txBody>
                  <a:tcPr anchor="ctr"/>
                </a:tc>
                <a:tc>
                  <a:txBody>
                    <a:bodyPr/>
                    <a:lstStyle/>
                    <a:p>
                      <a:pPr algn="l"/>
                      <a:r>
                        <a:rPr kumimoji="1" lang="ja-JP" altLang="en-US" sz="1000" dirty="0" smtClean="0"/>
                        <a:t>・政令基準（国基準）</a:t>
                      </a:r>
                      <a:endParaRPr kumimoji="1" lang="en-US" altLang="ja-JP" sz="1000" dirty="0" smtClean="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・具体的な激変緩和措置の取扱い</a:t>
                      </a:r>
                    </a:p>
                  </a:txBody>
                  <a:tcPr anchor="ctr"/>
                </a:tc>
              </a:tr>
              <a:tr h="1033407">
                <a:tc>
                  <a:txBody>
                    <a:bodyPr/>
                    <a:lstStyle/>
                    <a:p>
                      <a:pPr algn="l"/>
                      <a:r>
                        <a:rPr kumimoji="1" lang="ja-JP" altLang="en-US" sz="1000" dirty="0" smtClean="0"/>
                        <a:t>保険料減免　　　</a:t>
                      </a:r>
                      <a:endParaRPr kumimoji="1" lang="en-US" altLang="ja-JP" sz="1000" dirty="0" smtClean="0"/>
                    </a:p>
                    <a:p>
                      <a:pPr algn="l"/>
                      <a:r>
                        <a:rPr kumimoji="1" lang="ja-JP" altLang="en-US" sz="1000" dirty="0" smtClean="0"/>
                        <a:t>・軽減</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統一</a:t>
                      </a:r>
                    </a:p>
                  </a:txBody>
                  <a:tcPr anchor="ctr"/>
                </a:tc>
                <a:tc>
                  <a:txBody>
                    <a:bodyPr/>
                    <a:lstStyle/>
                    <a:p>
                      <a:r>
                        <a:rPr kumimoji="1" lang="ja-JP" altLang="en-US" sz="1000" dirty="0" smtClean="0">
                          <a:latin typeface="+mn-ea"/>
                          <a:ea typeface="+mn-ea"/>
                        </a:rPr>
                        <a:t>・</a:t>
                      </a:r>
                      <a:r>
                        <a:rPr kumimoji="1" lang="en-US" altLang="ja-JP" sz="1000" dirty="0" smtClean="0">
                          <a:latin typeface="+mn-ea"/>
                          <a:ea typeface="+mn-ea"/>
                        </a:rPr>
                        <a:t>H30</a:t>
                      </a:r>
                      <a:r>
                        <a:rPr kumimoji="1" lang="ja-JP" altLang="en-US" sz="1000" dirty="0" smtClean="0">
                          <a:latin typeface="+mn-ea"/>
                          <a:ea typeface="+mn-ea"/>
                        </a:rPr>
                        <a:t>年度から、原則「共通基準」で統一</a:t>
                      </a:r>
                      <a:endParaRPr kumimoji="1" lang="en-US" altLang="ja-JP" sz="1000" dirty="0" smtClean="0">
                        <a:latin typeface="+mn-ea"/>
                        <a:ea typeface="+mn-ea"/>
                      </a:endParaRPr>
                    </a:p>
                    <a:p>
                      <a:r>
                        <a:rPr kumimoji="1" lang="ja-JP" altLang="en-US" sz="1000" dirty="0" smtClean="0">
                          <a:latin typeface="+mn-ea"/>
                          <a:ea typeface="+mn-ea"/>
                        </a:rPr>
                        <a:t>　（激変緩和措置として、当面の間は従前の基準も可能）</a:t>
                      </a:r>
                      <a:endParaRPr kumimoji="1" lang="en-US" altLang="ja-JP" sz="1000" dirty="0" smtClean="0">
                        <a:latin typeface="+mn-ea"/>
                        <a:ea typeface="+mn-ea"/>
                      </a:endParaRPr>
                    </a:p>
                    <a:p>
                      <a:pPr>
                        <a:lnSpc>
                          <a:spcPts val="1000"/>
                        </a:lnSpc>
                      </a:pPr>
                      <a:endParaRPr kumimoji="1" lang="en-US" altLang="ja-JP" sz="1000" dirty="0" smtClean="0"/>
                    </a:p>
                    <a:p>
                      <a:r>
                        <a:rPr kumimoji="1" lang="ja-JP" altLang="en-US" sz="1000" dirty="0" smtClean="0"/>
                        <a:t>・「共通基準」の財源は、標準保険料率（事業費納付金）で賄う</a:t>
                      </a:r>
                      <a:endParaRPr kumimoji="1" lang="en-US" altLang="ja-JP" sz="1000" dirty="0" smtClean="0"/>
                    </a:p>
                    <a:p>
                      <a:r>
                        <a:rPr kumimoji="1" lang="ja-JP" altLang="en-US" sz="1000" dirty="0" smtClean="0"/>
                        <a:t>　激変緩和措置にかかる財源は、各市町村の責任で一般会計繰入れ・保険料率へ　　</a:t>
                      </a:r>
                      <a:endParaRPr kumimoji="1" lang="en-US" altLang="ja-JP" sz="1000" dirty="0" smtClean="0"/>
                    </a:p>
                    <a:p>
                      <a:r>
                        <a:rPr kumimoji="1" lang="ja-JP" altLang="en-US" sz="1000" dirty="0" smtClean="0"/>
                        <a:t>　の上乗せで対応</a:t>
                      </a:r>
                      <a:endParaRPr kumimoji="1" lang="en-US" altLang="ja-JP" sz="1000" dirty="0" smtClean="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・具体的な共通基準の検討</a:t>
                      </a:r>
                      <a:endParaRPr kumimoji="1" lang="en-US" altLang="ja-JP" sz="1000" dirty="0" smtClean="0"/>
                    </a:p>
                    <a:p>
                      <a:pPr marL="0" marR="0" indent="0" algn="l" defTabSz="914400" rtl="0" eaLnBrk="1" fontAlgn="auto" latinLnBrk="0" hangingPunct="1">
                        <a:lnSpc>
                          <a:spcPts val="1000"/>
                        </a:lnSpc>
                        <a:spcBef>
                          <a:spcPts val="0"/>
                        </a:spcBef>
                        <a:spcAft>
                          <a:spcPts val="0"/>
                        </a:spcAft>
                        <a:buClrTx/>
                        <a:buSzTx/>
                        <a:buFontTx/>
                        <a:buNone/>
                        <a:tabLst/>
                        <a:defRPr/>
                      </a:pPr>
                      <a:endParaRPr kumimoji="1" lang="en-US" altLang="ja-JP" sz="10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・被保険者への影響（激変緩和措置）</a:t>
                      </a:r>
                      <a:endParaRPr kumimoji="1" lang="ja-JP" altLang="en-US" sz="1000" dirty="0"/>
                    </a:p>
                  </a:txBody>
                  <a:tcPr anchor="ctr"/>
                </a:tc>
              </a:tr>
              <a:tr h="633351">
                <a:tc>
                  <a:txBody>
                    <a:bodyPr/>
                    <a:lstStyle/>
                    <a:p>
                      <a:r>
                        <a:rPr kumimoji="1" lang="ja-JP" altLang="en-US" sz="1000" dirty="0" smtClean="0"/>
                        <a:t>収納率</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標準収納率は実収納率</a:t>
                      </a:r>
                      <a:r>
                        <a:rPr kumimoji="1" lang="en-US" altLang="ja-JP" sz="1000" dirty="0" smtClean="0">
                          <a:latin typeface="+mn-ea"/>
                          <a:ea typeface="+mn-ea"/>
                        </a:rPr>
                        <a:t>±α</a:t>
                      </a:r>
                      <a:endParaRPr kumimoji="1" lang="ja-JP" altLang="en-US" sz="1000" dirty="0" smtClean="0"/>
                    </a:p>
                  </a:txBody>
                  <a:tcPr anchor="ctr"/>
                </a:tc>
                <a:tc>
                  <a:txBody>
                    <a:bodyPr/>
                    <a:lstStyle/>
                    <a:p>
                      <a:pPr algn="l"/>
                      <a:r>
                        <a:rPr kumimoji="1" lang="ja-JP" altLang="en-US" sz="1000" dirty="0" smtClean="0"/>
                        <a:t>・標準収納率は、各市町村の「実収納率」を基本に、規模別基準収納率との差に応じた</a:t>
                      </a:r>
                      <a:endParaRPr kumimoji="1" lang="en-US" altLang="ja-JP" sz="1000" dirty="0" smtClean="0"/>
                    </a:p>
                    <a:p>
                      <a:pPr algn="l"/>
                      <a:r>
                        <a:rPr kumimoji="1" lang="ja-JP" altLang="en-US" sz="1000" dirty="0" smtClean="0"/>
                        <a:t>諸条件</a:t>
                      </a:r>
                      <a:r>
                        <a:rPr kumimoji="1" lang="ja-JP" altLang="en-US" sz="1000" dirty="0" smtClean="0">
                          <a:latin typeface="+mn-ea"/>
                          <a:ea typeface="+mn-ea"/>
                        </a:rPr>
                        <a:t>（</a:t>
                      </a:r>
                      <a:r>
                        <a:rPr kumimoji="1" lang="en-US" altLang="ja-JP" sz="1000" dirty="0" smtClean="0">
                          <a:latin typeface="+mn-ea"/>
                          <a:ea typeface="+mn-ea"/>
                        </a:rPr>
                        <a:t>±α</a:t>
                      </a:r>
                      <a:r>
                        <a:rPr kumimoji="1" lang="ja-JP" altLang="en-US" sz="1000" dirty="0" smtClean="0">
                          <a:latin typeface="+mn-ea"/>
                          <a:ea typeface="+mn-ea"/>
                        </a:rPr>
                        <a:t>）</a:t>
                      </a:r>
                      <a:r>
                        <a:rPr kumimoji="1" lang="ja-JP" altLang="en-US" sz="1000" dirty="0" smtClean="0"/>
                        <a:t>を加味して設定</a:t>
                      </a:r>
                      <a:endParaRPr kumimoji="1" lang="en-US" altLang="ja-JP" sz="1000" dirty="0" smtClean="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・具体的な標準収納率の設定</a:t>
                      </a:r>
                      <a:endParaRPr kumimoji="1" lang="en-US" altLang="ja-JP" sz="10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・目標収納率の設定</a:t>
                      </a:r>
                      <a:endParaRPr kumimoji="1" lang="en-US" altLang="ja-JP" sz="10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　（更なる収納インセンティブが働く仕組み）</a:t>
                      </a:r>
                      <a:endParaRPr kumimoji="1" lang="en-US" altLang="ja-JP" sz="1000" dirty="0" smtClean="0"/>
                    </a:p>
                  </a:txBody>
                  <a:tcPr anchor="ctr"/>
                </a:tc>
              </a:tr>
            </a:tbl>
          </a:graphicData>
        </a:graphic>
      </p:graphicFrame>
      <p:sp>
        <p:nvSpPr>
          <p:cNvPr id="4" name="テキスト ボックス 3"/>
          <p:cNvSpPr txBox="1"/>
          <p:nvPr/>
        </p:nvSpPr>
        <p:spPr>
          <a:xfrm>
            <a:off x="8100392" y="44624"/>
            <a:ext cx="864096" cy="276999"/>
          </a:xfrm>
          <a:prstGeom prst="rect">
            <a:avLst/>
          </a:prstGeom>
          <a:noFill/>
          <a:ln w="25400">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1200" b="1" dirty="0" smtClean="0">
                <a:latin typeface="+mn-ea"/>
              </a:rPr>
              <a:t>資料２－１</a:t>
            </a:r>
            <a:endParaRPr kumimoji="1" lang="ja-JP" altLang="en-US" sz="1200" b="1" dirty="0">
              <a:latin typeface="+mn-ea"/>
            </a:endParaRPr>
          </a:p>
        </p:txBody>
      </p:sp>
      <p:sp>
        <p:nvSpPr>
          <p:cNvPr id="5" name="大かっこ 4"/>
          <p:cNvSpPr/>
          <p:nvPr/>
        </p:nvSpPr>
        <p:spPr>
          <a:xfrm>
            <a:off x="1619672" y="5733256"/>
            <a:ext cx="4536504" cy="288032"/>
          </a:xfrm>
          <a:prstGeom prst="bracketPair">
            <a:avLst>
              <a:gd name="adj" fmla="val 18316"/>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 name="テキスト ボックス 2"/>
          <p:cNvSpPr txBox="1"/>
          <p:nvPr/>
        </p:nvSpPr>
        <p:spPr>
          <a:xfrm>
            <a:off x="6084168" y="1628800"/>
            <a:ext cx="338554" cy="3384376"/>
          </a:xfrm>
          <a:prstGeom prst="rect">
            <a:avLst/>
          </a:prstGeom>
          <a:solidFill>
            <a:schemeClr val="bg1"/>
          </a:solidFill>
          <a:ln w="12700">
            <a:solidFill>
              <a:schemeClr val="tx1"/>
            </a:solidFill>
            <a:prstDash val="dash"/>
          </a:ln>
        </p:spPr>
        <p:txBody>
          <a:bodyPr vert="eaVert" wrap="square" rtlCol="0">
            <a:spAutoFit/>
          </a:bodyPr>
          <a:lstStyle/>
          <a:p>
            <a:pPr algn="ctr"/>
            <a:r>
              <a:rPr kumimoji="1" lang="ja-JP" altLang="en-US" sz="1000" dirty="0" smtClean="0">
                <a:latin typeface="+mn-ea"/>
              </a:rPr>
              <a:t>６ 年 以 内 の 激 変 緩 和 措 置 期 間 を 設 定</a:t>
            </a:r>
            <a:endParaRPr kumimoji="1" lang="ja-JP" altLang="en-US" sz="1000" dirty="0">
              <a:latin typeface="+mn-ea"/>
            </a:endParaRPr>
          </a:p>
        </p:txBody>
      </p:sp>
      <p:sp>
        <p:nvSpPr>
          <p:cNvPr id="7" name="大かっこ 6"/>
          <p:cNvSpPr/>
          <p:nvPr/>
        </p:nvSpPr>
        <p:spPr>
          <a:xfrm>
            <a:off x="1619672" y="3645024"/>
            <a:ext cx="4392488" cy="648072"/>
          </a:xfrm>
          <a:prstGeom prst="bracketPair">
            <a:avLst>
              <a:gd name="adj" fmla="val 8913"/>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155266841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995</TotalTime>
  <Words>349</Words>
  <Application>Microsoft Office PowerPoint</Application>
  <PresentationFormat>画面に合わせる (4:3)</PresentationFormat>
  <Paragraphs>75</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平成２７年度財政運営検討Ｗ・Ｇとりまとめ（概要）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財政運営検討Ｗ・Ｇにおける検討課題</dc:title>
  <dc:creator>HOSTNAME</dc:creator>
  <cp:lastModifiedBy>HOSTNAME</cp:lastModifiedBy>
  <cp:revision>83</cp:revision>
  <cp:lastPrinted>2016-05-24T05:23:40Z</cp:lastPrinted>
  <dcterms:created xsi:type="dcterms:W3CDTF">2016-01-05T01:34:32Z</dcterms:created>
  <dcterms:modified xsi:type="dcterms:W3CDTF">2016-05-24T05:23:43Z</dcterms:modified>
</cp:coreProperties>
</file>