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90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1AD24-DB2C-41EF-84A4-4E0788A5E873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14EAA-54FF-4114-9C03-7C18C0E59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49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14EAA-54FF-4114-9C03-7C18C0E59C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63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52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7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40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49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46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13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31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50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76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88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46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A8371-A44D-4930-85D9-C1C94FCFCD27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568E9-B848-4D23-AFE3-C70B6C261D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31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-99392"/>
            <a:ext cx="9144000" cy="478884"/>
          </a:xfrm>
        </p:spPr>
        <p:txBody>
          <a:bodyPr>
            <a:noAutofit/>
          </a:bodyPr>
          <a:lstStyle/>
          <a:p>
            <a:r>
              <a:rPr kumimoji="1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事業費納付金・標準保険料率の試算について（対象経費等）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-39968" y="404664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グループ化 16"/>
          <p:cNvGrpSpPr/>
          <p:nvPr/>
        </p:nvGrpSpPr>
        <p:grpSpPr>
          <a:xfrm>
            <a:off x="179512" y="980728"/>
            <a:ext cx="4248472" cy="2592288"/>
            <a:chOff x="35496" y="522257"/>
            <a:chExt cx="4248472" cy="2592288"/>
          </a:xfrm>
        </p:grpSpPr>
        <p:sp>
          <p:nvSpPr>
            <p:cNvPr id="7" name="角丸四角形 6"/>
            <p:cNvSpPr/>
            <p:nvPr/>
          </p:nvSpPr>
          <p:spPr>
            <a:xfrm>
              <a:off x="35496" y="836713"/>
              <a:ext cx="4248472" cy="2277832"/>
            </a:xfrm>
            <a:prstGeom prst="roundRect">
              <a:avLst>
                <a:gd name="adj" fmla="val 8855"/>
              </a:avLst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・保険給付費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　（療養給付費・療養費・高額療養費・移送費）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・出産育児一時金等</a:t>
              </a:r>
              <a:endParaRPr lang="en-US" altLang="ja-JP" sz="1200" dirty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・葬祭費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</a:rPr>
                <a:t>審査支払手数料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</a:t>
              </a:r>
              <a:r>
                <a:rPr lang="ja-JP" altLang="en-US" sz="1200" dirty="0">
                  <a:solidFill>
                    <a:schemeClr val="tx1"/>
                  </a:solidFill>
                </a:rPr>
                <a:t>特定健康診査等に要する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費用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　（＝保健事業費のうち、共通基準となる部分）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・前期高齢者納付金等</a:t>
              </a:r>
              <a:endParaRPr lang="en-US" altLang="ja-JP" sz="1200" dirty="0">
                <a:solidFill>
                  <a:schemeClr val="tx1"/>
                </a:solidFill>
              </a:endParaRPr>
            </a:p>
            <a:p>
              <a:endParaRPr lang="en-US" altLang="ja-JP" sz="5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・保険料減免に要する費用　（</a:t>
              </a:r>
              <a:r>
                <a:rPr lang="en-US" altLang="ja-JP" sz="1200" u="sng" dirty="0" smtClean="0">
                  <a:solidFill>
                    <a:schemeClr val="tx1"/>
                  </a:solidFill>
                  <a:latin typeface="+mn-ea"/>
                </a:rPr>
                <a:t>※1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+mn-ea"/>
                </a:rPr>
                <a:t>・一部負担金減免に要する費用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（</a:t>
              </a:r>
              <a:r>
                <a:rPr lang="en-US" altLang="ja-JP" sz="1200" u="sng" dirty="0" smtClean="0">
                  <a:solidFill>
                    <a:schemeClr val="tx1"/>
                  </a:solidFill>
                  <a:latin typeface="+mn-ea"/>
                </a:rPr>
                <a:t>※1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・医療費適正化対策等事務費　（</a:t>
              </a:r>
              <a:r>
                <a:rPr lang="en-US" altLang="ja-JP" sz="1200" u="sng" dirty="0" smtClean="0">
                  <a:solidFill>
                    <a:schemeClr val="tx1"/>
                  </a:solidFill>
                  <a:latin typeface="+mn-ea"/>
                </a:rPr>
                <a:t>※1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）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98302" y="522257"/>
              <a:ext cx="3797634" cy="36004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b="1" u="sng" dirty="0">
                  <a:solidFill>
                    <a:schemeClr val="tx1"/>
                  </a:solidFill>
                </a:rPr>
                <a:t>【</a:t>
              </a:r>
              <a:r>
                <a:rPr lang="ja-JP" altLang="en-US" sz="1200" b="1" u="sng" dirty="0">
                  <a:solidFill>
                    <a:schemeClr val="tx1"/>
                  </a:solidFill>
                </a:rPr>
                <a:t>事業費納付</a:t>
              </a:r>
              <a:r>
                <a:rPr lang="ja-JP" altLang="en-US" sz="1200" b="1" u="sng" dirty="0" smtClean="0">
                  <a:solidFill>
                    <a:schemeClr val="tx1"/>
                  </a:solidFill>
                </a:rPr>
                <a:t>金試算の対象</a:t>
              </a:r>
              <a:r>
                <a:rPr lang="ja-JP" altLang="en-US" sz="1200" b="1" u="sng" dirty="0">
                  <a:solidFill>
                    <a:schemeClr val="tx1"/>
                  </a:solidFill>
                </a:rPr>
                <a:t>とする経費</a:t>
              </a:r>
              <a:r>
                <a:rPr lang="en-US" altLang="ja-JP" sz="1200" b="1" u="sng" dirty="0">
                  <a:solidFill>
                    <a:schemeClr val="tx1"/>
                  </a:solidFill>
                </a:rPr>
                <a:t>】</a:t>
              </a:r>
              <a:r>
                <a:rPr lang="ja-JP" altLang="en-US" sz="1200" b="1" dirty="0">
                  <a:solidFill>
                    <a:schemeClr val="tx1"/>
                  </a:solidFill>
                </a:rPr>
                <a:t>　</a:t>
              </a:r>
              <a:endParaRPr lang="en-US" altLang="ja-JP" sz="11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＝各市町村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の合算値を、府全体の経費に加える。</a:t>
              </a:r>
              <a:endParaRPr kumimoji="1" lang="ja-JP" altLang="en-US" sz="1000" dirty="0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716016" y="980728"/>
            <a:ext cx="4248472" cy="2808312"/>
            <a:chOff x="4644008" y="404664"/>
            <a:chExt cx="4248472" cy="2808312"/>
          </a:xfrm>
        </p:grpSpPr>
        <p:sp>
          <p:nvSpPr>
            <p:cNvPr id="8" name="角丸四角形 7"/>
            <p:cNvSpPr/>
            <p:nvPr/>
          </p:nvSpPr>
          <p:spPr>
            <a:xfrm>
              <a:off x="4644008" y="719120"/>
              <a:ext cx="4248472" cy="2493856"/>
            </a:xfrm>
            <a:prstGeom prst="roundRect">
              <a:avLst>
                <a:gd name="adj" fmla="val 7770"/>
              </a:avLst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・療養給付費等負担金（国）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・普通調整交付金　（国）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・特別調整交付金　（国）　（市町村向け（経営努力分等）除く）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・都道府県繰入金　（府）　（市町村向け除く）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・高額医療費負担金　（国及び府）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・特別高額医療費共同事業交付金等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・特定健康診査等負担金　（国及び府）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・前期高齢者交付金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endParaRPr lang="en-US" altLang="ja-JP" sz="5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・保険者支援制度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（</a:t>
              </a:r>
              <a:r>
                <a:rPr lang="en-US" altLang="ja-JP" sz="1200" u="sng" dirty="0" smtClean="0">
                  <a:solidFill>
                    <a:schemeClr val="tx1"/>
                  </a:solidFill>
                  <a:latin typeface="+mn-ea"/>
                </a:rPr>
                <a:t>※2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・出産育児一時金の法定繰入分　（</a:t>
              </a:r>
              <a:r>
                <a:rPr lang="en-US" altLang="ja-JP" sz="1200" u="sng" dirty="0" smtClean="0">
                  <a:solidFill>
                    <a:schemeClr val="tx1"/>
                  </a:solidFill>
                  <a:latin typeface="+mn-ea"/>
                </a:rPr>
                <a:t>※2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・地方単独事業の減額調整分　（</a:t>
              </a:r>
              <a:r>
                <a:rPr lang="en-US" altLang="ja-JP" sz="1200" u="sng" dirty="0" smtClean="0">
                  <a:solidFill>
                    <a:schemeClr val="tx1"/>
                  </a:solidFill>
                  <a:latin typeface="+mn-ea"/>
                </a:rPr>
                <a:t>※2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・国保財政安定化支援事業　（</a:t>
              </a:r>
              <a:r>
                <a:rPr lang="en-US" altLang="ja-JP" sz="1200" u="sng" dirty="0" smtClean="0">
                  <a:solidFill>
                    <a:schemeClr val="tx1"/>
                  </a:solidFill>
                  <a:latin typeface="+mn-ea"/>
                </a:rPr>
                <a:t>※2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）</a:t>
              </a:r>
              <a:endParaRPr lang="ja-JP" altLang="en-US" sz="12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4860032" y="404664"/>
              <a:ext cx="3816424" cy="36004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b="1" u="sng" dirty="0" smtClean="0">
                  <a:solidFill>
                    <a:schemeClr val="tx1"/>
                  </a:solidFill>
                </a:rPr>
                <a:t>【</a:t>
              </a:r>
              <a:r>
                <a:rPr lang="ja-JP" altLang="en-US" sz="1200" b="1" u="sng" dirty="0" smtClean="0">
                  <a:solidFill>
                    <a:schemeClr val="tx1"/>
                  </a:solidFill>
                </a:rPr>
                <a:t>事業費納付金試算の対象とする公費</a:t>
              </a:r>
              <a:r>
                <a:rPr lang="en-US" altLang="ja-JP" sz="1200" b="1" u="sng" dirty="0" smtClean="0">
                  <a:solidFill>
                    <a:schemeClr val="tx1"/>
                  </a:solidFill>
                </a:rPr>
                <a:t>】</a:t>
              </a:r>
              <a:r>
                <a:rPr lang="ja-JP" altLang="en-US" sz="1200" b="1" dirty="0" smtClean="0">
                  <a:solidFill>
                    <a:schemeClr val="tx1"/>
                  </a:solidFill>
                </a:rPr>
                <a:t>　</a:t>
              </a:r>
              <a:endParaRPr lang="en-US" altLang="ja-JP" sz="1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＝各市町村の合算値を、府全体の経費から差し引く。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屈折矢印 19"/>
          <p:cNvSpPr/>
          <p:nvPr/>
        </p:nvSpPr>
        <p:spPr>
          <a:xfrm rot="5400000">
            <a:off x="2606094" y="3713928"/>
            <a:ext cx="810673" cy="528850"/>
          </a:xfrm>
          <a:prstGeom prst="bentUpArrow">
            <a:avLst>
              <a:gd name="adj1" fmla="val 26092"/>
              <a:gd name="adj2" fmla="val 36090"/>
              <a:gd name="adj3" fmla="val 45245"/>
            </a:avLst>
          </a:prstGeom>
          <a:solidFill>
            <a:schemeClr val="accent5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屈折矢印 21"/>
          <p:cNvSpPr/>
          <p:nvPr/>
        </p:nvSpPr>
        <p:spPr>
          <a:xfrm rot="16200000" flipH="1">
            <a:off x="5885712" y="3699466"/>
            <a:ext cx="396915" cy="576064"/>
          </a:xfrm>
          <a:prstGeom prst="bentUpArrow">
            <a:avLst>
              <a:gd name="adj1" fmla="val 33246"/>
              <a:gd name="adj2" fmla="val 33563"/>
              <a:gd name="adj3" fmla="val 34895"/>
            </a:avLst>
          </a:prstGeom>
          <a:solidFill>
            <a:schemeClr val="accent5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9511" y="3573016"/>
            <a:ext cx="2732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（</a:t>
            </a:r>
            <a:r>
              <a:rPr kumimoji="1" lang="en-US" altLang="ja-JP" sz="1050" u="sng" dirty="0" smtClean="0"/>
              <a:t>※</a:t>
            </a:r>
            <a:r>
              <a:rPr kumimoji="1" lang="en-US" altLang="ja-JP" sz="1050" u="sng" dirty="0" smtClean="0">
                <a:latin typeface="+mn-ea"/>
              </a:rPr>
              <a:t>1</a:t>
            </a:r>
            <a:r>
              <a:rPr kumimoji="1" lang="ja-JP" altLang="en-US" sz="1050" dirty="0" smtClean="0"/>
              <a:t>）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市町村基礎ファイルの値をベースとする。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ただ</a:t>
            </a:r>
            <a:r>
              <a:rPr lang="ja-JP" altLang="en-US" sz="1050" dirty="0"/>
              <a:t>し</a:t>
            </a:r>
            <a:r>
              <a:rPr lang="ja-JP" altLang="en-US" sz="1050" dirty="0" smtClean="0"/>
              <a:t>、府内共通基準の検討状況も踏まえ、適宜数値を変更し試算を行う。</a:t>
            </a:r>
            <a:endParaRPr kumimoji="1" lang="ja-JP" altLang="en-US" sz="105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44208" y="3895164"/>
            <a:ext cx="26598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（</a:t>
            </a:r>
            <a:r>
              <a:rPr kumimoji="1" lang="en-US" altLang="ja-JP" sz="1050" dirty="0" smtClean="0"/>
              <a:t>※</a:t>
            </a:r>
            <a:r>
              <a:rPr kumimoji="1" lang="en-US" altLang="ja-JP" sz="1050" dirty="0" smtClean="0">
                <a:latin typeface="+mn-ea"/>
              </a:rPr>
              <a:t>2</a:t>
            </a:r>
            <a:r>
              <a:rPr kumimoji="1" lang="ja-JP" altLang="en-US" sz="1050" dirty="0" smtClean="0"/>
              <a:t>）財源は市町村の一般会計繰入による。</a:t>
            </a:r>
            <a:endParaRPr kumimoji="1" lang="ja-JP" altLang="en-US" sz="1050" dirty="0"/>
          </a:p>
        </p:txBody>
      </p:sp>
      <p:sp>
        <p:nvSpPr>
          <p:cNvPr id="30" name="角丸四角形 29"/>
          <p:cNvSpPr/>
          <p:nvPr/>
        </p:nvSpPr>
        <p:spPr>
          <a:xfrm>
            <a:off x="39967" y="584684"/>
            <a:ext cx="9064065" cy="3996444"/>
          </a:xfrm>
          <a:prstGeom prst="roundRect">
            <a:avLst>
              <a:gd name="adj" fmla="val 5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保険給付費等、府内市町村の国保運営に必要となる府全体の経費から、府全体の公費を差し引き、納付金基礎額を算出する。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7504" y="476672"/>
            <a:ext cx="2804355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１．納付金基礎額の算出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35496" y="4725144"/>
            <a:ext cx="9068535" cy="576064"/>
            <a:chOff x="35497" y="5301208"/>
            <a:chExt cx="9068535" cy="576064"/>
          </a:xfrm>
        </p:grpSpPr>
        <p:sp>
          <p:nvSpPr>
            <p:cNvPr id="28" name="角丸四角形 27"/>
            <p:cNvSpPr/>
            <p:nvPr/>
          </p:nvSpPr>
          <p:spPr>
            <a:xfrm>
              <a:off x="35497" y="5445224"/>
              <a:ext cx="9068535" cy="432048"/>
            </a:xfrm>
            <a:prstGeom prst="roundRect">
              <a:avLst>
                <a:gd name="adj" fmla="val 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納付金基礎額を、各市町村ごとに「所得水準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」、「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被保険者数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」及び「世帯数」に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より按分する。　→　</a:t>
              </a:r>
              <a:r>
                <a:rPr kumimoji="1" lang="ja-JP" altLang="en-US" sz="1200" b="1" dirty="0" smtClean="0">
                  <a:solidFill>
                    <a:schemeClr val="tx1"/>
                  </a:solidFill>
                </a:rPr>
                <a:t>各市町村事業費納付金額</a:t>
              </a:r>
              <a:endParaRPr kumimoji="1" lang="en-US" altLang="ja-JP" sz="12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11461" y="5301208"/>
              <a:ext cx="2804355" cy="21602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２．各市町村の事業費納付金を算出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311860" y="3861048"/>
            <a:ext cx="2484276" cy="648072"/>
            <a:chOff x="3527096" y="4365103"/>
            <a:chExt cx="2087444" cy="864097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3527096" y="4365103"/>
              <a:ext cx="2087444" cy="864096"/>
              <a:chOff x="2699792" y="4149077"/>
              <a:chExt cx="2591310" cy="1913356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2699792" y="4149080"/>
                <a:ext cx="1296144" cy="1913353"/>
              </a:xfrm>
              <a:prstGeom prst="rect">
                <a:avLst/>
              </a:prstGeom>
              <a:solidFill>
                <a:schemeClr val="bg1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経費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3994958" y="4149077"/>
                <a:ext cx="1296144" cy="956675"/>
              </a:xfrm>
              <a:prstGeom prst="rect">
                <a:avLst/>
              </a:prstGeom>
              <a:solidFill>
                <a:schemeClr val="bg1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公費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正方形/長方形 25"/>
            <p:cNvSpPr/>
            <p:nvPr/>
          </p:nvSpPr>
          <p:spPr>
            <a:xfrm>
              <a:off x="4569764" y="4797152"/>
              <a:ext cx="1044116" cy="432048"/>
            </a:xfrm>
            <a:prstGeom prst="rect">
              <a:avLst/>
            </a:prstGeom>
            <a:solidFill>
              <a:srgbClr val="FFC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</a:rPr>
                <a:t>納付金基礎額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下矢印 32"/>
          <p:cNvSpPr/>
          <p:nvPr/>
        </p:nvSpPr>
        <p:spPr>
          <a:xfrm>
            <a:off x="4137716" y="4581128"/>
            <a:ext cx="864096" cy="252028"/>
          </a:xfrm>
          <a:prstGeom prst="downArrow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" name="グループ化 35"/>
          <p:cNvGrpSpPr/>
          <p:nvPr/>
        </p:nvGrpSpPr>
        <p:grpSpPr>
          <a:xfrm>
            <a:off x="35496" y="5373216"/>
            <a:ext cx="9068536" cy="864096"/>
            <a:chOff x="111461" y="5301208"/>
            <a:chExt cx="9068536" cy="864096"/>
          </a:xfrm>
        </p:grpSpPr>
        <p:sp>
          <p:nvSpPr>
            <p:cNvPr id="37" name="角丸四角形 36"/>
            <p:cNvSpPr/>
            <p:nvPr/>
          </p:nvSpPr>
          <p:spPr>
            <a:xfrm>
              <a:off x="111461" y="5445224"/>
              <a:ext cx="9068536" cy="720080"/>
            </a:xfrm>
            <a:prstGeom prst="roundRect">
              <a:avLst>
                <a:gd name="adj" fmla="val 17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各市町村の事業費納付金額に、保険料で賦課すべき以下の項目を加算する。　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→　</a:t>
              </a:r>
              <a:r>
                <a:rPr lang="ja-JP" altLang="en-US" sz="1200" b="1" dirty="0" smtClean="0">
                  <a:solidFill>
                    <a:schemeClr val="tx1"/>
                  </a:solidFill>
                </a:rPr>
                <a:t>各市町村保険料必要総額</a:t>
              </a:r>
              <a:endParaRPr lang="en-US" altLang="ja-JP" sz="1200" b="1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　・保健事業費等のうち、納付金対象外となる部分　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　（＝保健事業費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は保険料の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3%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程度の規模であることを踏まえ、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3</a:t>
              </a:r>
              <a:r>
                <a:rPr lang="en-US" altLang="ja-JP" sz="1200" dirty="0">
                  <a:solidFill>
                    <a:schemeClr val="tx1"/>
                  </a:solidFill>
                </a:rPr>
                <a:t>% 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相当額から</a:t>
              </a:r>
              <a:r>
                <a:rPr lang="ja-JP" altLang="en-US" sz="1200" dirty="0">
                  <a:solidFill>
                    <a:schemeClr val="tx1"/>
                  </a:solidFill>
                </a:rPr>
                <a:t>特定健康診査等に要する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費用を除いた額とする。）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187426" y="5301208"/>
              <a:ext cx="2829149" cy="21602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３．各市町村の保険料必要総額の算出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下矢印 38"/>
          <p:cNvSpPr/>
          <p:nvPr/>
        </p:nvSpPr>
        <p:spPr>
          <a:xfrm>
            <a:off x="4120696" y="5301208"/>
            <a:ext cx="864096" cy="216024"/>
          </a:xfrm>
          <a:prstGeom prst="downArrow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>
            <a:off x="4137716" y="6237312"/>
            <a:ext cx="864096" cy="216024"/>
          </a:xfrm>
          <a:prstGeom prst="downArrow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642924" y="6453336"/>
            <a:ext cx="5853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u="sng" dirty="0" smtClean="0"/>
              <a:t>標準的な収納率で割戻し、各市町村ごとの標準保険料率を算出</a:t>
            </a:r>
            <a:endParaRPr kumimoji="1" lang="ja-JP" altLang="en-US" sz="1200" b="1" u="sng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6669360"/>
            <a:ext cx="914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※</a:t>
            </a:r>
            <a:r>
              <a:rPr lang="ja-JP" altLang="en-US" sz="1050" dirty="0" smtClean="0"/>
              <a:t>　大阪府は統一保険料率をめざした仕組みを検討中であり、この資料で示している事業費納付金等の試算方法については、国が示す試算方法と異なっている。</a:t>
            </a:r>
            <a:endParaRPr kumimoji="1" lang="ja-JP" altLang="en-US" sz="105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44409" y="40268"/>
            <a:ext cx="792087" cy="292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 smtClean="0"/>
              <a:t>資料３</a:t>
            </a:r>
            <a:endParaRPr lang="en-US" altLang="ja-JP" sz="13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84169" y="4293628"/>
            <a:ext cx="28998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＊今回の試算は</a:t>
            </a:r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からの</a:t>
            </a:r>
            <a:r>
              <a:rPr kumimoji="1" lang="en-US" altLang="ja-JP" sz="1000" dirty="0" smtClean="0"/>
              <a:t>1,700</a:t>
            </a:r>
            <a:r>
              <a:rPr kumimoji="1" lang="ja-JP" altLang="en-US" sz="1000" dirty="0" smtClean="0"/>
              <a:t>億円は含めない</a:t>
            </a:r>
            <a:r>
              <a:rPr lang="ja-JP" altLang="en-US" sz="1000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963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247</Words>
  <Application>Microsoft Office PowerPoint</Application>
  <PresentationFormat>画面に合わせる (4:3)</PresentationFormat>
  <Paragraphs>51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事業費納付金・標準保険料率の試算について（対象経費等）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事業費納付金算定項目について</dc:title>
  <dc:creator>HOSTNAME</dc:creator>
  <cp:lastModifiedBy>HOSTNAME</cp:lastModifiedBy>
  <cp:revision>46</cp:revision>
  <cp:lastPrinted>2016-10-17T04:30:33Z</cp:lastPrinted>
  <dcterms:created xsi:type="dcterms:W3CDTF">2016-10-11T06:29:21Z</dcterms:created>
  <dcterms:modified xsi:type="dcterms:W3CDTF">2016-10-17T04:33:18Z</dcterms:modified>
</cp:coreProperties>
</file>