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E0764-F6A2-420E-A0E3-F66BA6EA039A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FB4F5-E760-4797-9CB1-FA413786A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96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6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2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8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46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9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65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4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77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07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45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77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FB4A-FD52-40B7-AEF6-5BB345C019A1}" type="datetimeFigureOut">
              <a:rPr kumimoji="1" lang="ja-JP" altLang="en-US" smtClean="0"/>
              <a:t>2016/10/14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46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テキスト ボックス 47"/>
          <p:cNvSpPr txBox="1"/>
          <p:nvPr/>
        </p:nvSpPr>
        <p:spPr>
          <a:xfrm>
            <a:off x="1117019" y="12005"/>
            <a:ext cx="7776864" cy="46166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財政運営検討ＷＧにおける今後の主な検討事項</a:t>
            </a:r>
            <a:endParaRPr kumimoji="1" lang="ja-JP" altLang="en-US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0" y="524719"/>
            <a:ext cx="9906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82236"/>
              </p:ext>
            </p:extLst>
          </p:nvPr>
        </p:nvGraphicFramePr>
        <p:xfrm>
          <a:off x="128466" y="764704"/>
          <a:ext cx="9721082" cy="54726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6"/>
                <a:gridCol w="1728192"/>
                <a:gridCol w="1536171"/>
                <a:gridCol w="1536171"/>
                <a:gridCol w="1536171"/>
                <a:gridCol w="2232251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区　　分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共通基準の検討状況を踏まえた検討事項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試算を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踏まえた検討事項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激変緩和措置を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踏まえた検討事項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国の検討状況を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踏まえた検討事項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その他の検討事項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事業費納付金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・保険料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○事業費納付金で</a:t>
                      </a:r>
                      <a:endParaRPr kumimoji="1" lang="en-US" altLang="ja-JP" sz="1200" dirty="0" smtClean="0"/>
                    </a:p>
                    <a:p>
                      <a:pPr algn="r"/>
                      <a:r>
                        <a:rPr kumimoji="1" lang="ja-JP" altLang="en-US" sz="1200" dirty="0" smtClean="0"/>
                        <a:t>賄う対象範囲</a:t>
                      </a:r>
                      <a:endParaRPr kumimoji="1" lang="en-US" altLang="ja-JP" sz="1200" dirty="0" smtClean="0"/>
                    </a:p>
                    <a:p>
                      <a:pPr algn="r"/>
                      <a:endParaRPr kumimoji="1" lang="en-US" altLang="ja-JP" sz="1200" dirty="0" smtClean="0"/>
                    </a:p>
                    <a:p>
                      <a:pPr algn="r"/>
                      <a:endParaRPr kumimoji="1" lang="en-US" altLang="ja-JP" sz="1200" dirty="0" smtClean="0"/>
                    </a:p>
                    <a:p>
                      <a:pPr algn="r"/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○賦課方式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○標準収納率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○激変緩和措置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○保険料・税区分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（統一時期）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○保険料の減免基準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ja-JP" altLang="en-US" sz="1200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保険給付費等交付金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○普通給付分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（対象範囲）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○特別給付分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（具体的交付方法）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○特別給付分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（交付の仕組み）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保険者努力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支援制度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○都道府県分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（配分方法）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財政安定化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基金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○特例基金の取扱い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○交付分の取扱い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</a:tr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財政運営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○赤字解消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（目標年次）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○赤字解消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（解消に向けた取組）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○都道府県繰入金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（２号分の配分方法）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○目標収納率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16"/>
          <p:cNvSpPr txBox="1"/>
          <p:nvPr/>
        </p:nvSpPr>
        <p:spPr>
          <a:xfrm>
            <a:off x="8625408" y="44624"/>
            <a:ext cx="122413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資料</a:t>
            </a:r>
            <a:r>
              <a:rPr kumimoji="1" lang="en-US" altLang="ja-JP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1-3</a:t>
            </a:r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84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テキスト ボックス 47"/>
          <p:cNvSpPr txBox="1"/>
          <p:nvPr/>
        </p:nvSpPr>
        <p:spPr>
          <a:xfrm>
            <a:off x="416496" y="21530"/>
            <a:ext cx="9073008" cy="46166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事業運営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検討</a:t>
            </a:r>
            <a:r>
              <a:rPr kumimoji="1"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ＷＧ（作業Ｔ含む）における今後の主な検討事項</a:t>
            </a:r>
            <a:endParaRPr kumimoji="1" lang="ja-JP" altLang="en-US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0" y="524719"/>
            <a:ext cx="9906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60686"/>
              </p:ext>
            </p:extLst>
          </p:nvPr>
        </p:nvGraphicFramePr>
        <p:xfrm>
          <a:off x="128466" y="764704"/>
          <a:ext cx="9721081" cy="58326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6"/>
                <a:gridCol w="1728192"/>
                <a:gridCol w="1536171"/>
                <a:gridCol w="1488165"/>
                <a:gridCol w="1584177"/>
                <a:gridCol w="223225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区　　分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共通基準の検討状況を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踏まえた検討事項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試算を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踏まえた検討事項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激変緩和措置を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踏まえた検討事項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国の検討状況を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踏まえた検討事項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その他の検討事項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保健事業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○事務の共同化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○共通基準以外の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費用（算定方法）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○共通基準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（特定健診等）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9109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医療費適正化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○事務の共同化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○インセンティブ方策　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（具体的な方法）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○共通基準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（医療費通知等）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○インセンティブ方策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（仕組み）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952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資格管理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○被保険者証等</a:t>
                      </a:r>
                      <a:endParaRPr kumimoji="1" lang="en-US" altLang="ja-JP" sz="1200" dirty="0" smtClean="0"/>
                    </a:p>
                    <a:p>
                      <a:pPr algn="r"/>
                      <a:r>
                        <a:rPr kumimoji="1" lang="ja-JP" altLang="en-US" sz="1200" dirty="0" smtClean="0"/>
                        <a:t>交付事務の共同化</a:t>
                      </a:r>
                      <a:endParaRPr kumimoji="1" lang="en-US" altLang="ja-JP" sz="1200" dirty="0" smtClean="0"/>
                    </a:p>
                    <a:p>
                      <a:pPr algn="r"/>
                      <a:endParaRPr kumimoji="1" lang="en-US" altLang="ja-JP" sz="1200" dirty="0" smtClean="0"/>
                    </a:p>
                    <a:p>
                      <a:pPr algn="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○被保険者証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（様式・交付方法）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○その他の証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（短期証・</a:t>
                      </a:r>
                      <a:r>
                        <a:rPr kumimoji="1" lang="ja-JP" altLang="en-US" sz="1200" dirty="0" smtClean="0"/>
                        <a:t>資格書等</a:t>
                      </a:r>
                      <a:r>
                        <a:rPr kumimoji="1" lang="ja-JP" altLang="en-US" sz="1200" dirty="0" smtClean="0"/>
                        <a:t>）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17853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保険給付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・給付点検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○給付点検事務の</a:t>
                      </a:r>
                      <a:endParaRPr kumimoji="1" lang="en-US" altLang="ja-JP" sz="1200" dirty="0" smtClean="0"/>
                    </a:p>
                    <a:p>
                      <a:pPr algn="r"/>
                      <a:r>
                        <a:rPr kumimoji="1" lang="ja-JP" altLang="en-US" sz="1200" dirty="0" smtClean="0"/>
                        <a:t>共同化</a:t>
                      </a:r>
                      <a:endParaRPr kumimoji="1" lang="en-US" altLang="ja-JP" sz="1200" dirty="0" smtClean="0"/>
                    </a:p>
                    <a:p>
                      <a:pPr algn="r"/>
                      <a:endParaRPr kumimoji="1" lang="en-US" altLang="ja-JP" sz="1200" dirty="0" smtClean="0"/>
                    </a:p>
                    <a:p>
                      <a:pPr algn="r"/>
                      <a:endParaRPr kumimoji="1" lang="en-US" altLang="ja-JP" sz="1200" dirty="0" smtClean="0"/>
                    </a:p>
                    <a:p>
                      <a:pPr algn="r"/>
                      <a:endParaRPr kumimoji="1" lang="en-US" altLang="ja-JP" sz="1200" dirty="0" smtClean="0"/>
                    </a:p>
                    <a:p>
                      <a:pPr algn="r"/>
                      <a:endParaRPr kumimoji="1" lang="en-US" altLang="ja-JP" sz="1200" dirty="0" smtClean="0"/>
                    </a:p>
                    <a:p>
                      <a:pPr algn="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/>
                      </a:r>
                      <a:br>
                        <a:rPr kumimoji="1" lang="en-US" altLang="ja-JP" sz="1200" dirty="0" smtClean="0"/>
                      </a:br>
                      <a:r>
                        <a:rPr kumimoji="1" lang="ja-JP" altLang="en-US" sz="1200" dirty="0" smtClean="0"/>
                        <a:t>○給付点検にかかる</a:t>
                      </a:r>
                      <a:endParaRPr kumimoji="1" lang="en-US" altLang="ja-JP" sz="1200" dirty="0" smtClean="0"/>
                    </a:p>
                    <a:p>
                      <a:pPr algn="r"/>
                      <a:r>
                        <a:rPr kumimoji="1" lang="ja-JP" altLang="en-US" sz="1200" dirty="0" smtClean="0"/>
                        <a:t>共通基準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○府による</a:t>
                      </a:r>
                      <a:endParaRPr kumimoji="1" lang="en-US" altLang="ja-JP" sz="1200" dirty="0" smtClean="0"/>
                    </a:p>
                    <a:p>
                      <a:pPr algn="r"/>
                      <a:r>
                        <a:rPr kumimoji="1" lang="ja-JP" altLang="en-US" sz="1200" dirty="0" smtClean="0"/>
                        <a:t>不正利得回収</a:t>
                      </a:r>
                      <a:endParaRPr kumimoji="1" lang="en-US" altLang="ja-JP" sz="1200" dirty="0" smtClean="0"/>
                    </a:p>
                    <a:p>
                      <a:pPr algn="r"/>
                      <a:endParaRPr kumimoji="1" lang="en-US" altLang="ja-JP" sz="1200" dirty="0" smtClean="0"/>
                    </a:p>
                    <a:p>
                      <a:pPr algn="r"/>
                      <a:endParaRPr kumimoji="1" lang="en-US" altLang="ja-JP" sz="1200" dirty="0" smtClean="0"/>
                    </a:p>
                    <a:p>
                      <a:pPr algn="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○一部負担金の減免基準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○府の給付点検</a:t>
                      </a:r>
                      <a:endParaRPr kumimoji="1" lang="en-US" altLang="ja-JP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○療養費の支給の適正化策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○レセプト点検の充実強化策</a:t>
                      </a:r>
                    </a:p>
                    <a:p>
                      <a:r>
                        <a:rPr kumimoji="1" lang="ja-JP" altLang="en-US" sz="1200" dirty="0" smtClean="0"/>
                        <a:t>○第三者求償や</a:t>
                      </a:r>
                      <a:endParaRPr kumimoji="1" lang="en-US" altLang="ja-JP" sz="1200" dirty="0" smtClean="0"/>
                    </a:p>
                    <a:p>
                      <a:pPr algn="r"/>
                      <a:r>
                        <a:rPr kumimoji="1" lang="ja-JP" altLang="en-US" sz="1200" dirty="0" smtClean="0"/>
                        <a:t>過誤調整の取組強化策</a:t>
                      </a:r>
                    </a:p>
                    <a:p>
                      <a:r>
                        <a:rPr kumimoji="1" lang="ja-JP" altLang="en-US" sz="1200" dirty="0" smtClean="0"/>
                        <a:t>○高額多数回該当の取扱い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（世帯の継続性の判定基準等）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</a:tr>
              <a:tr h="5281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保険料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○本算時期・納期数</a:t>
                      </a:r>
                      <a:endParaRPr kumimoji="1" lang="en-US" altLang="ja-JP" sz="1200" dirty="0" smtClean="0"/>
                    </a:p>
                    <a:p>
                      <a:pPr algn="r"/>
                      <a:r>
                        <a:rPr kumimoji="1" lang="ja-JP" altLang="en-US" sz="1200" dirty="0" err="1" smtClean="0"/>
                        <a:t>の統</a:t>
                      </a:r>
                      <a:r>
                        <a:rPr kumimoji="1" lang="ja-JP" altLang="en-US" sz="1200" dirty="0" smtClean="0"/>
                        <a:t>一時期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○滞納処分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○収納対策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その他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○国保連合会への</a:t>
                      </a:r>
                      <a:endParaRPr kumimoji="1" lang="en-US" altLang="ja-JP" sz="1200" dirty="0" smtClean="0"/>
                    </a:p>
                    <a:p>
                      <a:pPr algn="r"/>
                      <a:r>
                        <a:rPr kumimoji="1" lang="ja-JP" altLang="en-US" sz="1200" dirty="0" smtClean="0"/>
                        <a:t>直接払いの範囲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69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301</Words>
  <Application>Microsoft Office PowerPoint</Application>
  <PresentationFormat>A4 210 x 297 mm</PresentationFormat>
  <Paragraphs>119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56</cp:revision>
  <cp:lastPrinted>2016-10-07T06:22:21Z</cp:lastPrinted>
  <dcterms:created xsi:type="dcterms:W3CDTF">2016-06-28T04:38:26Z</dcterms:created>
  <dcterms:modified xsi:type="dcterms:W3CDTF">2016-10-14T04:39:56Z</dcterms:modified>
</cp:coreProperties>
</file>