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600" y="-90"/>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ACAE0764-F6A2-420E-A0E3-F66BA6EA039A}" type="datetimeFigureOut">
              <a:rPr kumimoji="1" lang="ja-JP" altLang="en-US" smtClean="0"/>
              <a:t>2016/11/1</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807FB4F5-E760-4797-9CB1-FA413786AA01}" type="slidenum">
              <a:rPr kumimoji="1" lang="ja-JP" altLang="en-US" smtClean="0"/>
              <a:t>‹#›</a:t>
            </a:fld>
            <a:endParaRPr kumimoji="1" lang="ja-JP" altLang="en-US"/>
          </a:p>
        </p:txBody>
      </p:sp>
    </p:spTree>
    <p:extLst>
      <p:ext uri="{BB962C8B-B14F-4D97-AF65-F5344CB8AC3E}">
        <p14:creationId xmlns:p14="http://schemas.microsoft.com/office/powerpoint/2010/main" val="369596689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07FB4F5-E760-4797-9CB1-FA413786AA01}" type="slidenum">
              <a:rPr kumimoji="1" lang="ja-JP" altLang="en-US" smtClean="0"/>
              <a:t>1</a:t>
            </a:fld>
            <a:endParaRPr kumimoji="1" lang="ja-JP" altLang="en-US"/>
          </a:p>
        </p:txBody>
      </p:sp>
    </p:spTree>
    <p:extLst>
      <p:ext uri="{BB962C8B-B14F-4D97-AF65-F5344CB8AC3E}">
        <p14:creationId xmlns:p14="http://schemas.microsoft.com/office/powerpoint/2010/main" val="902072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4F2FB4A-FD52-40B7-AEF6-5BB345C019A1}" type="datetimeFigureOut">
              <a:rPr kumimoji="1" lang="ja-JP" altLang="en-US" smtClean="0"/>
              <a:t>2016/11/1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4100960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4F2FB4A-FD52-40B7-AEF6-5BB345C019A1}" type="datetimeFigureOut">
              <a:rPr kumimoji="1" lang="ja-JP" altLang="en-US" smtClean="0"/>
              <a:t>2016/11/1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2961922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4F2FB4A-FD52-40B7-AEF6-5BB345C019A1}" type="datetimeFigureOut">
              <a:rPr kumimoji="1" lang="ja-JP" altLang="en-US" smtClean="0"/>
              <a:t>2016/11/1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3719789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4F2FB4A-FD52-40B7-AEF6-5BB345C019A1}" type="datetimeFigureOut">
              <a:rPr kumimoji="1" lang="ja-JP" altLang="en-US" smtClean="0"/>
              <a:t>2016/11/1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1582462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4F2FB4A-FD52-40B7-AEF6-5BB345C019A1}" type="datetimeFigureOut">
              <a:rPr kumimoji="1" lang="ja-JP" altLang="en-US" smtClean="0"/>
              <a:t>2016/11/1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1450198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4F2FB4A-FD52-40B7-AEF6-5BB345C019A1}" type="datetimeFigureOut">
              <a:rPr kumimoji="1" lang="ja-JP" altLang="en-US" smtClean="0"/>
              <a:t>2016/11/1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1686651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4F2FB4A-FD52-40B7-AEF6-5BB345C019A1}" type="datetimeFigureOut">
              <a:rPr kumimoji="1" lang="ja-JP" altLang="en-US" smtClean="0"/>
              <a:t>2016/11/1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2174244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4F2FB4A-FD52-40B7-AEF6-5BB345C019A1}" type="datetimeFigureOut">
              <a:rPr kumimoji="1" lang="ja-JP" altLang="en-US" smtClean="0"/>
              <a:t>2016/11/1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224077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4F2FB4A-FD52-40B7-AEF6-5BB345C019A1}" type="datetimeFigureOut">
              <a:rPr kumimoji="1" lang="ja-JP" altLang="en-US" smtClean="0"/>
              <a:t>2016/11/1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841079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4F2FB4A-FD52-40B7-AEF6-5BB345C019A1}" type="datetimeFigureOut">
              <a:rPr kumimoji="1" lang="ja-JP" altLang="en-US" smtClean="0"/>
              <a:t>2016/11/1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3952459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4F2FB4A-FD52-40B7-AEF6-5BB345C019A1}" type="datetimeFigureOut">
              <a:rPr kumimoji="1" lang="ja-JP" altLang="en-US" smtClean="0"/>
              <a:t>2016/11/1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2767776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F2FB4A-FD52-40B7-AEF6-5BB345C019A1}" type="datetimeFigureOut">
              <a:rPr kumimoji="1" lang="ja-JP" altLang="en-US" smtClean="0"/>
              <a:t>2016/11/1</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964EF-E0B8-4798-ABAC-252820A7DE9A}" type="slidenum">
              <a:rPr kumimoji="1" lang="ja-JP" altLang="en-US" smtClean="0"/>
              <a:t>‹#›</a:t>
            </a:fld>
            <a:endParaRPr kumimoji="1" lang="ja-JP" altLang="en-US"/>
          </a:p>
        </p:txBody>
      </p:sp>
    </p:spTree>
    <p:extLst>
      <p:ext uri="{BB962C8B-B14F-4D97-AF65-F5344CB8AC3E}">
        <p14:creationId xmlns:p14="http://schemas.microsoft.com/office/powerpoint/2010/main" val="18534691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208584" y="12005"/>
            <a:ext cx="7776864" cy="461665"/>
          </a:xfrm>
          <a:prstGeom prst="rect">
            <a:avLst/>
          </a:prstGeom>
          <a:noFill/>
          <a:ln w="12700">
            <a:noFill/>
          </a:ln>
        </p:spPr>
        <p:txBody>
          <a:bodyPr wrap="square" rtlCol="0">
            <a:spAutoFit/>
          </a:bodyPr>
          <a:lstStyle/>
          <a:p>
            <a:pPr algn="ctr"/>
            <a:r>
              <a:rPr kumimoji="1" lang="ja-JP" altLang="en-US" sz="2400" dirty="0" smtClean="0">
                <a:latin typeface="HGS創英角ｺﾞｼｯｸUB" panose="020B0900000000000000" pitchFamily="50" charset="-128"/>
                <a:ea typeface="HGS創英角ｺﾞｼｯｸUB" panose="020B0900000000000000" pitchFamily="50" charset="-128"/>
              </a:rPr>
              <a:t>大阪府国民健康保険運営協議会の設置について（案）</a:t>
            </a:r>
            <a:endParaRPr kumimoji="1" lang="ja-JP" altLang="en-US" sz="2400" dirty="0">
              <a:latin typeface="HGS創英角ｺﾞｼｯｸUB" panose="020B0900000000000000" pitchFamily="50" charset="-128"/>
              <a:ea typeface="HGS創英角ｺﾞｼｯｸUB" panose="020B0900000000000000" pitchFamily="50" charset="-128"/>
            </a:endParaRPr>
          </a:p>
        </p:txBody>
      </p:sp>
      <p:sp>
        <p:nvSpPr>
          <p:cNvPr id="5" name="角丸四角形 4"/>
          <p:cNvSpPr/>
          <p:nvPr/>
        </p:nvSpPr>
        <p:spPr>
          <a:xfrm>
            <a:off x="251738" y="692696"/>
            <a:ext cx="9453790" cy="1923294"/>
          </a:xfrm>
          <a:prstGeom prst="roundRect">
            <a:avLst>
              <a:gd name="adj" fmla="val 10494"/>
            </a:avLst>
          </a:prstGeom>
          <a:ln w="12700"/>
        </p:spPr>
        <p:style>
          <a:lnRef idx="2">
            <a:schemeClr val="dk1"/>
          </a:lnRef>
          <a:fillRef idx="1">
            <a:schemeClr val="lt1"/>
          </a:fillRef>
          <a:effectRef idx="0">
            <a:schemeClr val="dk1"/>
          </a:effectRef>
          <a:fontRef idx="minor">
            <a:schemeClr val="dk1"/>
          </a:fontRef>
        </p:style>
        <p:txBody>
          <a:bodyPr rtlCol="0" anchor="ctr"/>
          <a:lstStyle/>
          <a:p>
            <a:r>
              <a:rPr lang="en-US" altLang="ja-JP" sz="1200" b="1" u="sng" dirty="0" smtClean="0"/>
              <a:t>【</a:t>
            </a:r>
            <a:r>
              <a:rPr lang="ja-JP" altLang="en-US" sz="1200" b="1" u="sng" dirty="0" smtClean="0"/>
              <a:t>概要</a:t>
            </a:r>
            <a:r>
              <a:rPr lang="en-US" altLang="ja-JP" sz="1200" b="1" u="sng" dirty="0" smtClean="0"/>
              <a:t>】</a:t>
            </a:r>
            <a:r>
              <a:rPr lang="ja-JP" altLang="en-US" sz="1200" b="1" dirty="0" smtClean="0"/>
              <a:t>　</a:t>
            </a:r>
            <a:endParaRPr lang="en-US" altLang="ja-JP" sz="1200" b="1" dirty="0" smtClean="0"/>
          </a:p>
          <a:p>
            <a:r>
              <a:rPr lang="ja-JP" altLang="en-US" sz="1200" dirty="0" smtClean="0"/>
              <a:t>○　医療保険制度改革関連法による国民</a:t>
            </a:r>
            <a:r>
              <a:rPr lang="ja-JP" altLang="en-US" sz="1200" dirty="0"/>
              <a:t>健康</a:t>
            </a:r>
            <a:r>
              <a:rPr lang="ja-JP" altLang="en-US" sz="1200" dirty="0" smtClean="0"/>
              <a:t>保険法の一部改正</a:t>
            </a:r>
            <a:r>
              <a:rPr lang="ja-JP" altLang="en-US" sz="1200" dirty="0"/>
              <a:t>により</a:t>
            </a:r>
            <a:r>
              <a:rPr lang="ja-JP" altLang="en-US" sz="1200" dirty="0" smtClean="0"/>
              <a:t>、平成</a:t>
            </a:r>
            <a:r>
              <a:rPr lang="en-US" altLang="ja-JP" sz="1200" dirty="0" smtClean="0"/>
              <a:t>30</a:t>
            </a:r>
            <a:r>
              <a:rPr lang="ja-JP" altLang="en-US" sz="1200" dirty="0" smtClean="0"/>
              <a:t>年度から都道府県</a:t>
            </a:r>
            <a:r>
              <a:rPr lang="ja-JP" altLang="en-US" sz="1200" dirty="0"/>
              <a:t>に</a:t>
            </a:r>
            <a:r>
              <a:rPr lang="ja-JP" altLang="en-US" sz="1200" dirty="0" smtClean="0"/>
              <a:t>も国保</a:t>
            </a:r>
            <a:r>
              <a:rPr lang="ja-JP" altLang="en-US" sz="1200" dirty="0"/>
              <a:t>事業の運営に関する重要</a:t>
            </a:r>
            <a:r>
              <a:rPr lang="ja-JP" altLang="en-US" sz="1200" dirty="0" smtClean="0"/>
              <a:t>事項を</a:t>
            </a:r>
            <a:endParaRPr lang="en-US" altLang="ja-JP" sz="1200" dirty="0" smtClean="0"/>
          </a:p>
          <a:p>
            <a:r>
              <a:rPr lang="ja-JP" altLang="en-US" sz="1200" dirty="0"/>
              <a:t>　</a:t>
            </a:r>
            <a:r>
              <a:rPr lang="ja-JP" altLang="en-US" sz="1200" dirty="0" smtClean="0"/>
              <a:t>審議</a:t>
            </a:r>
            <a:r>
              <a:rPr lang="ja-JP" altLang="en-US" sz="1200" dirty="0"/>
              <a:t>する</a:t>
            </a:r>
            <a:r>
              <a:rPr lang="ja-JP" altLang="en-US" sz="1200" dirty="0" smtClean="0"/>
              <a:t>ため</a:t>
            </a:r>
            <a:r>
              <a:rPr lang="ja-JP" altLang="en-US" sz="1200" dirty="0"/>
              <a:t>、国民健康</a:t>
            </a:r>
            <a:r>
              <a:rPr lang="ja-JP" altLang="en-US" sz="1200" dirty="0" smtClean="0"/>
              <a:t>保険運営協議会</a:t>
            </a:r>
            <a:r>
              <a:rPr lang="ja-JP" altLang="en-US" sz="1200" dirty="0"/>
              <a:t>を設置することと</a:t>
            </a:r>
            <a:r>
              <a:rPr lang="ja-JP" altLang="en-US" sz="1200" dirty="0" smtClean="0"/>
              <a:t>された。（改正国保法</a:t>
            </a:r>
            <a:r>
              <a:rPr lang="en-US" altLang="ja-JP" sz="1200" dirty="0" smtClean="0"/>
              <a:t>§11</a:t>
            </a:r>
            <a:r>
              <a:rPr lang="ja-JP" altLang="en-US" sz="1200" dirty="0" smtClean="0"/>
              <a:t>①）</a:t>
            </a:r>
            <a:endParaRPr lang="en-US" altLang="ja-JP" sz="1200" dirty="0" smtClean="0"/>
          </a:p>
          <a:p>
            <a:r>
              <a:rPr lang="ja-JP" altLang="en-US" sz="1200" dirty="0" smtClean="0"/>
              <a:t>○　医療保険制度改革関連法附則第７条の規定により、平成</a:t>
            </a:r>
            <a:r>
              <a:rPr lang="en-US" altLang="ja-JP" sz="1200" dirty="0" smtClean="0"/>
              <a:t>30</a:t>
            </a:r>
            <a:r>
              <a:rPr lang="ja-JP" altLang="en-US" sz="1200" dirty="0" smtClean="0"/>
              <a:t>年３月</a:t>
            </a:r>
            <a:r>
              <a:rPr lang="en-US" altLang="ja-JP" sz="1200" dirty="0" smtClean="0"/>
              <a:t>31</a:t>
            </a:r>
            <a:r>
              <a:rPr lang="ja-JP" altLang="en-US" sz="1200" dirty="0" smtClean="0"/>
              <a:t>日までに都道府県国保運営方針を定める必要があり、同法附則第９条</a:t>
            </a:r>
            <a:endParaRPr lang="en-US" altLang="ja-JP" sz="1200" dirty="0" smtClean="0"/>
          </a:p>
          <a:p>
            <a:r>
              <a:rPr lang="ja-JP" altLang="en-US" sz="1200" dirty="0"/>
              <a:t>　</a:t>
            </a:r>
            <a:r>
              <a:rPr lang="ja-JP" altLang="en-US" sz="1200" dirty="0" smtClean="0"/>
              <a:t>の規定により同日以前において必要な条例を定めることができることとされた。</a:t>
            </a:r>
            <a:endParaRPr lang="en-US" altLang="ja-JP" sz="1200" dirty="0" smtClean="0"/>
          </a:p>
          <a:p>
            <a:endParaRPr lang="en-US" altLang="ja-JP" sz="1200" dirty="0" smtClean="0"/>
          </a:p>
          <a:p>
            <a:endParaRPr lang="en-US" altLang="ja-JP" sz="1200" dirty="0"/>
          </a:p>
          <a:p>
            <a:endParaRPr lang="en-US" altLang="ja-JP" sz="1200" dirty="0" smtClean="0"/>
          </a:p>
          <a:p>
            <a:endParaRPr lang="en-US" altLang="ja-JP" sz="1200" dirty="0" smtClean="0"/>
          </a:p>
          <a:p>
            <a:r>
              <a:rPr lang="ja-JP" altLang="en-US" sz="1200" dirty="0"/>
              <a:t>　</a:t>
            </a:r>
            <a:r>
              <a:rPr lang="ja-JP" altLang="en-US" sz="1200" dirty="0" smtClean="0"/>
              <a:t>　　　　　</a:t>
            </a:r>
            <a:endParaRPr lang="en-US" altLang="ja-JP" sz="1200" dirty="0" smtClean="0"/>
          </a:p>
        </p:txBody>
      </p:sp>
      <p:sp>
        <p:nvSpPr>
          <p:cNvPr id="6" name="角丸四角形 5"/>
          <p:cNvSpPr/>
          <p:nvPr/>
        </p:nvSpPr>
        <p:spPr>
          <a:xfrm>
            <a:off x="251738" y="2718496"/>
            <a:ext cx="4618086" cy="1080120"/>
          </a:xfrm>
          <a:prstGeom prst="roundRect">
            <a:avLst>
              <a:gd name="adj" fmla="val 10494"/>
            </a:avLst>
          </a:prstGeom>
          <a:ln w="12700"/>
        </p:spPr>
        <p:style>
          <a:lnRef idx="2">
            <a:schemeClr val="dk1"/>
          </a:lnRef>
          <a:fillRef idx="1">
            <a:schemeClr val="lt1"/>
          </a:fillRef>
          <a:effectRef idx="0">
            <a:schemeClr val="dk1"/>
          </a:effectRef>
          <a:fontRef idx="minor">
            <a:schemeClr val="dk1"/>
          </a:fontRef>
        </p:style>
        <p:txBody>
          <a:bodyPr rtlCol="0" anchor="ctr"/>
          <a:lstStyle/>
          <a:p>
            <a:r>
              <a:rPr lang="en-US" altLang="ja-JP" sz="1200" b="1" u="sng" dirty="0" smtClean="0"/>
              <a:t>【</a:t>
            </a:r>
            <a:r>
              <a:rPr lang="ja-JP" altLang="en-US" sz="1200" b="1" u="sng" dirty="0" smtClean="0"/>
              <a:t>主な審議内容</a:t>
            </a:r>
            <a:r>
              <a:rPr lang="en-US" altLang="ja-JP" sz="1200" b="1" u="sng" dirty="0" smtClean="0"/>
              <a:t>】</a:t>
            </a:r>
            <a:r>
              <a:rPr lang="ja-JP" altLang="en-US" sz="1200" dirty="0" smtClean="0"/>
              <a:t>（改正国保法</a:t>
            </a:r>
            <a:r>
              <a:rPr lang="en-US" altLang="ja-JP" sz="1200" dirty="0" smtClean="0"/>
              <a:t>§11</a:t>
            </a:r>
            <a:r>
              <a:rPr lang="ja-JP" altLang="en-US" sz="1200" dirty="0" smtClean="0"/>
              <a:t>①）</a:t>
            </a:r>
            <a:endParaRPr lang="en-US" altLang="ja-JP" sz="1200" dirty="0" smtClean="0"/>
          </a:p>
          <a:p>
            <a:r>
              <a:rPr lang="ja-JP" altLang="en-US" sz="1200" dirty="0" smtClean="0"/>
              <a:t>○　国保事業の運営に関する事項で都道府県が処理するもののうち、</a:t>
            </a:r>
            <a:endParaRPr lang="en-US" altLang="ja-JP" sz="1200" dirty="0" smtClean="0"/>
          </a:p>
          <a:p>
            <a:r>
              <a:rPr lang="ja-JP" altLang="en-US" sz="1200" dirty="0" smtClean="0"/>
              <a:t>　　・　国保事業費納付金の徴収</a:t>
            </a:r>
            <a:endParaRPr lang="en-US" altLang="ja-JP" sz="1200" dirty="0" smtClean="0"/>
          </a:p>
          <a:p>
            <a:r>
              <a:rPr lang="ja-JP" altLang="en-US" sz="1200" dirty="0" smtClean="0"/>
              <a:t>　　・　国保運営方針の策定</a:t>
            </a:r>
            <a:endParaRPr lang="en-US" altLang="ja-JP" sz="1200" dirty="0" smtClean="0"/>
          </a:p>
          <a:p>
            <a:pPr marL="180975" indent="-180975"/>
            <a:r>
              <a:rPr lang="ja-JP" altLang="en-US" sz="1200" dirty="0" smtClean="0"/>
              <a:t>　　・　その他の重要事項　　　　　　　　　　　　　　　　　について審議</a:t>
            </a:r>
            <a:endParaRPr lang="ja-JP" altLang="en-US" sz="1200" dirty="0"/>
          </a:p>
        </p:txBody>
      </p:sp>
      <p:sp>
        <p:nvSpPr>
          <p:cNvPr id="7" name="角丸四角形 6"/>
          <p:cNvSpPr/>
          <p:nvPr/>
        </p:nvSpPr>
        <p:spPr>
          <a:xfrm>
            <a:off x="5097017" y="2705548"/>
            <a:ext cx="4608512" cy="1093068"/>
          </a:xfrm>
          <a:prstGeom prst="roundRect">
            <a:avLst>
              <a:gd name="adj" fmla="val 10494"/>
            </a:avLst>
          </a:prstGeom>
          <a:ln w="12700"/>
        </p:spPr>
        <p:style>
          <a:lnRef idx="2">
            <a:schemeClr val="dk1"/>
          </a:lnRef>
          <a:fillRef idx="1">
            <a:schemeClr val="lt1"/>
          </a:fillRef>
          <a:effectRef idx="0">
            <a:schemeClr val="dk1"/>
          </a:effectRef>
          <a:fontRef idx="minor">
            <a:schemeClr val="dk1"/>
          </a:fontRef>
        </p:style>
        <p:txBody>
          <a:bodyPr rtlCol="0" anchor="ctr"/>
          <a:lstStyle/>
          <a:p>
            <a:r>
              <a:rPr lang="en-US" altLang="ja-JP" sz="1200" b="1" u="sng" dirty="0" smtClean="0"/>
              <a:t>【</a:t>
            </a:r>
            <a:r>
              <a:rPr lang="ja-JP" altLang="en-US" sz="1200" b="1" u="sng" dirty="0" smtClean="0"/>
              <a:t>委員構成</a:t>
            </a:r>
            <a:r>
              <a:rPr lang="en-US" altLang="ja-JP" sz="1200" b="1" u="sng" dirty="0" smtClean="0"/>
              <a:t>】</a:t>
            </a:r>
            <a:r>
              <a:rPr lang="ja-JP" altLang="en-US" sz="1200" dirty="0" smtClean="0"/>
              <a:t>　合計</a:t>
            </a:r>
            <a:r>
              <a:rPr lang="en-US" altLang="ja-JP" sz="1200" dirty="0" smtClean="0"/>
              <a:t>15</a:t>
            </a:r>
            <a:r>
              <a:rPr lang="ja-JP" altLang="en-US" sz="1200" dirty="0" smtClean="0"/>
              <a:t>名</a:t>
            </a:r>
            <a:endParaRPr lang="en-US" altLang="ja-JP" sz="1200" dirty="0" smtClean="0"/>
          </a:p>
          <a:p>
            <a:r>
              <a:rPr lang="ja-JP" altLang="en-US" sz="1200" dirty="0" smtClean="0"/>
              <a:t>○　被保険者代表　４名</a:t>
            </a:r>
            <a:endParaRPr lang="en-US" altLang="ja-JP" sz="1200" dirty="0" smtClean="0"/>
          </a:p>
          <a:p>
            <a:r>
              <a:rPr lang="ja-JP" altLang="en-US" sz="1200" dirty="0" smtClean="0"/>
              <a:t>○　保険医又は保険薬剤師代表　４名</a:t>
            </a:r>
            <a:endParaRPr lang="en-US" altLang="ja-JP" sz="1200" dirty="0" smtClean="0"/>
          </a:p>
          <a:p>
            <a:pPr marL="180975" indent="-180975"/>
            <a:r>
              <a:rPr lang="ja-JP" altLang="en-US" sz="1200" dirty="0" smtClean="0"/>
              <a:t>○　公益代表　４名</a:t>
            </a:r>
            <a:endParaRPr lang="en-US" altLang="ja-JP" sz="1200" dirty="0" smtClean="0"/>
          </a:p>
          <a:p>
            <a:pPr marL="180975" indent="-180975"/>
            <a:r>
              <a:rPr lang="ja-JP" altLang="en-US" sz="1200" dirty="0" smtClean="0"/>
              <a:t>○　被用者保険等保険者代表　３名　</a:t>
            </a:r>
            <a:endParaRPr lang="ja-JP" altLang="en-US" sz="1200" dirty="0"/>
          </a:p>
        </p:txBody>
      </p:sp>
      <p:sp>
        <p:nvSpPr>
          <p:cNvPr id="8" name="角丸四角形 7"/>
          <p:cNvSpPr/>
          <p:nvPr/>
        </p:nvSpPr>
        <p:spPr>
          <a:xfrm>
            <a:off x="7964866" y="2830700"/>
            <a:ext cx="1512637" cy="842764"/>
          </a:xfrm>
          <a:prstGeom prst="roundRect">
            <a:avLst>
              <a:gd name="adj" fmla="val 10494"/>
            </a:avLst>
          </a:prstGeom>
          <a:ln w="12700">
            <a:prstDash val="dash"/>
          </a:ln>
        </p:spPr>
        <p:style>
          <a:lnRef idx="2">
            <a:schemeClr val="dk1"/>
          </a:lnRef>
          <a:fillRef idx="1">
            <a:schemeClr val="lt1"/>
          </a:fillRef>
          <a:effectRef idx="0">
            <a:schemeClr val="dk1"/>
          </a:effectRef>
          <a:fontRef idx="minor">
            <a:schemeClr val="dk1"/>
          </a:fontRef>
        </p:style>
        <p:txBody>
          <a:bodyPr rtlCol="0" anchor="ctr"/>
          <a:lstStyle/>
          <a:p>
            <a:r>
              <a:rPr lang="en-US" altLang="ja-JP" sz="1200" dirty="0" smtClean="0"/>
              <a:t>【</a:t>
            </a:r>
            <a:r>
              <a:rPr lang="ja-JP" altLang="en-US" sz="1200" dirty="0" smtClean="0"/>
              <a:t>任期</a:t>
            </a:r>
            <a:r>
              <a:rPr lang="en-US" altLang="ja-JP" sz="1200" dirty="0" smtClean="0"/>
              <a:t>】</a:t>
            </a:r>
          </a:p>
          <a:p>
            <a:r>
              <a:rPr lang="ja-JP" altLang="en-US" sz="1200" dirty="0" smtClean="0"/>
              <a:t>○　３年</a:t>
            </a:r>
            <a:endParaRPr lang="en-US" altLang="ja-JP" sz="1200" dirty="0" smtClean="0"/>
          </a:p>
          <a:p>
            <a:pPr marL="85725" indent="-85725"/>
            <a:r>
              <a:rPr lang="ja-JP" altLang="en-US" sz="1200" dirty="0" smtClean="0"/>
              <a:t>　（ただし、当初は</a:t>
            </a:r>
            <a:endParaRPr lang="en-US" altLang="ja-JP" sz="1200" dirty="0" smtClean="0"/>
          </a:p>
          <a:p>
            <a:pPr marL="85725" indent="-85725" algn="r"/>
            <a:r>
              <a:rPr lang="en-US" altLang="ja-JP" sz="1200" dirty="0" smtClean="0"/>
              <a:t>H30.3.31</a:t>
            </a:r>
            <a:r>
              <a:rPr lang="ja-JP" altLang="en-US" sz="1200" dirty="0" smtClean="0"/>
              <a:t>まで）</a:t>
            </a:r>
            <a:endParaRPr lang="en-US" altLang="ja-JP" sz="1200" dirty="0" smtClean="0"/>
          </a:p>
        </p:txBody>
      </p:sp>
      <p:cxnSp>
        <p:nvCxnSpPr>
          <p:cNvPr id="48" name="直線コネクタ 47"/>
          <p:cNvCxnSpPr/>
          <p:nvPr/>
        </p:nvCxnSpPr>
        <p:spPr>
          <a:xfrm>
            <a:off x="0" y="524719"/>
            <a:ext cx="990600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7" name="正方形/長方形 16"/>
          <p:cNvSpPr/>
          <p:nvPr/>
        </p:nvSpPr>
        <p:spPr>
          <a:xfrm>
            <a:off x="831089" y="2060848"/>
            <a:ext cx="8406989" cy="461665"/>
          </a:xfrm>
          <a:prstGeom prst="rect">
            <a:avLst/>
          </a:prstGeom>
          <a:ln w="12700">
            <a:solidFill>
              <a:schemeClr val="accent1">
                <a:shade val="50000"/>
              </a:schemeClr>
            </a:solidFill>
            <a:prstDash val="sysDash"/>
          </a:ln>
        </p:spPr>
        <p:txBody>
          <a:bodyPr wrap="square">
            <a:spAutoFit/>
          </a:bodyPr>
          <a:lstStyle/>
          <a:p>
            <a:r>
              <a:rPr lang="en-US" altLang="ja-JP" sz="1200" b="1" u="sng" dirty="0"/>
              <a:t>【</a:t>
            </a:r>
            <a:r>
              <a:rPr lang="ja-JP" altLang="en-US" sz="1200" b="1" u="sng" dirty="0"/>
              <a:t>大阪府の</a:t>
            </a:r>
            <a:r>
              <a:rPr lang="ja-JP" altLang="en-US" sz="1200" b="1" u="sng" dirty="0" smtClean="0"/>
              <a:t>対応</a:t>
            </a:r>
            <a:r>
              <a:rPr lang="en-US" altLang="ja-JP" sz="1200" b="1" u="sng" dirty="0" smtClean="0"/>
              <a:t>】</a:t>
            </a:r>
            <a:r>
              <a:rPr lang="ja-JP" altLang="en-US" sz="1200" dirty="0" smtClean="0"/>
              <a:t>　大阪府</a:t>
            </a:r>
            <a:r>
              <a:rPr lang="ja-JP" altLang="en-US" sz="1200" dirty="0"/>
              <a:t>国保運営方針等について審議する場である</a:t>
            </a:r>
            <a:r>
              <a:rPr lang="ja-JP" altLang="en-US" sz="1200" b="1" u="sng" dirty="0"/>
              <a:t>「大阪府国民健康保険運営協議会」を平成</a:t>
            </a:r>
            <a:r>
              <a:rPr lang="en-US" altLang="ja-JP" sz="1200" b="1" u="sng" dirty="0"/>
              <a:t>28</a:t>
            </a:r>
            <a:r>
              <a:rPr lang="ja-JP" altLang="en-US" sz="1200" b="1" u="sng" dirty="0"/>
              <a:t>年度から設置</a:t>
            </a:r>
          </a:p>
          <a:p>
            <a:pPr algn="ctr"/>
            <a:r>
              <a:rPr lang="ja-JP" altLang="en-US" sz="1200" dirty="0" smtClean="0"/>
              <a:t>＜大阪府議会　平成</a:t>
            </a:r>
            <a:r>
              <a:rPr lang="en-US" altLang="ja-JP" sz="1200" dirty="0"/>
              <a:t>28</a:t>
            </a:r>
            <a:r>
              <a:rPr lang="ja-JP" altLang="en-US" sz="1200" dirty="0"/>
              <a:t>年</a:t>
            </a:r>
            <a:r>
              <a:rPr lang="en-US" altLang="ja-JP" sz="1200" dirty="0"/>
              <a:t>9</a:t>
            </a:r>
            <a:r>
              <a:rPr lang="ja-JP" altLang="en-US" sz="1200" dirty="0" smtClean="0"/>
              <a:t>月定例会</a:t>
            </a:r>
            <a:r>
              <a:rPr lang="ja-JP" altLang="en-US" sz="1200" dirty="0"/>
              <a:t>（前半</a:t>
            </a:r>
            <a:r>
              <a:rPr lang="ja-JP" altLang="en-US" sz="1200" dirty="0" smtClean="0"/>
              <a:t>）で設置</a:t>
            </a:r>
            <a:r>
              <a:rPr lang="ja-JP" altLang="en-US" sz="1200" dirty="0"/>
              <a:t>条例</a:t>
            </a:r>
            <a:r>
              <a:rPr lang="ja-JP" altLang="en-US" sz="1200" dirty="0" smtClean="0"/>
              <a:t>案可決。平成</a:t>
            </a:r>
            <a:r>
              <a:rPr lang="en-US" altLang="ja-JP" sz="1200" dirty="0" smtClean="0"/>
              <a:t>28</a:t>
            </a:r>
            <a:r>
              <a:rPr lang="ja-JP" altLang="en-US" sz="1200" dirty="0" smtClean="0"/>
              <a:t>年</a:t>
            </a:r>
            <a:r>
              <a:rPr lang="en-US" altLang="ja-JP" sz="1200" dirty="0" smtClean="0"/>
              <a:t>10</a:t>
            </a:r>
            <a:r>
              <a:rPr lang="ja-JP" altLang="en-US" sz="1200" dirty="0" smtClean="0"/>
              <a:t>月</a:t>
            </a:r>
            <a:r>
              <a:rPr lang="en-US" altLang="ja-JP" sz="1200" dirty="0" smtClean="0"/>
              <a:t>28</a:t>
            </a:r>
            <a:r>
              <a:rPr lang="ja-JP" altLang="en-US" sz="1200" dirty="0" smtClean="0"/>
              <a:t>日施行＞</a:t>
            </a:r>
            <a:endParaRPr lang="ja-JP" altLang="en-US" sz="1200" dirty="0"/>
          </a:p>
        </p:txBody>
      </p:sp>
      <p:sp>
        <p:nvSpPr>
          <p:cNvPr id="18" name="下矢印 17"/>
          <p:cNvSpPr/>
          <p:nvPr/>
        </p:nvSpPr>
        <p:spPr>
          <a:xfrm>
            <a:off x="4506996" y="1734022"/>
            <a:ext cx="943274" cy="216024"/>
          </a:xfrm>
          <a:prstGeom prst="downArrow">
            <a:avLst/>
          </a:prstGeom>
          <a:solidFill>
            <a:schemeClr val="accent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258524" y="4130942"/>
            <a:ext cx="9447004" cy="2586203"/>
          </a:xfrm>
          <a:prstGeom prst="rect">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endParaRPr kumimoji="1" lang="en-US" altLang="ja-JP" sz="1400" dirty="0" smtClean="0"/>
          </a:p>
          <a:p>
            <a:r>
              <a:rPr kumimoji="1" lang="en-US" altLang="ja-JP" sz="1400" b="1" dirty="0" smtClean="0"/>
              <a:t>【</a:t>
            </a:r>
            <a:r>
              <a:rPr lang="ja-JP" altLang="en-US" sz="1400" b="1" dirty="0" smtClean="0"/>
              <a:t>大阪府国保運営協議会の</a:t>
            </a:r>
            <a:r>
              <a:rPr kumimoji="1" lang="ja-JP" altLang="en-US" sz="1400" b="1" dirty="0" smtClean="0"/>
              <a:t>事務局体制</a:t>
            </a:r>
            <a:r>
              <a:rPr kumimoji="1" lang="en-US" altLang="ja-JP" sz="1400" b="1" dirty="0" smtClean="0"/>
              <a:t>】</a:t>
            </a:r>
          </a:p>
          <a:p>
            <a:r>
              <a:rPr lang="ja-JP" altLang="en-US" sz="1400" dirty="0" smtClean="0"/>
              <a:t>○　大阪府国保運営協議会について、「都道府県国保運営方針策定要領」</a:t>
            </a:r>
            <a:endParaRPr lang="en-US" altLang="ja-JP" sz="1400" dirty="0" smtClean="0"/>
          </a:p>
          <a:p>
            <a:r>
              <a:rPr lang="ja-JP" altLang="en-US" sz="1400" dirty="0"/>
              <a:t>　</a:t>
            </a:r>
            <a:r>
              <a:rPr lang="ja-JP" altLang="en-US" sz="1400" dirty="0" smtClean="0"/>
              <a:t>を踏まえ、同協議会の審議における市町村の参画方法を検討する必要</a:t>
            </a:r>
            <a:endParaRPr lang="en-US" altLang="ja-JP" sz="1400" dirty="0" smtClean="0"/>
          </a:p>
          <a:p>
            <a:r>
              <a:rPr lang="ja-JP" altLang="en-US" sz="1400" dirty="0"/>
              <a:t>　</a:t>
            </a:r>
            <a:r>
              <a:rPr lang="ja-JP" altLang="en-US" sz="1400" dirty="0" smtClean="0"/>
              <a:t>がある。</a:t>
            </a:r>
            <a:endParaRPr lang="en-US" altLang="ja-JP" sz="1400" dirty="0" smtClean="0"/>
          </a:p>
          <a:p>
            <a:endParaRPr lang="en-US" altLang="ja-JP" sz="1400" dirty="0" smtClean="0"/>
          </a:p>
          <a:p>
            <a:endParaRPr lang="en-US" altLang="ja-JP" sz="1400" dirty="0" smtClean="0"/>
          </a:p>
          <a:p>
            <a:endParaRPr lang="en-US" altLang="ja-JP" sz="1400" dirty="0"/>
          </a:p>
          <a:p>
            <a:endParaRPr lang="en-US" altLang="ja-JP" sz="1400" dirty="0" smtClean="0"/>
          </a:p>
          <a:p>
            <a:endParaRPr kumimoji="1" lang="en-US" altLang="ja-JP" sz="1400" dirty="0"/>
          </a:p>
          <a:p>
            <a:endParaRPr kumimoji="1" lang="ja-JP" altLang="en-US" sz="1400" dirty="0"/>
          </a:p>
        </p:txBody>
      </p:sp>
      <p:sp>
        <p:nvSpPr>
          <p:cNvPr id="49" name="正方形/長方形 48"/>
          <p:cNvSpPr/>
          <p:nvPr/>
        </p:nvSpPr>
        <p:spPr>
          <a:xfrm>
            <a:off x="389459" y="5661249"/>
            <a:ext cx="5427637" cy="954107"/>
          </a:xfrm>
          <a:prstGeom prst="rect">
            <a:avLst/>
          </a:prstGeom>
          <a:ln w="12700">
            <a:solidFill>
              <a:schemeClr val="tx1"/>
            </a:solidFill>
            <a:prstDash val="solid"/>
          </a:ln>
        </p:spPr>
        <p:txBody>
          <a:bodyPr wrap="square">
            <a:spAutoFit/>
          </a:bodyPr>
          <a:lstStyle/>
          <a:p>
            <a:r>
              <a:rPr lang="en-US" altLang="ja-JP" sz="1400" b="1" u="sng" dirty="0" smtClean="0"/>
              <a:t>【</a:t>
            </a:r>
            <a:r>
              <a:rPr lang="ja-JP" altLang="en-US" sz="1400" b="1" u="sng" dirty="0" smtClean="0"/>
              <a:t>事務局案</a:t>
            </a:r>
            <a:r>
              <a:rPr lang="en-US" altLang="ja-JP" sz="1400" b="1" u="sng" dirty="0" smtClean="0"/>
              <a:t>】</a:t>
            </a:r>
            <a:r>
              <a:rPr lang="ja-JP" altLang="en-US" sz="1400" dirty="0" smtClean="0"/>
              <a:t>　</a:t>
            </a:r>
            <a:endParaRPr lang="en-US" altLang="ja-JP" sz="1400" dirty="0" smtClean="0"/>
          </a:p>
          <a:p>
            <a:r>
              <a:rPr lang="ja-JP" altLang="en-US" sz="1400" dirty="0" smtClean="0"/>
              <a:t>大阪府</a:t>
            </a:r>
            <a:r>
              <a:rPr lang="ja-JP" altLang="en-US" sz="1400" dirty="0"/>
              <a:t>国保</a:t>
            </a:r>
            <a:r>
              <a:rPr lang="ja-JP" altLang="en-US" sz="1400" dirty="0" smtClean="0"/>
              <a:t>運営協議会の事務局について、大阪府が中心に対応することになるが、市町村代表として、</a:t>
            </a:r>
            <a:r>
              <a:rPr lang="ja-JP" altLang="en-US" sz="1400" b="1" u="sng" dirty="0" smtClean="0"/>
              <a:t>「国保広域化調整会議」の座長・</a:t>
            </a:r>
            <a:endParaRPr lang="en-US" altLang="ja-JP" sz="1400" b="1" u="sng" dirty="0" smtClean="0"/>
          </a:p>
          <a:p>
            <a:r>
              <a:rPr lang="ja-JP" altLang="en-US" sz="1400" b="1" u="sng" dirty="0" smtClean="0"/>
              <a:t>副座長市が事務局の立場で審議に参画</a:t>
            </a:r>
            <a:r>
              <a:rPr lang="ja-JP" altLang="en-US" sz="1400" dirty="0" smtClean="0"/>
              <a:t>する。</a:t>
            </a:r>
            <a:endParaRPr lang="ja-JP" altLang="en-US" sz="1400" dirty="0"/>
          </a:p>
        </p:txBody>
      </p:sp>
      <p:sp>
        <p:nvSpPr>
          <p:cNvPr id="50" name="正方形/長方形 49"/>
          <p:cNvSpPr/>
          <p:nvPr/>
        </p:nvSpPr>
        <p:spPr>
          <a:xfrm>
            <a:off x="6033120" y="4226910"/>
            <a:ext cx="3581929" cy="2388446"/>
          </a:xfrm>
          <a:prstGeom prst="rect">
            <a:avLst/>
          </a:prstGeom>
          <a:ln w="6350">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1100" dirty="0" smtClean="0"/>
              <a:t>【</a:t>
            </a:r>
            <a:r>
              <a:rPr kumimoji="1" lang="ja-JP" altLang="en-US" sz="1100" dirty="0" smtClean="0"/>
              <a:t>参考</a:t>
            </a:r>
            <a:r>
              <a:rPr lang="en-US" altLang="ja-JP" sz="1100" dirty="0" smtClean="0"/>
              <a:t>】</a:t>
            </a:r>
            <a:r>
              <a:rPr kumimoji="1" lang="ja-JP" altLang="en-US" sz="1100" dirty="0" smtClean="0"/>
              <a:t>都道府県国民健康保険運営方針策定要領（抜粋）</a:t>
            </a:r>
            <a:endParaRPr kumimoji="1" lang="en-US" altLang="ja-JP" sz="1100" dirty="0" smtClean="0"/>
          </a:p>
          <a:p>
            <a:r>
              <a:rPr lang="ja-JP" altLang="en-US" sz="1100" dirty="0" smtClean="0"/>
              <a:t>　</a:t>
            </a:r>
            <a:r>
              <a:rPr lang="ja-JP" altLang="en-US" sz="1100" dirty="0" smtClean="0">
                <a:latin typeface="ＭＳ Ｐ明朝" panose="02020600040205080304" pitchFamily="18" charset="-128"/>
                <a:ea typeface="ＭＳ Ｐ明朝" panose="02020600040205080304" pitchFamily="18" charset="-128"/>
              </a:rPr>
              <a:t>２．策定の手順等</a:t>
            </a:r>
            <a:endParaRPr lang="en-US" altLang="ja-JP" sz="1100" dirty="0" smtClean="0">
              <a:latin typeface="ＭＳ Ｐ明朝" panose="02020600040205080304" pitchFamily="18" charset="-128"/>
              <a:ea typeface="ＭＳ Ｐ明朝" panose="02020600040205080304" pitchFamily="18" charset="-128"/>
            </a:endParaRPr>
          </a:p>
          <a:p>
            <a:r>
              <a:rPr kumimoji="1" lang="ja-JP" altLang="en-US" sz="1100" dirty="0" smtClean="0"/>
              <a:t>　</a:t>
            </a:r>
            <a:r>
              <a:rPr kumimoji="1" lang="ja-JP" altLang="en-US" sz="1100" dirty="0" smtClean="0">
                <a:latin typeface="ＭＳ Ｐ明朝" panose="02020600040205080304" pitchFamily="18" charset="-128"/>
                <a:ea typeface="ＭＳ Ｐ明朝" panose="02020600040205080304" pitchFamily="18" charset="-128"/>
              </a:rPr>
              <a:t>（４）都道府県の国民健康保険事業の運営に関する協議</a:t>
            </a:r>
            <a:endParaRPr kumimoji="1" lang="en-US" altLang="ja-JP" sz="1100" dirty="0" smtClean="0">
              <a:latin typeface="ＭＳ Ｐ明朝" panose="02020600040205080304" pitchFamily="18" charset="-128"/>
              <a:ea typeface="ＭＳ Ｐ明朝" panose="02020600040205080304" pitchFamily="18" charset="-128"/>
            </a:endParaRPr>
          </a:p>
          <a:p>
            <a:r>
              <a:rPr lang="ja-JP" altLang="en-US" sz="1100" dirty="0">
                <a:latin typeface="ＭＳ Ｐ明朝" panose="02020600040205080304" pitchFamily="18" charset="-128"/>
                <a:ea typeface="ＭＳ Ｐ明朝" panose="02020600040205080304" pitchFamily="18" charset="-128"/>
              </a:rPr>
              <a:t>　</a:t>
            </a:r>
            <a:r>
              <a:rPr lang="ja-JP" altLang="en-US" sz="1100" dirty="0" smtClean="0">
                <a:latin typeface="ＭＳ Ｐ明朝" panose="02020600040205080304" pitchFamily="18" charset="-128"/>
                <a:ea typeface="ＭＳ Ｐ明朝" panose="02020600040205080304" pitchFamily="18" charset="-128"/>
              </a:rPr>
              <a:t>　　</a:t>
            </a:r>
            <a:r>
              <a:rPr kumimoji="1" lang="ja-JP" altLang="en-US" sz="1100" dirty="0" smtClean="0">
                <a:latin typeface="ＭＳ Ｐ明朝" panose="02020600040205080304" pitchFamily="18" charset="-128"/>
                <a:ea typeface="ＭＳ Ｐ明朝" panose="02020600040205080304" pitchFamily="18" charset="-128"/>
              </a:rPr>
              <a:t>会における審議</a:t>
            </a:r>
            <a:endParaRPr kumimoji="1" lang="en-US" altLang="ja-JP" sz="1100" dirty="0" smtClean="0">
              <a:latin typeface="ＭＳ Ｐ明朝" panose="02020600040205080304" pitchFamily="18" charset="-128"/>
              <a:ea typeface="ＭＳ Ｐ明朝" panose="02020600040205080304" pitchFamily="18" charset="-128"/>
            </a:endParaRPr>
          </a:p>
          <a:p>
            <a:r>
              <a:rPr lang="ja-JP" altLang="en-US" sz="1100" dirty="0" smtClean="0">
                <a:latin typeface="ＭＳ Ｐ明朝" panose="02020600040205080304" pitchFamily="18" charset="-128"/>
                <a:ea typeface="ＭＳ Ｐ明朝" panose="02020600040205080304" pitchFamily="18" charset="-128"/>
              </a:rPr>
              <a:t>　　○　都道府県は、法第</a:t>
            </a:r>
            <a:r>
              <a:rPr lang="en-US" altLang="ja-JP" sz="1100" dirty="0" smtClean="0">
                <a:latin typeface="ＭＳ Ｐ明朝" panose="02020600040205080304" pitchFamily="18" charset="-128"/>
                <a:ea typeface="ＭＳ Ｐ明朝" panose="02020600040205080304" pitchFamily="18" charset="-128"/>
              </a:rPr>
              <a:t>11</a:t>
            </a:r>
            <a:r>
              <a:rPr lang="ja-JP" altLang="en-US" sz="1100" dirty="0" smtClean="0">
                <a:latin typeface="ＭＳ Ｐ明朝" panose="02020600040205080304" pitchFamily="18" charset="-128"/>
                <a:ea typeface="ＭＳ Ｐ明朝" panose="02020600040205080304" pitchFamily="18" charset="-128"/>
              </a:rPr>
              <a:t>条第</a:t>
            </a:r>
            <a:r>
              <a:rPr lang="en-US" altLang="ja-JP" sz="1100" dirty="0" smtClean="0">
                <a:latin typeface="ＭＳ Ｐ明朝" panose="02020600040205080304" pitchFamily="18" charset="-128"/>
                <a:ea typeface="ＭＳ Ｐ明朝" panose="02020600040205080304" pitchFamily="18" charset="-128"/>
              </a:rPr>
              <a:t>1</a:t>
            </a:r>
            <a:r>
              <a:rPr lang="ja-JP" altLang="en-US" sz="1100" dirty="0" smtClean="0">
                <a:latin typeface="ＭＳ Ｐ明朝" panose="02020600040205080304" pitchFamily="18" charset="-128"/>
                <a:ea typeface="ＭＳ Ｐ明朝" panose="02020600040205080304" pitchFamily="18" charset="-128"/>
              </a:rPr>
              <a:t>項に基づき、都道府県</a:t>
            </a:r>
            <a:endParaRPr lang="en-US" altLang="ja-JP" sz="1100" dirty="0" smtClean="0">
              <a:latin typeface="ＭＳ Ｐ明朝" panose="02020600040205080304" pitchFamily="18" charset="-128"/>
              <a:ea typeface="ＭＳ Ｐ明朝" panose="02020600040205080304" pitchFamily="18" charset="-128"/>
            </a:endParaRPr>
          </a:p>
          <a:p>
            <a:r>
              <a:rPr lang="ja-JP" altLang="en-US" sz="1100" dirty="0">
                <a:latin typeface="ＭＳ Ｐ明朝" panose="02020600040205080304" pitchFamily="18" charset="-128"/>
                <a:ea typeface="ＭＳ Ｐ明朝" panose="02020600040205080304" pitchFamily="18" charset="-128"/>
              </a:rPr>
              <a:t>　</a:t>
            </a:r>
            <a:r>
              <a:rPr lang="ja-JP" altLang="en-US" sz="1100" dirty="0" smtClean="0">
                <a:latin typeface="ＭＳ Ｐ明朝" panose="02020600040205080304" pitchFamily="18" charset="-128"/>
                <a:ea typeface="ＭＳ Ｐ明朝" panose="02020600040205080304" pitchFamily="18" charset="-128"/>
              </a:rPr>
              <a:t>　　の国民健康保険事業の運営に関する協議会（以下</a:t>
            </a:r>
            <a:endParaRPr lang="en-US" altLang="ja-JP" sz="1100" dirty="0" smtClean="0">
              <a:latin typeface="ＭＳ Ｐ明朝" panose="02020600040205080304" pitchFamily="18" charset="-128"/>
              <a:ea typeface="ＭＳ Ｐ明朝" panose="02020600040205080304" pitchFamily="18" charset="-128"/>
            </a:endParaRPr>
          </a:p>
          <a:p>
            <a:r>
              <a:rPr lang="ja-JP" altLang="en-US" sz="1100" dirty="0">
                <a:latin typeface="ＭＳ Ｐ明朝" panose="02020600040205080304" pitchFamily="18" charset="-128"/>
                <a:ea typeface="ＭＳ Ｐ明朝" panose="02020600040205080304" pitchFamily="18" charset="-128"/>
              </a:rPr>
              <a:t>　</a:t>
            </a:r>
            <a:r>
              <a:rPr lang="ja-JP" altLang="en-US" sz="1100" dirty="0" smtClean="0">
                <a:latin typeface="ＭＳ Ｐ明朝" panose="02020600040205080304" pitchFamily="18" charset="-128"/>
                <a:ea typeface="ＭＳ Ｐ明朝" panose="02020600040205080304" pitchFamily="18" charset="-128"/>
              </a:rPr>
              <a:t>　　「都道府県の国保運営協議会」という。）において、国</a:t>
            </a:r>
            <a:endParaRPr lang="en-US" altLang="ja-JP" sz="1100" dirty="0" smtClean="0">
              <a:latin typeface="ＭＳ Ｐ明朝" panose="02020600040205080304" pitchFamily="18" charset="-128"/>
              <a:ea typeface="ＭＳ Ｐ明朝" panose="02020600040205080304" pitchFamily="18" charset="-128"/>
            </a:endParaRPr>
          </a:p>
          <a:p>
            <a:r>
              <a:rPr lang="ja-JP" altLang="en-US" sz="1100" dirty="0">
                <a:latin typeface="ＭＳ Ｐ明朝" panose="02020600040205080304" pitchFamily="18" charset="-128"/>
                <a:ea typeface="ＭＳ Ｐ明朝" panose="02020600040205080304" pitchFamily="18" charset="-128"/>
              </a:rPr>
              <a:t>　</a:t>
            </a:r>
            <a:r>
              <a:rPr lang="ja-JP" altLang="en-US" sz="1100" dirty="0" smtClean="0">
                <a:latin typeface="ＭＳ Ｐ明朝" panose="02020600040205080304" pitchFamily="18" charset="-128"/>
                <a:ea typeface="ＭＳ Ｐ明朝" panose="02020600040205080304" pitchFamily="18" charset="-128"/>
              </a:rPr>
              <a:t>　　保運営方針の案を審議しなければならない。</a:t>
            </a:r>
            <a:endParaRPr lang="en-US" altLang="ja-JP" sz="1100" dirty="0" smtClean="0">
              <a:latin typeface="ＭＳ Ｐ明朝" panose="02020600040205080304" pitchFamily="18" charset="-128"/>
              <a:ea typeface="ＭＳ Ｐ明朝" panose="02020600040205080304" pitchFamily="18" charset="-128"/>
            </a:endParaRPr>
          </a:p>
          <a:p>
            <a:r>
              <a:rPr lang="ja-JP" altLang="en-US" sz="1100" dirty="0">
                <a:latin typeface="ＭＳ Ｐ明朝" panose="02020600040205080304" pitchFamily="18" charset="-128"/>
                <a:ea typeface="ＭＳ Ｐ明朝" panose="02020600040205080304" pitchFamily="18" charset="-128"/>
              </a:rPr>
              <a:t>　</a:t>
            </a:r>
            <a:r>
              <a:rPr lang="ja-JP" altLang="en-US" sz="1100" dirty="0" smtClean="0">
                <a:latin typeface="ＭＳ Ｐ明朝" panose="02020600040205080304" pitchFamily="18" charset="-128"/>
                <a:ea typeface="ＭＳ Ｐ明朝" panose="02020600040205080304" pitchFamily="18" charset="-128"/>
              </a:rPr>
              <a:t>　　</a:t>
            </a:r>
            <a:r>
              <a:rPr kumimoji="1" lang="en-US" altLang="ja-JP" sz="1100" dirty="0" smtClean="0">
                <a:latin typeface="ＭＳ Ｐ明朝" panose="02020600040205080304" pitchFamily="18" charset="-128"/>
                <a:ea typeface="ＭＳ Ｐ明朝" panose="02020600040205080304" pitchFamily="18" charset="-128"/>
              </a:rPr>
              <a:t>※</a:t>
            </a:r>
            <a:r>
              <a:rPr kumimoji="1" lang="ja-JP" altLang="en-US" sz="1100" dirty="0" smtClean="0">
                <a:latin typeface="ＭＳ Ｐ明朝" panose="02020600040205080304" pitchFamily="18" charset="-128"/>
                <a:ea typeface="ＭＳ Ｐ明朝" panose="02020600040205080304" pitchFamily="18" charset="-128"/>
              </a:rPr>
              <a:t>　</a:t>
            </a:r>
            <a:r>
              <a:rPr kumimoji="1" lang="ja-JP" altLang="en-US" sz="1100" u="sng" dirty="0" smtClean="0">
                <a:latin typeface="ＭＳ Ｐ明朝" panose="02020600040205080304" pitchFamily="18" charset="-128"/>
                <a:ea typeface="ＭＳ Ｐ明朝" panose="02020600040205080304" pitchFamily="18" charset="-128"/>
              </a:rPr>
              <a:t>市町村については、</a:t>
            </a:r>
            <a:r>
              <a:rPr kumimoji="1" lang="ja-JP" altLang="en-US" sz="1100" dirty="0" smtClean="0">
                <a:latin typeface="ＭＳ Ｐ明朝" panose="02020600040205080304" pitchFamily="18" charset="-128"/>
                <a:ea typeface="ＭＳ Ｐ明朝" panose="02020600040205080304" pitchFamily="18" charset="-128"/>
              </a:rPr>
              <a:t>連携会議における意見調整　　　</a:t>
            </a:r>
            <a:endParaRPr kumimoji="1" lang="en-US" altLang="ja-JP" sz="1100" dirty="0" smtClean="0">
              <a:latin typeface="ＭＳ Ｐ明朝" panose="02020600040205080304" pitchFamily="18" charset="-128"/>
              <a:ea typeface="ＭＳ Ｐ明朝" panose="02020600040205080304" pitchFamily="18" charset="-128"/>
            </a:endParaRPr>
          </a:p>
          <a:p>
            <a:r>
              <a:rPr lang="ja-JP" altLang="en-US" sz="1100" dirty="0">
                <a:latin typeface="ＭＳ Ｐ明朝" panose="02020600040205080304" pitchFamily="18" charset="-128"/>
                <a:ea typeface="ＭＳ Ｐ明朝" panose="02020600040205080304" pitchFamily="18" charset="-128"/>
              </a:rPr>
              <a:t>　</a:t>
            </a:r>
            <a:r>
              <a:rPr lang="ja-JP" altLang="en-US" sz="1100" dirty="0" smtClean="0">
                <a:latin typeface="ＭＳ Ｐ明朝" panose="02020600040205080304" pitchFamily="18" charset="-128"/>
                <a:ea typeface="ＭＳ Ｐ明朝" panose="02020600040205080304" pitchFamily="18" charset="-128"/>
              </a:rPr>
              <a:t>　　　</a:t>
            </a:r>
            <a:r>
              <a:rPr kumimoji="1" lang="ja-JP" altLang="en-US" sz="1100" dirty="0" smtClean="0">
                <a:latin typeface="ＭＳ Ｐ明朝" panose="02020600040205080304" pitchFamily="18" charset="-128"/>
                <a:ea typeface="ＭＳ Ｐ明朝" panose="02020600040205080304" pitchFamily="18" charset="-128"/>
              </a:rPr>
              <a:t>及び市町村への意見聴取のプロセスを経ていること</a:t>
            </a:r>
            <a:endParaRPr kumimoji="1" lang="en-US" altLang="ja-JP" sz="1100" dirty="0" smtClean="0">
              <a:latin typeface="ＭＳ Ｐ明朝" panose="02020600040205080304" pitchFamily="18" charset="-128"/>
              <a:ea typeface="ＭＳ Ｐ明朝" panose="02020600040205080304" pitchFamily="18" charset="-128"/>
            </a:endParaRPr>
          </a:p>
          <a:p>
            <a:r>
              <a:rPr lang="ja-JP" altLang="en-US" sz="1100" dirty="0">
                <a:latin typeface="ＭＳ Ｐ明朝" panose="02020600040205080304" pitchFamily="18" charset="-128"/>
                <a:ea typeface="ＭＳ Ｐ明朝" panose="02020600040205080304" pitchFamily="18" charset="-128"/>
              </a:rPr>
              <a:t>　</a:t>
            </a:r>
            <a:r>
              <a:rPr lang="ja-JP" altLang="en-US" sz="1100" dirty="0" smtClean="0">
                <a:latin typeface="ＭＳ Ｐ明朝" panose="02020600040205080304" pitchFamily="18" charset="-128"/>
                <a:ea typeface="ＭＳ Ｐ明朝" panose="02020600040205080304" pitchFamily="18" charset="-128"/>
              </a:rPr>
              <a:t>　　　</a:t>
            </a:r>
            <a:r>
              <a:rPr kumimoji="1" lang="ja-JP" altLang="en-US" sz="1100" dirty="0" smtClean="0">
                <a:latin typeface="ＭＳ Ｐ明朝" panose="02020600040205080304" pitchFamily="18" charset="-128"/>
                <a:ea typeface="ＭＳ Ｐ明朝" panose="02020600040205080304" pitchFamily="18" charset="-128"/>
              </a:rPr>
              <a:t>から、都道府県の国保運営協議会の構成員では</a:t>
            </a:r>
            <a:r>
              <a:rPr kumimoji="1" lang="ja-JP" altLang="en-US" sz="1100" dirty="0" err="1" smtClean="0">
                <a:latin typeface="ＭＳ Ｐ明朝" panose="02020600040205080304" pitchFamily="18" charset="-128"/>
                <a:ea typeface="ＭＳ Ｐ明朝" panose="02020600040205080304" pitchFamily="18" charset="-128"/>
              </a:rPr>
              <a:t>な</a:t>
            </a:r>
            <a:endParaRPr kumimoji="1" lang="en-US" altLang="ja-JP" sz="1100" dirty="0" smtClean="0">
              <a:latin typeface="ＭＳ Ｐ明朝" panose="02020600040205080304" pitchFamily="18" charset="-128"/>
              <a:ea typeface="ＭＳ Ｐ明朝" panose="02020600040205080304" pitchFamily="18" charset="-128"/>
            </a:endParaRPr>
          </a:p>
          <a:p>
            <a:r>
              <a:rPr lang="ja-JP" altLang="en-US" sz="1100" dirty="0">
                <a:latin typeface="ＭＳ Ｐ明朝" panose="02020600040205080304" pitchFamily="18" charset="-128"/>
                <a:ea typeface="ＭＳ Ｐ明朝" panose="02020600040205080304" pitchFamily="18" charset="-128"/>
              </a:rPr>
              <a:t>　</a:t>
            </a:r>
            <a:r>
              <a:rPr lang="ja-JP" altLang="en-US" sz="1100" dirty="0" smtClean="0">
                <a:latin typeface="ＭＳ Ｐ明朝" panose="02020600040205080304" pitchFamily="18" charset="-128"/>
                <a:ea typeface="ＭＳ Ｐ明朝" panose="02020600040205080304" pitchFamily="18" charset="-128"/>
              </a:rPr>
              <a:t>　　　</a:t>
            </a:r>
            <a:r>
              <a:rPr kumimoji="1" lang="ja-JP" altLang="en-US" sz="1100" dirty="0" smtClean="0">
                <a:latin typeface="ＭＳ Ｐ明朝" panose="02020600040205080304" pitchFamily="18" charset="-128"/>
                <a:ea typeface="ＭＳ Ｐ明朝" panose="02020600040205080304" pitchFamily="18" charset="-128"/>
              </a:rPr>
              <a:t>く、</a:t>
            </a:r>
            <a:r>
              <a:rPr kumimoji="1" lang="ja-JP" altLang="en-US" sz="1100" u="sng" dirty="0" smtClean="0">
                <a:latin typeface="ＭＳ Ｐ明朝" panose="02020600040205080304" pitchFamily="18" charset="-128"/>
                <a:ea typeface="ＭＳ Ｐ明朝" panose="02020600040205080304" pitchFamily="18" charset="-128"/>
              </a:rPr>
              <a:t>事務局の立場から審議に参画することを想定し</a:t>
            </a:r>
            <a:endParaRPr kumimoji="1" lang="en-US" altLang="ja-JP" sz="1100" u="sng" dirty="0" smtClean="0">
              <a:latin typeface="ＭＳ Ｐ明朝" panose="02020600040205080304" pitchFamily="18" charset="-128"/>
              <a:ea typeface="ＭＳ Ｐ明朝" panose="02020600040205080304" pitchFamily="18" charset="-128"/>
            </a:endParaRPr>
          </a:p>
          <a:p>
            <a:r>
              <a:rPr lang="ja-JP" altLang="en-US" sz="1100" dirty="0">
                <a:latin typeface="ＭＳ Ｐ明朝" panose="02020600040205080304" pitchFamily="18" charset="-128"/>
                <a:ea typeface="ＭＳ Ｐ明朝" panose="02020600040205080304" pitchFamily="18" charset="-128"/>
              </a:rPr>
              <a:t>　</a:t>
            </a:r>
            <a:r>
              <a:rPr lang="ja-JP" altLang="en-US" sz="1100" dirty="0" smtClean="0">
                <a:latin typeface="ＭＳ Ｐ明朝" panose="02020600040205080304" pitchFamily="18" charset="-128"/>
                <a:ea typeface="ＭＳ Ｐ明朝" panose="02020600040205080304" pitchFamily="18" charset="-128"/>
              </a:rPr>
              <a:t>　　　</a:t>
            </a:r>
            <a:r>
              <a:rPr kumimoji="1" lang="ja-JP" altLang="en-US" sz="1100" u="sng" dirty="0" smtClean="0">
                <a:latin typeface="ＭＳ Ｐ明朝" panose="02020600040205080304" pitchFamily="18" charset="-128"/>
                <a:ea typeface="ＭＳ Ｐ明朝" panose="02020600040205080304" pitchFamily="18" charset="-128"/>
              </a:rPr>
              <a:t>ている。</a:t>
            </a:r>
            <a:endParaRPr kumimoji="1" lang="ja-JP" altLang="en-US" sz="1100" u="sng" dirty="0">
              <a:latin typeface="ＭＳ Ｐ明朝" panose="02020600040205080304" pitchFamily="18" charset="-128"/>
              <a:ea typeface="ＭＳ Ｐ明朝" panose="02020600040205080304" pitchFamily="18" charset="-128"/>
            </a:endParaRPr>
          </a:p>
        </p:txBody>
      </p:sp>
      <p:sp>
        <p:nvSpPr>
          <p:cNvPr id="51" name="角丸四角形 50"/>
          <p:cNvSpPr/>
          <p:nvPr/>
        </p:nvSpPr>
        <p:spPr>
          <a:xfrm>
            <a:off x="251738" y="3948011"/>
            <a:ext cx="1460902" cy="365862"/>
          </a:xfrm>
          <a:prstGeom prst="roundRect">
            <a:avLst>
              <a:gd name="adj" fmla="val 10494"/>
            </a:avLst>
          </a:prstGeom>
          <a:ln w="254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b="1" dirty="0" smtClean="0"/>
              <a:t>検討のポイント</a:t>
            </a:r>
            <a:endParaRPr lang="ja-JP" altLang="en-US" sz="1400" b="1" dirty="0"/>
          </a:p>
        </p:txBody>
      </p:sp>
      <p:sp>
        <p:nvSpPr>
          <p:cNvPr id="52" name="下矢印 51"/>
          <p:cNvSpPr/>
          <p:nvPr/>
        </p:nvSpPr>
        <p:spPr>
          <a:xfrm>
            <a:off x="2668960" y="5316031"/>
            <a:ext cx="943274" cy="216024"/>
          </a:xfrm>
          <a:prstGeom prst="downArrow">
            <a:avLst/>
          </a:prstGeom>
          <a:solidFill>
            <a:schemeClr val="accent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6"/>
          <p:cNvSpPr txBox="1"/>
          <p:nvPr/>
        </p:nvSpPr>
        <p:spPr>
          <a:xfrm>
            <a:off x="8625408" y="44624"/>
            <a:ext cx="1224136" cy="369332"/>
          </a:xfrm>
          <a:prstGeom prst="rect">
            <a:avLst/>
          </a:prstGeom>
          <a:noFill/>
          <a:ln w="12700">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dirty="0" smtClean="0">
                <a:latin typeface="HGS創英角ｺﾞｼｯｸUB" panose="020B0900000000000000" pitchFamily="50" charset="-128"/>
                <a:ea typeface="HGS創英角ｺﾞｼｯｸUB" panose="020B0900000000000000" pitchFamily="50" charset="-128"/>
              </a:rPr>
              <a:t>資料</a:t>
            </a:r>
            <a:r>
              <a:rPr kumimoji="1" lang="en-US" altLang="ja-JP" smtClean="0">
                <a:latin typeface="HGS創英角ｺﾞｼｯｸUB" panose="020B0900000000000000" pitchFamily="50" charset="-128"/>
                <a:ea typeface="HGS創英角ｺﾞｼｯｸUB" panose="020B0900000000000000" pitchFamily="50" charset="-128"/>
              </a:rPr>
              <a:t>1-1</a:t>
            </a:r>
            <a:r>
              <a:rPr kumimoji="1" lang="ja-JP" altLang="en-US" dirty="0" smtClean="0">
                <a:latin typeface="HGS創英角ｺﾞｼｯｸUB" panose="020B0900000000000000" pitchFamily="50" charset="-128"/>
                <a:ea typeface="HGS創英角ｺﾞｼｯｸUB" panose="020B0900000000000000" pitchFamily="50" charset="-128"/>
              </a:rPr>
              <a:t>　　</a:t>
            </a:r>
            <a:endParaRPr kumimoji="1" lang="ja-JP" altLang="en-US" dirty="0">
              <a:latin typeface="HGS創英角ｺﾞｼｯｸUB" panose="020B0900000000000000" pitchFamily="50" charset="-128"/>
              <a:ea typeface="HGS創英角ｺﾞｼｯｸUB" panose="020B0900000000000000" pitchFamily="50" charset="-128"/>
            </a:endParaRPr>
          </a:p>
        </p:txBody>
      </p:sp>
    </p:spTree>
    <p:extLst>
      <p:ext uri="{BB962C8B-B14F-4D97-AF65-F5344CB8AC3E}">
        <p14:creationId xmlns:p14="http://schemas.microsoft.com/office/powerpoint/2010/main" val="5429245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523</TotalTime>
  <Words>77</Words>
  <Application>Microsoft Office PowerPoint</Application>
  <PresentationFormat>A4 210 x 297 mm</PresentationFormat>
  <Paragraphs>55</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48</cp:revision>
  <cp:lastPrinted>2016-11-01T02:23:32Z</cp:lastPrinted>
  <dcterms:created xsi:type="dcterms:W3CDTF">2016-06-28T04:38:26Z</dcterms:created>
  <dcterms:modified xsi:type="dcterms:W3CDTF">2016-11-01T02:23:37Z</dcterms:modified>
</cp:coreProperties>
</file>