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0" autoAdjust="0"/>
  </p:normalViewPr>
  <p:slideViewPr>
    <p:cSldViewPr>
      <p:cViewPr>
        <p:scale>
          <a:sx n="100" d="100"/>
          <a:sy n="100" d="100"/>
        </p:scale>
        <p:origin x="-276" y="5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E0764-F6A2-420E-A0E3-F66BA6EA039A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FB4F5-E760-4797-9CB1-FA413786A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66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6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2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7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46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1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65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2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77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07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4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77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FB4A-FD52-40B7-AEF6-5BB345C019A1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964EF-E0B8-4798-ABAC-252820A7D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46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54046"/>
              </p:ext>
            </p:extLst>
          </p:nvPr>
        </p:nvGraphicFramePr>
        <p:xfrm>
          <a:off x="128463" y="692695"/>
          <a:ext cx="9638272" cy="5976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  <a:gridCol w="688448"/>
              </a:tblGrid>
              <a:tr h="46137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H29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５月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６月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７月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８月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９月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</a:rPr>
                        <a:t>H30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年</a:t>
                      </a:r>
                      <a:endParaRPr kumimoji="1" lang="en-US" altLang="ja-JP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１月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２月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３月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</a:rPr>
                        <a:t>４月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102083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4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9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341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33704" y="3075493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第１回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28464" y="3561971"/>
            <a:ext cx="1336627" cy="764653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・議事、運営方法等</a:t>
            </a:r>
            <a:endParaRPr kumimoji="1" lang="en-US" altLang="ja-JP" sz="1000" dirty="0" smtClean="0"/>
          </a:p>
          <a:p>
            <a:r>
              <a:rPr lang="ja-JP" altLang="en-US" sz="1000" dirty="0" smtClean="0"/>
              <a:t>・国の動向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・国保運営方針</a:t>
            </a:r>
            <a:r>
              <a:rPr lang="ja-JP" altLang="en-US" sz="1000" dirty="0"/>
              <a:t>（</a:t>
            </a:r>
            <a:r>
              <a:rPr kumimoji="1" lang="ja-JP" altLang="en-US" sz="1000" dirty="0" smtClean="0"/>
              <a:t>骨子）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763971" y="35619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意見交換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2885867" y="3075034"/>
            <a:ext cx="663073" cy="448852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第２回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389150" y="3191448"/>
            <a:ext cx="448011" cy="216024"/>
          </a:xfrm>
          <a:prstGeom prst="rightArrow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956178" y="3075955"/>
            <a:ext cx="663073" cy="448393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第３回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686952" y="3076414"/>
            <a:ext cx="663073" cy="44793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第４回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681354" y="3561971"/>
            <a:ext cx="900342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諮問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5790212" y="3551371"/>
            <a:ext cx="456551" cy="386482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答申</a:t>
            </a:r>
            <a:r>
              <a:rPr lang="en-US" altLang="ja-JP" sz="1000" dirty="0" smtClean="0"/>
              <a:t>】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6026741" y="2077085"/>
            <a:ext cx="710011" cy="861965"/>
          </a:xfrm>
          <a:prstGeom prst="roundRect">
            <a:avLst>
              <a:gd name="adj" fmla="val 8618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（最終）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～</a:t>
            </a:r>
            <a:r>
              <a:rPr kumimoji="1" lang="ja-JP" altLang="en-US" sz="1000" dirty="0" smtClean="0"/>
              <a:t>公表～</a:t>
            </a:r>
            <a:endParaRPr kumimoji="1" lang="ja-JP" altLang="en-US" sz="1000" dirty="0"/>
          </a:p>
        </p:txBody>
      </p:sp>
      <p:sp>
        <p:nvSpPr>
          <p:cNvPr id="41" name="角丸四角形 40"/>
          <p:cNvSpPr/>
          <p:nvPr/>
        </p:nvSpPr>
        <p:spPr>
          <a:xfrm>
            <a:off x="3724538" y="2066047"/>
            <a:ext cx="710011" cy="759652"/>
          </a:xfrm>
          <a:prstGeom prst="roundRect">
            <a:avLst>
              <a:gd name="adj" fmla="val 12176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/>
              <a:t>（</a:t>
            </a:r>
            <a:r>
              <a:rPr lang="ja-JP" altLang="en-US" sz="1000" dirty="0" smtClean="0"/>
              <a:t>素案）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5" name="角丸四角形 44"/>
          <p:cNvSpPr/>
          <p:nvPr/>
        </p:nvSpPr>
        <p:spPr>
          <a:xfrm>
            <a:off x="4613155" y="2077085"/>
            <a:ext cx="710011" cy="759652"/>
          </a:xfrm>
          <a:prstGeom prst="roundRect">
            <a:avLst>
              <a:gd name="adj" fmla="val 10219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18000" tIns="18000" rIns="18000" bIns="18000" rtlCol="0" anchor="ctr"/>
          <a:lstStyle/>
          <a:p>
            <a:pPr marL="92075" indent="-92075" algn="ctr"/>
            <a:r>
              <a:rPr lang="ja-JP" altLang="en-US" sz="1000" dirty="0" smtClean="0"/>
              <a:t>国保運営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方針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（案）</a:t>
            </a:r>
            <a:endParaRPr lang="en-US" altLang="ja-JP" sz="1000" dirty="0" smtClean="0"/>
          </a:p>
          <a:p>
            <a:pPr marL="92075" indent="-92075" algn="ctr"/>
            <a:r>
              <a:rPr lang="ja-JP" altLang="en-US" sz="1000" dirty="0" smtClean="0"/>
              <a:t>決定</a:t>
            </a:r>
            <a:endParaRPr kumimoji="1" lang="ja-JP" altLang="en-US" sz="1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064607" y="158175"/>
            <a:ext cx="7776864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今後の想定スケジュール（案）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0" y="524719"/>
            <a:ext cx="9906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943647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3650766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2" name="正方形/長方形 51"/>
          <p:cNvSpPr/>
          <p:nvPr/>
        </p:nvSpPr>
        <p:spPr>
          <a:xfrm>
            <a:off x="5841231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53" name="正方形/長方形 52"/>
          <p:cNvSpPr/>
          <p:nvPr/>
        </p:nvSpPr>
        <p:spPr>
          <a:xfrm>
            <a:off x="4445988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77503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追加公費の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考え方提示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40456" y="1682839"/>
            <a:ext cx="1045270" cy="2462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H29</a:t>
            </a:r>
            <a:r>
              <a:rPr kumimoji="1" lang="ja-JP" altLang="en-US" sz="1000" dirty="0" smtClean="0"/>
              <a:t>第３回試算</a:t>
            </a:r>
            <a:endParaRPr kumimoji="1" lang="ja-JP" altLang="en-US" sz="1000" dirty="0"/>
          </a:p>
        </p:txBody>
      </p:sp>
      <p:sp>
        <p:nvSpPr>
          <p:cNvPr id="25" name="角丸四角形 24"/>
          <p:cNvSpPr/>
          <p:nvPr/>
        </p:nvSpPr>
        <p:spPr>
          <a:xfrm>
            <a:off x="3982303" y="2877535"/>
            <a:ext cx="406847" cy="1293626"/>
          </a:xfrm>
          <a:prstGeom prst="round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1000" dirty="0" smtClean="0"/>
              <a:t>改正国保法に基づく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市町村への意見聴取</a:t>
            </a:r>
            <a:endParaRPr kumimoji="1" lang="ja-JP" altLang="en-US" sz="10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740602" y="4974057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（たたき台）</a:t>
            </a:r>
            <a:endParaRPr kumimoji="1" lang="ja-JP" altLang="en-US" sz="1000" dirty="0"/>
          </a:p>
        </p:txBody>
      </p:sp>
      <p:sp>
        <p:nvSpPr>
          <p:cNvPr id="54" name="正方形/長方形 53"/>
          <p:cNvSpPr/>
          <p:nvPr/>
        </p:nvSpPr>
        <p:spPr>
          <a:xfrm>
            <a:off x="3300940" y="4976064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（素案）</a:t>
            </a:r>
            <a:endParaRPr kumimoji="1" lang="ja-JP" altLang="en-US" sz="1000" dirty="0"/>
          </a:p>
        </p:txBody>
      </p:sp>
      <p:sp>
        <p:nvSpPr>
          <p:cNvPr id="55" name="正方形/長方形 54"/>
          <p:cNvSpPr/>
          <p:nvPr/>
        </p:nvSpPr>
        <p:spPr>
          <a:xfrm>
            <a:off x="4404411" y="49780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（案）</a:t>
            </a:r>
            <a:endParaRPr kumimoji="1" lang="ja-JP" altLang="en-US" sz="1000" dirty="0"/>
          </a:p>
        </p:txBody>
      </p:sp>
      <p:sp>
        <p:nvSpPr>
          <p:cNvPr id="56" name="正方形/長方形 55"/>
          <p:cNvSpPr/>
          <p:nvPr/>
        </p:nvSpPr>
        <p:spPr>
          <a:xfrm>
            <a:off x="5654316" y="4978071"/>
            <a:ext cx="1036901" cy="546814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en-US" altLang="ja-JP" sz="1000" dirty="0" smtClean="0"/>
              <a:t>【</a:t>
            </a:r>
            <a:r>
              <a:rPr lang="ja-JP" altLang="en-US" sz="1000" dirty="0" smtClean="0"/>
              <a:t>協議</a:t>
            </a:r>
            <a:r>
              <a:rPr lang="en-US" altLang="ja-JP" sz="1000" dirty="0" smtClean="0"/>
              <a:t>】</a:t>
            </a:r>
          </a:p>
          <a:p>
            <a:pPr algn="ctr"/>
            <a:r>
              <a:rPr lang="ja-JP" altLang="en-US" sz="1000" dirty="0" smtClean="0"/>
              <a:t>・国保運営方針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（最終）</a:t>
            </a:r>
            <a:endParaRPr kumimoji="1" lang="ja-JP" altLang="en-US" sz="1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72766" y="5785000"/>
            <a:ext cx="91137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（府）関係条例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案等制定</a:t>
            </a:r>
            <a:endParaRPr kumimoji="1" lang="ja-JP" altLang="en-US" sz="9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66016" y="5811882"/>
            <a:ext cx="121197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（市町村）関係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条例改正・予算案</a:t>
            </a:r>
            <a:endParaRPr kumimoji="1" lang="ja-JP" altLang="en-US" sz="900" dirty="0"/>
          </a:p>
        </p:txBody>
      </p:sp>
      <p:sp>
        <p:nvSpPr>
          <p:cNvPr id="34" name="テキスト ボックス 2"/>
          <p:cNvSpPr txBox="1">
            <a:spLocks noChangeArrowheads="1"/>
          </p:cNvSpPr>
          <p:nvPr/>
        </p:nvSpPr>
        <p:spPr bwMode="auto">
          <a:xfrm>
            <a:off x="8928805" y="136138"/>
            <a:ext cx="809625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marL="177800" indent="-177800" algn="ctr">
              <a:spcAft>
                <a:spcPts val="0"/>
              </a:spcAft>
            </a:pPr>
            <a:r>
              <a:rPr lang="ja-JP" sz="1400" kern="100" smtClean="0">
                <a:effectLst/>
                <a:latin typeface="ＭＳ 明朝"/>
                <a:ea typeface="ＭＳ ゴシック"/>
                <a:cs typeface="Times New Roman"/>
              </a:rPr>
              <a:t>資料</a:t>
            </a:r>
            <a:r>
              <a:rPr lang="ja-JP" altLang="en-US" sz="1400" kern="100" dirty="0">
                <a:latin typeface="ＭＳ 明朝"/>
                <a:ea typeface="ＭＳ ゴシック"/>
                <a:cs typeface="Times New Roman"/>
              </a:rPr>
              <a:t>１</a:t>
            </a:r>
            <a:endParaRPr lang="en-US" altLang="ja-JP" sz="1400" kern="100" dirty="0" smtClean="0">
              <a:latin typeface="ＭＳ 明朝"/>
              <a:ea typeface="ＭＳ ゴシック"/>
              <a:cs typeface="Times New Roman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60428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年度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仮係数提示</a:t>
            </a:r>
            <a:endParaRPr kumimoji="1" lang="ja-JP" altLang="en-US" sz="1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118065" y="1605894"/>
            <a:ext cx="88696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仮係数</a:t>
            </a:r>
            <a:endParaRPr kumimoji="1" lang="en-US" altLang="ja-JP" sz="1000" dirty="0" smtClean="0"/>
          </a:p>
          <a:p>
            <a:pPr algn="ctr"/>
            <a:r>
              <a:rPr kumimoji="1" lang="ja-JP" altLang="en-US" sz="1000" dirty="0" smtClean="0"/>
              <a:t>による</a:t>
            </a:r>
            <a:r>
              <a:rPr lang="ja-JP" altLang="en-US" sz="1000" dirty="0" smtClean="0"/>
              <a:t>試算</a:t>
            </a:r>
            <a:endParaRPr kumimoji="1" lang="ja-JP" altLang="en-US" sz="1000" dirty="0"/>
          </a:p>
        </p:txBody>
      </p:sp>
      <p:sp>
        <p:nvSpPr>
          <p:cNvPr id="39" name="正方形/長方形 38"/>
          <p:cNvSpPr/>
          <p:nvPr/>
        </p:nvSpPr>
        <p:spPr>
          <a:xfrm>
            <a:off x="133704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350025" y="1181220"/>
            <a:ext cx="879802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kumimoji="1" lang="ja-JP" altLang="en-US" sz="1000" dirty="0" smtClean="0"/>
              <a:t>年度</a:t>
            </a:r>
            <a:r>
              <a:rPr lang="ja-JP" altLang="en-US" sz="1000" dirty="0" smtClean="0"/>
              <a:t>確定</a:t>
            </a:r>
            <a:r>
              <a:rPr kumimoji="1" lang="ja-JP" altLang="en-US" sz="1000" dirty="0" smtClean="0"/>
              <a:t>係数提示</a:t>
            </a:r>
            <a:endParaRPr kumimoji="1" lang="ja-JP" altLang="en-US" sz="1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14212" y="1599309"/>
            <a:ext cx="9147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000" dirty="0" smtClean="0"/>
              <a:t>H30</a:t>
            </a:r>
            <a:r>
              <a:rPr lang="ja-JP" altLang="en-US" sz="1000" dirty="0"/>
              <a:t>確定</a:t>
            </a:r>
            <a:r>
              <a:rPr lang="ja-JP" altLang="en-US" sz="1000" dirty="0" smtClean="0"/>
              <a:t>係数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による算定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59169" y="5785947"/>
            <a:ext cx="1267639" cy="400110"/>
          </a:xfrm>
          <a:prstGeom prst="rect">
            <a:avLst/>
          </a:prstGeom>
          <a:solidFill>
            <a:srgbClr val="FFFF00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00" dirty="0"/>
              <a:t>関係政令・省令改正</a:t>
            </a:r>
            <a:endParaRPr lang="en-US" altLang="ja-JP" sz="1000" dirty="0"/>
          </a:p>
          <a:p>
            <a:pPr algn="ctr"/>
            <a:r>
              <a:rPr lang="ja-JP" altLang="en-US" sz="1000" dirty="0"/>
              <a:t>条例参考例発出</a:t>
            </a:r>
            <a:endParaRPr lang="en-US" altLang="ja-JP" sz="10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855630" y="2308012"/>
            <a:ext cx="1010386" cy="400110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00" dirty="0" smtClean="0"/>
              <a:t>納付金・</a:t>
            </a:r>
            <a:r>
              <a:rPr lang="ja-JP" altLang="en-US" sz="1000" dirty="0" smtClean="0"/>
              <a:t>標準保険料率確定</a:t>
            </a:r>
            <a:endParaRPr kumimoji="1" lang="ja-JP" altLang="en-US" sz="10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511589" y="6228549"/>
            <a:ext cx="1010386" cy="369332"/>
          </a:xfrm>
          <a:prstGeom prst="rect">
            <a:avLst/>
          </a:prstGeom>
          <a:solidFill>
            <a:schemeClr val="bg1"/>
          </a:solidFill>
          <a:ln w="28575" cmpd="dbl"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（市町村）</a:t>
            </a:r>
            <a:endParaRPr kumimoji="1" lang="en-US" altLang="ja-JP" sz="900" dirty="0" smtClean="0"/>
          </a:p>
          <a:p>
            <a:pPr algn="ctr"/>
            <a:r>
              <a:rPr kumimoji="1" lang="ja-JP" altLang="en-US" sz="900" dirty="0" smtClean="0"/>
              <a:t>保険料率算定</a:t>
            </a:r>
            <a:endParaRPr kumimoji="1" lang="ja-JP" altLang="en-US" sz="9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61774" y="5524885"/>
            <a:ext cx="91202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900" dirty="0" smtClean="0"/>
              <a:t>（府）予算案</a:t>
            </a:r>
            <a:endParaRPr kumimoji="1" lang="ja-JP" altLang="en-US" sz="900" dirty="0"/>
          </a:p>
        </p:txBody>
      </p:sp>
      <p:sp>
        <p:nvSpPr>
          <p:cNvPr id="10" name="角丸四角形 9"/>
          <p:cNvSpPr/>
          <p:nvPr/>
        </p:nvSpPr>
        <p:spPr>
          <a:xfrm>
            <a:off x="9201472" y="1999419"/>
            <a:ext cx="432048" cy="39971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 smtClean="0"/>
              <a:t>新制度施行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7530237" y="3033520"/>
            <a:ext cx="663073" cy="447934"/>
          </a:xfrm>
          <a:prstGeom prst="rect">
            <a:avLst/>
          </a:prstGeom>
          <a:solidFill>
            <a:schemeClr val="tx2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第５回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</a:rPr>
              <a:t>運協開催</a:t>
            </a:r>
            <a:endParaRPr kumimoji="1" lang="ja-JP" altLang="en-US" sz="1000" b="1" dirty="0">
              <a:solidFill>
                <a:schemeClr val="bg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198701" y="4493661"/>
            <a:ext cx="663073" cy="44045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8000" rIns="18000" rtlCol="0" anchor="ctr"/>
          <a:lstStyle/>
          <a:p>
            <a:pPr algn="ctr"/>
            <a:r>
              <a:rPr kumimoji="1" lang="ja-JP" altLang="en-US" sz="1000" b="1" dirty="0" smtClean="0"/>
              <a:t>調整会議</a:t>
            </a:r>
            <a:endParaRPr kumimoji="1" lang="en-US" altLang="ja-JP" sz="1000" b="1" dirty="0" smtClean="0"/>
          </a:p>
          <a:p>
            <a:pPr algn="ctr"/>
            <a:r>
              <a:rPr lang="ja-JP" altLang="en-US" sz="1000" b="1" dirty="0"/>
              <a:t>開催</a:t>
            </a:r>
            <a:endParaRPr kumimoji="1" lang="ja-JP" altLang="en-US" sz="1000" b="1" dirty="0"/>
          </a:p>
        </p:txBody>
      </p:sp>
      <p:sp>
        <p:nvSpPr>
          <p:cNvPr id="65" name="正方形/長方形 64"/>
          <p:cNvSpPr/>
          <p:nvPr/>
        </p:nvSpPr>
        <p:spPr>
          <a:xfrm>
            <a:off x="7011786" y="4978071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・納付金・標準保険</a:t>
            </a:r>
            <a:r>
              <a:rPr lang="ja-JP" altLang="en-US" sz="1000" dirty="0" smtClean="0"/>
              <a:t>料率</a:t>
            </a:r>
            <a:r>
              <a:rPr lang="ja-JP" altLang="en-US" sz="1000" dirty="0"/>
              <a:t>報告</a:t>
            </a:r>
            <a:endParaRPr kumimoji="1" lang="ja-JP" altLang="en-US" sz="1000" dirty="0"/>
          </a:p>
        </p:txBody>
      </p:sp>
      <p:sp>
        <p:nvSpPr>
          <p:cNvPr id="66" name="正方形/長方形 65"/>
          <p:cNvSpPr/>
          <p:nvPr/>
        </p:nvSpPr>
        <p:spPr>
          <a:xfrm>
            <a:off x="7343323" y="3555801"/>
            <a:ext cx="1036901" cy="395145"/>
          </a:xfrm>
          <a:prstGeom prst="rect">
            <a:avLst/>
          </a:prstGeom>
          <a:ln w="12700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rIns="36000" rtlCol="0" anchor="ctr"/>
          <a:lstStyle/>
          <a:p>
            <a:pPr algn="ctr"/>
            <a:r>
              <a:rPr lang="ja-JP" altLang="en-US" sz="1000" dirty="0" smtClean="0"/>
              <a:t>・納付金・標準</a:t>
            </a:r>
            <a:r>
              <a:rPr lang="ja-JP" altLang="en-US" sz="1000" smtClean="0"/>
              <a:t>保険料率等報告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27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269</Words>
  <Application>Microsoft Office PowerPoint</Application>
  <PresentationFormat>A4 210 x 297 mm</PresentationFormat>
  <Paragraphs>101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73</cp:revision>
  <cp:lastPrinted>2017-03-13T02:39:53Z</cp:lastPrinted>
  <dcterms:created xsi:type="dcterms:W3CDTF">2016-06-28T04:38:26Z</dcterms:created>
  <dcterms:modified xsi:type="dcterms:W3CDTF">2017-05-18T08:55:52Z</dcterms:modified>
</cp:coreProperties>
</file>