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700" autoAdjust="0"/>
  </p:normalViewPr>
  <p:slideViewPr>
    <p:cSldViewPr>
      <p:cViewPr>
        <p:scale>
          <a:sx n="90" d="100"/>
          <a:sy n="90" d="100"/>
        </p:scale>
        <p:origin x="-7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7C0F-74BD-4AF3-BD7C-BD9F70D2C250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84976" cy="434479"/>
          </a:xfrm>
        </p:spPr>
        <p:txBody>
          <a:bodyPr>
            <a:noAutofit/>
          </a:bodyPr>
          <a:lstStyle/>
          <a:p>
            <a:r>
              <a:rPr kumimoji="1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</a:t>
            </a:r>
            <a:r>
              <a:rPr lang="en-US" altLang="ja-JP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29</a:t>
            </a:r>
            <a:r>
              <a:rPr kumimoji="1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年度の事業運営検討Ｗ・Ｇ</a:t>
            </a:r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r>
              <a:rPr kumimoji="1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検討事項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087123"/>
              </p:ext>
            </p:extLst>
          </p:nvPr>
        </p:nvGraphicFramePr>
        <p:xfrm>
          <a:off x="107504" y="692696"/>
          <a:ext cx="9001000" cy="59400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792088"/>
                <a:gridCol w="4104456"/>
                <a:gridCol w="3024336"/>
              </a:tblGrid>
              <a:tr h="29106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項目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これまでの検討状況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平成２９年度に検討すべき主な事項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方向性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基　　　　準　　　　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4072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保険料関係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・６月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本算定、納期数は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回（仮算定なし）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・統一時期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（市町村における事務の取扱いを踏まえ検討）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223888">
                <a:tc>
                  <a:txBody>
                    <a:bodyPr/>
                    <a:lstStyle/>
                    <a:p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部負担金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減免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年度から「災害」「収入減少」の２つの事由に基づく減免は「共通基準」とすることとし、低所得やその他の事由に基づく減免については引き続き検討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（激変緩和措置として、当面の間は従前の基準も可能）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・「共通基準」の財源は、標準保険料率（事業費納付金）で賄う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　激変緩和措置にかかる財源は、各市町村の責任で一般会計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　繰入れ・保険料率への上乗せで対応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・具体的な共通基準の検討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（国の例示、過去の判例等を踏まえ、検討）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・被保険者への影響（激変緩和措置）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（保険料の激変緩和措置を踏まえ、検討）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24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出産育児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一時金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葬祭費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年度から、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出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産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育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児一時金：政令基準どおり一律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420,000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</a:t>
                      </a: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　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葬祭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費：府内一律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50,000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・公費負担分以外の財源は、標準保険料率（事業費納付金）で賄う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18552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保健事業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共通基準設定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上乗せ・横出し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容認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から、「共通基準（最低ライン）」を設定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・「共通基準」の財源は、標準保険料率（事業費納付金）で賄う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・市町村判断での「共通基準」を超える独自事業実施を容認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・「独自事業実施分」の財源は、標準保険料率（事業費納付金の対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象外、保険料収入の○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○○％程度と設定）で確保　（一般会計繰入れなど他の財源活用も容認）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・具体的な共通基準の検討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29568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医療費適正化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（医療費通知、ジェネリック差額通知など）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（検討継続）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・方向性の決定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・具体的な共通基準・財源等の検討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8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・具体的な共同化の検討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8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・インセンティブ方策の検討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大かっこ 2"/>
          <p:cNvSpPr/>
          <p:nvPr/>
        </p:nvSpPr>
        <p:spPr>
          <a:xfrm>
            <a:off x="2161467" y="2815585"/>
            <a:ext cx="3665175" cy="26564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56376" y="96887"/>
            <a:ext cx="108012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資料</a:t>
            </a:r>
            <a:r>
              <a:rPr kumimoji="1" lang="ja-JP" altLang="en-US" sz="1400" b="1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２－２</a:t>
            </a:r>
            <a:r>
              <a:rPr kumimoji="1" lang="ja-JP" altLang="en-US" sz="1400" b="1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sz="1200" b="1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</a:t>
            </a:r>
            <a:endParaRPr kumimoji="1" lang="ja-JP" altLang="en-US" sz="1200" b="1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266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3679"/>
            <a:ext cx="8784976" cy="434479"/>
          </a:xfrm>
        </p:spPr>
        <p:txBody>
          <a:bodyPr>
            <a:noAutofit/>
          </a:bodyPr>
          <a:lstStyle/>
          <a:p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</a:t>
            </a: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２９</a:t>
            </a:r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</a:t>
            </a: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の事業運営検討Ｗ・Ｇの検討事項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707131"/>
              </p:ext>
            </p:extLst>
          </p:nvPr>
        </p:nvGraphicFramePr>
        <p:xfrm>
          <a:off x="108682" y="476672"/>
          <a:ext cx="9001000" cy="6340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854"/>
                <a:gridCol w="793266"/>
                <a:gridCol w="792088"/>
                <a:gridCol w="4104456"/>
                <a:gridCol w="3024336"/>
              </a:tblGrid>
              <a:tr h="290986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項目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これまでの検討状況</a:t>
                      </a:r>
                      <a:endParaRPr kumimoji="1" lang="ja-JP" altLang="en-US" sz="12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平成２９年度に検討すべき主な事項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531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方向性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基　　　　準　　　　等</a:t>
                      </a:r>
                      <a:endParaRPr kumimoji="1" lang="ja-JP" altLang="en-US" sz="12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9587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レセプト点検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（検討継続）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・方向性の決定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・具体的な共同化の検討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過誤調整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・定期的な実態把握をし、未処理案件があれば、取組強化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3315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第三者行為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求償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・傷病名からの対象者抽出について必ず実施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・現在行っている研修会の継続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・広報事業の共同化の検討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・国保連を活用した直接求償の仕組みづくり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9035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被保険者証</a:t>
                      </a:r>
                    </a:p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様式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年度以降の一斉更新から、統一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（施行当初においては従来様式を使用）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・印字項目のうち、「ふりがな」のみ保険者の判断にて選択可能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・印字項目のうち、「給付開始年月日」について、国での議論を踏まえて印字するか検討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・具体的な共同化の検討（被保険者証一斉更新、証用紙の共同調達）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更新時期</a:t>
                      </a:r>
                    </a:p>
                    <a:p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有効期間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年度から、統一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11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月１日更新、有効期間は１年間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交付方法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・方向性の決定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21747">
                <a:tc vMerge="1">
                  <a:txBody>
                    <a:bodyPr/>
                    <a:lstStyle/>
                    <a:p>
                      <a:endParaRPr kumimoji="1" lang="ja-JP" altLang="en-US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 本文"/>
                          <a:ea typeface="ＭＳ ゴシック" panose="020B0609070205080204" pitchFamily="49" charset="-128"/>
                        </a:rPr>
                        <a:t>被保険者番号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市町村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独自設定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・現行どおり、各市町村の付番ルールに基づいて付番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59123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世帯の継続性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・国が示す基準どおりに判定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30495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その他の証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・平成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年４月以降様式統一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高齢受給者証、限度額適用認定証、食事標準負担額減額認定証、生活療養標準負担額減額認定証、限度額適用・標準負担額減額認定証、特定疾病療養受療証、特定同一世帯所属者証明書、国民健康保険特別療養証明書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・高齢受給者証の様式の検討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・取扱いについて検討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30495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短期証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様式、交付基準、有効期間、交付方法について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方向性の決定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82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3679"/>
            <a:ext cx="8784976" cy="434479"/>
          </a:xfrm>
        </p:spPr>
        <p:txBody>
          <a:bodyPr>
            <a:noAutofit/>
          </a:bodyPr>
          <a:lstStyle/>
          <a:p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</a:t>
            </a: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２９</a:t>
            </a:r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</a:t>
            </a: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の事業運営検討Ｗ・Ｇの検討事項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660545"/>
              </p:ext>
            </p:extLst>
          </p:nvPr>
        </p:nvGraphicFramePr>
        <p:xfrm>
          <a:off x="108682" y="476672"/>
          <a:ext cx="9001000" cy="32404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792088"/>
                <a:gridCol w="4104456"/>
                <a:gridCol w="3024336"/>
              </a:tblGrid>
              <a:tr h="29098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項目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これまでの検討状況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平成２９年度に検討すべき主な事項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5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方向性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基　　　　準　　　　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5248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資格証明書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様式、交付基準、有効期間、交付方法について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方向性の決定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30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収納対策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・人材育成の観点より、滞納整理に必要な知識・技術を取得するための研修会を引き続き実施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・その他の収納対策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30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滞納処分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・方向性の決定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30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インセンティブ（収納）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・現行の評価指標も踏まえつつ、収納率向上のためのプロセスに対する評価指標を設定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・評価指標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（目標収納率の設定と併せて検討）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99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762</Words>
  <Application>Microsoft Office PowerPoint</Application>
  <PresentationFormat>画面に合わせる (4:3)</PresentationFormat>
  <Paragraphs>150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平成29年度の事業運営検討Ｗ・Ｇの検討事項</vt:lpstr>
      <vt:lpstr>平成２９年度の事業運営検討Ｗ・Ｇの検討事項</vt:lpstr>
      <vt:lpstr>平成２９年度の事業運営検討Ｗ・Ｇの検討事項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HOSTNAME</cp:lastModifiedBy>
  <cp:revision>78</cp:revision>
  <cp:lastPrinted>2017-03-17T10:20:16Z</cp:lastPrinted>
  <dcterms:created xsi:type="dcterms:W3CDTF">2016-01-05T01:34:32Z</dcterms:created>
  <dcterms:modified xsi:type="dcterms:W3CDTF">2017-07-23T02:17:25Z</dcterms:modified>
</cp:coreProperties>
</file>