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p:scale>
          <a:sx n="90" d="100"/>
          <a:sy n="90" d="100"/>
        </p:scale>
        <p:origin x="-75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2017/7/23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2017/7/23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smtClean="0">
                <a:latin typeface="HGS創英角ｺﾞｼｯｸUB" panose="020B0900000000000000" pitchFamily="50" charset="-128"/>
                <a:ea typeface="HGS創英角ｺﾞｼｯｸUB" panose="020B0900000000000000" pitchFamily="50" charset="-128"/>
              </a:rPr>
              <a:t>29</a:t>
            </a:r>
            <a:r>
              <a:rPr lang="ja-JP" altLang="en-US" sz="1800" b="1" dirty="0" smtClean="0">
                <a:latin typeface="HGS創英角ｺﾞｼｯｸUB" panose="020B0900000000000000" pitchFamily="50" charset="-128"/>
                <a:ea typeface="HGS創英角ｺﾞｼｯｸUB" panose="020B0900000000000000" pitchFamily="50" charset="-128"/>
              </a:rPr>
              <a:t>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14033278"/>
              </p:ext>
            </p:extLst>
          </p:nvPr>
        </p:nvGraphicFramePr>
        <p:xfrm>
          <a:off x="35496" y="371465"/>
          <a:ext cx="9073008" cy="6254527"/>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solidFill>
                            <a:schemeClr val="tx1"/>
                          </a:solidFill>
                        </a:rPr>
                        <a:t>項目</a:t>
                      </a:r>
                      <a:endParaRPr kumimoji="1" lang="ja-JP" altLang="en-US" sz="1000" dirty="0">
                        <a:solidFill>
                          <a:schemeClr val="tx1"/>
                        </a:solidFill>
                      </a:endParaRPr>
                    </a:p>
                  </a:txBody>
                  <a:tcPr anchor="ctr">
                    <a:solidFill>
                      <a:schemeClr val="bg1">
                        <a:lumMod val="85000"/>
                      </a:schemeClr>
                    </a:solidFill>
                  </a:tcPr>
                </a:tc>
                <a:tc gridSpan="2">
                  <a:txBody>
                    <a:bodyPr/>
                    <a:lstStyle/>
                    <a:p>
                      <a:pPr algn="ctr"/>
                      <a:r>
                        <a:rPr kumimoji="1" lang="ja-JP" altLang="en-US" sz="1000" dirty="0" smtClean="0">
                          <a:solidFill>
                            <a:schemeClr val="tx1"/>
                          </a:solidFill>
                        </a:rPr>
                        <a:t>これまでの検討状況</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solidFill>
                            <a:schemeClr val="tx1"/>
                          </a:solidFill>
                        </a:rPr>
                        <a:t>平成２９年度に検討すべき主な事項</a:t>
                      </a:r>
                      <a:endParaRPr kumimoji="1" lang="ja-JP" altLang="en-US" sz="100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solidFill>
                            <a:schemeClr val="tx1"/>
                          </a:solidFill>
                        </a:rPr>
                        <a:t>方向性</a:t>
                      </a:r>
                      <a:endParaRPr kumimoji="1" lang="ja-JP" altLang="en-US" sz="1000" dirty="0">
                        <a:solidFill>
                          <a:schemeClr val="tx1"/>
                        </a:solidFill>
                      </a:endParaRPr>
                    </a:p>
                  </a:txBody>
                  <a:tcPr anchor="ctr">
                    <a:solidFill>
                      <a:schemeClr val="bg1">
                        <a:lumMod val="85000"/>
                      </a:schemeClr>
                    </a:solidFill>
                  </a:tcPr>
                </a:tc>
                <a:tc>
                  <a:txBody>
                    <a:bodyPr/>
                    <a:lstStyle/>
                    <a:p>
                      <a:pPr algn="ctr"/>
                      <a:r>
                        <a:rPr kumimoji="1" lang="ja-JP" altLang="en-US" sz="1000" dirty="0" smtClean="0">
                          <a:solidFill>
                            <a:schemeClr val="tx1"/>
                          </a:solidFill>
                        </a:rPr>
                        <a:t>基　　　　準　　　　等</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vMerge="1">
                  <a:txBody>
                    <a:bodyPr/>
                    <a:lstStyle/>
                    <a:p>
                      <a:endParaRPr kumimoji="1" lang="ja-JP" altLang="en-US"/>
                    </a:p>
                  </a:txBody>
                  <a:tcPr/>
                </a:tc>
              </a:tr>
              <a:tr h="48594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保険料・税の区分</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950" dirty="0" smtClean="0">
                          <a:solidFill>
                            <a:schemeClr val="tx1"/>
                          </a:solidFill>
                        </a:rPr>
                        <a:t>統一</a:t>
                      </a:r>
                      <a:endParaRPr kumimoji="1" lang="ja-JP" altLang="en-US" sz="950" dirty="0">
                        <a:solidFill>
                          <a:schemeClr val="tx1"/>
                        </a:solidFill>
                      </a:endParaRPr>
                    </a:p>
                  </a:txBody>
                  <a:tcPr anchor="ctr"/>
                </a:tc>
                <a:tc>
                  <a:txBody>
                    <a:bodyPr/>
                    <a:lstStyle/>
                    <a:p>
                      <a:pPr algn="l"/>
                      <a:r>
                        <a:rPr kumimoji="1" lang="ja-JP" altLang="en-US" sz="950" dirty="0" smtClean="0">
                          <a:solidFill>
                            <a:schemeClr val="tx1"/>
                          </a:solidFill>
                        </a:rPr>
                        <a:t>・４市町の理解を得た上で、「保険料」</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r>
                        <a:rPr kumimoji="1" lang="ja-JP" altLang="en-US" sz="950" dirty="0" smtClean="0">
                          <a:solidFill>
                            <a:schemeClr val="tx1"/>
                          </a:solidFill>
                        </a:rPr>
                        <a:t>・統一時期</a:t>
                      </a:r>
                      <a:endParaRPr kumimoji="1" lang="en-US" altLang="ja-JP" sz="950" dirty="0" smtClean="0">
                        <a:solidFill>
                          <a:schemeClr val="tx1"/>
                        </a:solidFill>
                      </a:endParaRPr>
                    </a:p>
                    <a:p>
                      <a:endParaRPr kumimoji="1" lang="en-US" altLang="ja-JP" sz="950" dirty="0" smtClean="0">
                        <a:solidFill>
                          <a:schemeClr val="tx1"/>
                        </a:solidFill>
                      </a:endParaRPr>
                    </a:p>
                    <a:p>
                      <a:r>
                        <a:rPr kumimoji="1" lang="ja-JP" altLang="en-US" sz="950" dirty="0" smtClean="0">
                          <a:solidFill>
                            <a:schemeClr val="tx1"/>
                          </a:solidFill>
                        </a:rPr>
                        <a:t>・経過措置期間</a:t>
                      </a:r>
                      <a:endParaRPr kumimoji="1" lang="ja-JP" altLang="en-US" sz="95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31907">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賦課方式</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統一</a:t>
                      </a:r>
                    </a:p>
                  </a:txBody>
                  <a:tcPr anchor="ctr"/>
                </a:tc>
                <a:tc>
                  <a:txBody>
                    <a:bodyPr/>
                    <a:lstStyle/>
                    <a:p>
                      <a:pPr>
                        <a:lnSpc>
                          <a:spcPct val="100000"/>
                        </a:lnSpc>
                      </a:pPr>
                      <a:r>
                        <a:rPr kumimoji="1" lang="ja-JP" altLang="en-US" sz="950" dirty="0" smtClean="0">
                          <a:solidFill>
                            <a:schemeClr val="tx1"/>
                          </a:solidFill>
                        </a:rPr>
                        <a:t>・「３方式」を基本</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（ただし、介護分は「２方式」も含め検討継続）</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・多子世帯及び単身世帯等被保険者への影響</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・具体的な激変緩和措置の取扱い</a:t>
                      </a:r>
                      <a:r>
                        <a:rPr kumimoji="1" lang="en-US" altLang="ja-JP" sz="950" dirty="0" smtClean="0">
                          <a:solidFill>
                            <a:schemeClr val="tx1"/>
                          </a:solidFill>
                        </a:rPr>
                        <a:t>(※</a:t>
                      </a:r>
                      <a:r>
                        <a:rPr kumimoji="1" lang="ja-JP" altLang="en-US" sz="950" dirty="0" smtClean="0">
                          <a:solidFill>
                            <a:schemeClr val="tx1"/>
                          </a:solidFill>
                        </a:rPr>
                        <a:t>府・市町村</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64807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賦課割合</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950" dirty="0" smtClean="0">
                          <a:solidFill>
                            <a:schemeClr val="tx1"/>
                          </a:solidFill>
                        </a:rPr>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・３方式を採用した際の応益（均等・平等）分は、政令基準（国基準）の</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「７（</a:t>
                      </a:r>
                      <a:r>
                        <a:rPr kumimoji="1" lang="en-US" altLang="ja-JP" sz="950" dirty="0" smtClean="0">
                          <a:solidFill>
                            <a:schemeClr val="tx1"/>
                          </a:solidFill>
                          <a:latin typeface="ＭＳ Ｐゴシック" panose="020B0600070205080204" pitchFamily="50" charset="-128"/>
                          <a:ea typeface="ＭＳ Ｐゴシック" panose="020B0600070205080204" pitchFamily="50" charset="-128"/>
                        </a:rPr>
                        <a:t>35</a:t>
                      </a: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）：３（</a:t>
                      </a:r>
                      <a:r>
                        <a:rPr kumimoji="1" lang="en-US" altLang="ja-JP" sz="950" dirty="0" smtClean="0">
                          <a:solidFill>
                            <a:schemeClr val="tx1"/>
                          </a:solidFill>
                          <a:latin typeface="ＭＳ Ｐゴシック" panose="020B0600070205080204" pitchFamily="50" charset="-128"/>
                          <a:ea typeface="ＭＳ Ｐゴシック" panose="020B0600070205080204" pitchFamily="50" charset="-128"/>
                        </a:rPr>
                        <a:t>15</a:t>
                      </a: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）」を基本</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・応能（所得）分は、全国平均と比較した所得水準に応じて按分した比率</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r>
              <a:tr h="208823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保険料率</a:t>
                      </a:r>
                    </a:p>
                  </a:txBody>
                  <a:tcPr anchor="ctr"/>
                </a:tc>
                <a:tc>
                  <a:txBody>
                    <a:bodyPr/>
                    <a:lstStyle/>
                    <a:p>
                      <a:pPr algn="ctr"/>
                      <a:r>
                        <a:rPr kumimoji="1" lang="ja-JP" altLang="en-US" sz="950" dirty="0" smtClean="0">
                          <a:solidFill>
                            <a:schemeClr val="tx1"/>
                          </a:solidFill>
                        </a:rPr>
                        <a:t>統一</a:t>
                      </a:r>
                      <a:endParaRPr kumimoji="1" lang="en-US" altLang="ja-JP" sz="950" dirty="0" smtClean="0">
                        <a:solidFill>
                          <a:schemeClr val="tx1"/>
                        </a:solidFill>
                      </a:endParaRPr>
                    </a:p>
                  </a:txBody>
                  <a:tcPr anchor="ctr"/>
                </a:tc>
                <a:tc>
                  <a:txBody>
                    <a:bodyPr/>
                    <a:lstStyle/>
                    <a:p>
                      <a:r>
                        <a:rPr kumimoji="1" lang="ja-JP" altLang="en-US" sz="950" dirty="0" smtClean="0">
                          <a:solidFill>
                            <a:schemeClr val="tx1"/>
                          </a:solidFill>
                        </a:rPr>
                        <a:t>・標準保険料率は、医療費水準の差が比較的小さいことを踏まえ、医療費水準を</a:t>
                      </a:r>
                      <a:endParaRPr kumimoji="1" lang="en-US" altLang="ja-JP" sz="950" dirty="0" smtClean="0">
                        <a:solidFill>
                          <a:schemeClr val="tx1"/>
                        </a:solidFill>
                      </a:endParaRPr>
                    </a:p>
                    <a:p>
                      <a:r>
                        <a:rPr kumimoji="1" lang="ja-JP" altLang="en-US" sz="950" dirty="0" smtClean="0">
                          <a:solidFill>
                            <a:schemeClr val="tx1"/>
                          </a:solidFill>
                        </a:rPr>
                        <a:t>加味せず統一</a:t>
                      </a:r>
                      <a:endParaRPr kumimoji="1" lang="en-US" altLang="ja-JP" sz="950" dirty="0" smtClean="0">
                        <a:solidFill>
                          <a:schemeClr val="tx1"/>
                        </a:solidFill>
                      </a:endParaRPr>
                    </a:p>
                    <a:p>
                      <a:endParaRPr kumimoji="1" lang="en-US" altLang="ja-JP" sz="950" dirty="0" smtClean="0">
                        <a:solidFill>
                          <a:schemeClr val="tx1"/>
                        </a:solidFill>
                      </a:endParaRPr>
                    </a:p>
                    <a:p>
                      <a:r>
                        <a:rPr kumimoji="1" lang="ja-JP" altLang="en-US" sz="950" dirty="0" smtClean="0">
                          <a:solidFill>
                            <a:schemeClr val="tx1"/>
                          </a:solidFill>
                        </a:rPr>
                        <a:t>・標準保険料率で賄う経費は、事業費納付金対象経費と、事業費納付金対象外</a:t>
                      </a:r>
                      <a:endParaRPr kumimoji="1" lang="en-US" altLang="ja-JP" sz="950" dirty="0" smtClean="0">
                        <a:solidFill>
                          <a:schemeClr val="tx1"/>
                        </a:solidFill>
                      </a:endParaRPr>
                    </a:p>
                    <a:p>
                      <a:r>
                        <a:rPr kumimoji="1" lang="ja-JP" altLang="en-US" sz="950" dirty="0" smtClean="0">
                          <a:solidFill>
                            <a:schemeClr val="tx1"/>
                          </a:solidFill>
                        </a:rPr>
                        <a:t>である各市町村独自保健事業等の実施経費</a:t>
                      </a:r>
                      <a:endParaRPr kumimoji="1" lang="en-US" altLang="ja-JP" sz="950" dirty="0" smtClean="0">
                        <a:solidFill>
                          <a:schemeClr val="tx1"/>
                        </a:solidFill>
                      </a:endParaRPr>
                    </a:p>
                    <a:p>
                      <a:pPr>
                        <a:lnSpc>
                          <a:spcPct val="100000"/>
                        </a:lnSpc>
                      </a:pPr>
                      <a:endParaRPr kumimoji="1" lang="en-US" altLang="ja-JP" sz="950" dirty="0" smtClean="0">
                        <a:solidFill>
                          <a:schemeClr val="tx1"/>
                        </a:solidFill>
                      </a:endParaRPr>
                    </a:p>
                    <a:p>
                      <a:pPr>
                        <a:lnSpc>
                          <a:spcPct val="100000"/>
                        </a:lnSpc>
                      </a:pPr>
                      <a:r>
                        <a:rPr kumimoji="1" lang="ja-JP" altLang="en-US" sz="950" dirty="0" smtClean="0">
                          <a:solidFill>
                            <a:schemeClr val="tx1"/>
                          </a:solidFill>
                        </a:rPr>
                        <a:t>・市町村が実際に定める保険料率も、原則「標準保険料率」と同率で統一</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ただし、以下の例外あり</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①財政安定化基金への償還財源確保のための保険料率上乗せは容認</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②累積赤字解消や保険料減免及び一般会計繰入解消による激変緩和等の</a:t>
                      </a:r>
                      <a:endParaRPr kumimoji="1" lang="en-US" altLang="ja-JP" sz="950" dirty="0" smtClean="0">
                        <a:solidFill>
                          <a:schemeClr val="tx1"/>
                        </a:solidFill>
                      </a:endParaRPr>
                    </a:p>
                    <a:p>
                      <a:pPr>
                        <a:lnSpc>
                          <a:spcPct val="100000"/>
                        </a:lnSpc>
                      </a:pPr>
                      <a:r>
                        <a:rPr kumimoji="1" lang="ja-JP" altLang="en-US" sz="950" dirty="0" smtClean="0">
                          <a:solidFill>
                            <a:schemeClr val="tx1"/>
                          </a:solidFill>
                        </a:rPr>
                        <a:t>　ための保険料率上乗せ・一般会計繰入れは容認</a:t>
                      </a:r>
                      <a:r>
                        <a:rPr kumimoji="1" lang="en-US" altLang="ja-JP" sz="950" dirty="0" smtClean="0">
                          <a:solidFill>
                            <a:schemeClr val="tx1"/>
                          </a:solidFill>
                        </a:rPr>
                        <a:t>【</a:t>
                      </a:r>
                      <a:r>
                        <a:rPr kumimoji="1" lang="ja-JP" altLang="en-US" sz="950" dirty="0" smtClean="0">
                          <a:solidFill>
                            <a:schemeClr val="tx1"/>
                          </a:solidFill>
                        </a:rPr>
                        <a:t>激変緩和措置期間中に限る</a:t>
                      </a:r>
                      <a:r>
                        <a:rPr kumimoji="1" lang="en-US" altLang="ja-JP" sz="950" dirty="0" smtClean="0">
                          <a:solidFill>
                            <a:schemeClr val="tx1"/>
                          </a:solidFill>
                        </a:rPr>
                        <a:t>】</a:t>
                      </a:r>
                    </a:p>
                    <a:p>
                      <a:pPr>
                        <a:lnSpc>
                          <a:spcPct val="100000"/>
                        </a:lnSpc>
                      </a:pPr>
                      <a:endParaRPr kumimoji="1" lang="en-US" altLang="ja-JP" sz="950" dirty="0" smtClean="0">
                        <a:solidFill>
                          <a:schemeClr val="tx1"/>
                        </a:solidFill>
                      </a:endParaRPr>
                    </a:p>
                    <a:p>
                      <a:pPr>
                        <a:lnSpc>
                          <a:spcPct val="100000"/>
                        </a:lnSpc>
                      </a:pPr>
                      <a:r>
                        <a:rPr kumimoji="1" lang="ja-JP" altLang="en-US" sz="950" dirty="0" smtClean="0">
                          <a:solidFill>
                            <a:schemeClr val="tx1"/>
                          </a:solidFill>
                        </a:rPr>
                        <a:t>・後期分・介護分についても同様の考え方</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・府全体の共通公費の範囲の検討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（各市町村の過年度収納見込額など）</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・被保険者への影響</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・医療費適正化等のインセンティブ</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（被保険者への還元方策など）</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・具体的な激変緩和措置の取扱い</a:t>
                      </a:r>
                      <a:r>
                        <a:rPr kumimoji="1" lang="en-US" altLang="ja-JP" sz="950" dirty="0" smtClean="0">
                          <a:solidFill>
                            <a:schemeClr val="tx1"/>
                          </a:solidFill>
                        </a:rPr>
                        <a:t>(※</a:t>
                      </a:r>
                      <a:r>
                        <a:rPr kumimoji="1" lang="ja-JP" altLang="en-US" sz="950" dirty="0" smtClean="0">
                          <a:solidFill>
                            <a:schemeClr val="tx1"/>
                          </a:solidFill>
                        </a:rPr>
                        <a:t>府・市町村</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04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賦課限度額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統一</a:t>
                      </a:r>
                    </a:p>
                  </a:txBody>
                  <a:tcPr anchor="ctr"/>
                </a:tc>
                <a:tc>
                  <a:txBody>
                    <a:bodyPr/>
                    <a:lstStyle/>
                    <a:p>
                      <a:pPr algn="l"/>
                      <a:r>
                        <a:rPr kumimoji="1" lang="ja-JP" altLang="en-US" sz="950" dirty="0" smtClean="0">
                          <a:solidFill>
                            <a:schemeClr val="tx1"/>
                          </a:solidFill>
                        </a:rPr>
                        <a:t>・政令基準（国基準）</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・具体的な激変緩和措置の取扱い</a:t>
                      </a:r>
                      <a:r>
                        <a:rPr kumimoji="1" lang="en-US" altLang="ja-JP" sz="950" dirty="0" smtClean="0">
                          <a:solidFill>
                            <a:schemeClr val="tx1"/>
                          </a:solidFill>
                        </a:rPr>
                        <a:t>(※</a:t>
                      </a:r>
                      <a:r>
                        <a:rPr kumimoji="1" lang="ja-JP" altLang="en-US" sz="950" dirty="0" smtClean="0">
                          <a:solidFill>
                            <a:schemeClr val="tx1"/>
                          </a:solidFill>
                        </a:rPr>
                        <a:t>市町村</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190768">
                <a:tc>
                  <a:txBody>
                    <a:bodyPr/>
                    <a:lstStyle/>
                    <a:p>
                      <a:pPr algn="l"/>
                      <a:r>
                        <a:rPr kumimoji="1" lang="ja-JP" altLang="en-US" sz="950" dirty="0" smtClean="0">
                          <a:solidFill>
                            <a:schemeClr val="tx1"/>
                          </a:solidFill>
                        </a:rPr>
                        <a:t>保険料減免　　　</a:t>
                      </a:r>
                      <a:endParaRPr kumimoji="1" lang="en-US" altLang="ja-JP" sz="950" dirty="0" smtClean="0">
                        <a:solidFill>
                          <a:schemeClr val="tx1"/>
                        </a:solidFill>
                      </a:endParaRPr>
                    </a:p>
                    <a:p>
                      <a:pPr algn="l"/>
                      <a:r>
                        <a:rPr kumimoji="1" lang="ja-JP" altLang="en-US" sz="950" dirty="0" smtClean="0">
                          <a:solidFill>
                            <a:schemeClr val="tx1"/>
                          </a:solidFill>
                        </a:rPr>
                        <a:t>・軽減</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統一</a:t>
                      </a:r>
                    </a:p>
                  </a:txBody>
                  <a:tcPr anchor="ctr"/>
                </a:tc>
                <a:tc>
                  <a:txBody>
                    <a:bodyPr/>
                    <a:lstStyle/>
                    <a:p>
                      <a:r>
                        <a:rPr kumimoji="1" lang="ja-JP" altLang="en-US" sz="950" dirty="0" smtClean="0">
                          <a:solidFill>
                            <a:schemeClr val="tx1"/>
                          </a:solidFill>
                          <a:latin typeface="+mn-ea"/>
                          <a:ea typeface="+mn-ea"/>
                        </a:rPr>
                        <a:t>・</a:t>
                      </a:r>
                      <a:r>
                        <a:rPr kumimoji="1" lang="en-US" altLang="ja-JP" sz="950" dirty="0" smtClean="0">
                          <a:solidFill>
                            <a:schemeClr val="tx1"/>
                          </a:solidFill>
                          <a:latin typeface="+mn-ea"/>
                          <a:ea typeface="+mn-ea"/>
                        </a:rPr>
                        <a:t>H30</a:t>
                      </a:r>
                      <a:r>
                        <a:rPr kumimoji="1" lang="ja-JP" altLang="en-US" sz="950" dirty="0" smtClean="0">
                          <a:solidFill>
                            <a:schemeClr val="tx1"/>
                          </a:solidFill>
                          <a:latin typeface="+mn-ea"/>
                          <a:ea typeface="+mn-ea"/>
                        </a:rPr>
                        <a:t>年度から、「災害」・「収入減少」・「拘留等」・「旧被扶養者」の４つの事由に基づく</a:t>
                      </a:r>
                      <a:endParaRPr kumimoji="1" lang="en-US" altLang="ja-JP" sz="950" dirty="0" smtClean="0">
                        <a:solidFill>
                          <a:schemeClr val="tx1"/>
                        </a:solidFill>
                        <a:latin typeface="+mn-ea"/>
                        <a:ea typeface="+mn-ea"/>
                      </a:endParaRPr>
                    </a:p>
                    <a:p>
                      <a:r>
                        <a:rPr kumimoji="1" lang="ja-JP" altLang="en-US" sz="950" dirty="0" smtClean="0">
                          <a:solidFill>
                            <a:schemeClr val="tx1"/>
                          </a:solidFill>
                          <a:latin typeface="+mn-ea"/>
                          <a:ea typeface="+mn-ea"/>
                        </a:rPr>
                        <a:t>減免は「共通基準」とすることとし、低所得者やその他の事由に基づく減免については、</a:t>
                      </a:r>
                      <a:endParaRPr kumimoji="1" lang="en-US" altLang="ja-JP" sz="950" dirty="0" smtClean="0">
                        <a:solidFill>
                          <a:schemeClr val="tx1"/>
                        </a:solidFill>
                        <a:latin typeface="+mn-ea"/>
                        <a:ea typeface="+mn-ea"/>
                      </a:endParaRPr>
                    </a:p>
                    <a:p>
                      <a:r>
                        <a:rPr kumimoji="1" lang="ja-JP" altLang="en-US" sz="950" dirty="0" smtClean="0">
                          <a:solidFill>
                            <a:schemeClr val="tx1"/>
                          </a:solidFill>
                          <a:latin typeface="+mn-ea"/>
                          <a:ea typeface="+mn-ea"/>
                        </a:rPr>
                        <a:t>引き続き検討</a:t>
                      </a:r>
                      <a:endParaRPr kumimoji="1" lang="en-US" altLang="ja-JP" sz="950" dirty="0" smtClean="0">
                        <a:solidFill>
                          <a:schemeClr val="tx1"/>
                        </a:solidFill>
                        <a:latin typeface="+mn-ea"/>
                        <a:ea typeface="+mn-ea"/>
                      </a:endParaRPr>
                    </a:p>
                    <a:p>
                      <a:r>
                        <a:rPr kumimoji="1" lang="ja-JP" altLang="en-US" sz="950" dirty="0" smtClean="0">
                          <a:solidFill>
                            <a:schemeClr val="tx1"/>
                          </a:solidFill>
                          <a:latin typeface="+mn-ea"/>
                          <a:ea typeface="+mn-ea"/>
                        </a:rPr>
                        <a:t>　（激変緩和措置として、当面の間は従前の基準も可能）</a:t>
                      </a:r>
                      <a:r>
                        <a:rPr kumimoji="1" lang="ja-JP" altLang="en-US" sz="950" dirty="0" smtClean="0">
                          <a:solidFill>
                            <a:schemeClr val="tx1"/>
                          </a:solidFill>
                        </a:rPr>
                        <a:t>　</a:t>
                      </a:r>
                      <a:endParaRPr kumimoji="1" lang="en-US" altLang="ja-JP" sz="950" dirty="0" smtClean="0">
                        <a:solidFill>
                          <a:schemeClr val="tx1"/>
                        </a:solidFill>
                      </a:endParaRPr>
                    </a:p>
                    <a:p>
                      <a:endParaRPr kumimoji="1" lang="en-US" altLang="ja-JP" sz="950" dirty="0" smtClean="0">
                        <a:solidFill>
                          <a:schemeClr val="tx1"/>
                        </a:solidFill>
                      </a:endParaRPr>
                    </a:p>
                    <a:p>
                      <a:r>
                        <a:rPr kumimoji="1" lang="ja-JP" altLang="en-US" sz="950" dirty="0" smtClean="0">
                          <a:solidFill>
                            <a:schemeClr val="tx1"/>
                          </a:solidFill>
                        </a:rPr>
                        <a:t>・「共通基準」の財源は、標準保険料率（事業費納付金）で賄う</a:t>
                      </a:r>
                      <a:endParaRPr kumimoji="1" lang="en-US" altLang="ja-JP" sz="950" dirty="0" smtClean="0">
                        <a:solidFill>
                          <a:schemeClr val="tx1"/>
                        </a:solidFill>
                      </a:endParaRPr>
                    </a:p>
                    <a:p>
                      <a:r>
                        <a:rPr kumimoji="1" lang="ja-JP" altLang="en-US" sz="950" dirty="0" smtClean="0">
                          <a:solidFill>
                            <a:schemeClr val="tx1"/>
                          </a:solidFill>
                        </a:rPr>
                        <a:t>　激変緩和措置にかかる財源は、各市町村の責任で一般会計繰入れ・保険料率へ　　</a:t>
                      </a:r>
                      <a:endParaRPr kumimoji="1" lang="en-US" altLang="ja-JP" sz="950" dirty="0" smtClean="0">
                        <a:solidFill>
                          <a:schemeClr val="tx1"/>
                        </a:solidFill>
                      </a:endParaRPr>
                    </a:p>
                    <a:p>
                      <a:r>
                        <a:rPr kumimoji="1" lang="ja-JP" altLang="en-US" sz="950" dirty="0" smtClean="0">
                          <a:solidFill>
                            <a:schemeClr val="tx1"/>
                          </a:solidFill>
                        </a:rPr>
                        <a:t>　の上乗せで対応</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・具体的な共通基準の検討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（国の例示、過去の判例、標準保険料率試算結果等を踏まえ、検討）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・被保険者への影響（激変緩和措置）</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
        <p:nvSpPr>
          <p:cNvPr id="4" name="テキスト ボックス 3"/>
          <p:cNvSpPr txBox="1"/>
          <p:nvPr/>
        </p:nvSpPr>
        <p:spPr>
          <a:xfrm>
            <a:off x="7956376" y="24879"/>
            <a:ext cx="1080120" cy="307777"/>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b="1" dirty="0" smtClean="0">
                <a:latin typeface="HGSｺﾞｼｯｸE" panose="020B0900000000000000" pitchFamily="50" charset="-128"/>
                <a:ea typeface="HGSｺﾞｼｯｸE" panose="020B0900000000000000" pitchFamily="50" charset="-128"/>
              </a:rPr>
              <a:t>資料２－１</a:t>
            </a:r>
            <a:r>
              <a:rPr kumimoji="1" lang="ja-JP" altLang="en-US" sz="1400" b="1" dirty="0" smtClean="0">
                <a:latin typeface="HGSｺﾞｼｯｸE" panose="020B0900000000000000" pitchFamily="50" charset="-128"/>
                <a:ea typeface="HGSｺﾞｼｯｸE" panose="020B0900000000000000" pitchFamily="50" charset="-128"/>
              </a:rPr>
              <a:t>　</a:t>
            </a:r>
            <a:r>
              <a:rPr kumimoji="1" lang="ja-JP" altLang="en-US" sz="1200" b="1" dirty="0" smtClean="0">
                <a:latin typeface="HGSｺﾞｼｯｸE" panose="020B0900000000000000" pitchFamily="50" charset="-128"/>
                <a:ea typeface="HGSｺﾞｼｯｸE" panose="020B0900000000000000" pitchFamily="50" charset="-128"/>
              </a:rPr>
              <a:t>　　</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5" name="大かっこ 4"/>
          <p:cNvSpPr/>
          <p:nvPr/>
        </p:nvSpPr>
        <p:spPr>
          <a:xfrm>
            <a:off x="1629866" y="6309320"/>
            <a:ext cx="4271204" cy="288032"/>
          </a:xfrm>
          <a:prstGeom prst="bracketPair">
            <a:avLst>
              <a:gd name="adj" fmla="val 183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6012160" y="980728"/>
            <a:ext cx="338554" cy="5112568"/>
          </a:xfrm>
          <a:prstGeom prst="rect">
            <a:avLst/>
          </a:prstGeom>
          <a:solidFill>
            <a:schemeClr val="bg1"/>
          </a:solidFill>
          <a:ln w="12700">
            <a:solidFill>
              <a:schemeClr val="tx1"/>
            </a:solidFill>
            <a:prstDash val="dash"/>
          </a:ln>
        </p:spPr>
        <p:txBody>
          <a:bodyPr vert="eaVert" wrap="square" rtlCol="0">
            <a:spAutoFit/>
          </a:bodyPr>
          <a:lstStyle/>
          <a:p>
            <a:pPr algn="ctr"/>
            <a:r>
              <a:rPr kumimoji="1" lang="ja-JP" altLang="en-US" sz="1000" dirty="0" smtClean="0">
                <a:latin typeface="+mn-ea"/>
              </a:rPr>
              <a:t>６ 年 以 内 の 激 変 緩 和 措 置 期 間 を 設 定</a:t>
            </a:r>
            <a:endParaRPr kumimoji="1" lang="ja-JP" altLang="en-US" sz="1000" dirty="0">
              <a:latin typeface="+mn-ea"/>
            </a:endParaRPr>
          </a:p>
        </p:txBody>
      </p:sp>
      <p:sp>
        <p:nvSpPr>
          <p:cNvPr id="7" name="大かっこ 6"/>
          <p:cNvSpPr/>
          <p:nvPr/>
        </p:nvSpPr>
        <p:spPr>
          <a:xfrm>
            <a:off x="1619672" y="3861048"/>
            <a:ext cx="4320480" cy="576064"/>
          </a:xfrm>
          <a:prstGeom prst="bracketPair">
            <a:avLst>
              <a:gd name="adj" fmla="val 891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0" y="6597352"/>
            <a:ext cx="6804248" cy="238527"/>
          </a:xfrm>
          <a:prstGeom prst="rect">
            <a:avLst/>
          </a:prstGeom>
          <a:noFill/>
        </p:spPr>
        <p:txBody>
          <a:bodyPr wrap="square" rtlCol="0" anchor="ctr">
            <a:spAutoFit/>
          </a:bodyPr>
          <a:lstStyle/>
          <a:p>
            <a:r>
              <a:rPr kumimoji="1" lang="en-US" altLang="ja-JP" sz="950" dirty="0" smtClean="0"/>
              <a:t>※</a:t>
            </a:r>
            <a:r>
              <a:rPr kumimoji="1" lang="ja-JP" altLang="en-US" sz="950" dirty="0" smtClean="0"/>
              <a:t>激変緩和措置については、府による措置と、市町村の責任による措置の２種類がある。</a:t>
            </a:r>
            <a:endParaRPr kumimoji="1" lang="ja-JP" altLang="en-US" sz="950" dirty="0"/>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smtClean="0">
                <a:latin typeface="HGS創英角ｺﾞｼｯｸUB" panose="020B0900000000000000" pitchFamily="50" charset="-128"/>
                <a:ea typeface="HGS創英角ｺﾞｼｯｸUB" panose="020B0900000000000000" pitchFamily="50" charset="-128"/>
              </a:rPr>
              <a:t>29</a:t>
            </a:r>
            <a:r>
              <a:rPr lang="ja-JP" altLang="en-US" sz="1800" b="1" dirty="0" smtClean="0">
                <a:latin typeface="HGS創英角ｺﾞｼｯｸUB" panose="020B0900000000000000" pitchFamily="50" charset="-128"/>
                <a:ea typeface="HGS創英角ｺﾞｼｯｸUB" panose="020B0900000000000000" pitchFamily="50" charset="-128"/>
              </a:rPr>
              <a:t>年度</a:t>
            </a:r>
            <a:r>
              <a:rPr lang="ja-JP" altLang="en-US" sz="1800" b="1" dirty="0">
                <a:latin typeface="HGS創英角ｺﾞｼｯｸUB" panose="020B0900000000000000" pitchFamily="50" charset="-128"/>
                <a:ea typeface="HGS創英角ｺﾞｼｯｸUB" panose="020B0900000000000000" pitchFamily="50" charset="-128"/>
              </a:rPr>
              <a:t>の財政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92110733"/>
              </p:ext>
            </p:extLst>
          </p:nvPr>
        </p:nvGraphicFramePr>
        <p:xfrm>
          <a:off x="35496" y="371465"/>
          <a:ext cx="9073008" cy="6422519"/>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solidFill>
                            <a:schemeClr val="tx1"/>
                          </a:solidFill>
                        </a:rPr>
                        <a:t>項目</a:t>
                      </a:r>
                      <a:endParaRPr kumimoji="1" lang="ja-JP" altLang="en-US" sz="1000" dirty="0">
                        <a:solidFill>
                          <a:schemeClr val="tx1"/>
                        </a:solidFill>
                      </a:endParaRPr>
                    </a:p>
                  </a:txBody>
                  <a:tcPr anchor="ctr">
                    <a:solidFill>
                      <a:schemeClr val="bg1">
                        <a:lumMod val="85000"/>
                      </a:schemeClr>
                    </a:solidFill>
                  </a:tcPr>
                </a:tc>
                <a:tc gridSpan="2">
                  <a:txBody>
                    <a:bodyPr/>
                    <a:lstStyle/>
                    <a:p>
                      <a:pPr algn="ctr"/>
                      <a:r>
                        <a:rPr kumimoji="1" lang="ja-JP" altLang="en-US" sz="1000" dirty="0" smtClean="0">
                          <a:solidFill>
                            <a:schemeClr val="tx1"/>
                          </a:solidFill>
                        </a:rPr>
                        <a:t>これまでの検討状況</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solidFill>
                            <a:schemeClr val="tx1"/>
                          </a:solidFill>
                        </a:rPr>
                        <a:t>平成２９年度に検討すべき主な事項</a:t>
                      </a:r>
                      <a:endParaRPr kumimoji="1" lang="ja-JP" altLang="en-US" sz="100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solidFill>
                            <a:schemeClr val="tx1"/>
                          </a:solidFill>
                        </a:rPr>
                        <a:t>方向性</a:t>
                      </a:r>
                      <a:endParaRPr kumimoji="1" lang="ja-JP" altLang="en-US" sz="1000" dirty="0">
                        <a:solidFill>
                          <a:schemeClr val="tx1"/>
                        </a:solidFill>
                      </a:endParaRPr>
                    </a:p>
                  </a:txBody>
                  <a:tcPr anchor="ctr">
                    <a:solidFill>
                      <a:schemeClr val="bg1">
                        <a:lumMod val="85000"/>
                      </a:schemeClr>
                    </a:solidFill>
                  </a:tcPr>
                </a:tc>
                <a:tc>
                  <a:txBody>
                    <a:bodyPr/>
                    <a:lstStyle/>
                    <a:p>
                      <a:pPr algn="ctr"/>
                      <a:r>
                        <a:rPr kumimoji="1" lang="ja-JP" altLang="en-US" sz="1000" dirty="0" smtClean="0">
                          <a:solidFill>
                            <a:schemeClr val="tx1"/>
                          </a:solidFill>
                        </a:rPr>
                        <a:t>基　　　　準　　　　等</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vMerge="1">
                  <a:txBody>
                    <a:bodyPr/>
                    <a:lstStyle/>
                    <a:p>
                      <a:endParaRPr kumimoji="1" lang="ja-JP" altLang="en-US"/>
                    </a:p>
                  </a:txBody>
                  <a:tcPr/>
                </a:tc>
              </a:tr>
              <a:tr h="625639">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標準収納率</a:t>
                      </a:r>
                      <a:endParaRPr kumimoji="1" lang="en-US" altLang="ja-JP" sz="95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実収納率</a:t>
                      </a:r>
                      <a:r>
                        <a:rPr kumimoji="1" lang="en-US" altLang="ja-JP" sz="950" dirty="0" smtClean="0">
                          <a:solidFill>
                            <a:schemeClr val="tx1"/>
                          </a:solidFill>
                          <a:latin typeface="+mn-ea"/>
                          <a:ea typeface="+mn-ea"/>
                        </a:rPr>
                        <a:t>±α</a:t>
                      </a:r>
                      <a:endParaRPr kumimoji="1" lang="ja-JP" altLang="en-US" sz="950" dirty="0" smtClean="0">
                        <a:solidFill>
                          <a:schemeClr val="tx1"/>
                        </a:solidFill>
                      </a:endParaRPr>
                    </a:p>
                  </a:txBody>
                  <a:tcPr anchor="ctr"/>
                </a:tc>
                <a:tc>
                  <a:txBody>
                    <a:bodyPr/>
                    <a:lstStyle/>
                    <a:p>
                      <a:pPr algn="l"/>
                      <a:r>
                        <a:rPr kumimoji="1" lang="ja-JP" altLang="en-US" sz="950" dirty="0" smtClean="0">
                          <a:solidFill>
                            <a:schemeClr val="tx1"/>
                          </a:solidFill>
                        </a:rPr>
                        <a:t>・標準収納率は、各市町村の「実収納率」を基本に、規模別基準収納率との差に応じた</a:t>
                      </a:r>
                      <a:endParaRPr kumimoji="1" lang="en-US" altLang="ja-JP" sz="950" dirty="0" smtClean="0">
                        <a:solidFill>
                          <a:schemeClr val="tx1"/>
                        </a:solidFill>
                      </a:endParaRPr>
                    </a:p>
                    <a:p>
                      <a:pPr algn="l"/>
                      <a:r>
                        <a:rPr kumimoji="1" lang="ja-JP" altLang="en-US" sz="950" dirty="0" smtClean="0">
                          <a:solidFill>
                            <a:schemeClr val="tx1"/>
                          </a:solidFill>
                        </a:rPr>
                        <a:t>諸条件</a:t>
                      </a:r>
                      <a:r>
                        <a:rPr kumimoji="1" lang="ja-JP" altLang="en-US" sz="950" dirty="0" smtClean="0">
                          <a:solidFill>
                            <a:schemeClr val="tx1"/>
                          </a:solidFill>
                          <a:latin typeface="+mn-ea"/>
                          <a:ea typeface="+mn-ea"/>
                        </a:rPr>
                        <a:t>（</a:t>
                      </a:r>
                      <a:r>
                        <a:rPr kumimoji="1" lang="en-US" altLang="ja-JP" sz="950" dirty="0" smtClean="0">
                          <a:solidFill>
                            <a:schemeClr val="tx1"/>
                          </a:solidFill>
                          <a:latin typeface="+mn-ea"/>
                          <a:ea typeface="+mn-ea"/>
                        </a:rPr>
                        <a:t>±α</a:t>
                      </a:r>
                      <a:r>
                        <a:rPr kumimoji="1" lang="ja-JP" altLang="en-US" sz="950" dirty="0" smtClean="0">
                          <a:solidFill>
                            <a:schemeClr val="tx1"/>
                          </a:solidFill>
                          <a:latin typeface="+mn-ea"/>
                          <a:ea typeface="+mn-ea"/>
                        </a:rPr>
                        <a:t>）</a:t>
                      </a:r>
                      <a:r>
                        <a:rPr kumimoji="1" lang="ja-JP" altLang="en-US" sz="950" dirty="0" smtClean="0">
                          <a:solidFill>
                            <a:schemeClr val="tx1"/>
                          </a:solidFill>
                        </a:rPr>
                        <a:t>を加味して設定</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・具体的な標準収納率の設定</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576064">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目標収納率</a:t>
                      </a:r>
                      <a:endParaRPr kumimoji="1" lang="en-US" altLang="ja-JP" sz="950" dirty="0" smtClean="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実績＋伸び率</a:t>
                      </a:r>
                    </a:p>
                  </a:txBody>
                  <a:tcPr anchor="ctr"/>
                </a:tc>
                <a:tc>
                  <a:txBody>
                    <a:bodyPr/>
                    <a:lstStyle/>
                    <a:p>
                      <a:pPr>
                        <a:lnSpc>
                          <a:spcPct val="100000"/>
                        </a:lnSpc>
                      </a:pPr>
                      <a:r>
                        <a:rPr kumimoji="1" lang="ja-JP" altLang="en-US" sz="950" dirty="0" smtClean="0">
                          <a:solidFill>
                            <a:schemeClr val="tx1"/>
                          </a:solidFill>
                        </a:rPr>
                        <a:t>・国が示す保険者努力支援制度の規模別全国平均収納率をベースに、各市町村の複数年における収納実績及び伸び率等を考慮して設定</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・具体的な目標収納率の設定</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5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・府２号繰入金による評価指標の検討</a:t>
                      </a:r>
                      <a:endParaRPr kumimoji="1" lang="ja-JP" altLang="en-US" sz="95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792088">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財政安定化基金・特例基金</a:t>
                      </a:r>
                      <a:endParaRPr kumimoji="1" lang="ja-JP" altLang="en-US" sz="950"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950" dirty="0" smtClean="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・「特別な事情」による収納不足時の交付基準については、以下を基本</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○極めて限定的な場合に限る　（個々のケースごとに大阪府が判断）</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○交付割合は収納不足額の２分の１</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latin typeface="ＭＳ Ｐゴシック" panose="020B0600070205080204" pitchFamily="50" charset="-128"/>
                          <a:ea typeface="ＭＳ Ｐゴシック" panose="020B0600070205080204" pitchFamily="50" charset="-128"/>
                        </a:rPr>
                        <a:t>　○補填方法は当該市町村が行う　（全市町村から意見聴取し、大阪府が判断）</a:t>
                      </a:r>
                      <a:endParaRPr kumimoji="1" lang="en-US" altLang="ja-JP" sz="950" dirty="0" smtClean="0">
                        <a:solidFill>
                          <a:schemeClr val="tx1"/>
                        </a:solidFill>
                        <a:latin typeface="ＭＳ Ｐゴシック" panose="020B0600070205080204" pitchFamily="50" charset="-128"/>
                        <a:ea typeface="ＭＳ Ｐゴシック" panose="020B0600070205080204"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・特例基金を活用した具体的な激変緩和措置の取扱い</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1944216">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解消・削減すべき赤字の範囲</a:t>
                      </a:r>
                    </a:p>
                  </a:txBody>
                  <a:tcPr anchor="ctr"/>
                </a:tc>
                <a:tc>
                  <a:txBody>
                    <a:bodyPr/>
                    <a:lstStyle/>
                    <a:p>
                      <a:pPr algn="ctr"/>
                      <a:endParaRPr kumimoji="1" lang="en-US" altLang="ja-JP" sz="950" dirty="0" smtClean="0">
                        <a:solidFill>
                          <a:schemeClr val="tx1"/>
                        </a:solidFill>
                      </a:endParaRPr>
                    </a:p>
                  </a:txBody>
                  <a:tcPr anchor="ctr"/>
                </a:tc>
                <a:tc>
                  <a:txBody>
                    <a:bodyPr/>
                    <a:lstStyle/>
                    <a:p>
                      <a:r>
                        <a:rPr kumimoji="1" lang="ja-JP" altLang="en-US" sz="950" dirty="0" smtClean="0">
                          <a:solidFill>
                            <a:schemeClr val="tx1"/>
                          </a:solidFill>
                        </a:rPr>
                        <a:t>・法定外一般会計繰入のうち、以下事由によるものは「解消・削減すべき赤字」として整理</a:t>
                      </a:r>
                      <a:endParaRPr kumimoji="1" lang="en-US" altLang="ja-JP" sz="950" dirty="0" smtClean="0">
                        <a:solidFill>
                          <a:schemeClr val="tx1"/>
                        </a:solidFill>
                      </a:endParaRPr>
                    </a:p>
                    <a:p>
                      <a:r>
                        <a:rPr kumimoji="1" lang="ja-JP" altLang="en-US" sz="950" dirty="0" smtClean="0">
                          <a:solidFill>
                            <a:schemeClr val="tx1"/>
                          </a:solidFill>
                        </a:rPr>
                        <a:t>　○「単年度決算補填のため」</a:t>
                      </a:r>
                      <a:endParaRPr kumimoji="1" lang="en-US" altLang="ja-JP" sz="950" dirty="0" smtClean="0">
                        <a:solidFill>
                          <a:schemeClr val="tx1"/>
                        </a:solidFill>
                      </a:endParaRPr>
                    </a:p>
                    <a:p>
                      <a:r>
                        <a:rPr kumimoji="1" lang="ja-JP" altLang="en-US" sz="950" dirty="0" smtClean="0">
                          <a:solidFill>
                            <a:schemeClr val="tx1"/>
                          </a:solidFill>
                        </a:rPr>
                        <a:t>　○「公債費・借入金利息に充てるため」</a:t>
                      </a:r>
                      <a:endParaRPr kumimoji="1" lang="en-US" altLang="ja-JP" sz="950" dirty="0" smtClean="0">
                        <a:solidFill>
                          <a:schemeClr val="tx1"/>
                        </a:solidFill>
                      </a:endParaRPr>
                    </a:p>
                    <a:p>
                      <a:r>
                        <a:rPr kumimoji="1" lang="ja-JP" altLang="en-US" sz="950" dirty="0" smtClean="0">
                          <a:solidFill>
                            <a:schemeClr val="tx1"/>
                          </a:solidFill>
                        </a:rPr>
                        <a:t>　○「保険料（税）の負担緩和を図るため」</a:t>
                      </a:r>
                      <a:endParaRPr kumimoji="1" lang="en-US" altLang="ja-JP" sz="950" dirty="0" smtClean="0">
                        <a:solidFill>
                          <a:schemeClr val="tx1"/>
                        </a:solidFill>
                      </a:endParaRPr>
                    </a:p>
                    <a:p>
                      <a:r>
                        <a:rPr kumimoji="1" lang="ja-JP" altLang="en-US" sz="950" dirty="0" smtClean="0">
                          <a:solidFill>
                            <a:schemeClr val="tx1"/>
                          </a:solidFill>
                        </a:rPr>
                        <a:t>　○「任意給付に充てるため」</a:t>
                      </a:r>
                      <a:endParaRPr kumimoji="1" lang="en-US" altLang="ja-JP" sz="950" dirty="0" smtClean="0">
                        <a:solidFill>
                          <a:schemeClr val="tx1"/>
                        </a:solidFill>
                      </a:endParaRPr>
                    </a:p>
                    <a:p>
                      <a:r>
                        <a:rPr kumimoji="1" lang="ja-JP" altLang="en-US" sz="950" dirty="0" smtClean="0">
                          <a:solidFill>
                            <a:schemeClr val="tx1"/>
                          </a:solidFill>
                        </a:rPr>
                        <a:t>　○「保険料（税）及び一部負担金の減免額に充てるため」</a:t>
                      </a:r>
                      <a:endParaRPr kumimoji="1" lang="en-US" altLang="ja-JP" sz="950" dirty="0" smtClean="0">
                        <a:solidFill>
                          <a:schemeClr val="tx1"/>
                        </a:solidFill>
                      </a:endParaRPr>
                    </a:p>
                    <a:p>
                      <a:r>
                        <a:rPr kumimoji="1" lang="ja-JP" altLang="en-US" sz="950" dirty="0" smtClean="0">
                          <a:solidFill>
                            <a:schemeClr val="tx1"/>
                          </a:solidFill>
                        </a:rPr>
                        <a:t>　○「市町村基金への積立のため」</a:t>
                      </a:r>
                      <a:endParaRPr kumimoji="1" lang="en-US" altLang="ja-JP" sz="950" dirty="0" smtClean="0">
                        <a:solidFill>
                          <a:schemeClr val="tx1"/>
                        </a:solidFill>
                      </a:endParaRPr>
                    </a:p>
                    <a:p>
                      <a:r>
                        <a:rPr kumimoji="1" lang="ja-JP" altLang="en-US" sz="950" dirty="0" smtClean="0">
                          <a:solidFill>
                            <a:schemeClr val="tx1"/>
                          </a:solidFill>
                        </a:rPr>
                        <a:t>　○「財政安定化基金の償還のため」</a:t>
                      </a:r>
                      <a:endParaRPr kumimoji="1" lang="en-US" altLang="ja-JP" sz="950" dirty="0" smtClean="0">
                        <a:solidFill>
                          <a:schemeClr val="tx1"/>
                        </a:solidFill>
                      </a:endParaRPr>
                    </a:p>
                    <a:p>
                      <a:endParaRPr kumimoji="1" lang="en-US" altLang="ja-JP" sz="500" dirty="0" smtClean="0">
                        <a:solidFill>
                          <a:schemeClr val="tx1"/>
                        </a:solidFill>
                      </a:endParaRPr>
                    </a:p>
                    <a:p>
                      <a:r>
                        <a:rPr kumimoji="1" lang="ja-JP" altLang="en-US" sz="950" dirty="0" smtClean="0">
                          <a:solidFill>
                            <a:schemeClr val="tx1"/>
                          </a:solidFill>
                        </a:rPr>
                        <a:t>・平成</a:t>
                      </a:r>
                      <a:r>
                        <a:rPr kumimoji="1" lang="en-US" altLang="ja-JP" sz="950" dirty="0" smtClean="0">
                          <a:solidFill>
                            <a:schemeClr val="tx1"/>
                          </a:solidFill>
                          <a:latin typeface="+mn-ea"/>
                          <a:ea typeface="+mn-ea"/>
                        </a:rPr>
                        <a:t>29</a:t>
                      </a:r>
                      <a:r>
                        <a:rPr kumimoji="1" lang="ja-JP" altLang="en-US" sz="950" dirty="0" smtClean="0">
                          <a:solidFill>
                            <a:schemeClr val="tx1"/>
                          </a:solidFill>
                          <a:latin typeface="+mn-ea"/>
                          <a:ea typeface="+mn-ea"/>
                        </a:rPr>
                        <a:t>年度以降における収支の赤字による繰上充用金の増加分についても、</a:t>
                      </a:r>
                      <a:r>
                        <a:rPr kumimoji="1" lang="ja-JP" altLang="en-US" sz="950" dirty="0" smtClean="0">
                          <a:solidFill>
                            <a:schemeClr val="tx1"/>
                          </a:solidFill>
                        </a:rPr>
                        <a:t>「解消・削減すべき赤字」と整理　</a:t>
                      </a:r>
                      <a:r>
                        <a:rPr kumimoji="1" lang="ja-JP" altLang="en-US" sz="950" dirty="0" smtClean="0">
                          <a:solidFill>
                            <a:schemeClr val="tx1"/>
                          </a:solidFill>
                          <a:latin typeface="+mn-ea"/>
                          <a:ea typeface="+mn-ea"/>
                        </a:rPr>
                        <a:t>（平成</a:t>
                      </a:r>
                      <a:r>
                        <a:rPr kumimoji="1" lang="en-US" altLang="ja-JP" sz="950" dirty="0" smtClean="0">
                          <a:solidFill>
                            <a:schemeClr val="tx1"/>
                          </a:solidFill>
                          <a:latin typeface="+mn-ea"/>
                          <a:ea typeface="+mn-ea"/>
                        </a:rPr>
                        <a:t>28</a:t>
                      </a:r>
                      <a:r>
                        <a:rPr kumimoji="1" lang="ja-JP" altLang="en-US" sz="950" dirty="0" smtClean="0">
                          <a:solidFill>
                            <a:schemeClr val="tx1"/>
                          </a:solidFill>
                          <a:latin typeface="+mn-ea"/>
                          <a:ea typeface="+mn-ea"/>
                        </a:rPr>
                        <a:t>年度決算においてなお残る累積赤字については、引き続き市町村にて早期に解消する）</a:t>
                      </a:r>
                      <a:endParaRPr kumimoji="1" lang="en-US" altLang="ja-JP" sz="950" dirty="0" smtClean="0">
                        <a:solidFill>
                          <a:schemeClr val="tx1"/>
                        </a:solidFill>
                        <a:latin typeface="+mn-ea"/>
                        <a:ea typeface="+mn-ea"/>
                      </a:endParaRPr>
                    </a:p>
                  </a:txBody>
                  <a:tcPr anchor="ct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・法定外一般会計繰入に係る解消期間等の</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目標設定</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r>
              <a:tr h="310892">
                <a:tc>
                  <a:txBody>
                    <a:bodyPr/>
                    <a:lstStyle/>
                    <a:p>
                      <a:r>
                        <a:rPr kumimoji="1" lang="ja-JP" altLang="en-US" sz="950" dirty="0" smtClean="0">
                          <a:solidFill>
                            <a:schemeClr val="tx1"/>
                          </a:solidFill>
                          <a:latin typeface="ＭＳ ゴシック" panose="020B0609070205080204" pitchFamily="49" charset="-128"/>
                          <a:ea typeface="ＭＳ ゴシック" panose="020B0609070205080204" pitchFamily="49" charset="-128"/>
                        </a:rPr>
                        <a:t>市町村保有の基金</a:t>
                      </a:r>
                    </a:p>
                  </a:txBody>
                  <a:tcPr anchor="ctr"/>
                </a:tc>
                <a:tc>
                  <a:txBody>
                    <a:bodyPr/>
                    <a:lstStyle/>
                    <a:p>
                      <a:pPr algn="ctr"/>
                      <a:endParaRPr kumimoji="1" lang="en-US" altLang="ja-JP" sz="950" dirty="0" smtClean="0">
                        <a:solidFill>
                          <a:schemeClr val="tx1"/>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・予期せぬ収入減や支出増に備え、引き続き市町村で基金を保有</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rPr>
                        <a:t>【</a:t>
                      </a:r>
                      <a:r>
                        <a:rPr kumimoji="1" lang="ja-JP" altLang="en-US" sz="950" dirty="0" smtClean="0">
                          <a:solidFill>
                            <a:schemeClr val="tx1"/>
                          </a:solidFill>
                        </a:rPr>
                        <a:t>基金への積立方法</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◯収納率の向上等による国保特別会計に余剰が発生した場合のみ</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rPr>
                        <a:t>【</a:t>
                      </a:r>
                      <a:r>
                        <a:rPr kumimoji="1" lang="ja-JP" altLang="en-US" sz="950" dirty="0" smtClean="0">
                          <a:solidFill>
                            <a:schemeClr val="tx1"/>
                          </a:solidFill>
                        </a:rPr>
                        <a:t>基金への繰出方法</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◯保険料収納不足による事業費納付金への充当のため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◯財政安定化基金への償還のため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◯過去の累積赤字の解消のため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◯「共通基準（事業費納付金で賄う）」を上回る保健事業等を実施するため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◯「共通基準（事業費納付金で賄う）」を上回る保険料・一部負担金の減免を実施するため　　</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a:t>
                      </a:r>
                      <a:r>
                        <a:rPr kumimoji="1" lang="en-US" altLang="ja-JP" sz="950" dirty="0" smtClean="0">
                          <a:solidFill>
                            <a:schemeClr val="tx1"/>
                          </a:solidFill>
                        </a:rPr>
                        <a:t>※</a:t>
                      </a:r>
                      <a:r>
                        <a:rPr kumimoji="1" lang="ja-JP" altLang="en-US" sz="950" dirty="0" smtClean="0">
                          <a:solidFill>
                            <a:schemeClr val="tx1"/>
                          </a:solidFill>
                        </a:rPr>
                        <a:t>激変緩和期間中に限る）</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　◯市町村が独自で実施する保険料の激変緩和措置のため</a:t>
                      </a:r>
                      <a:endParaRPr kumimoji="1" lang="en-US" altLang="ja-JP" sz="950" dirty="0" smtClean="0">
                        <a:solidFill>
                          <a:schemeClr val="tx1"/>
                        </a:solidFill>
                        <a:latin typeface="+mn-ea"/>
                        <a:ea typeface="+mn-ea"/>
                      </a:endParaRPr>
                    </a:p>
                  </a:txBody>
                  <a:tcPr anchor="ctr">
                    <a:lnR w="381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rPr>
                        <a:t>―</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77592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a:t>
            </a:r>
            <a:r>
              <a:rPr lang="en-US" altLang="ja-JP" sz="1800" b="1" dirty="0" smtClean="0">
                <a:latin typeface="HGS創英角ｺﾞｼｯｸUB" panose="020B0900000000000000" pitchFamily="50" charset="-128"/>
                <a:ea typeface="HGS創英角ｺﾞｼｯｸUB" panose="020B0900000000000000" pitchFamily="50" charset="-128"/>
              </a:rPr>
              <a:t>29</a:t>
            </a:r>
            <a:r>
              <a:rPr lang="ja-JP" altLang="en-US" sz="1800" b="1" dirty="0" smtClean="0">
                <a:latin typeface="HGS創英角ｺﾞｼｯｸUB" panose="020B0900000000000000" pitchFamily="50" charset="-128"/>
                <a:ea typeface="HGS創英角ｺﾞｼｯｸUB" panose="020B0900000000000000" pitchFamily="50" charset="-128"/>
              </a:rPr>
              <a:t>年度</a:t>
            </a:r>
            <a:r>
              <a:rPr lang="ja-JP" altLang="en-US" sz="1800" b="1" dirty="0">
                <a:latin typeface="HGS創英角ｺﾞｼｯｸUB" panose="020B0900000000000000" pitchFamily="50" charset="-128"/>
                <a:ea typeface="HGS創英角ｺﾞｼｯｸUB" panose="020B0900000000000000" pitchFamily="50" charset="-128"/>
              </a:rPr>
              <a:t>の財政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03734894"/>
              </p:ext>
            </p:extLst>
          </p:nvPr>
        </p:nvGraphicFramePr>
        <p:xfrm>
          <a:off x="35496" y="371465"/>
          <a:ext cx="9073008" cy="3153574"/>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solidFill>
                            <a:schemeClr val="tx1"/>
                          </a:solidFill>
                        </a:rPr>
                        <a:t>項目</a:t>
                      </a:r>
                      <a:endParaRPr kumimoji="1" lang="ja-JP" altLang="en-US" sz="1000" dirty="0">
                        <a:solidFill>
                          <a:schemeClr val="tx1"/>
                        </a:solidFill>
                      </a:endParaRPr>
                    </a:p>
                  </a:txBody>
                  <a:tcPr anchor="ctr">
                    <a:solidFill>
                      <a:schemeClr val="bg1">
                        <a:lumMod val="85000"/>
                      </a:schemeClr>
                    </a:solidFill>
                  </a:tcPr>
                </a:tc>
                <a:tc gridSpan="2">
                  <a:txBody>
                    <a:bodyPr/>
                    <a:lstStyle/>
                    <a:p>
                      <a:pPr algn="ctr"/>
                      <a:r>
                        <a:rPr kumimoji="1" lang="ja-JP" altLang="en-US" sz="1000" dirty="0" smtClean="0">
                          <a:solidFill>
                            <a:schemeClr val="tx1"/>
                          </a:solidFill>
                        </a:rPr>
                        <a:t>これまでの検討状況</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solidFill>
                            <a:schemeClr val="tx1"/>
                          </a:solidFill>
                        </a:rPr>
                        <a:t>平成２９年度に検討すべき主な事項</a:t>
                      </a:r>
                      <a:endParaRPr kumimoji="1" lang="ja-JP" altLang="en-US" sz="100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solidFill>
                            <a:schemeClr val="tx1"/>
                          </a:solidFill>
                        </a:rPr>
                        <a:t>方向性</a:t>
                      </a:r>
                      <a:endParaRPr kumimoji="1" lang="ja-JP" altLang="en-US" sz="1000" dirty="0">
                        <a:solidFill>
                          <a:schemeClr val="tx1"/>
                        </a:solidFill>
                      </a:endParaRPr>
                    </a:p>
                  </a:txBody>
                  <a:tcPr anchor="ctr">
                    <a:solidFill>
                      <a:schemeClr val="bg1">
                        <a:lumMod val="85000"/>
                      </a:schemeClr>
                    </a:solidFill>
                  </a:tcPr>
                </a:tc>
                <a:tc>
                  <a:txBody>
                    <a:bodyPr/>
                    <a:lstStyle/>
                    <a:p>
                      <a:pPr algn="ctr"/>
                      <a:r>
                        <a:rPr kumimoji="1" lang="ja-JP" altLang="en-US" sz="1000" dirty="0" smtClean="0">
                          <a:solidFill>
                            <a:schemeClr val="tx1"/>
                          </a:solidFill>
                        </a:rPr>
                        <a:t>基　　　　準　　　　等</a:t>
                      </a:r>
                      <a:endParaRPr kumimoji="1" lang="ja-JP" altLang="en-US" sz="1000" dirty="0">
                        <a:solidFill>
                          <a:schemeClr val="tx1"/>
                        </a:solidFill>
                      </a:endParaRPr>
                    </a:p>
                  </a:txBody>
                  <a:tcPr anchor="ctr">
                    <a:lnR w="38100" cap="flat" cmpd="sng" algn="ctr">
                      <a:solidFill>
                        <a:schemeClr val="tx1"/>
                      </a:solidFill>
                      <a:prstDash val="solid"/>
                      <a:round/>
                      <a:headEnd type="none" w="med" len="med"/>
                      <a:tailEnd type="none" w="med" len="med"/>
                    </a:lnR>
                    <a:solidFill>
                      <a:schemeClr val="bg1">
                        <a:lumMod val="85000"/>
                      </a:schemeClr>
                    </a:solidFill>
                  </a:tcPr>
                </a:tc>
                <a:tc vMerge="1">
                  <a:txBody>
                    <a:bodyPr/>
                    <a:lstStyle/>
                    <a:p>
                      <a:endParaRPr kumimoji="1" lang="ja-JP" altLang="en-US"/>
                    </a:p>
                  </a:txBody>
                  <a:tcPr/>
                </a:tc>
              </a:tr>
              <a:tr h="1417727">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保険給付費等交付金</a:t>
                      </a:r>
                    </a:p>
                  </a:txBody>
                  <a:tcPr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50" dirty="0" smtClean="0">
                        <a:solidFill>
                          <a:schemeClr val="tx1"/>
                        </a:solidFill>
                      </a:endParaRPr>
                    </a:p>
                  </a:txBody>
                  <a:tcPr anchor="ctr"/>
                </a:tc>
                <a:tc>
                  <a:txBody>
                    <a:bodyPr/>
                    <a:lstStyle/>
                    <a:p>
                      <a:pPr algn="l"/>
                      <a:r>
                        <a:rPr kumimoji="1" lang="en-US" altLang="ja-JP" sz="950" dirty="0" smtClean="0">
                          <a:solidFill>
                            <a:schemeClr val="tx1"/>
                          </a:solidFill>
                        </a:rPr>
                        <a:t>【</a:t>
                      </a:r>
                      <a:r>
                        <a:rPr kumimoji="1" lang="ja-JP" altLang="en-US" sz="950" dirty="0" smtClean="0">
                          <a:solidFill>
                            <a:schemeClr val="tx1"/>
                          </a:solidFill>
                        </a:rPr>
                        <a:t>普通給付分</a:t>
                      </a:r>
                      <a:r>
                        <a:rPr kumimoji="1" lang="en-US" altLang="ja-JP" sz="950" dirty="0" smtClean="0">
                          <a:solidFill>
                            <a:schemeClr val="tx1"/>
                          </a:solidFill>
                        </a:rPr>
                        <a:t>】</a:t>
                      </a:r>
                      <a:r>
                        <a:rPr kumimoji="1" lang="ja-JP" altLang="en-US" sz="950" dirty="0" smtClean="0">
                          <a:solidFill>
                            <a:schemeClr val="tx1"/>
                          </a:solidFill>
                        </a:rPr>
                        <a:t>　</a:t>
                      </a:r>
                      <a:endParaRPr kumimoji="1" lang="en-US" altLang="ja-JP" sz="950" dirty="0" smtClean="0">
                        <a:solidFill>
                          <a:schemeClr val="tx1"/>
                        </a:solidFill>
                      </a:endParaRPr>
                    </a:p>
                    <a:p>
                      <a:pPr algn="l"/>
                      <a:r>
                        <a:rPr kumimoji="1" lang="ja-JP" altLang="en-US" sz="950" dirty="0" smtClean="0">
                          <a:solidFill>
                            <a:schemeClr val="tx1"/>
                          </a:solidFill>
                        </a:rPr>
                        <a:t>国が示す経費のほか、府内共通基準に係る以下の経費を事業費納付金の対象経費として</a:t>
                      </a:r>
                      <a:endParaRPr kumimoji="1" lang="en-US" altLang="ja-JP" sz="950" dirty="0" smtClean="0">
                        <a:solidFill>
                          <a:schemeClr val="tx1"/>
                        </a:solidFill>
                      </a:endParaRPr>
                    </a:p>
                    <a:p>
                      <a:pPr algn="l"/>
                      <a:r>
                        <a:rPr kumimoji="1" lang="ja-JP" altLang="en-US" sz="950" dirty="0" smtClean="0">
                          <a:solidFill>
                            <a:schemeClr val="tx1"/>
                          </a:solidFill>
                        </a:rPr>
                        <a:t>追加</a:t>
                      </a:r>
                    </a:p>
                    <a:p>
                      <a:pPr algn="l"/>
                      <a:r>
                        <a:rPr kumimoji="1" lang="ja-JP" altLang="en-US" sz="950" dirty="0" smtClean="0">
                          <a:solidFill>
                            <a:schemeClr val="tx1"/>
                          </a:solidFill>
                        </a:rPr>
                        <a:t>　○出産育児諸費</a:t>
                      </a:r>
                    </a:p>
                    <a:p>
                      <a:pPr algn="l"/>
                      <a:r>
                        <a:rPr kumimoji="1" lang="ja-JP" altLang="en-US" sz="950" dirty="0" smtClean="0">
                          <a:solidFill>
                            <a:schemeClr val="tx1"/>
                          </a:solidFill>
                        </a:rPr>
                        <a:t>　○葬祭諸費</a:t>
                      </a:r>
                    </a:p>
                    <a:p>
                      <a:pPr algn="l"/>
                      <a:r>
                        <a:rPr kumimoji="1" lang="ja-JP" altLang="en-US" sz="950" dirty="0" smtClean="0">
                          <a:solidFill>
                            <a:schemeClr val="tx1"/>
                          </a:solidFill>
                        </a:rPr>
                        <a:t>　○審査支払手数料</a:t>
                      </a:r>
                    </a:p>
                    <a:p>
                      <a:pPr algn="l"/>
                      <a:r>
                        <a:rPr kumimoji="1" lang="ja-JP" altLang="en-US" sz="950" dirty="0" smtClean="0">
                          <a:solidFill>
                            <a:schemeClr val="tx1"/>
                          </a:solidFill>
                        </a:rPr>
                        <a:t>　○保健事業費（共通部分）</a:t>
                      </a:r>
                    </a:p>
                    <a:p>
                      <a:pPr algn="l"/>
                      <a:r>
                        <a:rPr kumimoji="1" lang="ja-JP" altLang="en-US" sz="950" dirty="0" smtClean="0">
                          <a:solidFill>
                            <a:schemeClr val="tx1"/>
                          </a:solidFill>
                        </a:rPr>
                        <a:t>　○保険料（税）及び一部負担金減免に要する費用（共通部分）</a:t>
                      </a:r>
                    </a:p>
                    <a:p>
                      <a:pPr algn="l"/>
                      <a:r>
                        <a:rPr kumimoji="1" lang="ja-JP" altLang="en-US" sz="950" dirty="0" smtClean="0">
                          <a:solidFill>
                            <a:schemeClr val="tx1"/>
                          </a:solidFill>
                        </a:rPr>
                        <a:t>　○医療費適正化等の対策費用等事務費（共通部分）</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50" dirty="0" smtClean="0">
                          <a:solidFill>
                            <a:schemeClr val="tx1"/>
                          </a:solidFill>
                        </a:rPr>
                        <a:t>【</a:t>
                      </a:r>
                      <a:r>
                        <a:rPr kumimoji="1" lang="ja-JP" altLang="en-US" sz="950" dirty="0" smtClean="0">
                          <a:solidFill>
                            <a:schemeClr val="tx1"/>
                          </a:solidFill>
                        </a:rPr>
                        <a:t>特別給付分</a:t>
                      </a:r>
                      <a:r>
                        <a:rPr kumimoji="1" lang="en-US" altLang="ja-JP" sz="950"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・保険者努力支援制度（都道府県分）の取扱い</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・市町村の成績評価に応じて配分する府２号繰入金の評価基準</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・制度施行に係る経費の範囲及び激変緩和措置の財源規模等</a:t>
                      </a:r>
                      <a:endParaRPr kumimoji="1" lang="en-US" altLang="ja-JP" sz="9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chemeClr val="tx1"/>
                          </a:solidFill>
                        </a:rPr>
                        <a:t>（標準保険料率試算結果及び国における公費の取扱いの考え方を踏まえ、検討）</a:t>
                      </a:r>
                      <a:endParaRPr kumimoji="1" lang="en-US" altLang="ja-JP" sz="950"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r>
              <a:tr h="1248167">
                <a:tc vMerge="1">
                  <a:txBody>
                    <a:bodyPr/>
                    <a:lstStyle/>
                    <a:p>
                      <a:endParaRPr kumimoji="1" lang="ja-JP" altLang="en-US"/>
                    </a:p>
                  </a:txBody>
                  <a:tcPr/>
                </a:tc>
                <a:tc vMerge="1">
                  <a:txBody>
                    <a:bodyPr/>
                    <a:lstStyle/>
                    <a:p>
                      <a:endParaRPr kumimoji="1" lang="ja-JP" altLang="en-US"/>
                    </a:p>
                  </a:txBody>
                  <a:tcPr/>
                </a:tc>
                <a:tc>
                  <a:txBody>
                    <a:bodyPr/>
                    <a:lstStyle/>
                    <a:p>
                      <a:pPr algn="l"/>
                      <a:r>
                        <a:rPr kumimoji="1" lang="en-US" altLang="ja-JP" sz="950" dirty="0" smtClean="0">
                          <a:solidFill>
                            <a:schemeClr val="tx1"/>
                          </a:solidFill>
                        </a:rPr>
                        <a:t>【</a:t>
                      </a:r>
                      <a:r>
                        <a:rPr kumimoji="1" lang="ja-JP" altLang="en-US" sz="950" dirty="0" smtClean="0">
                          <a:solidFill>
                            <a:schemeClr val="tx1"/>
                          </a:solidFill>
                        </a:rPr>
                        <a:t>特別給付分</a:t>
                      </a:r>
                      <a:r>
                        <a:rPr kumimoji="1" lang="en-US" altLang="ja-JP" sz="950" dirty="0" smtClean="0">
                          <a:solidFill>
                            <a:schemeClr val="tx1"/>
                          </a:solidFill>
                        </a:rPr>
                        <a:t>】</a:t>
                      </a:r>
                      <a:r>
                        <a:rPr kumimoji="1" lang="ja-JP" altLang="en-US" sz="950" dirty="0" smtClean="0">
                          <a:solidFill>
                            <a:schemeClr val="tx1"/>
                          </a:solidFill>
                        </a:rPr>
                        <a:t>　　</a:t>
                      </a:r>
                      <a:endParaRPr kumimoji="1" lang="en-US" altLang="ja-JP" sz="950" dirty="0" smtClean="0">
                        <a:solidFill>
                          <a:schemeClr val="tx1"/>
                        </a:solidFill>
                      </a:endParaRPr>
                    </a:p>
                    <a:p>
                      <a:pPr algn="l"/>
                      <a:r>
                        <a:rPr kumimoji="1" lang="ja-JP" altLang="en-US" sz="950" dirty="0" smtClean="0">
                          <a:solidFill>
                            <a:schemeClr val="tx1"/>
                          </a:solidFill>
                        </a:rPr>
                        <a:t>市町村に直接交付するものとして以下の公費を追加　</a:t>
                      </a:r>
                      <a:endParaRPr kumimoji="1" lang="en-US" altLang="ja-JP" sz="950" dirty="0" smtClean="0">
                        <a:solidFill>
                          <a:schemeClr val="tx1"/>
                        </a:solidFill>
                      </a:endParaRPr>
                    </a:p>
                    <a:p>
                      <a:pPr algn="l"/>
                      <a:r>
                        <a:rPr kumimoji="1" lang="ja-JP" altLang="en-US" sz="950" dirty="0" smtClean="0">
                          <a:solidFill>
                            <a:schemeClr val="tx1"/>
                          </a:solidFill>
                        </a:rPr>
                        <a:t>　○特別調整交付金（市町村分）のうち、保険料軽減分に係るもの</a:t>
                      </a:r>
                      <a:endParaRPr kumimoji="1" lang="en-US" altLang="ja-JP" sz="950" dirty="0" smtClean="0">
                        <a:solidFill>
                          <a:schemeClr val="tx1"/>
                        </a:solidFill>
                      </a:endParaRPr>
                    </a:p>
                    <a:p>
                      <a:pPr algn="l"/>
                      <a:r>
                        <a:rPr kumimoji="1" lang="ja-JP" altLang="en-US" sz="950" dirty="0" smtClean="0">
                          <a:solidFill>
                            <a:schemeClr val="tx1"/>
                          </a:solidFill>
                        </a:rPr>
                        <a:t>　○特別調整交付金（市町村分）のうち、事業実施に係るもの　</a:t>
                      </a:r>
                      <a:endParaRPr kumimoji="1" lang="en-US" altLang="ja-JP" sz="950" dirty="0" smtClean="0">
                        <a:solidFill>
                          <a:schemeClr val="tx1"/>
                        </a:solidFill>
                      </a:endParaRPr>
                    </a:p>
                    <a:p>
                      <a:pPr algn="l"/>
                      <a:r>
                        <a:rPr kumimoji="1" lang="ja-JP" altLang="en-US" sz="950" dirty="0" smtClean="0">
                          <a:solidFill>
                            <a:schemeClr val="tx1"/>
                          </a:solidFill>
                        </a:rPr>
                        <a:t>　　　（</a:t>
                      </a:r>
                      <a:r>
                        <a:rPr kumimoji="1" lang="en-US" altLang="ja-JP" sz="950" dirty="0" smtClean="0">
                          <a:solidFill>
                            <a:schemeClr val="tx1"/>
                          </a:solidFill>
                        </a:rPr>
                        <a:t>※</a:t>
                      </a:r>
                      <a:r>
                        <a:rPr kumimoji="1" lang="ja-JP" altLang="en-US" sz="950" dirty="0" smtClean="0">
                          <a:solidFill>
                            <a:schemeClr val="tx1"/>
                          </a:solidFill>
                        </a:rPr>
                        <a:t>経営努力分、システム改修分及び共通基準対象外に係るものに限る）</a:t>
                      </a:r>
                      <a:endParaRPr kumimoji="1" lang="en-US" altLang="ja-JP" sz="950" dirty="0" smtClean="0">
                        <a:solidFill>
                          <a:schemeClr val="tx1"/>
                        </a:solidFill>
                      </a:endParaRPr>
                    </a:p>
                    <a:p>
                      <a:pPr algn="l"/>
                      <a:r>
                        <a:rPr kumimoji="1" lang="ja-JP" altLang="en-US" sz="950" dirty="0" smtClean="0">
                          <a:solidFill>
                            <a:schemeClr val="tx1"/>
                          </a:solidFill>
                        </a:rPr>
                        <a:t>　○府２号繰入金のうち、市町村の成績評価分、激変緩和分及び制度改革後の制度施</a:t>
                      </a:r>
                      <a:endParaRPr kumimoji="1" lang="en-US" altLang="ja-JP" sz="950" dirty="0" smtClean="0">
                        <a:solidFill>
                          <a:schemeClr val="tx1"/>
                        </a:solidFill>
                      </a:endParaRPr>
                    </a:p>
                    <a:p>
                      <a:pPr algn="l"/>
                      <a:r>
                        <a:rPr kumimoji="1" lang="ja-JP" altLang="en-US" sz="950" dirty="0" smtClean="0">
                          <a:solidFill>
                            <a:schemeClr val="tx1"/>
                          </a:solidFill>
                        </a:rPr>
                        <a:t>　　行に係る経費分に係るもの</a:t>
                      </a:r>
                      <a:endParaRPr kumimoji="1" lang="en-US" altLang="ja-JP" sz="950" dirty="0" smtClean="0">
                        <a:solidFill>
                          <a:schemeClr val="tx1"/>
                        </a:solidFill>
                      </a:endParaRPr>
                    </a:p>
                  </a:txBody>
                  <a:tcPr anchor="ctr">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tc>
              </a:tr>
            </a:tbl>
          </a:graphicData>
        </a:graphic>
      </p:graphicFrame>
    </p:spTree>
    <p:extLst>
      <p:ext uri="{BB962C8B-B14F-4D97-AF65-F5344CB8AC3E}">
        <p14:creationId xmlns:p14="http://schemas.microsoft.com/office/powerpoint/2010/main" val="22158409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1208</TotalTime>
  <Words>868</Words>
  <Application>Microsoft Office PowerPoint</Application>
  <PresentationFormat>画面に合わせる (4:3)</PresentationFormat>
  <Paragraphs>161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平成29年度の財政運営検討Ｗ・Ｇの検討事項</vt:lpstr>
      <vt:lpstr>平成29年度の財政運営検討Ｗ・Ｇの検討事項</vt:lpstr>
      <vt:lpstr>平成29年度の財政運営検討Ｗ・Ｇの検討事項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117</cp:revision>
  <cp:lastPrinted>2017-03-17T10:02:20Z</cp:lastPrinted>
  <dcterms:created xsi:type="dcterms:W3CDTF">2016-01-05T01:34:32Z</dcterms:created>
  <dcterms:modified xsi:type="dcterms:W3CDTF">2017-07-23T02:16:38Z</dcterms:modified>
</cp:coreProperties>
</file>