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700" autoAdjust="0"/>
  </p:normalViewPr>
  <p:slideViewPr>
    <p:cSldViewPr>
      <p:cViewPr>
        <p:scale>
          <a:sx n="110" d="100"/>
          <a:sy n="110" d="100"/>
        </p:scale>
        <p:origin x="-948" y="46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2017/8/17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873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2017/8/17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0138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2017/8/17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003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2017/8/17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6943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2017/8/17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1861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2017/8/17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7057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2017/8/17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5090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2017/8/17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690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2017/8/17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8599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2017/8/17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308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2017/8/17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5466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87C0F-74BD-4AF3-BD7C-BD9F70D2C250}" type="datetimeFigureOut">
              <a:rPr kumimoji="1" lang="ja-JP" altLang="en-US" smtClean="0"/>
              <a:t>2017/8/17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3874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4634" y="179512"/>
            <a:ext cx="6588732" cy="480053"/>
          </a:xfrm>
        </p:spPr>
        <p:txBody>
          <a:bodyPr>
            <a:noAutofit/>
          </a:bodyPr>
          <a:lstStyle/>
          <a:p>
            <a:r>
              <a:rPr lang="ja-JP" altLang="en-US" sz="15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運営方針策定に当たり調整会議で決定すべき事項</a:t>
            </a:r>
            <a:endParaRPr kumimoji="1" lang="ja-JP" altLang="en-US" sz="15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3131434"/>
              </p:ext>
            </p:extLst>
          </p:nvPr>
        </p:nvGraphicFramePr>
        <p:xfrm>
          <a:off x="476672" y="845788"/>
          <a:ext cx="5976663" cy="77530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032"/>
                <a:gridCol w="14401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92088"/>
                <a:gridCol w="345638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85375"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60960" marB="6096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項　　目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60960" marB="6096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</a:rPr>
                        <a:t>たたき台（案）</a:t>
                      </a:r>
                      <a:endParaRPr kumimoji="1" lang="en-US" altLang="ja-JP" sz="90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smtClean="0">
                          <a:solidFill>
                            <a:schemeClr val="tx1"/>
                          </a:solidFill>
                        </a:rPr>
                        <a:t>の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</a:rPr>
                        <a:t>該当箇所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今後決定すべき事項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60960" marB="6096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4965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１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解消・削減すべき赤字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8580" marR="68580" marT="60960" marB="6096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P12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・法定外一般会計繰入に係る解消期間等の目標設定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8580" marR="68580" marT="60960" marB="60960" anchor="ctr"/>
                </a:tc>
              </a:tr>
              <a:tr h="44965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２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賦課方式（算定方式）</a:t>
                      </a:r>
                    </a:p>
                  </a:txBody>
                  <a:tcPr marL="68580" marR="68580" marT="60960" marB="6096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P16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・介護納付金分の取扱い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8580" marR="68580" marT="60960" marB="6096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1100" kern="12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+mn-cs"/>
                        </a:rPr>
                        <a:t>３</a:t>
                      </a:r>
                      <a:endParaRPr kumimoji="1" lang="ja-JP" altLang="en-US" sz="1100" kern="12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  <a:cs typeface="+mn-cs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100" kern="12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+mn-cs"/>
                        </a:rPr>
                        <a:t>賦課割合</a:t>
                      </a:r>
                    </a:p>
                  </a:txBody>
                  <a:tcPr marL="68580" marR="68580" marT="60960" marB="6096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ja-JP" sz="1100" kern="12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+mn-cs"/>
                        </a:rPr>
                        <a:t>P16</a:t>
                      </a:r>
                      <a:endParaRPr kumimoji="1" lang="ja-JP" altLang="en-US" sz="1100" kern="12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  <a:cs typeface="+mn-cs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・多子世帯等の負担軽減の観点による割合の変更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8580" marR="68580" marT="60960" marB="6096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0511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４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保険料率</a:t>
                      </a:r>
                    </a:p>
                  </a:txBody>
                  <a:tcPr marL="68580" marR="68580" marT="60960" marB="6096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P17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・事業費納付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金に加算する費用の範囲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の具体的な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取扱い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（府全体の共通公費・各市町村の過年度収納見込額など）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・被保険者への還元方策の検討（可否を含む）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8580" marR="68580" marT="60960" marB="6096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3165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５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標準収納率</a:t>
                      </a:r>
                    </a:p>
                  </a:txBody>
                  <a:tcPr marL="68580" marR="68580" marT="60960" marB="6096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P18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・具体的な標準収納率の設定</a:t>
                      </a:r>
                    </a:p>
                  </a:txBody>
                  <a:tcPr marL="68580" marR="68580" marT="60960" marB="60960" anchor="ctr"/>
                </a:tc>
              </a:tr>
              <a:tr h="4029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６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保険料減免・軽減</a:t>
                      </a:r>
                    </a:p>
                  </a:txBody>
                  <a:tcPr marL="68580" marR="68580" marT="60960" marB="6096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P20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・「災害」「収入減少」「拘禁」「旧被扶養者」以外の事由による減免の検討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8580" marR="68580" marT="60960" marB="6096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0511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７</a:t>
                      </a:r>
                      <a:endParaRPr kumimoji="1" lang="zh-TW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zh-TW" altLang="en-US" sz="11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激変緩和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・移行</a:t>
                      </a:r>
                      <a:r>
                        <a:rPr kumimoji="1" lang="zh-TW" altLang="en-US" sz="11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措置</a:t>
                      </a:r>
                    </a:p>
                  </a:txBody>
                  <a:tcPr marL="68580" marR="68580" marT="60960" marB="6096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P16</a:t>
                      </a:r>
                      <a:r>
                        <a:rPr kumimoji="1" lang="ja-JP" altLang="en-US" sz="1100" dirty="0" err="1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、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19</a:t>
                      </a:r>
                      <a:r>
                        <a:rPr kumimoji="1" lang="ja-JP" altLang="en-US" sz="1100" dirty="0" err="1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、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20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ほか</a:t>
                      </a:r>
                      <a:endParaRPr kumimoji="1" lang="zh-TW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・具体的な実施方法について検討（賦課方式、賦課割合、保険料率、減免　等）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・激変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緩和・移行措置期間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の検討</a:t>
                      </a:r>
                    </a:p>
                  </a:txBody>
                  <a:tcPr marL="68580" marR="68580" marT="60960" marB="6096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3012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８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府による点検内容</a:t>
                      </a:r>
                    </a:p>
                  </a:txBody>
                  <a:tcPr marL="68580" marR="68580" marT="60960" marB="6096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P25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・国の検討状況を踏まえ、具体的内容の検討</a:t>
                      </a:r>
                    </a:p>
                  </a:txBody>
                  <a:tcPr marL="68580" marR="68580" marT="60960" marB="6096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９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返還請求</a:t>
                      </a:r>
                    </a:p>
                  </a:txBody>
                  <a:tcPr marL="68580" marR="68580" marT="60960" marB="6096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P25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・国の検討状況を踏まえ、具体的内容の検討</a:t>
                      </a:r>
                    </a:p>
                  </a:txBody>
                  <a:tcPr marL="68580" marR="68580" marT="60960" marB="60960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10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療養費の支給</a:t>
                      </a:r>
                    </a:p>
                  </a:txBody>
                  <a:tcPr marL="68580" marR="68580" marT="60960" marB="6096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P25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・国の検討状況を踏まえ、具体的内容の検討</a:t>
                      </a:r>
                    </a:p>
                  </a:txBody>
                  <a:tcPr marL="68580" marR="68580" marT="60960" marB="60960" anchor="ctr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zh-TW" sz="1100" kern="12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+mn-cs"/>
                        </a:rPr>
                        <a:t>11</a:t>
                      </a:r>
                      <a:endParaRPr kumimoji="1" lang="zh-TW" altLang="en-US" sz="1100" kern="12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  <a:cs typeface="+mn-cs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zh-TW" altLang="en-US" sz="1100" kern="12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+mn-cs"/>
                        </a:rPr>
                        <a:t>第三者行為求償</a:t>
                      </a:r>
                    </a:p>
                  </a:txBody>
                  <a:tcPr marL="68580" marR="68580" marT="60960" marB="6096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ja-JP" sz="1100" kern="12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+mn-cs"/>
                        </a:rPr>
                        <a:t>P26</a:t>
                      </a:r>
                      <a:endParaRPr kumimoji="1" lang="zh-TW" altLang="en-US" sz="1100" kern="12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  <a:cs typeface="+mn-cs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・国保連を活用した直接求償の仕組みづくり</a:t>
                      </a:r>
                    </a:p>
                  </a:txBody>
                  <a:tcPr marL="68580" marR="68580" marT="60960" marB="60960" anchor="ctr"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12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レセプト点検</a:t>
                      </a:r>
                    </a:p>
                  </a:txBody>
                  <a:tcPr marL="68580" marR="68580" marT="60960" marB="6096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P26</a:t>
                      </a:r>
                      <a:r>
                        <a:rPr kumimoji="1" lang="ja-JP" altLang="en-US" sz="1100" dirty="0" err="1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、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31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・国の検討状況を踏まえ、具体的内容の検討</a:t>
                      </a:r>
                    </a:p>
                  </a:txBody>
                  <a:tcPr marL="68580" marR="68580" marT="60960" marB="60960" anchor="ctr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13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zh-TW" altLang="en-US" sz="11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医療費適正化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8580" marR="68580" marT="60960" marB="6096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P30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・インセンティブ方策及び評価指標</a:t>
                      </a:r>
                    </a:p>
                  </a:txBody>
                  <a:tcPr marL="68580" marR="68580" marT="60960" marB="60960" anchor="ctr"/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14</a:t>
                      </a:r>
                      <a:endParaRPr kumimoji="1" lang="zh-TW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zh-TW" altLang="en-US" sz="11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保険給付費等交付金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（特別交付金）</a:t>
                      </a:r>
                      <a:endParaRPr kumimoji="1" lang="zh-TW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8580" marR="68580" marT="60960" marB="6096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P30</a:t>
                      </a:r>
                      <a:endParaRPr kumimoji="1" lang="zh-TW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・市町村の成績評価に応じて配分する保険者努力支援制度（都道府県分）及び府２号繰入金の評価指標</a:t>
                      </a:r>
                    </a:p>
                  </a:txBody>
                  <a:tcPr marL="68580" marR="68580" marT="60960" marB="60960" anchor="ctr"/>
                </a:tc>
              </a:tr>
              <a:tr h="60931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15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共同実施</a:t>
                      </a:r>
                    </a:p>
                  </a:txBody>
                  <a:tcPr marL="68580" marR="68580" marT="60960" marB="6096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P31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・被保険者証の発行事務について具体的な共同化の検討（一斉更新、証用紙の共同調達）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・広報事業</a:t>
                      </a:r>
                    </a:p>
                  </a:txBody>
                  <a:tcPr marL="68580" marR="68580" marT="60960" marB="60960" anchor="ctr"/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5805264" y="0"/>
            <a:ext cx="936104" cy="30777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400" b="1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資料３</a:t>
            </a:r>
            <a:r>
              <a:rPr kumimoji="1" lang="ja-JP" altLang="en-US" sz="1400" b="1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</a:t>
            </a:r>
            <a:r>
              <a:rPr kumimoji="1" lang="ja-JP" altLang="en-US" sz="1200" b="1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　</a:t>
            </a:r>
          </a:p>
        </p:txBody>
      </p:sp>
    </p:spTree>
    <p:extLst>
      <p:ext uri="{BB962C8B-B14F-4D97-AF65-F5344CB8AC3E}">
        <p14:creationId xmlns:p14="http://schemas.microsoft.com/office/powerpoint/2010/main" val="1552668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1497</TotalTime>
  <Words>328</Words>
  <Application>Microsoft Office PowerPoint</Application>
  <PresentationFormat>画面に合わせる (4:3)</PresentationFormat>
  <Paragraphs>69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運営方針策定に当たり調整会議で決定すべき事項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財政運営検討Ｗ・Ｇにおける検討課題</dc:title>
  <dc:creator>HOSTNAME</dc:creator>
  <cp:lastModifiedBy>HOSTNAME</cp:lastModifiedBy>
  <cp:revision>146</cp:revision>
  <cp:lastPrinted>2017-08-16T10:00:10Z</cp:lastPrinted>
  <dcterms:created xsi:type="dcterms:W3CDTF">2016-01-05T01:34:32Z</dcterms:created>
  <dcterms:modified xsi:type="dcterms:W3CDTF">2017-08-17T01:57:35Z</dcterms:modified>
</cp:coreProperties>
</file>