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1"/>
  </p:notesMasterIdLst>
  <p:sldIdLst>
    <p:sldId id="815" r:id="rId2"/>
    <p:sldId id="828" r:id="rId3"/>
    <p:sldId id="820" r:id="rId4"/>
    <p:sldId id="829" r:id="rId5"/>
    <p:sldId id="822" r:id="rId6"/>
    <p:sldId id="823" r:id="rId7"/>
    <p:sldId id="825" r:id="rId8"/>
    <p:sldId id="826" r:id="rId9"/>
    <p:sldId id="827" r:id="rId10"/>
  </p:sldIdLst>
  <p:sldSz cx="17068800" cy="128016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谷　悠" initials="竹谷　悠" lastIdx="3" clrIdx="0">
    <p:extLst>
      <p:ext uri="{19B8F6BF-5375-455C-9EA6-DF929625EA0E}">
        <p15:presenceInfo xmlns:p15="http://schemas.microsoft.com/office/powerpoint/2012/main" userId="竹谷　悠"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65" autoAdjust="0"/>
    <p:restoredTop sz="94660"/>
  </p:normalViewPr>
  <p:slideViewPr>
    <p:cSldViewPr snapToGrid="0">
      <p:cViewPr varScale="1">
        <p:scale>
          <a:sx n="39" d="100"/>
          <a:sy n="39" d="100"/>
        </p:scale>
        <p:origin x="170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1960E88E-045C-4815-B48B-F91FEE81BDD3}"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85D5A642-FB19-4D07-AD99-678F86D9D4ED}" type="slidenum">
              <a:rPr kumimoji="1" lang="ja-JP" altLang="en-US" smtClean="0"/>
              <a:t>‹#›</a:t>
            </a:fld>
            <a:endParaRPr kumimoji="1" lang="ja-JP" altLang="en-US"/>
          </a:p>
        </p:txBody>
      </p:sp>
    </p:spTree>
    <p:extLst>
      <p:ext uri="{BB962C8B-B14F-4D97-AF65-F5344CB8AC3E}">
        <p14:creationId xmlns:p14="http://schemas.microsoft.com/office/powerpoint/2010/main" val="241416362"/>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1</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252477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2</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96806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3</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0324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4</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13416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5</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151956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6</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20852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7</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039676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8</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821797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506929" indent="-194626">
              <a:defRPr kumimoji="1">
                <a:solidFill>
                  <a:schemeClr val="tx1"/>
                </a:solidFill>
                <a:latin typeface="Arial" panose="020B0604020202020204" pitchFamily="34" charset="0"/>
                <a:ea typeface="ＭＳ Ｐゴシック" panose="020B0600070205080204" pitchFamily="50" charset="-128"/>
              </a:defRPr>
            </a:lvl2pPr>
            <a:lvl3pPr marL="779631" indent="-155021">
              <a:defRPr kumimoji="1">
                <a:solidFill>
                  <a:schemeClr val="tx1"/>
                </a:solidFill>
                <a:latin typeface="Arial" panose="020B0604020202020204" pitchFamily="34" charset="0"/>
                <a:ea typeface="ＭＳ Ｐゴシック" panose="020B0600070205080204" pitchFamily="50" charset="-128"/>
              </a:defRPr>
            </a:lvl3pPr>
            <a:lvl4pPr marL="1091935" indent="-155021">
              <a:defRPr kumimoji="1">
                <a:solidFill>
                  <a:schemeClr val="tx1"/>
                </a:solidFill>
                <a:latin typeface="Arial" panose="020B0604020202020204" pitchFamily="34" charset="0"/>
                <a:ea typeface="ＭＳ Ｐゴシック" panose="020B0600070205080204" pitchFamily="50" charset="-128"/>
              </a:defRPr>
            </a:lvl4pPr>
            <a:lvl5pPr marL="1403108" indent="-155021">
              <a:defRPr kumimoji="1">
                <a:solidFill>
                  <a:schemeClr val="tx1"/>
                </a:solidFill>
                <a:latin typeface="Arial" panose="020B0604020202020204" pitchFamily="34" charset="0"/>
                <a:ea typeface="ＭＳ Ｐゴシック" panose="020B0600070205080204" pitchFamily="50" charset="-128"/>
              </a:defRPr>
            </a:lvl5pPr>
            <a:lvl6pPr marL="1728991"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054875"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380759"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2706640" indent="-15502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473202" rtl="0" eaLnBrk="1" fontAlgn="auto" latinLnBrk="0" hangingPunct="1">
              <a:lnSpc>
                <a:spcPct val="100000"/>
              </a:lnSpc>
              <a:spcBef>
                <a:spcPts val="0"/>
              </a:spcBef>
              <a:spcAft>
                <a:spcPts val="0"/>
              </a:spcAft>
              <a:buClrTx/>
              <a:buSzTx/>
              <a:buFontTx/>
              <a:buNone/>
              <a:tabLst/>
              <a:defRPr/>
            </a:pPr>
            <a:fld id="{6B3A316C-D611-4DB1-B4E1-521EDB02C204}" type="slidenum">
              <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473202" rtl="0" eaLnBrk="1" fontAlgn="auto" latinLnBrk="0" hangingPunct="1">
                <a:lnSpc>
                  <a:spcPct val="100000"/>
                </a:lnSpc>
                <a:spcBef>
                  <a:spcPts val="0"/>
                </a:spcBef>
                <a:spcAft>
                  <a:spcPts val="0"/>
                </a:spcAft>
                <a:buClrTx/>
                <a:buSzTx/>
                <a:buFontTx/>
                <a:buNone/>
                <a:tabLst/>
                <a:defRPr/>
              </a:pPr>
              <a:t>9</a:t>
            </a:fld>
            <a:endParaRPr kumimoji="1" lang="ja-JP" altLang="en-US" sz="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43923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80160" y="2095078"/>
            <a:ext cx="14508480" cy="4456853"/>
          </a:xfrm>
        </p:spPr>
        <p:txBody>
          <a:bodyPr anchor="b"/>
          <a:lstStyle>
            <a:lvl1pPr algn="ctr">
              <a:defRPr sz="5815"/>
            </a:lvl1pPr>
          </a:lstStyle>
          <a:p>
            <a:r>
              <a:rPr lang="ja-JP" altLang="en-US"/>
              <a:t>マスター タイトルの書式設定</a:t>
            </a:r>
            <a:endParaRPr lang="en-US" dirty="0"/>
          </a:p>
        </p:txBody>
      </p:sp>
      <p:sp>
        <p:nvSpPr>
          <p:cNvPr id="3" name="Subtitle 2"/>
          <p:cNvSpPr>
            <a:spLocks noGrp="1"/>
          </p:cNvSpPr>
          <p:nvPr>
            <p:ph type="subTitle" idx="1"/>
          </p:nvPr>
        </p:nvSpPr>
        <p:spPr>
          <a:xfrm>
            <a:off x="2133600" y="6723804"/>
            <a:ext cx="12801600" cy="3090756"/>
          </a:xfrm>
        </p:spPr>
        <p:txBody>
          <a:bodyPr/>
          <a:lstStyle>
            <a:lvl1pPr marL="0" indent="0" algn="ctr">
              <a:buNone/>
              <a:defRPr sz="2326"/>
            </a:lvl1pPr>
            <a:lvl2pPr marL="443126" indent="0" algn="ctr">
              <a:buNone/>
              <a:defRPr sz="1938"/>
            </a:lvl2pPr>
            <a:lvl3pPr marL="886252" indent="0" algn="ctr">
              <a:buNone/>
              <a:defRPr sz="1744"/>
            </a:lvl3pPr>
            <a:lvl4pPr marL="1329379" indent="0" algn="ctr">
              <a:buNone/>
              <a:defRPr sz="1551"/>
            </a:lvl4pPr>
            <a:lvl5pPr marL="1772506" indent="0" algn="ctr">
              <a:buNone/>
              <a:defRPr sz="1551"/>
            </a:lvl5pPr>
            <a:lvl6pPr marL="2215633" indent="0" algn="ctr">
              <a:buNone/>
              <a:defRPr sz="1551"/>
            </a:lvl6pPr>
            <a:lvl7pPr marL="2658759" indent="0" algn="ctr">
              <a:buNone/>
              <a:defRPr sz="1551"/>
            </a:lvl7pPr>
            <a:lvl8pPr marL="3101885" indent="0" algn="ctr">
              <a:buNone/>
              <a:defRPr sz="1551"/>
            </a:lvl8pPr>
            <a:lvl9pPr marL="3545011" indent="0" algn="ctr">
              <a:buNone/>
              <a:defRPr sz="155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281252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1631300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1" y="681567"/>
            <a:ext cx="3680461"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73482" y="681567"/>
            <a:ext cx="10828019"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923226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白紙">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a:t>マスター タイトルの書式設定</a:t>
            </a:r>
          </a:p>
        </p:txBody>
      </p:sp>
      <p:sp>
        <p:nvSpPr>
          <p:cNvPr id="2" name="フッター プレースホルダー 1"/>
          <p:cNvSpPr>
            <a:spLocks noGrp="1"/>
          </p:cNvSpPr>
          <p:nvPr>
            <p:ph type="ftr" sz="quarter" idx="10"/>
          </p:nvPr>
        </p:nvSpPr>
        <p:spPr/>
        <p:txBody>
          <a:bodyPr/>
          <a:lstStyle/>
          <a:p>
            <a:endParaRPr kumimoji="1" lang="ja-JP" altLang="en-US"/>
          </a:p>
        </p:txBody>
      </p:sp>
      <p:sp>
        <p:nvSpPr>
          <p:cNvPr id="3" name="スライド番号プレースホルダー 2"/>
          <p:cNvSpPr>
            <a:spLocks noGrp="1"/>
          </p:cNvSpPr>
          <p:nvPr>
            <p:ph type="sldNum" sz="quarter" idx="11"/>
          </p:nvPr>
        </p:nvSpPr>
        <p:spPr>
          <a:xfrm>
            <a:off x="13006967" y="11865189"/>
            <a:ext cx="3840480" cy="681567"/>
          </a:xfrm>
        </p:spPr>
        <p:txBody>
          <a:bodyPr/>
          <a:lstStyle>
            <a:lvl1pPr>
              <a:defRPr>
                <a:solidFill>
                  <a:schemeClr val="tx1"/>
                </a:solidFill>
              </a:defRPr>
            </a:lvl1pPr>
          </a:lstStyle>
          <a:p>
            <a:fld id="{18EAE80E-A420-40D4-8E6A-F3B1068ED3F0}" type="slidenum">
              <a:rPr lang="ja-JP" altLang="en-US" smtClean="0"/>
              <a:pPr/>
              <a:t>‹#›</a:t>
            </a:fld>
            <a:endParaRPr lang="ja-JP" altLang="en-US"/>
          </a:p>
        </p:txBody>
      </p:sp>
    </p:spTree>
    <p:extLst>
      <p:ext uri="{BB962C8B-B14F-4D97-AF65-F5344CB8AC3E}">
        <p14:creationId xmlns:p14="http://schemas.microsoft.com/office/powerpoint/2010/main" val="279516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170951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2" y="3191516"/>
            <a:ext cx="14721840" cy="5325109"/>
          </a:xfrm>
        </p:spPr>
        <p:txBody>
          <a:bodyPr anchor="b"/>
          <a:lstStyle>
            <a:lvl1pPr>
              <a:defRPr sz="581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64592" y="8567002"/>
            <a:ext cx="14721840" cy="2800349"/>
          </a:xfrm>
        </p:spPr>
        <p:txBody>
          <a:bodyPr/>
          <a:lstStyle>
            <a:lvl1pPr marL="0" indent="0">
              <a:buNone/>
              <a:defRPr sz="2326">
                <a:solidFill>
                  <a:schemeClr val="tx1"/>
                </a:solidFill>
              </a:defRPr>
            </a:lvl1pPr>
            <a:lvl2pPr marL="443126" indent="0">
              <a:buNone/>
              <a:defRPr sz="1938">
                <a:solidFill>
                  <a:schemeClr val="tx1">
                    <a:tint val="75000"/>
                  </a:schemeClr>
                </a:solidFill>
              </a:defRPr>
            </a:lvl2pPr>
            <a:lvl3pPr marL="886252" indent="0">
              <a:buNone/>
              <a:defRPr sz="1744">
                <a:solidFill>
                  <a:schemeClr val="tx1">
                    <a:tint val="75000"/>
                  </a:schemeClr>
                </a:solidFill>
              </a:defRPr>
            </a:lvl3pPr>
            <a:lvl4pPr marL="1329379" indent="0">
              <a:buNone/>
              <a:defRPr sz="1551">
                <a:solidFill>
                  <a:schemeClr val="tx1">
                    <a:tint val="75000"/>
                  </a:schemeClr>
                </a:solidFill>
              </a:defRPr>
            </a:lvl4pPr>
            <a:lvl5pPr marL="1772506" indent="0">
              <a:buNone/>
              <a:defRPr sz="1551">
                <a:solidFill>
                  <a:schemeClr val="tx1">
                    <a:tint val="75000"/>
                  </a:schemeClr>
                </a:solidFill>
              </a:defRPr>
            </a:lvl5pPr>
            <a:lvl6pPr marL="2215633" indent="0">
              <a:buNone/>
              <a:defRPr sz="1551">
                <a:solidFill>
                  <a:schemeClr val="tx1">
                    <a:tint val="75000"/>
                  </a:schemeClr>
                </a:solidFill>
              </a:defRPr>
            </a:lvl6pPr>
            <a:lvl7pPr marL="2658759" indent="0">
              <a:buNone/>
              <a:defRPr sz="1551">
                <a:solidFill>
                  <a:schemeClr val="tx1">
                    <a:tint val="75000"/>
                  </a:schemeClr>
                </a:solidFill>
              </a:defRPr>
            </a:lvl7pPr>
            <a:lvl8pPr marL="3101885" indent="0">
              <a:buNone/>
              <a:defRPr sz="1551">
                <a:solidFill>
                  <a:schemeClr val="tx1">
                    <a:tint val="75000"/>
                  </a:schemeClr>
                </a:solidFill>
              </a:defRPr>
            </a:lvl8pPr>
            <a:lvl9pPr marL="3545011" indent="0">
              <a:buNone/>
              <a:defRPr sz="155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8655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73481" y="3407833"/>
            <a:ext cx="725424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641081" y="3407833"/>
            <a:ext cx="725424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426673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4" y="681571"/>
            <a:ext cx="14721840"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5705" y="3138171"/>
            <a:ext cx="7220902" cy="1537969"/>
          </a:xfrm>
        </p:spPr>
        <p:txBody>
          <a:bodyPr anchor="b"/>
          <a:lstStyle>
            <a:lvl1pPr marL="0" indent="0">
              <a:buNone/>
              <a:defRPr sz="2326" b="1"/>
            </a:lvl1pPr>
            <a:lvl2pPr marL="443126" indent="0">
              <a:buNone/>
              <a:defRPr sz="1938" b="1"/>
            </a:lvl2pPr>
            <a:lvl3pPr marL="886252" indent="0">
              <a:buNone/>
              <a:defRPr sz="1744" b="1"/>
            </a:lvl3pPr>
            <a:lvl4pPr marL="1329379" indent="0">
              <a:buNone/>
              <a:defRPr sz="1551" b="1"/>
            </a:lvl4pPr>
            <a:lvl5pPr marL="1772506" indent="0">
              <a:buNone/>
              <a:defRPr sz="1551" b="1"/>
            </a:lvl5pPr>
            <a:lvl6pPr marL="2215633" indent="0">
              <a:buNone/>
              <a:defRPr sz="1551" b="1"/>
            </a:lvl6pPr>
            <a:lvl7pPr marL="2658759" indent="0">
              <a:buNone/>
              <a:defRPr sz="1551" b="1"/>
            </a:lvl7pPr>
            <a:lvl8pPr marL="3101885" indent="0">
              <a:buNone/>
              <a:defRPr sz="1551" b="1"/>
            </a:lvl8pPr>
            <a:lvl9pPr marL="3545011" indent="0">
              <a:buNone/>
              <a:defRPr sz="1551" b="1"/>
            </a:lvl9pPr>
          </a:lstStyle>
          <a:p>
            <a:pPr lvl="0"/>
            <a:r>
              <a:rPr lang="ja-JP" altLang="en-US"/>
              <a:t>マスター テキストの書式設定</a:t>
            </a:r>
          </a:p>
        </p:txBody>
      </p:sp>
      <p:sp>
        <p:nvSpPr>
          <p:cNvPr id="4" name="Content Placeholder 3"/>
          <p:cNvSpPr>
            <a:spLocks noGrp="1"/>
          </p:cNvSpPr>
          <p:nvPr>
            <p:ph sz="half" idx="2"/>
          </p:nvPr>
        </p:nvSpPr>
        <p:spPr>
          <a:xfrm>
            <a:off x="1175705" y="4676140"/>
            <a:ext cx="7220902"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641082" y="3138171"/>
            <a:ext cx="7256464" cy="1537969"/>
          </a:xfrm>
        </p:spPr>
        <p:txBody>
          <a:bodyPr anchor="b"/>
          <a:lstStyle>
            <a:lvl1pPr marL="0" indent="0">
              <a:buNone/>
              <a:defRPr sz="2326" b="1"/>
            </a:lvl1pPr>
            <a:lvl2pPr marL="443126" indent="0">
              <a:buNone/>
              <a:defRPr sz="1938" b="1"/>
            </a:lvl2pPr>
            <a:lvl3pPr marL="886252" indent="0">
              <a:buNone/>
              <a:defRPr sz="1744" b="1"/>
            </a:lvl3pPr>
            <a:lvl4pPr marL="1329379" indent="0">
              <a:buNone/>
              <a:defRPr sz="1551" b="1"/>
            </a:lvl4pPr>
            <a:lvl5pPr marL="1772506" indent="0">
              <a:buNone/>
              <a:defRPr sz="1551" b="1"/>
            </a:lvl5pPr>
            <a:lvl6pPr marL="2215633" indent="0">
              <a:buNone/>
              <a:defRPr sz="1551" b="1"/>
            </a:lvl6pPr>
            <a:lvl7pPr marL="2658759" indent="0">
              <a:buNone/>
              <a:defRPr sz="1551" b="1"/>
            </a:lvl7pPr>
            <a:lvl8pPr marL="3101885" indent="0">
              <a:buNone/>
              <a:defRPr sz="1551" b="1"/>
            </a:lvl8pPr>
            <a:lvl9pPr marL="3545011" indent="0">
              <a:buNone/>
              <a:defRPr sz="1551" b="1"/>
            </a:lvl9pPr>
          </a:lstStyle>
          <a:p>
            <a:pPr lvl="0"/>
            <a:r>
              <a:rPr lang="ja-JP" altLang="en-US"/>
              <a:t>マスター テキストの書式設定</a:t>
            </a:r>
          </a:p>
        </p:txBody>
      </p:sp>
      <p:sp>
        <p:nvSpPr>
          <p:cNvPr id="6" name="Content Placeholder 5"/>
          <p:cNvSpPr>
            <a:spLocks noGrp="1"/>
          </p:cNvSpPr>
          <p:nvPr>
            <p:ph sz="quarter" idx="4"/>
          </p:nvPr>
        </p:nvSpPr>
        <p:spPr>
          <a:xfrm>
            <a:off x="8641082" y="4676140"/>
            <a:ext cx="7256464"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96446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265027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160034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4" y="853440"/>
            <a:ext cx="5505133" cy="2987040"/>
          </a:xfrm>
        </p:spPr>
        <p:txBody>
          <a:bodyPr anchor="b"/>
          <a:lstStyle>
            <a:lvl1pPr>
              <a:defRPr sz="3102"/>
            </a:lvl1pPr>
          </a:lstStyle>
          <a:p>
            <a:r>
              <a:rPr lang="ja-JP" altLang="en-US"/>
              <a:t>マスター タイトルの書式設定</a:t>
            </a:r>
            <a:endParaRPr lang="en-US" dirty="0"/>
          </a:p>
        </p:txBody>
      </p:sp>
      <p:sp>
        <p:nvSpPr>
          <p:cNvPr id="3" name="Content Placeholder 2"/>
          <p:cNvSpPr>
            <a:spLocks noGrp="1"/>
          </p:cNvSpPr>
          <p:nvPr>
            <p:ph idx="1"/>
          </p:nvPr>
        </p:nvSpPr>
        <p:spPr>
          <a:xfrm>
            <a:off x="7256464" y="1843198"/>
            <a:ext cx="8641081" cy="9097433"/>
          </a:xfrm>
        </p:spPr>
        <p:txBody>
          <a:bodyPr/>
          <a:lstStyle>
            <a:lvl1pPr>
              <a:defRPr sz="3102"/>
            </a:lvl1pPr>
            <a:lvl2pPr>
              <a:defRPr sz="2714"/>
            </a:lvl2pPr>
            <a:lvl3pPr>
              <a:defRPr sz="2326"/>
            </a:lvl3pPr>
            <a:lvl4pPr>
              <a:defRPr sz="1938"/>
            </a:lvl4pPr>
            <a:lvl5pPr>
              <a:defRPr sz="1938"/>
            </a:lvl5pPr>
            <a:lvl6pPr>
              <a:defRPr sz="1938"/>
            </a:lvl6pPr>
            <a:lvl7pPr>
              <a:defRPr sz="1938"/>
            </a:lvl7pPr>
            <a:lvl8pPr>
              <a:defRPr sz="1938"/>
            </a:lvl8pPr>
            <a:lvl9pPr>
              <a:defRPr sz="193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75704" y="3840480"/>
            <a:ext cx="5505133" cy="7114964"/>
          </a:xfrm>
        </p:spPr>
        <p:txBody>
          <a:bodyPr/>
          <a:lstStyle>
            <a:lvl1pPr marL="0" indent="0">
              <a:buNone/>
              <a:defRPr sz="1551"/>
            </a:lvl1pPr>
            <a:lvl2pPr marL="443126" indent="0">
              <a:buNone/>
              <a:defRPr sz="1356"/>
            </a:lvl2pPr>
            <a:lvl3pPr marL="886252" indent="0">
              <a:buNone/>
              <a:defRPr sz="1163"/>
            </a:lvl3pPr>
            <a:lvl4pPr marL="1329379" indent="0">
              <a:buNone/>
              <a:defRPr sz="968"/>
            </a:lvl4pPr>
            <a:lvl5pPr marL="1772506" indent="0">
              <a:buNone/>
              <a:defRPr sz="968"/>
            </a:lvl5pPr>
            <a:lvl6pPr marL="2215633" indent="0">
              <a:buNone/>
              <a:defRPr sz="968"/>
            </a:lvl6pPr>
            <a:lvl7pPr marL="2658759" indent="0">
              <a:buNone/>
              <a:defRPr sz="968"/>
            </a:lvl7pPr>
            <a:lvl8pPr marL="3101885" indent="0">
              <a:buNone/>
              <a:defRPr sz="968"/>
            </a:lvl8pPr>
            <a:lvl9pPr marL="3545011" indent="0">
              <a:buNone/>
              <a:defRPr sz="96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1549424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4" y="853440"/>
            <a:ext cx="5505133" cy="2987040"/>
          </a:xfrm>
        </p:spPr>
        <p:txBody>
          <a:bodyPr anchor="b"/>
          <a:lstStyle>
            <a:lvl1pPr>
              <a:defRPr sz="310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256464" y="1843198"/>
            <a:ext cx="8641081" cy="9097433"/>
          </a:xfrm>
        </p:spPr>
        <p:txBody>
          <a:bodyPr anchor="t"/>
          <a:lstStyle>
            <a:lvl1pPr marL="0" indent="0">
              <a:buNone/>
              <a:defRPr sz="3102"/>
            </a:lvl1pPr>
            <a:lvl2pPr marL="443126" indent="0">
              <a:buNone/>
              <a:defRPr sz="2714"/>
            </a:lvl2pPr>
            <a:lvl3pPr marL="886252" indent="0">
              <a:buNone/>
              <a:defRPr sz="2326"/>
            </a:lvl3pPr>
            <a:lvl4pPr marL="1329379" indent="0">
              <a:buNone/>
              <a:defRPr sz="1938"/>
            </a:lvl4pPr>
            <a:lvl5pPr marL="1772506" indent="0">
              <a:buNone/>
              <a:defRPr sz="1938"/>
            </a:lvl5pPr>
            <a:lvl6pPr marL="2215633" indent="0">
              <a:buNone/>
              <a:defRPr sz="1938"/>
            </a:lvl6pPr>
            <a:lvl7pPr marL="2658759" indent="0">
              <a:buNone/>
              <a:defRPr sz="1938"/>
            </a:lvl7pPr>
            <a:lvl8pPr marL="3101885" indent="0">
              <a:buNone/>
              <a:defRPr sz="1938"/>
            </a:lvl8pPr>
            <a:lvl9pPr marL="3545011" indent="0">
              <a:buNone/>
              <a:defRPr sz="193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75704" y="3840480"/>
            <a:ext cx="5505133" cy="7114964"/>
          </a:xfrm>
        </p:spPr>
        <p:txBody>
          <a:bodyPr/>
          <a:lstStyle>
            <a:lvl1pPr marL="0" indent="0">
              <a:buNone/>
              <a:defRPr sz="1551"/>
            </a:lvl1pPr>
            <a:lvl2pPr marL="443126" indent="0">
              <a:buNone/>
              <a:defRPr sz="1356"/>
            </a:lvl2pPr>
            <a:lvl3pPr marL="886252" indent="0">
              <a:buNone/>
              <a:defRPr sz="1163"/>
            </a:lvl3pPr>
            <a:lvl4pPr marL="1329379" indent="0">
              <a:buNone/>
              <a:defRPr sz="968"/>
            </a:lvl4pPr>
            <a:lvl5pPr marL="1772506" indent="0">
              <a:buNone/>
              <a:defRPr sz="968"/>
            </a:lvl5pPr>
            <a:lvl6pPr marL="2215633" indent="0">
              <a:buNone/>
              <a:defRPr sz="968"/>
            </a:lvl6pPr>
            <a:lvl7pPr marL="2658759" indent="0">
              <a:buNone/>
              <a:defRPr sz="968"/>
            </a:lvl7pPr>
            <a:lvl8pPr marL="3101885" indent="0">
              <a:buNone/>
              <a:defRPr sz="968"/>
            </a:lvl8pPr>
            <a:lvl9pPr marL="3545011" indent="0">
              <a:buNone/>
              <a:defRPr sz="96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C460D2-B0CE-46E9-B89F-888F05753E61}"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17083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3" y="681571"/>
            <a:ext cx="14721840"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3483" y="3407833"/>
            <a:ext cx="14721840"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73481" y="11865191"/>
            <a:ext cx="3840480" cy="681567"/>
          </a:xfrm>
          <a:prstGeom prst="rect">
            <a:avLst/>
          </a:prstGeom>
        </p:spPr>
        <p:txBody>
          <a:bodyPr vert="horz" lIns="91440" tIns="45720" rIns="91440" bIns="45720" rtlCol="0" anchor="ctr"/>
          <a:lstStyle>
            <a:lvl1pPr algn="l">
              <a:defRPr sz="1163">
                <a:solidFill>
                  <a:schemeClr val="tx1">
                    <a:tint val="75000"/>
                  </a:schemeClr>
                </a:solidFill>
              </a:defRPr>
            </a:lvl1pPr>
          </a:lstStyle>
          <a:p>
            <a:fld id="{9CC460D2-B0CE-46E9-B89F-888F05753E61}" type="datetimeFigureOut">
              <a:rPr kumimoji="1" lang="ja-JP" altLang="en-US" smtClean="0"/>
              <a:t>2023/1/18</a:t>
            </a:fld>
            <a:endParaRPr kumimoji="1" lang="ja-JP" altLang="en-US"/>
          </a:p>
        </p:txBody>
      </p:sp>
      <p:sp>
        <p:nvSpPr>
          <p:cNvPr id="5" name="Footer Placeholder 4"/>
          <p:cNvSpPr>
            <a:spLocks noGrp="1"/>
          </p:cNvSpPr>
          <p:nvPr>
            <p:ph type="ftr" sz="quarter" idx="3"/>
          </p:nvPr>
        </p:nvSpPr>
        <p:spPr>
          <a:xfrm>
            <a:off x="5654043" y="11865191"/>
            <a:ext cx="5760720" cy="681567"/>
          </a:xfrm>
          <a:prstGeom prst="rect">
            <a:avLst/>
          </a:prstGeom>
        </p:spPr>
        <p:txBody>
          <a:bodyPr vert="horz" lIns="91440" tIns="45720" rIns="91440" bIns="45720" rtlCol="0" anchor="ctr"/>
          <a:lstStyle>
            <a:lvl1pPr algn="ctr">
              <a:defRPr sz="116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1" y="11865191"/>
            <a:ext cx="3840480" cy="681567"/>
          </a:xfrm>
          <a:prstGeom prst="rect">
            <a:avLst/>
          </a:prstGeom>
        </p:spPr>
        <p:txBody>
          <a:bodyPr vert="horz" lIns="91440" tIns="45720" rIns="91440" bIns="45720" rtlCol="0" anchor="ctr"/>
          <a:lstStyle>
            <a:lvl1pPr algn="r">
              <a:defRPr sz="1163">
                <a:solidFill>
                  <a:schemeClr val="tx1">
                    <a:tint val="75000"/>
                  </a:schemeClr>
                </a:solidFill>
              </a:defRPr>
            </a:lvl1pPr>
          </a:lstStyle>
          <a:p>
            <a:fld id="{77752042-E400-4ECA-8851-C50C8C4D367F}" type="slidenum">
              <a:rPr kumimoji="1" lang="ja-JP" altLang="en-US" smtClean="0"/>
              <a:t>‹#›</a:t>
            </a:fld>
            <a:endParaRPr kumimoji="1" lang="ja-JP" altLang="en-US"/>
          </a:p>
        </p:txBody>
      </p:sp>
    </p:spTree>
    <p:extLst>
      <p:ext uri="{BB962C8B-B14F-4D97-AF65-F5344CB8AC3E}">
        <p14:creationId xmlns:p14="http://schemas.microsoft.com/office/powerpoint/2010/main" val="127831764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l" defTabSz="886252" rtl="0" eaLnBrk="1" latinLnBrk="0" hangingPunct="1">
        <a:lnSpc>
          <a:spcPct val="90000"/>
        </a:lnSpc>
        <a:spcBef>
          <a:spcPct val="0"/>
        </a:spcBef>
        <a:buNone/>
        <a:defRPr kumimoji="1" sz="4265" kern="1200">
          <a:solidFill>
            <a:schemeClr val="tx1"/>
          </a:solidFill>
          <a:latin typeface="+mj-lt"/>
          <a:ea typeface="+mj-ea"/>
          <a:cs typeface="+mj-cs"/>
        </a:defRPr>
      </a:lvl1pPr>
    </p:titleStyle>
    <p:bodyStyle>
      <a:lvl1pPr marL="221563" indent="-221563" algn="l" defTabSz="886252" rtl="0" eaLnBrk="1" latinLnBrk="0" hangingPunct="1">
        <a:lnSpc>
          <a:spcPct val="90000"/>
        </a:lnSpc>
        <a:spcBef>
          <a:spcPts val="968"/>
        </a:spcBef>
        <a:buFont typeface="Arial" panose="020B0604020202020204" pitchFamily="34" charset="0"/>
        <a:buChar char="•"/>
        <a:defRPr kumimoji="1" sz="2714" kern="1200">
          <a:solidFill>
            <a:schemeClr val="tx1"/>
          </a:solidFill>
          <a:latin typeface="+mn-lt"/>
          <a:ea typeface="+mn-ea"/>
          <a:cs typeface="+mn-cs"/>
        </a:defRPr>
      </a:lvl1pPr>
      <a:lvl2pPr marL="664689" indent="-221563" algn="l" defTabSz="886252" rtl="0" eaLnBrk="1" latinLnBrk="0" hangingPunct="1">
        <a:lnSpc>
          <a:spcPct val="90000"/>
        </a:lnSpc>
        <a:spcBef>
          <a:spcPts val="484"/>
        </a:spcBef>
        <a:buFont typeface="Arial" panose="020B0604020202020204" pitchFamily="34" charset="0"/>
        <a:buChar char="•"/>
        <a:defRPr kumimoji="1" sz="2326" kern="1200">
          <a:solidFill>
            <a:schemeClr val="tx1"/>
          </a:solidFill>
          <a:latin typeface="+mn-lt"/>
          <a:ea typeface="+mn-ea"/>
          <a:cs typeface="+mn-cs"/>
        </a:defRPr>
      </a:lvl2pPr>
      <a:lvl3pPr marL="1107815" indent="-221563" algn="l" defTabSz="886252" rtl="0" eaLnBrk="1" latinLnBrk="0" hangingPunct="1">
        <a:lnSpc>
          <a:spcPct val="90000"/>
        </a:lnSpc>
        <a:spcBef>
          <a:spcPts val="484"/>
        </a:spcBef>
        <a:buFont typeface="Arial" panose="020B0604020202020204" pitchFamily="34" charset="0"/>
        <a:buChar char="•"/>
        <a:defRPr kumimoji="1" sz="1938" kern="1200">
          <a:solidFill>
            <a:schemeClr val="tx1"/>
          </a:solidFill>
          <a:latin typeface="+mn-lt"/>
          <a:ea typeface="+mn-ea"/>
          <a:cs typeface="+mn-cs"/>
        </a:defRPr>
      </a:lvl3pPr>
      <a:lvl4pPr marL="1550942" indent="-221563" algn="l" defTabSz="886252" rtl="0" eaLnBrk="1" latinLnBrk="0" hangingPunct="1">
        <a:lnSpc>
          <a:spcPct val="90000"/>
        </a:lnSpc>
        <a:spcBef>
          <a:spcPts val="484"/>
        </a:spcBef>
        <a:buFont typeface="Arial" panose="020B0604020202020204" pitchFamily="34" charset="0"/>
        <a:buChar char="•"/>
        <a:defRPr kumimoji="1" sz="1744" kern="1200">
          <a:solidFill>
            <a:schemeClr val="tx1"/>
          </a:solidFill>
          <a:latin typeface="+mn-lt"/>
          <a:ea typeface="+mn-ea"/>
          <a:cs typeface="+mn-cs"/>
        </a:defRPr>
      </a:lvl4pPr>
      <a:lvl5pPr marL="1994070" indent="-221563" algn="l" defTabSz="886252" rtl="0" eaLnBrk="1" latinLnBrk="0" hangingPunct="1">
        <a:lnSpc>
          <a:spcPct val="90000"/>
        </a:lnSpc>
        <a:spcBef>
          <a:spcPts val="484"/>
        </a:spcBef>
        <a:buFont typeface="Arial" panose="020B0604020202020204" pitchFamily="34" charset="0"/>
        <a:buChar char="•"/>
        <a:defRPr kumimoji="1" sz="1744" kern="1200">
          <a:solidFill>
            <a:schemeClr val="tx1"/>
          </a:solidFill>
          <a:latin typeface="+mn-lt"/>
          <a:ea typeface="+mn-ea"/>
          <a:cs typeface="+mn-cs"/>
        </a:defRPr>
      </a:lvl5pPr>
      <a:lvl6pPr marL="2437196" indent="-221563" algn="l" defTabSz="886252" rtl="0" eaLnBrk="1" latinLnBrk="0" hangingPunct="1">
        <a:lnSpc>
          <a:spcPct val="90000"/>
        </a:lnSpc>
        <a:spcBef>
          <a:spcPts val="484"/>
        </a:spcBef>
        <a:buFont typeface="Arial" panose="020B0604020202020204" pitchFamily="34" charset="0"/>
        <a:buChar char="•"/>
        <a:defRPr kumimoji="1" sz="1744" kern="1200">
          <a:solidFill>
            <a:schemeClr val="tx1"/>
          </a:solidFill>
          <a:latin typeface="+mn-lt"/>
          <a:ea typeface="+mn-ea"/>
          <a:cs typeface="+mn-cs"/>
        </a:defRPr>
      </a:lvl6pPr>
      <a:lvl7pPr marL="2880322" indent="-221563" algn="l" defTabSz="886252" rtl="0" eaLnBrk="1" latinLnBrk="0" hangingPunct="1">
        <a:lnSpc>
          <a:spcPct val="90000"/>
        </a:lnSpc>
        <a:spcBef>
          <a:spcPts val="484"/>
        </a:spcBef>
        <a:buFont typeface="Arial" panose="020B0604020202020204" pitchFamily="34" charset="0"/>
        <a:buChar char="•"/>
        <a:defRPr kumimoji="1" sz="1744" kern="1200">
          <a:solidFill>
            <a:schemeClr val="tx1"/>
          </a:solidFill>
          <a:latin typeface="+mn-lt"/>
          <a:ea typeface="+mn-ea"/>
          <a:cs typeface="+mn-cs"/>
        </a:defRPr>
      </a:lvl7pPr>
      <a:lvl8pPr marL="3323448" indent="-221563" algn="l" defTabSz="886252" rtl="0" eaLnBrk="1" latinLnBrk="0" hangingPunct="1">
        <a:lnSpc>
          <a:spcPct val="90000"/>
        </a:lnSpc>
        <a:spcBef>
          <a:spcPts val="484"/>
        </a:spcBef>
        <a:buFont typeface="Arial" panose="020B0604020202020204" pitchFamily="34" charset="0"/>
        <a:buChar char="•"/>
        <a:defRPr kumimoji="1" sz="1744" kern="1200">
          <a:solidFill>
            <a:schemeClr val="tx1"/>
          </a:solidFill>
          <a:latin typeface="+mn-lt"/>
          <a:ea typeface="+mn-ea"/>
          <a:cs typeface="+mn-cs"/>
        </a:defRPr>
      </a:lvl8pPr>
      <a:lvl9pPr marL="3766574" indent="-221563" algn="l" defTabSz="886252" rtl="0" eaLnBrk="1" latinLnBrk="0" hangingPunct="1">
        <a:lnSpc>
          <a:spcPct val="90000"/>
        </a:lnSpc>
        <a:spcBef>
          <a:spcPts val="484"/>
        </a:spcBef>
        <a:buFont typeface="Arial" panose="020B0604020202020204" pitchFamily="34" charset="0"/>
        <a:buChar char="•"/>
        <a:defRPr kumimoji="1" sz="1744" kern="1200">
          <a:solidFill>
            <a:schemeClr val="tx1"/>
          </a:solidFill>
          <a:latin typeface="+mn-lt"/>
          <a:ea typeface="+mn-ea"/>
          <a:cs typeface="+mn-cs"/>
        </a:defRPr>
      </a:lvl9pPr>
    </p:bodyStyle>
    <p:otherStyle>
      <a:defPPr>
        <a:defRPr lang="en-US"/>
      </a:defPPr>
      <a:lvl1pPr marL="0" algn="l" defTabSz="886252" rtl="0" eaLnBrk="1" latinLnBrk="0" hangingPunct="1">
        <a:defRPr kumimoji="1" sz="1744" kern="1200">
          <a:solidFill>
            <a:schemeClr val="tx1"/>
          </a:solidFill>
          <a:latin typeface="+mn-lt"/>
          <a:ea typeface="+mn-ea"/>
          <a:cs typeface="+mn-cs"/>
        </a:defRPr>
      </a:lvl1pPr>
      <a:lvl2pPr marL="443126" algn="l" defTabSz="886252" rtl="0" eaLnBrk="1" latinLnBrk="0" hangingPunct="1">
        <a:defRPr kumimoji="1" sz="1744" kern="1200">
          <a:solidFill>
            <a:schemeClr val="tx1"/>
          </a:solidFill>
          <a:latin typeface="+mn-lt"/>
          <a:ea typeface="+mn-ea"/>
          <a:cs typeface="+mn-cs"/>
        </a:defRPr>
      </a:lvl2pPr>
      <a:lvl3pPr marL="886252" algn="l" defTabSz="886252" rtl="0" eaLnBrk="1" latinLnBrk="0" hangingPunct="1">
        <a:defRPr kumimoji="1" sz="1744" kern="1200">
          <a:solidFill>
            <a:schemeClr val="tx1"/>
          </a:solidFill>
          <a:latin typeface="+mn-lt"/>
          <a:ea typeface="+mn-ea"/>
          <a:cs typeface="+mn-cs"/>
        </a:defRPr>
      </a:lvl3pPr>
      <a:lvl4pPr marL="1329379" algn="l" defTabSz="886252" rtl="0" eaLnBrk="1" latinLnBrk="0" hangingPunct="1">
        <a:defRPr kumimoji="1" sz="1744" kern="1200">
          <a:solidFill>
            <a:schemeClr val="tx1"/>
          </a:solidFill>
          <a:latin typeface="+mn-lt"/>
          <a:ea typeface="+mn-ea"/>
          <a:cs typeface="+mn-cs"/>
        </a:defRPr>
      </a:lvl4pPr>
      <a:lvl5pPr marL="1772506" algn="l" defTabSz="886252" rtl="0" eaLnBrk="1" latinLnBrk="0" hangingPunct="1">
        <a:defRPr kumimoji="1" sz="1744" kern="1200">
          <a:solidFill>
            <a:schemeClr val="tx1"/>
          </a:solidFill>
          <a:latin typeface="+mn-lt"/>
          <a:ea typeface="+mn-ea"/>
          <a:cs typeface="+mn-cs"/>
        </a:defRPr>
      </a:lvl5pPr>
      <a:lvl6pPr marL="2215633" algn="l" defTabSz="886252" rtl="0" eaLnBrk="1" latinLnBrk="0" hangingPunct="1">
        <a:defRPr kumimoji="1" sz="1744" kern="1200">
          <a:solidFill>
            <a:schemeClr val="tx1"/>
          </a:solidFill>
          <a:latin typeface="+mn-lt"/>
          <a:ea typeface="+mn-ea"/>
          <a:cs typeface="+mn-cs"/>
        </a:defRPr>
      </a:lvl6pPr>
      <a:lvl7pPr marL="2658759" algn="l" defTabSz="886252" rtl="0" eaLnBrk="1" latinLnBrk="0" hangingPunct="1">
        <a:defRPr kumimoji="1" sz="1744" kern="1200">
          <a:solidFill>
            <a:schemeClr val="tx1"/>
          </a:solidFill>
          <a:latin typeface="+mn-lt"/>
          <a:ea typeface="+mn-ea"/>
          <a:cs typeface="+mn-cs"/>
        </a:defRPr>
      </a:lvl7pPr>
      <a:lvl8pPr marL="3101885" algn="l" defTabSz="886252" rtl="0" eaLnBrk="1" latinLnBrk="0" hangingPunct="1">
        <a:defRPr kumimoji="1" sz="1744" kern="1200">
          <a:solidFill>
            <a:schemeClr val="tx1"/>
          </a:solidFill>
          <a:latin typeface="+mn-lt"/>
          <a:ea typeface="+mn-ea"/>
          <a:cs typeface="+mn-cs"/>
        </a:defRPr>
      </a:lvl8pPr>
      <a:lvl9pPr marL="3545011" algn="l" defTabSz="886252" rtl="0" eaLnBrk="1" latinLnBrk="0" hangingPunct="1">
        <a:defRPr kumimoji="1" sz="174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evo.or.jp/fukyu/butsuryu/2022/pdf/jisshiyoryo_k.pdf"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www.levo.or.jp/fukyu/butsuryu/2022/pdf/R4koboyoryo_k.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env.go.jp/earth/earth/ondanka/biz_local/r4_lng.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mlit.go.jp/report/press/port02_hh_000160.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s://www.mlit.go.jp/page/content/001445195.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env.go.jp/press/111178.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http://www.heco-hojo.jp/yR04/suisos/competition.html" TargetMode="External"/><Relationship Id="rId5" Type="http://schemas.openxmlformats.org/officeDocument/2006/relationships/hyperlink" Target="https://www.mlit.go.jp/jidosha/jidosha_tk10_000040.html" TargetMode="External"/><Relationship Id="rId4" Type="http://schemas.openxmlformats.org/officeDocument/2006/relationships/hyperlink" Target="https://www.mlit.go.jp/jidosha/jidosha_tk1_000003.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jta.or.jp/member/kankyo/vision2030.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s://www.mlit.go.jp/common/001480247.pdf" TargetMode="External"/><Relationship Id="rId5" Type="http://schemas.openxmlformats.org/officeDocument/2006/relationships/hyperlink" Target="https://www.nedo.go.jp/news/press/AA5_101487.html" TargetMode="External"/><Relationship Id="rId4" Type="http://schemas.openxmlformats.org/officeDocument/2006/relationships/hyperlink" Target="https://www.mlit.go.jp/sogoseisaku/environment/content/001515495.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meti.go.jp/shingikai/energy_environment/methanation_suishin/index.html"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meti.go.jp/shingikai/enecho/shoene_shinene/suiso_seisaku/007.html"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hyperlink" Target="https://www.meti.go.jp/shingikai/enecho/denryoku_gas/denryoku_gas/seido_kento/pdf/069_04_00.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CBF8DDA-3C5D-4E5E-A3B5-F6B872CBB6E3}"/>
              </a:ext>
            </a:extLst>
          </p:cNvPr>
          <p:cNvSpPr txBox="1">
            <a:spLocks/>
          </p:cNvSpPr>
          <p:nvPr/>
        </p:nvSpPr>
        <p:spPr bwMode="auto">
          <a:xfrm>
            <a:off x="329498" y="110959"/>
            <a:ext cx="14255932" cy="79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52709" tIns="76355" rIns="152709" bIns="76355"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defTabSz="1575603" fontAlgn="base">
              <a:spcBef>
                <a:spcPct val="0"/>
              </a:spcBef>
              <a:spcAft>
                <a:spcPct val="0"/>
              </a:spcAft>
              <a:defRPr/>
            </a:pPr>
            <a:r>
              <a:rPr kumimoji="1" lang="ja-JP" altLang="en-US" sz="3000" b="1" dirty="0">
                <a:solidFill>
                  <a:srgbClr val="006699"/>
                </a:solidFill>
                <a:latin typeface="ＭＳ Ｐゴシック" panose="020B0600070205080204" pitchFamily="50" charset="-128"/>
                <a:ea typeface="ＭＳ Ｐゴシック" panose="020B0600070205080204" pitchFamily="50" charset="-128"/>
              </a:rPr>
              <a:t>次世代エネルギー導入等脱炭素</a:t>
            </a:r>
            <a:r>
              <a:rPr kumimoji="1" lang="ja-JP" altLang="en-US" sz="3000" b="1">
                <a:solidFill>
                  <a:srgbClr val="006699"/>
                </a:solidFill>
                <a:latin typeface="ＭＳ Ｐゴシック" panose="020B0600070205080204" pitchFamily="50" charset="-128"/>
                <a:ea typeface="ＭＳ Ｐゴシック" panose="020B0600070205080204" pitchFamily="50" charset="-128"/>
              </a:rPr>
              <a:t>の</a:t>
            </a:r>
            <a:r>
              <a:rPr kumimoji="1" lang="ja-JP" altLang="en-US" sz="3000" b="1" smtClean="0">
                <a:solidFill>
                  <a:srgbClr val="006699"/>
                </a:solidFill>
                <a:latin typeface="ＭＳ Ｐゴシック" panose="020B0600070205080204" pitchFamily="50" charset="-128"/>
                <a:ea typeface="ＭＳ Ｐゴシック" panose="020B0600070205080204" pitchFamily="50" charset="-128"/>
              </a:rPr>
              <a:t>取組に</a:t>
            </a:r>
            <a:r>
              <a:rPr kumimoji="1" lang="ja-JP" altLang="en-US" sz="3000" b="1" dirty="0">
                <a:solidFill>
                  <a:srgbClr val="006699"/>
                </a:solidFill>
                <a:latin typeface="ＭＳ Ｐゴシック" panose="020B0600070205080204" pitchFamily="50" charset="-128"/>
                <a:ea typeface="ＭＳ Ｐゴシック" panose="020B0600070205080204" pitchFamily="50" charset="-128"/>
              </a:rPr>
              <a:t>かかるインセンティブ・規制緩和について</a:t>
            </a:r>
          </a:p>
        </p:txBody>
      </p:sp>
      <p:cxnSp>
        <p:nvCxnSpPr>
          <p:cNvPr id="9" name="直線コネクタ 8">
            <a:extLst>
              <a:ext uri="{FF2B5EF4-FFF2-40B4-BE49-F238E27FC236}">
                <a16:creationId xmlns:a16="http://schemas.microsoft.com/office/drawing/2014/main" id="{A4876736-FE6F-43F1-ABB9-7E76DE219C8A}"/>
              </a:ext>
            </a:extLst>
          </p:cNvPr>
          <p:cNvCxnSpPr/>
          <p:nvPr/>
        </p:nvCxnSpPr>
        <p:spPr>
          <a:xfrm>
            <a:off x="1" y="906324"/>
            <a:ext cx="16884000"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1</a:t>
            </a:fld>
            <a:endParaRPr kumimoji="1" lang="ja-JP" altLang="en-US" sz="1689" dirty="0">
              <a:solidFill>
                <a:prstClr val="black"/>
              </a:solidFill>
              <a:latin typeface="Arial" charset="0"/>
              <a:ea typeface="ＭＳ Ｐゴシック" charset="-128"/>
            </a:endParaRPr>
          </a:p>
        </p:txBody>
      </p:sp>
      <p:sp>
        <p:nvSpPr>
          <p:cNvPr id="10" name="正方形/長方形 9">
            <a:extLst>
              <a:ext uri="{FF2B5EF4-FFF2-40B4-BE49-F238E27FC236}">
                <a16:creationId xmlns:a16="http://schemas.microsoft.com/office/drawing/2014/main" id="{E1A6156E-62E0-4C94-997B-A7438252CD03}"/>
              </a:ext>
            </a:extLst>
          </p:cNvPr>
          <p:cNvSpPr/>
          <p:nvPr/>
        </p:nvSpPr>
        <p:spPr>
          <a:xfrm>
            <a:off x="15305392" y="318894"/>
            <a:ext cx="1584000" cy="553998"/>
          </a:xfrm>
          <a:prstGeom prst="rect">
            <a:avLst/>
          </a:prstGeom>
        </p:spPr>
        <p:style>
          <a:lnRef idx="2">
            <a:schemeClr val="dk1"/>
          </a:lnRef>
          <a:fillRef idx="1">
            <a:schemeClr val="lt1"/>
          </a:fillRef>
          <a:effectRef idx="0">
            <a:schemeClr val="dk1"/>
          </a:effectRef>
          <a:fontRef idx="minor">
            <a:schemeClr val="dk1"/>
          </a:fontRef>
        </p:style>
        <p:txBody>
          <a:bodyPr wrap="square" tIns="0" bIns="0">
            <a:spAutoFit/>
          </a:bodyPr>
          <a:lstStyle/>
          <a:p>
            <a:pPr algn="r"/>
            <a:r>
              <a:rPr lang="ja-JP" altLang="en-US" sz="3600" dirty="0">
                <a:latin typeface="HG丸ｺﾞｼｯｸM-PRO" panose="020F0600000000000000" pitchFamily="50" charset="-128"/>
                <a:ea typeface="HG丸ｺﾞｼｯｸM-PRO" panose="020F0600000000000000" pitchFamily="50" charset="-128"/>
              </a:rPr>
              <a:t>資料９</a:t>
            </a: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2477037038"/>
              </p:ext>
            </p:extLst>
          </p:nvPr>
        </p:nvGraphicFramePr>
        <p:xfrm>
          <a:off x="232682" y="1045029"/>
          <a:ext cx="16703999" cy="9482098"/>
        </p:xfrm>
        <a:graphic>
          <a:graphicData uri="http://schemas.openxmlformats.org/drawingml/2006/table">
            <a:tbl>
              <a:tblPr/>
              <a:tblGrid>
                <a:gridCol w="540414">
                  <a:extLst>
                    <a:ext uri="{9D8B030D-6E8A-4147-A177-3AD203B41FA5}">
                      <a16:colId xmlns:a16="http://schemas.microsoft.com/office/drawing/2014/main" val="1957334040"/>
                    </a:ext>
                  </a:extLst>
                </a:gridCol>
                <a:gridCol w="540414">
                  <a:extLst>
                    <a:ext uri="{9D8B030D-6E8A-4147-A177-3AD203B41FA5}">
                      <a16:colId xmlns:a16="http://schemas.microsoft.com/office/drawing/2014/main" val="1555804809"/>
                    </a:ext>
                  </a:extLst>
                </a:gridCol>
                <a:gridCol w="540414">
                  <a:extLst>
                    <a:ext uri="{9D8B030D-6E8A-4147-A177-3AD203B41FA5}">
                      <a16:colId xmlns:a16="http://schemas.microsoft.com/office/drawing/2014/main" val="1567311185"/>
                    </a:ext>
                  </a:extLst>
                </a:gridCol>
                <a:gridCol w="3773898">
                  <a:extLst>
                    <a:ext uri="{9D8B030D-6E8A-4147-A177-3AD203B41FA5}">
                      <a16:colId xmlns:a16="http://schemas.microsoft.com/office/drawing/2014/main" val="629682133"/>
                    </a:ext>
                  </a:extLst>
                </a:gridCol>
                <a:gridCol w="9341791">
                  <a:extLst>
                    <a:ext uri="{9D8B030D-6E8A-4147-A177-3AD203B41FA5}">
                      <a16:colId xmlns:a16="http://schemas.microsoft.com/office/drawing/2014/main" val="2044086867"/>
                    </a:ext>
                  </a:extLst>
                </a:gridCol>
                <a:gridCol w="1967068">
                  <a:extLst>
                    <a:ext uri="{9D8B030D-6E8A-4147-A177-3AD203B41FA5}">
                      <a16:colId xmlns:a16="http://schemas.microsoft.com/office/drawing/2014/main" val="1092957278"/>
                    </a:ext>
                  </a:extLst>
                </a:gridCol>
              </a:tblGrid>
              <a:tr h="393478">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611085">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1645787">
                <a:tc rowSpan="4">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ターミナル内</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荷役機械の低炭素化・脱炭素化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lvl="0" indent="0" algn="l" rtl="0" fontAlgn="ctr">
                        <a:tabLst>
                          <a:tab pos="981075" algn="l"/>
                        </a:tabLst>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イニシャルコスト及びランニングコストが</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lvl="0" indent="0" algn="l" rtl="0" fontAlgn="ctr">
                        <a:tabLst>
                          <a:tab pos="981075" algn="l"/>
                        </a:tabLst>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課題</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となるため、補助等のインセンティブ</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lvl="0" indent="0" algn="l" rtl="0" fontAlgn="ctr">
                        <a:tabLst>
                          <a:tab pos="981075" algn="l"/>
                        </a:tabLst>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lvl="0" indent="0" algn="l"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0" lvl="0" indent="0"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〇環境省「</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年度二酸化炭素排出抑制対策事業費等補助金（空港・港湾における脱炭素化促進事業）」</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年度＞</a:t>
                      </a:r>
                      <a:b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https://www.levo.or.jp/fukyu/butsuryu/2022/pdf/jisshiyoryo_k.pdf</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7800" lvl="0" indent="90488" algn="l"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4"/>
                        </a:rPr>
                        <a:t>https://www.levo.or.jp/fukyu/butsuryu/2022/pdf/R4koboyoryo_k.pdf</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lvl="0" indent="0" algn="l"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荷役機械等の率先導入の支援</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接岸中の船舶へ電力を供給する再生可能エネルギー由来の電源を用いた設備等の導入</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自立型電源設備（蓄電池含む）、陸上電力供給設備　：原則として補助対象経費の</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1/3</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以内</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（上限は１億円</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２ヶ年事業の場合は２ヶ年</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の合計金額</a:t>
                      </a:r>
                      <a:b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ハイブリッド型トランスファークレーン、ハイブリッド型ストラドルキャリア：定額</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（原則として従来機との差額の</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以内）</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⇒＜期間＞公募受付：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年６月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日～７月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lvl="0" algn="ctr"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0298032"/>
                  </a:ext>
                </a:extLst>
              </a:tr>
              <a:tr h="839465">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endParaRPr kumimoji="1" lang="ja-JP" altLang="en-US" dirty="0"/>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lvl="0" indent="0" algn="l" rtl="0" fontAlgn="ctr">
                        <a:tabLst>
                          <a:tab pos="981075" algn="l"/>
                        </a:tabLst>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〇１社のみでの取組は困難。補助金等、関</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lvl="0" indent="0" algn="l" rtl="0" fontAlgn="ctr">
                        <a:tabLst>
                          <a:tab pos="981075" algn="l"/>
                        </a:tabLst>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連団体や企業による様々な支援が必要。</a:t>
                      </a:r>
                    </a:p>
                  </a:txBody>
                  <a:tcPr marL="36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kumimoji="1" lang="ja-JP" altLang="en-US" sz="1600" dirty="0"/>
                    </a:p>
                  </a:txBody>
                  <a:tcPr marL="36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kumimoji="1" lang="ja-JP" altLang="en-US" dirty="0"/>
                    </a:p>
                  </a:txBody>
                  <a:tcPr marL="36000" marR="18000" marT="36000" marB="3600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892507"/>
                  </a:ext>
                </a:extLst>
              </a:tr>
              <a:tr h="2198075">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〇高圧ガスでの輸送が想定されるが、</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公道</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を走れない課題</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あり。</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〇現在の法整備は、</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FCV</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用・水素ステーショ</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ン用であるため、</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荷役機械に適用できる</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法令の整備</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〇１社のみでの取組は困難。燃料供給イン</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フラや法整備等、関連団体や企業による</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支援が必要。</a:t>
                      </a:r>
                    </a:p>
                  </a:txBody>
                  <a:tcPr marL="36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lvl="0" algn="ctr"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510342"/>
                  </a:ext>
                </a:extLst>
              </a:tr>
              <a:tr h="2198075">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港湾の</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低炭素化・脱炭素化</a:t>
                      </a: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auto" latinLnBrk="0" hangingPunct="1">
                        <a:lnSpc>
                          <a:spcPct val="100000"/>
                        </a:lnSpc>
                        <a:spcBef>
                          <a:spcPts val="0"/>
                        </a:spcBef>
                        <a:spcAft>
                          <a:spcPts val="0"/>
                        </a:spcAft>
                        <a:buClrTx/>
                        <a:buSzTx/>
                        <a:buFontTx/>
                        <a:buNone/>
                        <a:tabLst/>
                        <a:defRPr/>
                      </a:pP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endParaRPr kumimoji="1" lang="ja-JP" altLang="en-US" dirty="0"/>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港湾の桟橋の更新、荷役作業の簡素化等、根本的な体制の刷新</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lvl="0" algn="l"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lvl="0" indent="-179388"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〇「港湾法の一部を改正する法律」、法第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40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条第１項の読替適用の規定（法第</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50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条の５第２項）が新設</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⇒分区内の構築物規制に関し、</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脱炭素化推進地区内においては条例による強化又は緩和を可能とする</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⇒＜期間＞</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14</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日閣議決定</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16</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日に施行</a:t>
                      </a:r>
                    </a:p>
                  </a:txBody>
                  <a:tcPr marL="36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3016290"/>
                  </a:ext>
                </a:extLst>
              </a:tr>
            </a:tbl>
          </a:graphicData>
        </a:graphic>
      </p:graphicFrame>
      <p:sp>
        <p:nvSpPr>
          <p:cNvPr id="7" name="正方形/長方形 6">
            <a:extLst>
              <a:ext uri="{FF2B5EF4-FFF2-40B4-BE49-F238E27FC236}">
                <a16:creationId xmlns:a16="http://schemas.microsoft.com/office/drawing/2014/main" id="{41B3494F-B820-446F-9B8C-526C032A38C6}"/>
              </a:ext>
            </a:extLst>
          </p:cNvPr>
          <p:cNvSpPr/>
          <p:nvPr/>
        </p:nvSpPr>
        <p:spPr>
          <a:xfrm>
            <a:off x="14373922" y="318894"/>
            <a:ext cx="2515470" cy="553998"/>
          </a:xfrm>
          <a:prstGeom prst="rect">
            <a:avLst/>
          </a:prstGeom>
        </p:spPr>
        <p:style>
          <a:lnRef idx="2">
            <a:schemeClr val="dk1"/>
          </a:lnRef>
          <a:fillRef idx="1">
            <a:schemeClr val="lt1"/>
          </a:fillRef>
          <a:effectRef idx="0">
            <a:schemeClr val="dk1"/>
          </a:effectRef>
          <a:fontRef idx="minor">
            <a:schemeClr val="dk1"/>
          </a:fontRef>
        </p:style>
        <p:txBody>
          <a:bodyPr wrap="square" tIns="0" bIns="0">
            <a:spAutoFit/>
          </a:bodyPr>
          <a:lstStyle/>
          <a:p>
            <a:pPr algn="r"/>
            <a:r>
              <a:rPr lang="ja-JP" altLang="en-US" sz="3600" dirty="0">
                <a:latin typeface="HG丸ｺﾞｼｯｸM-PRO" panose="020F0600000000000000" pitchFamily="50" charset="-128"/>
                <a:ea typeface="HG丸ｺﾞｼｯｸM-PRO" panose="020F0600000000000000" pitchFamily="50" charset="-128"/>
              </a:rPr>
              <a:t>参考資料３</a:t>
            </a:r>
          </a:p>
        </p:txBody>
      </p:sp>
    </p:spTree>
    <p:extLst>
      <p:ext uri="{BB962C8B-B14F-4D97-AF65-F5344CB8AC3E}">
        <p14:creationId xmlns:p14="http://schemas.microsoft.com/office/powerpoint/2010/main" val="1459168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2</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1873355188"/>
              </p:ext>
            </p:extLst>
          </p:nvPr>
        </p:nvGraphicFramePr>
        <p:xfrm>
          <a:off x="232682" y="1045030"/>
          <a:ext cx="16703999" cy="9375891"/>
        </p:xfrm>
        <a:graphic>
          <a:graphicData uri="http://schemas.openxmlformats.org/drawingml/2006/table">
            <a:tbl>
              <a:tblPr/>
              <a:tblGrid>
                <a:gridCol w="540414">
                  <a:extLst>
                    <a:ext uri="{9D8B030D-6E8A-4147-A177-3AD203B41FA5}">
                      <a16:colId xmlns:a16="http://schemas.microsoft.com/office/drawing/2014/main" val="1957334040"/>
                    </a:ext>
                  </a:extLst>
                </a:gridCol>
                <a:gridCol w="540414">
                  <a:extLst>
                    <a:ext uri="{9D8B030D-6E8A-4147-A177-3AD203B41FA5}">
                      <a16:colId xmlns:a16="http://schemas.microsoft.com/office/drawing/2014/main" val="1555804809"/>
                    </a:ext>
                  </a:extLst>
                </a:gridCol>
                <a:gridCol w="540414">
                  <a:extLst>
                    <a:ext uri="{9D8B030D-6E8A-4147-A177-3AD203B41FA5}">
                      <a16:colId xmlns:a16="http://schemas.microsoft.com/office/drawing/2014/main" val="1567311185"/>
                    </a:ext>
                  </a:extLst>
                </a:gridCol>
                <a:gridCol w="4502631">
                  <a:extLst>
                    <a:ext uri="{9D8B030D-6E8A-4147-A177-3AD203B41FA5}">
                      <a16:colId xmlns:a16="http://schemas.microsoft.com/office/drawing/2014/main" val="629682133"/>
                    </a:ext>
                  </a:extLst>
                </a:gridCol>
                <a:gridCol w="5722374">
                  <a:extLst>
                    <a:ext uri="{9D8B030D-6E8A-4147-A177-3AD203B41FA5}">
                      <a16:colId xmlns:a16="http://schemas.microsoft.com/office/drawing/2014/main" val="2044086867"/>
                    </a:ext>
                  </a:extLst>
                </a:gridCol>
                <a:gridCol w="4857752">
                  <a:extLst>
                    <a:ext uri="{9D8B030D-6E8A-4147-A177-3AD203B41FA5}">
                      <a16:colId xmlns:a16="http://schemas.microsoft.com/office/drawing/2014/main" val="1092957278"/>
                    </a:ext>
                  </a:extLst>
                </a:gridCol>
              </a:tblGrid>
              <a:tr h="366889">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569792">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1467342">
                <a:tc rowSpan="2">
                  <a:txBody>
                    <a:bodyPr/>
                    <a:lstStyle/>
                    <a:p>
                      <a:pPr 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ターミナル内</a:t>
                      </a:r>
                      <a:endParaRPr kumimoji="1" lang="ja-JP" altLang="en-US" dirty="0"/>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水素・アンモニア等拠点形成</a:t>
                      </a:r>
                      <a:endParaRPr kumimoji="1" lang="ja-JP" altLang="en-US" dirty="0"/>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貯蔵施設の離隔の規制緩和</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について検討頂きた</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い。</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〇水素は危険物であり、特に</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高圧ガス保安法による</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規制</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に留意する必要がある。</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lvl="0" indent="-179388"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〇「港湾法の一部を改正する法律」、法第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40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条第１項の読替適用の規定（法第</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50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条の５第２項）が新設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再掲</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0298032"/>
                  </a:ext>
                </a:extLst>
              </a:tr>
              <a:tr h="1331495">
                <a:tc vMerge="1">
                  <a:txBody>
                    <a:bodyPr/>
                    <a:lstStyle/>
                    <a:p>
                      <a:pPr algn="ctr"/>
                      <a:endParaRPr kumimoji="1" lang="ja-JP" altLang="en-US" dirty="0"/>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a:endParaRPr kumimoji="1" lang="ja-JP" altLang="en-US" dirty="0"/>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rtl="0"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〇土地利用規制の緩和や法整備について</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CNP</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形成</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計画への記載</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4107854"/>
                  </a:ext>
                </a:extLst>
              </a:tr>
              <a:tr h="3539613">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船舶車両</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燃料船への対応</a:t>
                      </a:r>
                    </a:p>
                  </a:txBody>
                  <a:tcPr marL="2120" marR="2120" marT="2120" marB="0" vert="wordArtVertRtl"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6213" marR="0" lvl="0" indent="-176213" algn="l" defTabSz="886252" rtl="0" eaLnBrk="1" fontAlgn="ctr" latinLnBrk="0" hangingPunct="1">
                        <a:lnSpc>
                          <a:spcPct val="100000"/>
                        </a:lnSpc>
                        <a:spcBef>
                          <a:spcPts val="0"/>
                        </a:spcBef>
                        <a:spcAft>
                          <a:spcPts val="0"/>
                        </a:spcAft>
                        <a:buClrTx/>
                        <a:buSzTx/>
                        <a:buFontTx/>
                        <a:buNone/>
                        <a:tabLst>
                          <a:tab pos="981075" algn="l"/>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〇大阪みなとに入港する</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船舶への補助金等の支援の具体の議論</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〇環境省、国土交通省「令和４年度社会変革と物流脱炭素化を同</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時実現する先進技術導入促進事業（うち</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燃料システム等導</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7800" marR="0" lvl="0" indent="-17780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入促進事業）」</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7800" marR="0" lvl="0" indent="-17780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https://www.env.go.jp/earth/earth/ondanka/biz_local/r4_lng.html</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燃料システム及びそれと組み合わせて更なる効果を発揮</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する最新の省</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sng"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排出機器の導入補助</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排出削減 量の拡大及び温暖化対策コストの低減を促し、</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燃料船の社会への普及を目指す</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⇒＜補助＞内航中小型船：</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r>
                        <a:rPr lang="ja-JP" altLang="en-US" sz="1600" b="0" i="0" u="none" strike="noStrike" dirty="0" err="1">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⇒＜期間＞応募受付：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申請期間は終了</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大阪市</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燃料船の入港料を</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％減額。</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⇒大阪港に入港する</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燃料船に対してインセンティブを導入</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年４月１日～</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lvl="0" indent="-179388"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〇経産省「電力・ガス需給と燃料（</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）調達に関する官民連絡会議」</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エネルギーの安定供給確保に向けた取り組みについて意見を伺っている</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（検討の目標年は特に定められていない）</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年度の冬季は電力需要のひっ迫を受け、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年度に、</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エネルギー供給面の対策を検討</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年度には、</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世界の</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供給量・需要量、供給余力について国内外の状況を改めて確認</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⇒＜開催日＞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第１回：</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日、第２回：</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295375"/>
                  </a:ext>
                </a:extLst>
              </a:tr>
              <a:tr h="1423093">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〇大阪みなとに入港する</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船舶の</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化ニーズの把握</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安全管理等の具体の議論</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729303528"/>
                  </a:ext>
                </a:extLst>
              </a:tr>
            </a:tbl>
          </a:graphicData>
        </a:graphic>
      </p:graphicFrame>
    </p:spTree>
    <p:extLst>
      <p:ext uri="{BB962C8B-B14F-4D97-AF65-F5344CB8AC3E}">
        <p14:creationId xmlns:p14="http://schemas.microsoft.com/office/powerpoint/2010/main" val="2704177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3</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3843692268"/>
              </p:ext>
            </p:extLst>
          </p:nvPr>
        </p:nvGraphicFramePr>
        <p:xfrm>
          <a:off x="232682" y="1045030"/>
          <a:ext cx="16703998" cy="9406935"/>
        </p:xfrm>
        <a:graphic>
          <a:graphicData uri="http://schemas.openxmlformats.org/drawingml/2006/table">
            <a:tbl>
              <a:tblPr/>
              <a:tblGrid>
                <a:gridCol w="539886">
                  <a:extLst>
                    <a:ext uri="{9D8B030D-6E8A-4147-A177-3AD203B41FA5}">
                      <a16:colId xmlns:a16="http://schemas.microsoft.com/office/drawing/2014/main" val="1957334040"/>
                    </a:ext>
                  </a:extLst>
                </a:gridCol>
                <a:gridCol w="539886">
                  <a:extLst>
                    <a:ext uri="{9D8B030D-6E8A-4147-A177-3AD203B41FA5}">
                      <a16:colId xmlns:a16="http://schemas.microsoft.com/office/drawing/2014/main" val="1555804809"/>
                    </a:ext>
                  </a:extLst>
                </a:gridCol>
                <a:gridCol w="539886">
                  <a:extLst>
                    <a:ext uri="{9D8B030D-6E8A-4147-A177-3AD203B41FA5}">
                      <a16:colId xmlns:a16="http://schemas.microsoft.com/office/drawing/2014/main" val="1567311185"/>
                    </a:ext>
                  </a:extLst>
                </a:gridCol>
                <a:gridCol w="4129388">
                  <a:extLst>
                    <a:ext uri="{9D8B030D-6E8A-4147-A177-3AD203B41FA5}">
                      <a16:colId xmlns:a16="http://schemas.microsoft.com/office/drawing/2014/main" val="629682133"/>
                    </a:ext>
                  </a:extLst>
                </a:gridCol>
                <a:gridCol w="5730534">
                  <a:extLst>
                    <a:ext uri="{9D8B030D-6E8A-4147-A177-3AD203B41FA5}">
                      <a16:colId xmlns:a16="http://schemas.microsoft.com/office/drawing/2014/main" val="2044086867"/>
                    </a:ext>
                  </a:extLst>
                </a:gridCol>
                <a:gridCol w="5224418">
                  <a:extLst>
                    <a:ext uri="{9D8B030D-6E8A-4147-A177-3AD203B41FA5}">
                      <a16:colId xmlns:a16="http://schemas.microsoft.com/office/drawing/2014/main" val="1092957278"/>
                    </a:ext>
                  </a:extLst>
                </a:gridCol>
              </a:tblGrid>
              <a:tr h="364878">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463497">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2208532">
                <a:tc rowSpan="4">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船舶車両</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バンカリング</a:t>
                      </a:r>
                    </a:p>
                  </a:txBody>
                  <a:tcPr marL="2120" marR="2120" marT="2120" marB="0" vert="wordArtVertRtl"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tab pos="981075" algn="l"/>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国交省「</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港湾機能高度化施設整備事業</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LNG </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バンカリング拠点形成支援施設</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https://www.mlit.go.jp/report/press/port02_hh_000160.html</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zh-TW" sz="1600" b="0" i="0" u="none" strike="noStrike" dirty="0">
                          <a:solidFill>
                            <a:schemeClr val="tx1"/>
                          </a:solidFill>
                          <a:effectLst/>
                          <a:latin typeface="ＭＳ Ｐゴシック" panose="020B0600070205080204" pitchFamily="50" charset="-128"/>
                          <a:ea typeface="ＭＳ Ｐゴシック" panose="020B0600070205080204" pitchFamily="50" charset="-128"/>
                        </a:rPr>
                        <a:t>LNG</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を燃料とする船舶への</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燃料供給の用に供する船舶</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、当該船</a:t>
                      </a:r>
                      <a:endParaRPr lang="en-US" altLang="zh-TW"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zh-TW"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舶に</a:t>
                      </a:r>
                      <a:r>
                        <a:rPr lang="en-US" altLang="zh-TW"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を供給するための施設を対象として補助</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zh-TW" sz="1600" b="0" i="0" u="none" strike="noStrike" dirty="0">
                          <a:solidFill>
                            <a:schemeClr val="tx1"/>
                          </a:solidFill>
                          <a:effectLst/>
                          <a:latin typeface="ＭＳ Ｐゴシック" panose="020B0600070205080204" pitchFamily="50" charset="-128"/>
                          <a:ea typeface="ＭＳ Ｐゴシック" panose="020B0600070205080204" pitchFamily="50" charset="-128"/>
                        </a:rPr>
                        <a:t>1/3</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以内）</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応募受付：</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2021</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年１月</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申請期間</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は終了</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9388" lvl="0" indent="-179388"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〇経産省「電力・ガス需給と燃料（</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）調達に関する官民連絡会議」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再掲</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大阪府・大阪市</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○大阪港</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バンカリング検討会</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4625" lvl="0" indent="-174625"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燃料船の増加が予想されることから、</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阪神港として</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バンカリング拠点の形成を図り</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、国際競争力を高める。</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4625" lvl="0" indent="-174625"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⇒＜開催日＞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第１回：</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2017</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年８月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28</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日、第２回：</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2018</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年５月９日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第３回：</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年２月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28</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0298032"/>
                  </a:ext>
                </a:extLst>
              </a:tr>
              <a:tr h="2039609">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4625" lvl="0" indent="-174625"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船への燃料供給を行う事業の展開・拡大</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〇燃料供給について、</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バンカリング船の導入が推進しやすい</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。（以下理由）</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メリット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陸上より海上の方が規制が厳しくないこと</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デメリット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265113" lvl="0" indent="-2651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・燃料供給量が少ないタンクローリーでは燃料供給に時間がかかること</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・岸壁にタンクを設置すると特定の燃料専用の岸壁となること　等</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vl="0" algn="ctr" rtl="0"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427239"/>
                  </a:ext>
                </a:extLst>
              </a:tr>
              <a:tr h="1093348">
                <a:tc vMerge="1">
                  <a:txBody>
                    <a:bodyPr/>
                    <a:lstStyle/>
                    <a:p>
                      <a:endParaRPr kumimoji="1" lang="ja-JP" altLang="en-US"/>
                    </a:p>
                  </a:txBody>
                  <a:tcPr/>
                </a:tc>
                <a:tc rowSpan="2">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陸上電力供給施設</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wordArtVertRtl"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4625" lvl="0" indent="-174625" algn="l" rtl="0" fontAlgn="ctr">
                        <a:tabLst>
                          <a:tab pos="981075" algn="l"/>
                        </a:tabLst>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陸電供給対応船</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へのインセンティブが必要。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4625" lvl="0" indent="-174625" algn="l" rtl="0" fontAlgn="ctr">
                        <a:tabLst>
                          <a:tab pos="981075" algn="l"/>
                        </a:tabLst>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船舶への陸電設備設置</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の助成と</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電力料金の見直し</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lvl="0" indent="0" algn="l"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9388" lvl="0" indent="-179388"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〇国交省「カーボンニュートラルポートの形成に向けた陸上電力供給設備に係る特例措置の創設（固定資産税）」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年度＞</a:t>
                      </a:r>
                      <a:b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4"/>
                        </a:rPr>
                        <a:t>https://www.mlit.go.jp/page/content/001445195.pdf</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6213" lvl="0" indent="-176213" algn="l"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国際戦略港湾等において港湾運営会社が国の補助を受けて取得した陸上電力供給設備に係る課税標準の特例措置を創設</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lvl="0" indent="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⇒＜補助＞取得後３年間、固定資産税の課税標準額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2/3</a:t>
                      </a:r>
                    </a:p>
                    <a:p>
                      <a:pPr marL="0" lvl="0" indent="0" algn="l"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⇒＜期間＞</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2023</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年３月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日まで</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3102447"/>
                  </a:ext>
                </a:extLst>
              </a:tr>
              <a:tr h="1093348">
                <a:tc vMerge="1">
                  <a:txBody>
                    <a:bodyPr/>
                    <a:lstStyle/>
                    <a:p>
                      <a:endParaRPr kumimoji="1" lang="ja-JP" altLang="en-US"/>
                    </a:p>
                  </a:txBody>
                  <a:tcPr/>
                </a:tc>
                <a:tc vMerge="1">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wordArtVertRtl"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陸電供給網及び陸電供給システム</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の整</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備が必要。</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〇陸電の電力利用制度について、</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プラント</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err="1">
                          <a:solidFill>
                            <a:schemeClr val="tx1"/>
                          </a:solidFill>
                          <a:effectLst/>
                          <a:latin typeface="ＭＳ Ｐゴシック" panose="020B0600070205080204" pitchFamily="50" charset="-128"/>
                          <a:ea typeface="ＭＳ Ｐゴシック" panose="020B0600070205080204" pitchFamily="50" charset="-128"/>
                        </a:rPr>
                        <a:t>への</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電力供給と同様の制度</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ピークシフト</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による基本料金削減等）</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に変更すれば、</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陸電が進むと考えている。</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5022653"/>
                  </a:ext>
                </a:extLst>
              </a:tr>
            </a:tbl>
          </a:graphicData>
        </a:graphic>
      </p:graphicFrame>
    </p:spTree>
    <p:extLst>
      <p:ext uri="{BB962C8B-B14F-4D97-AF65-F5344CB8AC3E}">
        <p14:creationId xmlns:p14="http://schemas.microsoft.com/office/powerpoint/2010/main" val="157730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4</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1957476830"/>
              </p:ext>
            </p:extLst>
          </p:nvPr>
        </p:nvGraphicFramePr>
        <p:xfrm>
          <a:off x="232682" y="1045030"/>
          <a:ext cx="16703998" cy="11098055"/>
        </p:xfrm>
        <a:graphic>
          <a:graphicData uri="http://schemas.openxmlformats.org/drawingml/2006/table">
            <a:tbl>
              <a:tblPr/>
              <a:tblGrid>
                <a:gridCol w="539886">
                  <a:extLst>
                    <a:ext uri="{9D8B030D-6E8A-4147-A177-3AD203B41FA5}">
                      <a16:colId xmlns:a16="http://schemas.microsoft.com/office/drawing/2014/main" val="1957334040"/>
                    </a:ext>
                  </a:extLst>
                </a:gridCol>
                <a:gridCol w="539886">
                  <a:extLst>
                    <a:ext uri="{9D8B030D-6E8A-4147-A177-3AD203B41FA5}">
                      <a16:colId xmlns:a16="http://schemas.microsoft.com/office/drawing/2014/main" val="1555804809"/>
                    </a:ext>
                  </a:extLst>
                </a:gridCol>
                <a:gridCol w="539886">
                  <a:extLst>
                    <a:ext uri="{9D8B030D-6E8A-4147-A177-3AD203B41FA5}">
                      <a16:colId xmlns:a16="http://schemas.microsoft.com/office/drawing/2014/main" val="1567311185"/>
                    </a:ext>
                  </a:extLst>
                </a:gridCol>
                <a:gridCol w="1865221">
                  <a:extLst>
                    <a:ext uri="{9D8B030D-6E8A-4147-A177-3AD203B41FA5}">
                      <a16:colId xmlns:a16="http://schemas.microsoft.com/office/drawing/2014/main" val="629682133"/>
                    </a:ext>
                  </a:extLst>
                </a:gridCol>
                <a:gridCol w="11467475">
                  <a:extLst>
                    <a:ext uri="{9D8B030D-6E8A-4147-A177-3AD203B41FA5}">
                      <a16:colId xmlns:a16="http://schemas.microsoft.com/office/drawing/2014/main" val="2044086867"/>
                    </a:ext>
                  </a:extLst>
                </a:gridCol>
                <a:gridCol w="1751644">
                  <a:extLst>
                    <a:ext uri="{9D8B030D-6E8A-4147-A177-3AD203B41FA5}">
                      <a16:colId xmlns:a16="http://schemas.microsoft.com/office/drawing/2014/main" val="1092957278"/>
                    </a:ext>
                  </a:extLst>
                </a:gridCol>
              </a:tblGrid>
              <a:tr h="371175">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351985">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2208532">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船舶車両</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車両の低炭素化・脱炭素化</a:t>
                      </a:r>
                    </a:p>
                  </a:txBody>
                  <a:tcPr marL="2120" marR="2120" marT="2120" marB="0" vert="wordArtVertRtl"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9388" marR="0" lvl="0" indent="-179388" algn="l" defTabSz="886252" rtl="0" eaLnBrk="1" fontAlgn="ctr" latinLnBrk="0" hangingPunct="1">
                        <a:lnSpc>
                          <a:spcPct val="100000"/>
                        </a:lnSpc>
                        <a:spcBef>
                          <a:spcPts val="0"/>
                        </a:spcBef>
                        <a:spcAft>
                          <a:spcPts val="0"/>
                        </a:spcAft>
                        <a:buClrTx/>
                        <a:buSzTx/>
                        <a:buFontTx/>
                        <a:buNone/>
                        <a:tabLst>
                          <a:tab pos="981075" algn="l"/>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〇補助金やインセンティブ付与の仕組み</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（燃料電池車両優先レーン等）が必要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〇環境省「令和</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４</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年度二酸化炭素排出抑制対策事業費等補助金</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（環境配慮型先進</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トラック・バス</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導入加速事業）」</a:t>
                      </a:r>
                      <a:b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https://www.env.go.jp/press/111178.html</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貨物車・</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バス</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由来</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a:t>
                      </a:r>
                      <a:r>
                        <a:rPr lang="en-US" altLang="zh-TW"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zh-TW"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排出量</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を</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削減</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するため、</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燃費性能</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のよいトラック・バスの</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導入</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に</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する</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経費</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の補助</a:t>
                      </a:r>
                      <a:endParaRPr lang="en-US" altLang="zh-TW"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⇒＜対象＞環境配慮型先進トラック、環境配慮型先進バス</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自家用事業者</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⇒＜補助＞導入に</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する</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経費</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一部</a:t>
                      </a:r>
                      <a:endParaRPr lang="en-US" altLang="zh-TW"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応募受付：</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年６月</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2023</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１</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endParaRPr lang="en-US" altLang="zh-TW"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〇国交省「自動車環境総合改善対策費補助金（地域交通のグリーン化に向けた次世代自動車普及促進事業）」</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4"/>
                        </a:rPr>
                        <a:t>https://www.mlit.go.jp/jidosha/jidosha_tk1_000003.html</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⇒地域交通のグリーン化のため、</a:t>
                      </a:r>
                      <a:r>
                        <a:rPr lang="ja-JP" altLang="en-US" sz="1600" b="0" i="0" u="sng" strike="noStrike" dirty="0">
                          <a:solidFill>
                            <a:srgbClr val="000000"/>
                          </a:solidFill>
                          <a:effectLst/>
                          <a:latin typeface="ＭＳ Ｐゴシック" panose="020B0600070205080204" pitchFamily="50" charset="-128"/>
                          <a:ea typeface="ＭＳ Ｐゴシック" panose="020B0600070205080204" pitchFamily="50" charset="-128"/>
                        </a:rPr>
                        <a:t>事業用として使用する次世代自動車及び充電設備（充電設置工事費を含む）の導入支援</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事業</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Ⅰ]</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⇒市場に導入された初期段階で、価格高騰期にあり、積極的な支援が必要な段階</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⇒＜対象＞燃料電池タクシー、電気バス、プラグインハイブリッドバス等、充電設備</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⇒＜補助＞車両・充電設備等価格の</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＜期間＞応募受付：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年４月４～</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申請期間は終了</a:t>
                      </a: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事業</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Ⅱ]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⇒車種ラインナップが充実し競争が生まれ、通常車両との価格差が低減される段階</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⇒＜対象＞電気タクシー、プラグインハイブリッドタクシー、電気トラック、充電設備</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⇒＜補助＞車両・充電設備等価格の</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＜期間＞応募受付：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年９月１～</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申請期間は終了</a:t>
                      </a: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事業</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Ⅲ]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⇒通常車両との価格差がさらに低減し、本格的普及の初期段階に到達する段階</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⇒＜対象＞ハイブリッドバス・トラック、天然ガスバス・トラック</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⇒＜補助＞通常車両との差額の</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＜期間＞応募受付：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年９月１～</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申請期間は終了</a:t>
                      </a:r>
                    </a:p>
                    <a:p>
                      <a:pPr marL="0" marR="0" lvl="0" indent="0" algn="l" defTabSz="886252" rtl="0" eaLnBrk="1" fontAlgn="ctr" latinLnBrk="0" hangingPunct="1">
                        <a:lnSpc>
                          <a:spcPct val="100000"/>
                        </a:lnSpc>
                        <a:spcBef>
                          <a:spcPts val="0"/>
                        </a:spcBef>
                        <a:spcAft>
                          <a:spcPts val="0"/>
                        </a:spcAft>
                        <a:buClrTx/>
                        <a:buSzTx/>
                        <a:buFontTx/>
                        <a:buNone/>
                        <a:tabLst/>
                        <a:defRPr/>
                      </a:pP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〇国交省「自動車環境総合改善対策費補助金（事業用自動車における電動車の集中的導入支援）」</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5"/>
                        </a:rPr>
                        <a:t>https://www.mlit.go.jp/jidosha/jidosha_tk10_000040.html</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⇒事業用電気自動車の導入に要する経費の一部を補助</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⇒＜期間＞応募受付：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年７月５～</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申請期間は終了</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年度補正）応募受付：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申請期間は終了</a:t>
                      </a:r>
                    </a:p>
                    <a:p>
                      <a:pPr marL="989013" marR="0" lvl="0" indent="-9890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989013" marR="0" lvl="0" indent="-989013" algn="l" defTabSz="886252"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989013" marR="0" lvl="0" indent="-989013" algn="l" defTabSz="886252"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989013" marR="0" lvl="0" indent="-989013" algn="l" defTabSz="886252"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　  </a:t>
                      </a:r>
                      <a:r>
                        <a:rPr kumimoji="1" lang="en-US" altLang="ja-JP" sz="1600" dirty="0">
                          <a:latin typeface="ＭＳ Ｐゴシック" panose="020B0600070205080204" pitchFamily="50" charset="-128"/>
                          <a:ea typeface="ＭＳ Ｐゴシック" panose="020B0600070205080204" pitchFamily="50" charset="-128"/>
                        </a:rPr>
                        <a:t>※</a:t>
                      </a:r>
                      <a:r>
                        <a:rPr kumimoji="1" lang="ja-JP" altLang="en-US" sz="1600" dirty="0">
                          <a:latin typeface="ＭＳ Ｐゴシック" panose="020B0600070205080204" pitchFamily="50" charset="-128"/>
                          <a:ea typeface="ＭＳ Ｐゴシック" panose="020B0600070205080204" pitchFamily="50" charset="-128"/>
                        </a:rPr>
                        <a:t>充電設備の工事費については実額又は上限額。ただし、充電装置のみの導入の場合、</a:t>
                      </a:r>
                      <a:r>
                        <a:rPr kumimoji="1" lang="en-US" altLang="ja-JP" sz="1600" dirty="0">
                          <a:latin typeface="ＭＳ Ｐゴシック" panose="020B0600070205080204" pitchFamily="50" charset="-128"/>
                          <a:ea typeface="ＭＳ Ｐゴシック" panose="020B0600070205080204" pitchFamily="50" charset="-128"/>
                        </a:rPr>
                        <a:t>1/4</a:t>
                      </a:r>
                      <a:endParaRPr kumimoji="1" lang="ja-JP" altLang="en-US" sz="1600" b="0" dirty="0">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〇環境省「二酸化炭素排出抑制対策事業費等補助金</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脱炭素社会構築に向けた再エネ等由来水素活用推進事業</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水素社会実現に向けた産業車両等における燃料電池化促進事業</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6"/>
                        </a:rPr>
                        <a:t>http://www.heco-hojo.jp/yR04/suisos/competition.html</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360363" marR="0" lvl="0" indent="-36036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⇒①再生エネ等から</a:t>
                      </a:r>
                      <a:r>
                        <a:rPr lang="ja-JP" altLang="en-US" sz="1600" b="0" i="0" u="sng" strike="noStrike" dirty="0">
                          <a:solidFill>
                            <a:srgbClr val="000000"/>
                          </a:solidFill>
                          <a:effectLst/>
                          <a:latin typeface="ＭＳ Ｐゴシック" panose="020B0600070205080204" pitchFamily="50" charset="-128"/>
                          <a:ea typeface="ＭＳ Ｐゴシック" panose="020B0600070205080204" pitchFamily="50" charset="-128"/>
                        </a:rPr>
                        <a:t>地域で水素を製造、貯蔵・運搬及び利活用することを支援</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BCP</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活用等</a:t>
                      </a:r>
                      <a:r>
                        <a:rPr lang="ja-JP" altLang="en-US" sz="1600" b="0" i="0" u="sng" strike="noStrike" dirty="0">
                          <a:solidFill>
                            <a:srgbClr val="000000"/>
                          </a:solidFill>
                          <a:effectLst/>
                          <a:latin typeface="ＭＳ Ｐゴシック" panose="020B0600070205080204" pitchFamily="50" charset="-128"/>
                          <a:ea typeface="ＭＳ Ｐゴシック" panose="020B0600070205080204" pitchFamily="50" charset="-128"/>
                        </a:rPr>
                        <a:t>水素の特性を活かした事業を支援</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②運輸部門等の脱炭素化及び水素需要の増大に向け、</a:t>
                      </a:r>
                      <a:r>
                        <a:rPr lang="ja-JP" altLang="en-US" sz="1600" b="0" i="0" u="sng" strike="noStrike" dirty="0">
                          <a:solidFill>
                            <a:srgbClr val="000000"/>
                          </a:solidFill>
                          <a:effectLst/>
                          <a:latin typeface="ＭＳ Ｐゴシック" panose="020B0600070205080204" pitchFamily="50" charset="-128"/>
                          <a:ea typeface="ＭＳ Ｐゴシック" panose="020B0600070205080204" pitchFamily="50" charset="-128"/>
                        </a:rPr>
                        <a:t>モビリティへの水素活用を支援</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期間＞応募受付：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年４月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日～９月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申請期間は終了</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⇒＜対象＞燃料電池バス、燃料電池フォークリフト</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0298032"/>
                  </a:ext>
                </a:extLst>
              </a:tr>
            </a:tbl>
          </a:graphicData>
        </a:graphic>
      </p:graphicFrame>
      <p:graphicFrame>
        <p:nvGraphicFramePr>
          <p:cNvPr id="2" name="表 1">
            <a:extLst>
              <a:ext uri="{FF2B5EF4-FFF2-40B4-BE49-F238E27FC236}">
                <a16:creationId xmlns:a16="http://schemas.microsoft.com/office/drawing/2014/main" id="{464F4970-60ED-4587-940C-D216DB29C0BB}"/>
              </a:ext>
            </a:extLst>
          </p:cNvPr>
          <p:cNvGraphicFramePr>
            <a:graphicFrameLocks noGrp="1"/>
          </p:cNvGraphicFramePr>
          <p:nvPr>
            <p:extLst>
              <p:ext uri="{D42A27DB-BD31-4B8C-83A1-F6EECF244321}">
                <p14:modId xmlns:p14="http://schemas.microsoft.com/office/powerpoint/2010/main" val="1059359813"/>
              </p:ext>
            </p:extLst>
          </p:nvPr>
        </p:nvGraphicFramePr>
        <p:xfrm>
          <a:off x="3961240" y="9076192"/>
          <a:ext cx="10699143" cy="894080"/>
        </p:xfrm>
        <a:graphic>
          <a:graphicData uri="http://schemas.openxmlformats.org/drawingml/2006/table">
            <a:tbl>
              <a:tblPr firstRow="1" bandRow="1">
                <a:tableStyleId>{8799B23B-EC83-4686-B30A-512413B5E67A}</a:tableStyleId>
              </a:tblPr>
              <a:tblGrid>
                <a:gridCol w="1083853">
                  <a:extLst>
                    <a:ext uri="{9D8B030D-6E8A-4147-A177-3AD203B41FA5}">
                      <a16:colId xmlns:a16="http://schemas.microsoft.com/office/drawing/2014/main" val="995530799"/>
                    </a:ext>
                  </a:extLst>
                </a:gridCol>
                <a:gridCol w="1820405">
                  <a:extLst>
                    <a:ext uri="{9D8B030D-6E8A-4147-A177-3AD203B41FA5}">
                      <a16:colId xmlns:a16="http://schemas.microsoft.com/office/drawing/2014/main" val="1263087775"/>
                    </a:ext>
                  </a:extLst>
                </a:gridCol>
                <a:gridCol w="2413417">
                  <a:extLst>
                    <a:ext uri="{9D8B030D-6E8A-4147-A177-3AD203B41FA5}">
                      <a16:colId xmlns:a16="http://schemas.microsoft.com/office/drawing/2014/main" val="3378053468"/>
                    </a:ext>
                  </a:extLst>
                </a:gridCol>
                <a:gridCol w="1857993">
                  <a:extLst>
                    <a:ext uri="{9D8B030D-6E8A-4147-A177-3AD203B41FA5}">
                      <a16:colId xmlns:a16="http://schemas.microsoft.com/office/drawing/2014/main" val="973567008"/>
                    </a:ext>
                  </a:extLst>
                </a:gridCol>
                <a:gridCol w="2324262">
                  <a:extLst>
                    <a:ext uri="{9D8B030D-6E8A-4147-A177-3AD203B41FA5}">
                      <a16:colId xmlns:a16="http://schemas.microsoft.com/office/drawing/2014/main" val="2795545170"/>
                    </a:ext>
                  </a:extLst>
                </a:gridCol>
                <a:gridCol w="1199213">
                  <a:extLst>
                    <a:ext uri="{9D8B030D-6E8A-4147-A177-3AD203B41FA5}">
                      <a16:colId xmlns:a16="http://schemas.microsoft.com/office/drawing/2014/main" val="3753247535"/>
                    </a:ext>
                  </a:extLst>
                </a:gridCol>
              </a:tblGrid>
              <a:tr h="370840">
                <a:tc>
                  <a:txBody>
                    <a:bodyPr/>
                    <a:lstStyle/>
                    <a:p>
                      <a:pPr>
                        <a:lnSpc>
                          <a:spcPts val="1700"/>
                        </a:lnSpc>
                      </a:pPr>
                      <a:r>
                        <a:rPr kumimoji="1" lang="ja-JP" altLang="en-US" sz="1600" b="0" spc="-100" baseline="0" dirty="0">
                          <a:latin typeface="ＭＳ Ｐゴシック" panose="020B0600070205080204" pitchFamily="50" charset="-128"/>
                          <a:ea typeface="ＭＳ Ｐゴシック" panose="020B0600070205080204" pitchFamily="50" charset="-128"/>
                        </a:rPr>
                        <a:t>＜対象＞</a:t>
                      </a:r>
                    </a:p>
                  </a:txBody>
                  <a:tcPr/>
                </a:tc>
                <a:tc>
                  <a:txBody>
                    <a:bodyPr/>
                    <a:lstStyle/>
                    <a:p>
                      <a:pPr marL="0" marR="0" lvl="0" indent="0" algn="l" defTabSz="886252" rtl="0" eaLnBrk="1" fontAlgn="auto" latinLnBrk="0" hangingPunct="1">
                        <a:lnSpc>
                          <a:spcPts val="1700"/>
                        </a:lnSpc>
                        <a:spcBef>
                          <a:spcPts val="0"/>
                        </a:spcBef>
                        <a:spcAft>
                          <a:spcPts val="0"/>
                        </a:spcAft>
                        <a:buClrTx/>
                        <a:buSzTx/>
                        <a:buFontTx/>
                        <a:buNone/>
                        <a:tabLst/>
                        <a:defRPr/>
                      </a:pPr>
                      <a:r>
                        <a:rPr lang="ja-JP" altLang="en-US" sz="1600" b="0" u="none" strike="noStrike" spc="-100" baseline="0" dirty="0">
                          <a:effectLst/>
                          <a:latin typeface="ＭＳ Ｐゴシック" panose="020B0600070205080204" pitchFamily="50" charset="-128"/>
                          <a:ea typeface="ＭＳ Ｐゴシック" panose="020B0600070205080204" pitchFamily="50" charset="-128"/>
                        </a:rPr>
                        <a:t>電気バス</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lang="ja-JP" altLang="en-US" sz="1600" b="0" u="none" strike="noStrike" spc="-100" baseline="0" dirty="0">
                          <a:effectLst/>
                          <a:latin typeface="ＭＳ Ｐゴシック" panose="020B0600070205080204" pitchFamily="50" charset="-128"/>
                          <a:ea typeface="ＭＳ Ｐゴシック" panose="020B0600070205080204" pitchFamily="50" charset="-128"/>
                        </a:rPr>
                        <a:t>電気タクシー・トラック（バン）</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lang="ja-JP" altLang="en-US" sz="1600" b="0" u="none" strike="noStrike" spc="-100" baseline="0" dirty="0">
                          <a:effectLst/>
                          <a:latin typeface="ＭＳ Ｐゴシック" panose="020B0600070205080204" pitchFamily="50" charset="-128"/>
                          <a:ea typeface="ＭＳ Ｐゴシック" panose="020B0600070205080204" pitchFamily="50" charset="-128"/>
                        </a:rPr>
                        <a:t>燃料電池トラック</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lang="ja-JP" altLang="en-US" sz="1600" b="0" u="none" strike="noStrike" spc="-100" baseline="0" dirty="0">
                          <a:effectLst/>
                          <a:latin typeface="ＭＳ Ｐゴシック" panose="020B0600070205080204" pitchFamily="50" charset="-128"/>
                          <a:ea typeface="ＭＳ Ｐゴシック" panose="020B0600070205080204" pitchFamily="50" charset="-128"/>
                        </a:rPr>
                        <a:t>優良ハイブリッド自動車</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lang="ja-JP" altLang="en-US" sz="1600" b="0" u="none" strike="noStrike" spc="-100" baseline="0" dirty="0">
                          <a:effectLst/>
                          <a:latin typeface="ＭＳ Ｐゴシック" panose="020B0600070205080204" pitchFamily="50" charset="-128"/>
                          <a:ea typeface="ＭＳ Ｐゴシック" panose="020B0600070205080204" pitchFamily="50" charset="-128"/>
                        </a:rPr>
                        <a:t>充電設備</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419383816"/>
                  </a:ext>
                </a:extLst>
              </a:tr>
              <a:tr h="370840">
                <a:tc>
                  <a:txBody>
                    <a:bodyPr/>
                    <a:lstStyle/>
                    <a:p>
                      <a:pPr>
                        <a:lnSpc>
                          <a:spcPts val="1700"/>
                        </a:lnSpc>
                      </a:pPr>
                      <a:r>
                        <a:rPr kumimoji="1" lang="ja-JP" altLang="en-US" sz="1600" b="0" spc="-100" baseline="0" dirty="0">
                          <a:latin typeface="ＭＳ Ｐゴシック" panose="020B0600070205080204" pitchFamily="50" charset="-128"/>
                          <a:ea typeface="ＭＳ Ｐゴシック" panose="020B0600070205080204" pitchFamily="50" charset="-128"/>
                        </a:rPr>
                        <a:t>＜補助＞</a:t>
                      </a:r>
                    </a:p>
                  </a:txBody>
                  <a:tcPr/>
                </a:tc>
                <a:tc>
                  <a:txBody>
                    <a:bodyPr/>
                    <a:lstStyle/>
                    <a:p>
                      <a:pPr>
                        <a:lnSpc>
                          <a:spcPts val="1700"/>
                        </a:lnSpc>
                      </a:pPr>
                      <a:r>
                        <a:rPr kumimoji="1" lang="ja-JP" altLang="en-US" sz="1600" b="0" spc="-100" baseline="0" dirty="0">
                          <a:latin typeface="ＭＳ Ｐゴシック" panose="020B0600070205080204" pitchFamily="50" charset="-128"/>
                          <a:ea typeface="ＭＳ Ｐゴシック" panose="020B0600070205080204" pitchFamily="50" charset="-128"/>
                        </a:rPr>
                        <a:t>車両本体価格の</a:t>
                      </a:r>
                      <a:r>
                        <a:rPr kumimoji="1" lang="en-US" altLang="ja-JP" sz="1600" b="0" spc="-100" baseline="0" dirty="0">
                          <a:latin typeface="ＭＳ Ｐゴシック" panose="020B0600070205080204" pitchFamily="50" charset="-128"/>
                          <a:ea typeface="ＭＳ Ｐゴシック" panose="020B0600070205080204" pitchFamily="50" charset="-128"/>
                        </a:rPr>
                        <a:t>1/3</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kumimoji="1" lang="ja-JP" altLang="en-US" sz="1600" b="0" spc="-100" baseline="0" dirty="0">
                          <a:latin typeface="ＭＳ Ｐゴシック" panose="020B0600070205080204" pitchFamily="50" charset="-128"/>
                          <a:ea typeface="ＭＳ Ｐゴシック" panose="020B0600070205080204" pitchFamily="50" charset="-128"/>
                        </a:rPr>
                        <a:t>車両本体価格の</a:t>
                      </a:r>
                      <a:r>
                        <a:rPr kumimoji="1" lang="en-US" altLang="ja-JP" sz="1600" b="0" spc="-100" baseline="0" dirty="0">
                          <a:latin typeface="ＭＳ Ｐゴシック" panose="020B0600070205080204" pitchFamily="50" charset="-128"/>
                          <a:ea typeface="ＭＳ Ｐゴシック" panose="020B0600070205080204" pitchFamily="50" charset="-128"/>
                        </a:rPr>
                        <a:t>1/4</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kumimoji="1" lang="ja-JP" altLang="en-US" sz="1600" b="0" spc="-100" baseline="0" dirty="0">
                          <a:latin typeface="ＭＳ Ｐゴシック" panose="020B0600070205080204" pitchFamily="50" charset="-128"/>
                          <a:ea typeface="ＭＳ Ｐゴシック" panose="020B0600070205080204" pitchFamily="50" charset="-128"/>
                        </a:rPr>
                        <a:t>車両本体価格の</a:t>
                      </a:r>
                      <a:r>
                        <a:rPr kumimoji="1" lang="en-US" altLang="ja-JP" sz="1600" b="0" spc="-100" baseline="0" dirty="0">
                          <a:latin typeface="ＭＳ Ｐゴシック" panose="020B0600070205080204" pitchFamily="50" charset="-128"/>
                          <a:ea typeface="ＭＳ Ｐゴシック" panose="020B0600070205080204" pitchFamily="50" charset="-128"/>
                        </a:rPr>
                        <a:t>2/3</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kumimoji="1" lang="ja-JP" altLang="en-US" sz="1600" b="0" spc="-100" baseline="0" dirty="0">
                          <a:latin typeface="ＭＳ Ｐゴシック" panose="020B0600070205080204" pitchFamily="50" charset="-128"/>
                          <a:ea typeface="ＭＳ Ｐゴシック" panose="020B0600070205080204" pitchFamily="50" charset="-128"/>
                        </a:rPr>
                        <a:t>通常車両価格との差額の</a:t>
                      </a:r>
                      <a:r>
                        <a:rPr kumimoji="1" lang="en-US" altLang="ja-JP" sz="1600" b="0" spc="-100" baseline="0" dirty="0">
                          <a:latin typeface="ＭＳ Ｐゴシック" panose="020B0600070205080204" pitchFamily="50" charset="-128"/>
                          <a:ea typeface="ＭＳ Ｐゴシック" panose="020B0600070205080204" pitchFamily="50" charset="-128"/>
                        </a:rPr>
                        <a:t>1/3</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tc>
                  <a:txBody>
                    <a:bodyPr/>
                    <a:lstStyle/>
                    <a:p>
                      <a:pPr>
                        <a:lnSpc>
                          <a:spcPts val="1700"/>
                        </a:lnSpc>
                      </a:pPr>
                      <a:r>
                        <a:rPr kumimoji="1" lang="ja-JP" altLang="en-US" sz="1600" b="0" spc="-100" baseline="0" dirty="0">
                          <a:latin typeface="ＭＳ Ｐゴシック" panose="020B0600070205080204" pitchFamily="50" charset="-128"/>
                          <a:ea typeface="ＭＳ Ｐゴシック" panose="020B0600070205080204" pitchFamily="50" charset="-128"/>
                        </a:rPr>
                        <a:t>導入費用の</a:t>
                      </a:r>
                      <a:r>
                        <a:rPr kumimoji="1" lang="en-US" altLang="ja-JP" sz="1600" b="0" spc="-100" baseline="0" dirty="0">
                          <a:latin typeface="ＭＳ Ｐゴシック" panose="020B0600070205080204" pitchFamily="50" charset="-128"/>
                          <a:ea typeface="ＭＳ Ｐゴシック" panose="020B0600070205080204" pitchFamily="50" charset="-128"/>
                        </a:rPr>
                        <a:t>1/2</a:t>
                      </a:r>
                      <a:endParaRPr kumimoji="1" lang="ja-JP" altLang="en-US" sz="1600" b="0" spc="-100" baseline="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310375646"/>
                  </a:ext>
                </a:extLst>
              </a:tr>
            </a:tbl>
          </a:graphicData>
        </a:graphic>
      </p:graphicFrame>
    </p:spTree>
    <p:extLst>
      <p:ext uri="{BB962C8B-B14F-4D97-AF65-F5344CB8AC3E}">
        <p14:creationId xmlns:p14="http://schemas.microsoft.com/office/powerpoint/2010/main" val="3910218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5</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2263155185"/>
              </p:ext>
            </p:extLst>
          </p:nvPr>
        </p:nvGraphicFramePr>
        <p:xfrm>
          <a:off x="232682" y="1045029"/>
          <a:ext cx="16704001" cy="11008362"/>
        </p:xfrm>
        <a:graphic>
          <a:graphicData uri="http://schemas.openxmlformats.org/drawingml/2006/table">
            <a:tbl>
              <a:tblPr/>
              <a:tblGrid>
                <a:gridCol w="540415">
                  <a:extLst>
                    <a:ext uri="{9D8B030D-6E8A-4147-A177-3AD203B41FA5}">
                      <a16:colId xmlns:a16="http://schemas.microsoft.com/office/drawing/2014/main" val="1957334040"/>
                    </a:ext>
                  </a:extLst>
                </a:gridCol>
                <a:gridCol w="540415">
                  <a:extLst>
                    <a:ext uri="{9D8B030D-6E8A-4147-A177-3AD203B41FA5}">
                      <a16:colId xmlns:a16="http://schemas.microsoft.com/office/drawing/2014/main" val="1555804809"/>
                    </a:ext>
                  </a:extLst>
                </a:gridCol>
                <a:gridCol w="540415">
                  <a:extLst>
                    <a:ext uri="{9D8B030D-6E8A-4147-A177-3AD203B41FA5}">
                      <a16:colId xmlns:a16="http://schemas.microsoft.com/office/drawing/2014/main" val="1567311185"/>
                    </a:ext>
                  </a:extLst>
                </a:gridCol>
                <a:gridCol w="4045068">
                  <a:extLst>
                    <a:ext uri="{9D8B030D-6E8A-4147-A177-3AD203B41FA5}">
                      <a16:colId xmlns:a16="http://schemas.microsoft.com/office/drawing/2014/main" val="629682133"/>
                    </a:ext>
                  </a:extLst>
                </a:gridCol>
                <a:gridCol w="2855261">
                  <a:extLst>
                    <a:ext uri="{9D8B030D-6E8A-4147-A177-3AD203B41FA5}">
                      <a16:colId xmlns:a16="http://schemas.microsoft.com/office/drawing/2014/main" val="2044086867"/>
                    </a:ext>
                  </a:extLst>
                </a:gridCol>
                <a:gridCol w="8182427">
                  <a:extLst>
                    <a:ext uri="{9D8B030D-6E8A-4147-A177-3AD203B41FA5}">
                      <a16:colId xmlns:a16="http://schemas.microsoft.com/office/drawing/2014/main" val="1092957278"/>
                    </a:ext>
                  </a:extLst>
                </a:gridCol>
              </a:tblGrid>
              <a:tr h="304269">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49065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1973766">
                <a:tc rowSpan="3">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船舶車両</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車両の低炭素化・</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脱炭素化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9388" lvl="0" indent="-179388"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〇車両への充電設備について、</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急速充電化、又は電池の取替型（例：乾電池）が必要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9388" lvl="0" indent="-179388"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〇公益社団法人全日本トラック協会「トラック運送業界の環境ビジョン</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2030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2050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年カーボンニュートラルに向けて～」</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https://jta.or.jp/member/kankyo/vision2030.html</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165225" lvl="0" indent="-1165225"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目標年度：</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2030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165225" lvl="0" indent="-1165225"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メイン目標「トラック運送業界全体の</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2030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年の</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排出原単位を</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2005</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年度比で</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31</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％削減すること」  </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9388" lvl="0" indent="-179388"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環境性能に優れたトラックの導入、エコドライブの推進、輸送効率化の推進等</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に重点を置いて実践</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4289137"/>
                  </a:ext>
                </a:extLst>
              </a:tr>
              <a:tr h="3729600">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船舶の低炭素化・脱炭素化</a:t>
                      </a: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6213" marR="0" lvl="0" indent="-176213" algn="l" defTabSz="886252" rtl="0" eaLnBrk="1" fontAlgn="ctr" latinLnBrk="0" hangingPunct="1">
                        <a:lnSpc>
                          <a:spcPct val="100000"/>
                        </a:lnSpc>
                        <a:spcBef>
                          <a:spcPts val="0"/>
                        </a:spcBef>
                        <a:spcAft>
                          <a:spcPts val="0"/>
                        </a:spcAft>
                        <a:buClrTx/>
                        <a:buSzTx/>
                        <a:buFontTx/>
                        <a:buNone/>
                        <a:tabLst>
                          <a:tab pos="981075" algn="l"/>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〇低環境負荷船への</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寄港インセンティブ（入港料の割引等）</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tab pos="981075" algn="l"/>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〇船舶自体のカーボンニュートラル化は、中小船社にとって大きな負担となるため、</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関係者全体でのコスト負担のあり方についての議論</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p>
                  </a:txBody>
                  <a:tcPr marL="36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大阪市</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82563" marR="0" lvl="0" indent="-18256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○グリーンアフォードプログラムへの参加（大阪港）</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82563" marR="0" lvl="0" indent="-182563" algn="just"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海洋環境保護や船舶の安全運航を目的として設立された</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グリーンアウォード財団（本部＝オランダ・アムステルダム）が</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世界規模で取り組んでいるプログラムに参加</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している。</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82563" marR="0" lvl="0" indent="-182563" algn="just"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⇒＜期間＞</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82563" marR="0" lvl="0" indent="-182563" algn="just"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年６月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7800" lvl="0" indent="-177800"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〇国土交通省海事局「</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GX</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の実現に向けた各分野の取組」</a:t>
                      </a:r>
                      <a:b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4"/>
                        </a:rPr>
                        <a:t>https://www.mlit.go.jp/sogoseisaku/environment/content/001515495.pdf</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269875" lvl="0" indent="-269875"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化石燃料への課金（</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fee</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）と、ゼロエミッション船への還付</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rebate</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）を</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組み合わせた、</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課金・還付（</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feebate</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）制度</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を検討中。</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⇒化石燃料とゼロエミッション燃料の価格差を埋めることが主目的で、</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ゼロエミッション船の導入インセンティブを付与し、初期導入を促進</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First Movers</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支援）</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大阪府・大阪市</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ESI</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（船舶環境指数）プログラムへの参加　検討中</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⇒検討中の内容</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国際海事機関（</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IMO</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）が定める船舶からの排気ガスに関する規制基準よりも</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環境性能に優れた船舶に対して入港料減免等のインセンティブを与える環境対策促進プログラム</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への参加</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○グリーンアフォードプログラムへの参加　検討中　 （堺泉北港、阪南港等）</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82563" marR="0" lvl="0" indent="-182563" algn="just"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⇒検討中の内容</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82563" marR="0" lvl="0" indent="-182563" algn="just"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海洋環境保護や船舶の安全運航を目的として設立された</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グリーンアウォード財団（本部＝オランダ・アムステルダム）が</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世界規模で取り組んでいるプログラム</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への参加</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0298032"/>
                  </a:ext>
                </a:extLst>
              </a:tr>
              <a:tr h="0">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各社の考え方やスケジュールの把握</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が重要。</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新燃料船寄港に関する規制緩和</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〇供給インフラ拡大に向けて</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需要創出</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○水素燃料船の開発及び船舶用水素ステーションの整備において、</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実態に即した法制度の整備や規制緩和</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○船舶の</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今後の方向性の検討のために</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は、研究開発や社会実装の動向だけでなく、</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港湾計画の見通しが立っていることが必要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〇一般高圧ガス保安法第７条の３は船舶やトレーラー等には適用されないため、</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水素ステーションの運用管理に約３人常駐が必要等の課題</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がある。</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〇新</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エネルギー・</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産業技術総合開発機構、</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グリーンイノベーション</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基金事業</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7800" marR="0" lvl="0" indent="0" algn="l" defTabSz="886252" rtl="0" eaLnBrk="1" fontAlgn="ctr" latinLnBrk="0" hangingPunct="1">
                        <a:lnSpc>
                          <a:spcPct val="100000"/>
                        </a:lnSpc>
                        <a:spcBef>
                          <a:spcPts val="0"/>
                        </a:spcBef>
                        <a:spcAft>
                          <a:spcPts val="0"/>
                        </a:spcAft>
                        <a:buClrTx/>
                        <a:buSzTx/>
                        <a:buFontTx/>
                        <a:buNone/>
                        <a:tabLst/>
                        <a:defRPr/>
                      </a:pP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5"/>
                        </a:rPr>
                        <a:t>https://www.nedo.go.jp/news/press/AA5_101487.html</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水素・</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アンモニア</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等</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を</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燃料</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とするゼロエミッション</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船</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のエンジン、</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燃料</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タンク・</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燃料供給</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システム</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等</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の</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開発・実証</a:t>
                      </a:r>
                      <a:endParaRPr lang="en-US" altLang="zh-TW"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⇒＜期間＞</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2021</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2030</a:t>
                      </a: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年度</a:t>
                      </a:r>
                      <a:endPar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lvl="0"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〇国土交通省海事局「国際海運</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2050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年カーボンニュートラルに向けた取組」</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6"/>
                        </a:rPr>
                        <a:t>https://www.mlit.go.jp/common/001480247.pdf</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目標年度：</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2050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官民で幅広い視点から総合的な情報共有と意見交換を行う</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場として、官民協議会を設置</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⇒幅広い取組について議論を行う</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ゼロエミッション船の開発</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IMO</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における</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国際議論の主導</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・海事産業等の低・脱炭素化に向けた</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投資の拡大</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354013" lvl="0" indent="-3540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err="1">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水素、アンモニア等を燃料とする</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ガス燃料船の船員の確保・育成　等</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427239"/>
                  </a:ext>
                </a:extLst>
              </a:tr>
            </a:tbl>
          </a:graphicData>
        </a:graphic>
      </p:graphicFrame>
    </p:spTree>
    <p:extLst>
      <p:ext uri="{BB962C8B-B14F-4D97-AF65-F5344CB8AC3E}">
        <p14:creationId xmlns:p14="http://schemas.microsoft.com/office/powerpoint/2010/main" val="3511616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6</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3886958056"/>
              </p:ext>
            </p:extLst>
          </p:nvPr>
        </p:nvGraphicFramePr>
        <p:xfrm>
          <a:off x="232682" y="1045029"/>
          <a:ext cx="16703999" cy="10168403"/>
        </p:xfrm>
        <a:graphic>
          <a:graphicData uri="http://schemas.openxmlformats.org/drawingml/2006/table">
            <a:tbl>
              <a:tblPr/>
              <a:tblGrid>
                <a:gridCol w="541474">
                  <a:extLst>
                    <a:ext uri="{9D8B030D-6E8A-4147-A177-3AD203B41FA5}">
                      <a16:colId xmlns:a16="http://schemas.microsoft.com/office/drawing/2014/main" val="1957334040"/>
                    </a:ext>
                  </a:extLst>
                </a:gridCol>
                <a:gridCol w="541474">
                  <a:extLst>
                    <a:ext uri="{9D8B030D-6E8A-4147-A177-3AD203B41FA5}">
                      <a16:colId xmlns:a16="http://schemas.microsoft.com/office/drawing/2014/main" val="1555804809"/>
                    </a:ext>
                  </a:extLst>
                </a:gridCol>
                <a:gridCol w="541474">
                  <a:extLst>
                    <a:ext uri="{9D8B030D-6E8A-4147-A177-3AD203B41FA5}">
                      <a16:colId xmlns:a16="http://schemas.microsoft.com/office/drawing/2014/main" val="1567311185"/>
                    </a:ext>
                  </a:extLst>
                </a:gridCol>
                <a:gridCol w="2475053">
                  <a:extLst>
                    <a:ext uri="{9D8B030D-6E8A-4147-A177-3AD203B41FA5}">
                      <a16:colId xmlns:a16="http://schemas.microsoft.com/office/drawing/2014/main" val="629682133"/>
                    </a:ext>
                  </a:extLst>
                </a:gridCol>
                <a:gridCol w="7540053">
                  <a:extLst>
                    <a:ext uri="{9D8B030D-6E8A-4147-A177-3AD203B41FA5}">
                      <a16:colId xmlns:a16="http://schemas.microsoft.com/office/drawing/2014/main" val="2044086867"/>
                    </a:ext>
                  </a:extLst>
                </a:gridCol>
                <a:gridCol w="5064471">
                  <a:extLst>
                    <a:ext uri="{9D8B030D-6E8A-4147-A177-3AD203B41FA5}">
                      <a16:colId xmlns:a16="http://schemas.microsoft.com/office/drawing/2014/main" val="1092957278"/>
                    </a:ext>
                  </a:extLst>
                </a:gridCol>
              </a:tblGrid>
              <a:tr h="429740">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476694">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3729600">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ターミナル外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メタネーション</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〇経産省「カーボンニュートラルに向けた投資促進税制の創設」＜</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適用期限：</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2023</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年度末まで</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⇒産業競争力強化法に新たな計画認定制度を創設。最大</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％の税額控除又は</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50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％の特別償却を新たに措置</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①大きな脱炭素化効果を持つ製品の生産設備</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②生産工程等の脱炭素化と付加価値向上を両立する設備の導入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269875"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〇環境省「工場・事業場における先導的な脱炭素化取組推進事業」</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9875"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①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脱炭素化促進計画策定支援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補助率</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1/2</a:t>
                      </a:r>
                      <a:r>
                        <a:rPr lang="ja-JP" altLang="en-US" sz="1600" b="0" i="0" u="none" strike="noStrike" dirty="0" err="1">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補助上限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100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万円</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b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排出量</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50t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以上</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3000t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未満の工場・事業場を保有する中小企業等に対し、</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排出量削減余地診断に基づく「脱炭素化促進計画」の策定を支援</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9875"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②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設備更新補助</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補助率</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1/3)</a:t>
                      </a:r>
                    </a:p>
                    <a:p>
                      <a:pPr marL="269875" marR="0" lvl="0" indent="-269875"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「脱炭素化促進計画」に基づく設備更新の補助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補助上限１億円</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b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工場・事業場単位で</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15%</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以上削減又は主要なシステム系統で</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以上削減</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449263" marR="0" lvl="0" indent="-269875"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B.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主要なシステム系統で </a:t>
                      </a:r>
                      <a:r>
                        <a:rPr lang="en-US" altLang="ja-JP" sz="1600" b="0" i="0" u="none" strike="noStrike" dirty="0" err="1">
                          <a:solidFill>
                            <a:schemeClr val="tx1"/>
                          </a:solidFill>
                          <a:effectLst/>
                          <a:latin typeface="ＭＳ Ｐゴシック" panose="020B0600070205080204" pitchFamily="50" charset="-128"/>
                          <a:ea typeface="ＭＳ Ｐゴシック" panose="020B0600070205080204" pitchFamily="50" charset="-128"/>
                        </a:rPr>
                        <a:t>i</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)ⅱ)</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iii)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の全てを満たす「脱炭素化促進計画」に基づく設備更新の補助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補助上限５億円</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449263"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I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電化・燃料転換</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449263"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ⅱ)</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排出量</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4,000t-CO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年以上削減</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449263"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削減量は基準年度に対する目標年度の</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削減量</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449263"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iii)</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排出量</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％以上削減</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449263" marR="0" lvl="0" indent="-269875"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削減率は基準年度に対する目標年度の</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CO</a:t>
                      </a:r>
                      <a:r>
                        <a:rPr lang="en-US" altLang="ja-JP" sz="1600" b="0" i="0" u="none" strike="noStrike" baseline="-25000" dirty="0">
                          <a:solidFill>
                            <a:schemeClr val="tx1"/>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削減率</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449263" marR="0" lvl="0" indent="-449263"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③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目標遵守状況の把握、事例分析等</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⇒＜期間＞</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2025</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a:t>
                      </a:r>
                      <a:endPar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7800" lvl="0" indent="-177800"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〇経産省「メタネーション推進官民協議会」</a:t>
                      </a:r>
                      <a:b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https://www.meti.go.jp/shingikai/energy_environment/methanation_suishin/index.html</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⇒検討中の内容</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混合した合成メタンと天然ガスを「区別」するための認証制度</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合成メタンの環境価値だけを切り出して移転・取引する仕組みの整備</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・先行的な事業者による大規模な生産設備への投資を実現するため、</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一定の投資リスクを軽減する支援制度等</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目標年度：特に定められていない</a:t>
                      </a:r>
                      <a:b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⇒＜開催日＞第１回：</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2021</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年６月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28</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第９回：</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0298032"/>
                  </a:ext>
                </a:extLst>
              </a:tr>
              <a:tr h="3093969">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を利用拡大し将来的に合成メタンへシームレスに転換</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する計画であり、まず</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の導入拡大を図りたい。</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lvl="0"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2050</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年カーボンニュートラルに伴うグリーン成</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長戦略</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年６月）</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⇒目標年度：</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2050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既存インフラに合成メタンを１％注入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その他の手段と合わせ５％のガスの</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CN</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化</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2050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合成メタンを</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90</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％注入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その他の手段と合わせ</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ガスの</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CN</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化</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合成メタン</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2,500</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万トン供給</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現在 の</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LNG</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価格</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(40</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50</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円</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/Nm</a:t>
                      </a:r>
                      <a:r>
                        <a:rPr lang="en-US" altLang="ja-JP" sz="1600" b="0" i="0" u="sng" strike="noStrike" baseline="30000" dirty="0">
                          <a:solidFill>
                            <a:schemeClr val="tx1"/>
                          </a:solidFill>
                          <a:effectLst/>
                          <a:latin typeface="ＭＳ Ｐゴシック" panose="020B0600070205080204" pitchFamily="50" charset="-128"/>
                          <a:ea typeface="ＭＳ Ｐゴシック" panose="020B0600070205080204" pitchFamily="50" charset="-128"/>
                        </a:rPr>
                        <a:t>3</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と同水準</a:t>
                      </a: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746472"/>
                  </a:ext>
                </a:extLst>
              </a:tr>
            </a:tbl>
          </a:graphicData>
        </a:graphic>
      </p:graphicFrame>
    </p:spTree>
    <p:extLst>
      <p:ext uri="{BB962C8B-B14F-4D97-AF65-F5344CB8AC3E}">
        <p14:creationId xmlns:p14="http://schemas.microsoft.com/office/powerpoint/2010/main" val="1788576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7</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1088985684"/>
              </p:ext>
            </p:extLst>
          </p:nvPr>
        </p:nvGraphicFramePr>
        <p:xfrm>
          <a:off x="232682" y="1045028"/>
          <a:ext cx="16704000" cy="11328869"/>
        </p:xfrm>
        <a:graphic>
          <a:graphicData uri="http://schemas.openxmlformats.org/drawingml/2006/table">
            <a:tbl>
              <a:tblPr/>
              <a:tblGrid>
                <a:gridCol w="540944">
                  <a:extLst>
                    <a:ext uri="{9D8B030D-6E8A-4147-A177-3AD203B41FA5}">
                      <a16:colId xmlns:a16="http://schemas.microsoft.com/office/drawing/2014/main" val="1957334040"/>
                    </a:ext>
                  </a:extLst>
                </a:gridCol>
                <a:gridCol w="540944">
                  <a:extLst>
                    <a:ext uri="{9D8B030D-6E8A-4147-A177-3AD203B41FA5}">
                      <a16:colId xmlns:a16="http://schemas.microsoft.com/office/drawing/2014/main" val="1555804809"/>
                    </a:ext>
                  </a:extLst>
                </a:gridCol>
                <a:gridCol w="540944">
                  <a:extLst>
                    <a:ext uri="{9D8B030D-6E8A-4147-A177-3AD203B41FA5}">
                      <a16:colId xmlns:a16="http://schemas.microsoft.com/office/drawing/2014/main" val="1567311185"/>
                    </a:ext>
                  </a:extLst>
                </a:gridCol>
                <a:gridCol w="3973893">
                  <a:extLst>
                    <a:ext uri="{9D8B030D-6E8A-4147-A177-3AD203B41FA5}">
                      <a16:colId xmlns:a16="http://schemas.microsoft.com/office/drawing/2014/main" val="629682133"/>
                    </a:ext>
                  </a:extLst>
                </a:gridCol>
                <a:gridCol w="4438855">
                  <a:extLst>
                    <a:ext uri="{9D8B030D-6E8A-4147-A177-3AD203B41FA5}">
                      <a16:colId xmlns:a16="http://schemas.microsoft.com/office/drawing/2014/main" val="2044086867"/>
                    </a:ext>
                  </a:extLst>
                </a:gridCol>
                <a:gridCol w="6668420">
                  <a:extLst>
                    <a:ext uri="{9D8B030D-6E8A-4147-A177-3AD203B41FA5}">
                      <a16:colId xmlns:a16="http://schemas.microsoft.com/office/drawing/2014/main" val="1092957278"/>
                    </a:ext>
                  </a:extLst>
                </a:gridCol>
              </a:tblGrid>
              <a:tr h="571899">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512956">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3174179">
                <a:tc rowSpan="4">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ターミナル外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水素・燃料アンモニア等の拠点形成及び関連設備に対する取組</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〇経産省「カーボンニュートラルに向けた投資促進税制の創設」＜</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再掲</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〇環境省「工場・事業場における先導的な脱炭素化取組推進事業」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再掲</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9388" lvl="0" indent="-179388"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〇経産省「総合資源エネルギー調査会 第７回 省エネルギー・新エネルギー分科会 水素政策小委員会</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資源・燃料分科会 アンモニア等脱炭素燃料政策小委員会 合同会議」</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https://www.meti.go.jp/shingikai/enecho/shoene_shinene/suiso_seisaku/007.html</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＜開催日＞</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13</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a:t>
                      </a:r>
                      <a:b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⇒検討中の内容①</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・水素・アンモニアの</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商用サプライチェーン支援制度</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・効率的な水素・アンモニア</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供給インフラの整備支援制度</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年頃までに水素、アンモニアの供給を開始する予定である事業者を優先して後押しし、大規模な投資を促す。</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＜目標年＞～</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年頃。</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⇒検討中の内容②</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サプライチェーン支援と拠点整備支援との連携の仕組み</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等</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調達（サプライチェーン支援）から大規模利用拠点（拠点整備支援）まで支援</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を行い、投資の予見可能性を高める。</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＜目標年＞特になし。</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9388" lvl="0" indent="-179388"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〇経産省「第</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69</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回 総合資源エネルギー調査会 電力・ガス事業分科会電力・ガス基本政策小委員会 制度検討作業部会」</a:t>
                      </a:r>
                      <a:b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4"/>
                        </a:rPr>
                        <a:t>https://www.meti.go.jp/shingikai/enecho/denryoku_gas/denryoku_gas/seido_kento/pdf/069_04_00.pdf</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＜開催日＞</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年８月</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⇒検討中の内容</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265113" lvl="0" indent="-265113"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新燃料は発電所の</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既存の化石燃料より価格が高いことから、その</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差額を供給する企業に補助</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する制度</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0298032"/>
                  </a:ext>
                </a:extLst>
              </a:tr>
              <a:tr h="796956">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緩和等</a:t>
                      </a: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水素の設備はＬＮＧよりも離隔の確保が必</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であり、広い敷地が必要。</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427239"/>
                  </a:ext>
                </a:extLst>
              </a:tr>
              <a:tr h="1672694">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ボイラー燃料の</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ctr"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アンモニアへの転換</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燃料アンモニアの供給インフラ</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は民間では</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費用負担が大きく</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公的支援が必要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〇経産省「カーボンニュートラルに向けた投資促進税制の創設」＜</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再掲</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〇環境省「工場・事業場における先導的な脱炭素化取組推進事業」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再掲</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marL="179388" lvl="0" indent="-179388" algn="l"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〇経産省「総合資源エネルギー調査会 第７回 省エネルギー・新エネルギー分科会 水素政策小委員会</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資源・燃料分科会 アンモニア等脱炭素燃料政策小委員会 合同会議」　</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再掲</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marL="177800" lvl="0" indent="0" algn="l" rtl="0"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hlinkClick r:id="rId3"/>
                        </a:rPr>
                        <a:t>https://www.meti.go.jp/shingikai/enecho/shoene_shinene/suiso_seisaku/007.html</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711680"/>
                  </a:ext>
                </a:extLst>
              </a:tr>
              <a:tr h="996764">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rtl="0"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緩和等</a:t>
                      </a:r>
                    </a:p>
                  </a:txBody>
                  <a:tcPr marL="2120" marR="2120" marT="2120" marB="0" vert="eaVert"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燃料アンモニア</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は高圧ガス法等規制が</a:t>
                      </a:r>
                      <a:r>
                        <a:rPr lang="ja-JP" altLang="en-US" sz="1600" b="0" i="0" u="none" strike="noStrike" dirty="0" err="1">
                          <a:solidFill>
                            <a:schemeClr val="tx1"/>
                          </a:solidFill>
                          <a:effectLst/>
                          <a:latin typeface="ＭＳ Ｐゴシック" panose="020B0600070205080204" pitchFamily="50" charset="-128"/>
                          <a:ea typeface="ＭＳ Ｐゴシック" panose="020B0600070205080204" pitchFamily="50" charset="-128"/>
                        </a:rPr>
                        <a:t>厳し</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lvl="0" algn="l" rtl="0" fontAlgn="ct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いため</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規制緩和が必要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955519"/>
                  </a:ext>
                </a:extLst>
              </a:tr>
            </a:tbl>
          </a:graphicData>
        </a:graphic>
      </p:graphicFrame>
    </p:spTree>
    <p:extLst>
      <p:ext uri="{BB962C8B-B14F-4D97-AF65-F5344CB8AC3E}">
        <p14:creationId xmlns:p14="http://schemas.microsoft.com/office/powerpoint/2010/main" val="2361325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8</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2559551819"/>
              </p:ext>
            </p:extLst>
          </p:nvPr>
        </p:nvGraphicFramePr>
        <p:xfrm>
          <a:off x="232682" y="1045028"/>
          <a:ext cx="16704001" cy="9879304"/>
        </p:xfrm>
        <a:graphic>
          <a:graphicData uri="http://schemas.openxmlformats.org/drawingml/2006/table">
            <a:tbl>
              <a:tblPr/>
              <a:tblGrid>
                <a:gridCol w="540415">
                  <a:extLst>
                    <a:ext uri="{9D8B030D-6E8A-4147-A177-3AD203B41FA5}">
                      <a16:colId xmlns:a16="http://schemas.microsoft.com/office/drawing/2014/main" val="1957334040"/>
                    </a:ext>
                  </a:extLst>
                </a:gridCol>
                <a:gridCol w="540415">
                  <a:extLst>
                    <a:ext uri="{9D8B030D-6E8A-4147-A177-3AD203B41FA5}">
                      <a16:colId xmlns:a16="http://schemas.microsoft.com/office/drawing/2014/main" val="1555804809"/>
                    </a:ext>
                  </a:extLst>
                </a:gridCol>
                <a:gridCol w="540415">
                  <a:extLst>
                    <a:ext uri="{9D8B030D-6E8A-4147-A177-3AD203B41FA5}">
                      <a16:colId xmlns:a16="http://schemas.microsoft.com/office/drawing/2014/main" val="1567311185"/>
                    </a:ext>
                  </a:extLst>
                </a:gridCol>
                <a:gridCol w="3558731">
                  <a:extLst>
                    <a:ext uri="{9D8B030D-6E8A-4147-A177-3AD203B41FA5}">
                      <a16:colId xmlns:a16="http://schemas.microsoft.com/office/drawing/2014/main" val="629682133"/>
                    </a:ext>
                  </a:extLst>
                </a:gridCol>
                <a:gridCol w="5788742">
                  <a:extLst>
                    <a:ext uri="{9D8B030D-6E8A-4147-A177-3AD203B41FA5}">
                      <a16:colId xmlns:a16="http://schemas.microsoft.com/office/drawing/2014/main" val="2044086867"/>
                    </a:ext>
                  </a:extLst>
                </a:gridCol>
                <a:gridCol w="5735283">
                  <a:extLst>
                    <a:ext uri="{9D8B030D-6E8A-4147-A177-3AD203B41FA5}">
                      <a16:colId xmlns:a16="http://schemas.microsoft.com/office/drawing/2014/main" val="1092957278"/>
                    </a:ext>
                  </a:extLst>
                </a:gridCol>
              </a:tblGrid>
              <a:tr h="301133">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368154">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1943285">
                <a:tc rowSpan="3" gridSpan="2">
                  <a:txBody>
                    <a:bodyPr/>
                    <a:lstStyle/>
                    <a:p>
                      <a:pPr algn="ctr"/>
                      <a:r>
                        <a:rPr kumimoji="1" lang="ja-JP" altLang="en-US" dirty="0">
                          <a:latin typeface="ＭＳ Ｐゴシック" panose="020B0600070205080204" pitchFamily="50" charset="-128"/>
                          <a:ea typeface="ＭＳ Ｐゴシック" panose="020B0600070205080204" pitchFamily="50" charset="-128"/>
                        </a:rPr>
                        <a:t>その他（全般）</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hMerge="1">
                  <a:txBody>
                    <a:bodyPr/>
                    <a:lstStyle/>
                    <a:p>
                      <a:pPr algn="ctr" rtl="0"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イニシャルコストに対する支援制度</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を検討頂きたい。</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更新費用の補助</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が必要。</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イニシャルコスト、ランニングコスト</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の低</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減が課題であり、普及段階では</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公的補</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助が必要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〇経産省「カーボンニュートラルに向けた投資促進税制の創設」</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再掲</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〇環境省「工場・事業場における先導的な脱炭素化取組推進事業」</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9388" marR="0" lvl="0" indent="-179388"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再掲</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0298032"/>
                  </a:ext>
                </a:extLst>
              </a:tr>
              <a:tr h="2440932">
                <a:tc gridSpan="2" vMerge="1">
                  <a:txBody>
                    <a:bodyPr/>
                    <a:lstStyle/>
                    <a:p>
                      <a:endParaRPr kumimoji="1" lang="ja-JP" altLang="en-US"/>
                    </a:p>
                  </a:txBody>
                  <a:tcPr/>
                </a:tc>
                <a:tc hMerge="1" vMerge="1">
                  <a:txBody>
                    <a:bodyPr/>
                    <a:lstStyle/>
                    <a:p>
                      <a:endParaRPr kumimoji="1" lang="ja-JP" altLang="en-US"/>
                    </a:p>
                  </a:txBody>
                  <a:tcPr/>
                </a:tc>
                <a:tc vMerge="1">
                  <a:txBody>
                    <a:bodyPr/>
                    <a:lstStyle/>
                    <a:p>
                      <a:pPr algn="ctr" rtl="0"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○カーボンニュートラル技術開発・実証事業費補助金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公募期間：</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年５月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25</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日～６月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カーボンニュートラルに資する最先端技術の開発・実証にチャレンジする企業</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の取組みを支援</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（分野の例：水素製造、次世代モビリティ、省エネルギー等）</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⇒＜期間＞事業実施：</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年度末まで</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⇒＜補助＞１件あたり上限１億円、補助率：</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2/3</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以内</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○脱炭素化を促進する以下の事業を令和５年度予算として要求中</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・脱炭素経営宣言促進事業</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事業内容</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脱炭素経営宣言登録制度を立ち上げ、関係機関と</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連携したセミナー開催等を通じて事業者の脱炭素　</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化を支援</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・中小事業者の対策計画書に基づく省エネ・再エネ設備の導入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支援事業</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事業内容</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新たに条例に規定された中小事業者の対策計画書</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届出制度に基づき実施する省エネ設備更新等に</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対して補助を実施</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224552"/>
                  </a:ext>
                </a:extLst>
              </a:tr>
              <a:tr h="4512492">
                <a:tc gridSpan="2"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vMerge="1">
                  <a:txBody>
                    <a:bodyPr/>
                    <a:lstStyle/>
                    <a:p>
                      <a:endParaRPr lang="ja-JP" altLang="en-US" dirty="0"/>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規制緩和等</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〇規制緩和に向けて１社だけで制度を変えるのは難しいため、</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業界として要望を出すことが必要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lvl="0" indent="-176213" algn="l"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〇港湾利用事業者が</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今後の方向性の検討を進めることが困難なため、燃料の価格と供給形態を明確にして欲しい</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H2Osaka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ビジョン</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年５月策定）</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① 産学官の交流を深め、水素社会実現に向けたアイデアを創出</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② 新たなプロジェクトを創出し、技術の開発・実証や事業化に向け </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た取組を推進</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③ 水素の利用拡大につながる普及啓発を展開するとともに、合理</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的な規制緩和を提案・要望</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⇒＜目的＞</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地域の特徴を活かした水素エネルギーの利活用の拡大を図る</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水素・燃料電池関連産業振興の機運を醸成する</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 エネルギー産業創出促進事業補助金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zh-TW"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研究開発、試作開発</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等への補助</a:t>
                      </a:r>
                      <a:endPar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蓄電池、水素・燃料電池やその材料・部材</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、あるいは蓄電池、</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水素・燃料電池を</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活用した製品</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等</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再生可能エネルギーに関する製品やその材料・部材</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等</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⇒＜期間＞公募：</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年５月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31</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日～６月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大阪府・大阪市・堺市その他</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H2Osaka</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（エイチツーオオサカ）ビジョン推進会議</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H2Osaka </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ビジョン</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年５月策定）の取り組みを推進。</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⇒開催日：</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2016</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年度から２回</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年で会議を開催</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最新：</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月</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28</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日</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5496233"/>
                  </a:ext>
                </a:extLst>
              </a:tr>
            </a:tbl>
          </a:graphicData>
        </a:graphic>
      </p:graphicFrame>
    </p:spTree>
    <p:extLst>
      <p:ext uri="{BB962C8B-B14F-4D97-AF65-F5344CB8AC3E}">
        <p14:creationId xmlns:p14="http://schemas.microsoft.com/office/powerpoint/2010/main" val="377739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2">
            <a:extLst>
              <a:ext uri="{FF2B5EF4-FFF2-40B4-BE49-F238E27FC236}">
                <a16:creationId xmlns:a16="http://schemas.microsoft.com/office/drawing/2014/main" id="{41C936E8-C142-4E2D-92CF-7BCEDC5B99FC}"/>
              </a:ext>
            </a:extLst>
          </p:cNvPr>
          <p:cNvSpPr>
            <a:spLocks noGrp="1"/>
          </p:cNvSpPr>
          <p:nvPr>
            <p:ph type="sldNum" sz="quarter" idx="11"/>
          </p:nvPr>
        </p:nvSpPr>
        <p:spPr>
          <a:xfrm>
            <a:off x="13228320" y="12223583"/>
            <a:ext cx="3840480" cy="629138"/>
          </a:xfrm>
        </p:spPr>
        <p:txBody>
          <a:bodyPr/>
          <a:lstStyle>
            <a:lvl1pPr>
              <a:defRPr>
                <a:solidFill>
                  <a:schemeClr val="tx1"/>
                </a:solidFill>
              </a:defRPr>
            </a:lvl1pPr>
          </a:lstStyle>
          <a:p>
            <a:pPr defTabSz="1575603" fontAlgn="base">
              <a:spcBef>
                <a:spcPct val="0"/>
              </a:spcBef>
              <a:spcAft>
                <a:spcPct val="0"/>
              </a:spcAft>
              <a:defRPr/>
            </a:pPr>
            <a:fld id="{18EAE80E-A420-40D4-8E6A-F3B1068ED3F0}" type="slidenum">
              <a:rPr kumimoji="1" lang="ja-JP" altLang="en-US" sz="1689">
                <a:solidFill>
                  <a:prstClr val="black"/>
                </a:solidFill>
                <a:latin typeface="Arial" charset="0"/>
                <a:ea typeface="ＭＳ Ｐゴシック" charset="-128"/>
              </a:rPr>
              <a:pPr defTabSz="1575603" fontAlgn="base">
                <a:spcBef>
                  <a:spcPct val="0"/>
                </a:spcBef>
                <a:spcAft>
                  <a:spcPct val="0"/>
                </a:spcAft>
                <a:defRPr/>
              </a:pPr>
              <a:t>9</a:t>
            </a:fld>
            <a:endParaRPr kumimoji="1" lang="ja-JP" altLang="en-US" sz="1689" dirty="0">
              <a:solidFill>
                <a:prstClr val="black"/>
              </a:solidFill>
              <a:latin typeface="Arial" charset="0"/>
              <a:ea typeface="ＭＳ Ｐゴシック" charset="-128"/>
            </a:endParaRPr>
          </a:p>
        </p:txBody>
      </p:sp>
      <p:graphicFrame>
        <p:nvGraphicFramePr>
          <p:cNvPr id="3" name="表 2">
            <a:extLst>
              <a:ext uri="{FF2B5EF4-FFF2-40B4-BE49-F238E27FC236}">
                <a16:creationId xmlns:a16="http://schemas.microsoft.com/office/drawing/2014/main" id="{015190AF-F1DC-449E-AD79-8FBCE6730264}"/>
              </a:ext>
            </a:extLst>
          </p:cNvPr>
          <p:cNvGraphicFramePr>
            <a:graphicFrameLocks noGrp="1"/>
          </p:cNvGraphicFramePr>
          <p:nvPr>
            <p:extLst>
              <p:ext uri="{D42A27DB-BD31-4B8C-83A1-F6EECF244321}">
                <p14:modId xmlns:p14="http://schemas.microsoft.com/office/powerpoint/2010/main" val="1749626156"/>
              </p:ext>
            </p:extLst>
          </p:nvPr>
        </p:nvGraphicFramePr>
        <p:xfrm>
          <a:off x="232682" y="1045029"/>
          <a:ext cx="16704001" cy="3462803"/>
        </p:xfrm>
        <a:graphic>
          <a:graphicData uri="http://schemas.openxmlformats.org/drawingml/2006/table">
            <a:tbl>
              <a:tblPr/>
              <a:tblGrid>
                <a:gridCol w="540415">
                  <a:extLst>
                    <a:ext uri="{9D8B030D-6E8A-4147-A177-3AD203B41FA5}">
                      <a16:colId xmlns:a16="http://schemas.microsoft.com/office/drawing/2014/main" val="1957334040"/>
                    </a:ext>
                  </a:extLst>
                </a:gridCol>
                <a:gridCol w="540415">
                  <a:extLst>
                    <a:ext uri="{9D8B030D-6E8A-4147-A177-3AD203B41FA5}">
                      <a16:colId xmlns:a16="http://schemas.microsoft.com/office/drawing/2014/main" val="1555804809"/>
                    </a:ext>
                  </a:extLst>
                </a:gridCol>
                <a:gridCol w="4099146">
                  <a:extLst>
                    <a:ext uri="{9D8B030D-6E8A-4147-A177-3AD203B41FA5}">
                      <a16:colId xmlns:a16="http://schemas.microsoft.com/office/drawing/2014/main" val="1567311185"/>
                    </a:ext>
                  </a:extLst>
                </a:gridCol>
                <a:gridCol w="5788742">
                  <a:extLst>
                    <a:ext uri="{9D8B030D-6E8A-4147-A177-3AD203B41FA5}">
                      <a16:colId xmlns:a16="http://schemas.microsoft.com/office/drawing/2014/main" val="2044086867"/>
                    </a:ext>
                  </a:extLst>
                </a:gridCol>
                <a:gridCol w="5735283">
                  <a:extLst>
                    <a:ext uri="{9D8B030D-6E8A-4147-A177-3AD203B41FA5}">
                      <a16:colId xmlns:a16="http://schemas.microsoft.com/office/drawing/2014/main" val="1092957278"/>
                    </a:ext>
                  </a:extLst>
                </a:gridCol>
              </a:tblGrid>
              <a:tr h="378610">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取組</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インセンティブと規制緩和等に関する意見</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grid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extLst>
                  <a:ext uri="{0D108BD9-81ED-4DB2-BD59-A6C34878D82A}">
                    <a16:rowId xmlns:a16="http://schemas.microsoft.com/office/drawing/2014/main" val="254552151"/>
                  </a:ext>
                </a:extLst>
              </a:tr>
              <a:tr h="46287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国、大阪府・大阪市等による現行制度等</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国、大阪府・大阪市等による検討状況</a:t>
                      </a:r>
                    </a:p>
                  </a:txBody>
                  <a:tcPr marL="2120" marR="2120" marT="21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42746943"/>
                  </a:ext>
                </a:extLst>
              </a:tr>
              <a:tr h="2621320">
                <a:tc gridSpan="2">
                  <a:txBody>
                    <a:bodyPr/>
                    <a:lstStyle/>
                    <a:p>
                      <a:pPr marL="0" marR="0" lvl="0" indent="0" algn="ctr" defTabSz="886252" rtl="0" eaLnBrk="1" fontAlgn="auto" latinLnBrk="0" hangingPunct="1">
                        <a:lnSpc>
                          <a:spcPct val="100000"/>
                        </a:lnSpc>
                        <a:spcBef>
                          <a:spcPts val="0"/>
                        </a:spcBef>
                        <a:spcAft>
                          <a:spcPts val="0"/>
                        </a:spcAft>
                        <a:buClrTx/>
                        <a:buSzTx/>
                        <a:buFontTx/>
                        <a:buNone/>
                        <a:tabLst/>
                        <a:defRPr/>
                      </a:pPr>
                      <a:r>
                        <a:rPr kumimoji="1" lang="ja-JP" altLang="en-US" dirty="0">
                          <a:latin typeface="ＭＳ Ｐゴシック" panose="020B0600070205080204" pitchFamily="50" charset="-128"/>
                          <a:ea typeface="ＭＳ Ｐゴシック" panose="020B0600070205080204" pitchFamily="50" charset="-128"/>
                        </a:rPr>
                        <a:t>その他（全般）</a:t>
                      </a:r>
                    </a:p>
                  </a:txBody>
                  <a:tcPr marL="2120" marR="2120" marT="212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2120" marR="2120" marT="212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18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886252"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大阪市</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zh-TW"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大阪市地域脱炭素化推進事業</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a:t>
                      </a:r>
                      <a:endParaRPr lang="en-US" altLang="zh-TW"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sng" strike="noStrike" dirty="0">
                          <a:solidFill>
                            <a:schemeClr val="tx1"/>
                          </a:solidFill>
                          <a:effectLst/>
                          <a:latin typeface="ＭＳ Ｐゴシック" panose="020B0600070205080204" pitchFamily="50" charset="-128"/>
                          <a:ea typeface="ＭＳ Ｐゴシック" panose="020B0600070205080204" pitchFamily="50" charset="-128"/>
                        </a:rPr>
                        <a:t>2030</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年度までに市域に脱炭素先行地域の創出</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をめざす。</a:t>
                      </a:r>
                    </a:p>
                    <a:p>
                      <a:pPr marL="265113" marR="0" lvl="0" indent="-2651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年度から、市民等への意識改革と行動変容を促進する普及啓発事業を実施する。</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354013" marR="0" lvl="0" indent="-3540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（脱炭素型ライフスタイルの浸透、脱炭素技術の開発・商用化が進んだ脱炭素先行地域の基盤づくりとして）</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rPr>
                        <a:t>2022</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年４月～候補地の検討を実施中。</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marL="176213" marR="0" lvl="0" indent="-176213" algn="l" defTabSz="886252"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600" b="0" i="0" u="sng" strike="noStrike" dirty="0">
                          <a:solidFill>
                            <a:schemeClr val="tx1"/>
                          </a:solidFill>
                          <a:effectLst/>
                          <a:latin typeface="ＭＳ Ｐゴシック" panose="020B0600070205080204" pitchFamily="50" charset="-128"/>
                          <a:ea typeface="ＭＳ Ｐゴシック" panose="020B0600070205080204" pitchFamily="50" charset="-128"/>
                        </a:rPr>
                        <a:t>国が募集する脱炭素先行地域に応募</a:t>
                      </a: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し、脱炭素先行地域の創 出に向けた取組を実施。</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18000" marT="36000" marB="3600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665933"/>
                  </a:ext>
                </a:extLst>
              </a:tr>
            </a:tbl>
          </a:graphicData>
        </a:graphic>
      </p:graphicFrame>
    </p:spTree>
    <p:extLst>
      <p:ext uri="{BB962C8B-B14F-4D97-AF65-F5344CB8AC3E}">
        <p14:creationId xmlns:p14="http://schemas.microsoft.com/office/powerpoint/2010/main" val="177805437"/>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1326</TotalTime>
  <Words>5211</Words>
  <PresentationFormat>ユーザー設定</PresentationFormat>
  <Paragraphs>488</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HG丸ｺﾞｼｯｸM-PRO</vt:lpstr>
      <vt:lpstr>ＭＳ Ｐゴシック</vt:lpstr>
      <vt:lpstr>游ゴシック</vt:lpstr>
      <vt:lpstr>游ゴシック Light</vt:lpstr>
      <vt:lpstr>Arial</vt:lpstr>
      <vt:lpstr>Calibri</vt:lpstr>
      <vt:lpstr>Calibri Light</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2023-01-18T11:03:23Z</cp:lastPrinted>
  <dcterms:modified xsi:type="dcterms:W3CDTF">2023-01-18T11:45:03Z</dcterms:modified>
</cp:coreProperties>
</file>