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850" r:id="rId1"/>
    <p:sldMasterId id="2147483877" r:id="rId2"/>
    <p:sldMasterId id="2147483892" r:id="rId3"/>
    <p:sldMasterId id="2147483964" r:id="rId4"/>
    <p:sldMasterId id="2147484489" r:id="rId5"/>
  </p:sldMasterIdLst>
  <p:notesMasterIdLst>
    <p:notesMasterId r:id="rId11"/>
  </p:notesMasterIdLst>
  <p:handoutMasterIdLst>
    <p:handoutMasterId r:id="rId12"/>
  </p:handoutMasterIdLst>
  <p:sldIdLst>
    <p:sldId id="788" r:id="rId6"/>
    <p:sldId id="816" r:id="rId7"/>
    <p:sldId id="817" r:id="rId8"/>
    <p:sldId id="790" r:id="rId9"/>
    <p:sldId id="818" r:id="rId10"/>
  </p:sldIdLst>
  <p:sldSz cx="9906000" cy="6858000" type="A4"/>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森山 浩行" initials="森山" lastIdx="1" clrIdx="0">
    <p:extLst>
      <p:ext uri="{19B8F6BF-5375-455C-9EA6-DF929625EA0E}">
        <p15:presenceInfo xmlns:p15="http://schemas.microsoft.com/office/powerpoint/2012/main" userId="S-1-5-21-243183404-1056131372-120787423-75734" providerId="AD"/>
      </p:ext>
    </p:extLst>
  </p:cmAuthor>
  <p:cmAuthor id="2" name="千田　祐一郎" initials="千田　祐一郎" lastIdx="0" clrIdx="1">
    <p:extLst>
      <p:ext uri="{19B8F6BF-5375-455C-9EA6-DF929625EA0E}">
        <p15:presenceInfo xmlns:p15="http://schemas.microsoft.com/office/powerpoint/2012/main" userId="S-1-5-21-72706444-327778173-17523355-4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9900"/>
    <a:srgbClr val="006699"/>
    <a:srgbClr val="CCECFF"/>
    <a:srgbClr val="DDFEFF"/>
    <a:srgbClr val="E3EDDF"/>
    <a:srgbClr val="D1E0CA"/>
    <a:srgbClr val="F1F5EF"/>
    <a:srgbClr val="E1FFFB"/>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06" autoAdjust="0"/>
    <p:restoredTop sz="96727" autoAdjust="0"/>
  </p:normalViewPr>
  <p:slideViewPr>
    <p:cSldViewPr>
      <p:cViewPr varScale="1">
        <p:scale>
          <a:sx n="74" d="100"/>
          <a:sy n="74" d="100"/>
        </p:scale>
        <p:origin x="744" y="72"/>
      </p:cViewPr>
      <p:guideLst>
        <p:guide orient="horz" pos="2160"/>
        <p:guide pos="312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3076143" cy="511649"/>
          </a:xfrm>
          <a:prstGeom prst="rect">
            <a:avLst/>
          </a:prstGeom>
        </p:spPr>
        <p:txBody>
          <a:bodyPr vert="horz" lIns="94618" tIns="47310" rIns="94618" bIns="473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505" y="2"/>
            <a:ext cx="3076143" cy="511649"/>
          </a:xfrm>
          <a:prstGeom prst="rect">
            <a:avLst/>
          </a:prstGeom>
        </p:spPr>
        <p:txBody>
          <a:bodyPr vert="horz" lIns="94618" tIns="47310" rIns="94618" bIns="47310" rtlCol="0"/>
          <a:lstStyle>
            <a:lvl1pPr algn="r">
              <a:defRPr sz="1200"/>
            </a:lvl1pPr>
          </a:lstStyle>
          <a:p>
            <a:fld id="{50ECC4C2-8E9A-4BC0-A2DF-3D7ED7E22A82}" type="datetimeFigureOut">
              <a:rPr kumimoji="1" lang="ja-JP" altLang="en-US" smtClean="0"/>
              <a:t>2023/2/1</a:t>
            </a:fld>
            <a:endParaRPr kumimoji="1" lang="ja-JP" altLang="en-US"/>
          </a:p>
        </p:txBody>
      </p:sp>
      <p:sp>
        <p:nvSpPr>
          <p:cNvPr id="4" name="フッター プレースホルダー 3"/>
          <p:cNvSpPr>
            <a:spLocks noGrp="1"/>
          </p:cNvSpPr>
          <p:nvPr>
            <p:ph type="ftr" sz="quarter" idx="2"/>
          </p:nvPr>
        </p:nvSpPr>
        <p:spPr>
          <a:xfrm>
            <a:off x="2" y="9721332"/>
            <a:ext cx="3076143" cy="511648"/>
          </a:xfrm>
          <a:prstGeom prst="rect">
            <a:avLst/>
          </a:prstGeom>
        </p:spPr>
        <p:txBody>
          <a:bodyPr vert="horz" lIns="94618" tIns="47310" rIns="94618" bIns="473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505" y="9721332"/>
            <a:ext cx="3076143" cy="511648"/>
          </a:xfrm>
          <a:prstGeom prst="rect">
            <a:avLst/>
          </a:prstGeom>
        </p:spPr>
        <p:txBody>
          <a:bodyPr vert="horz" lIns="94618" tIns="47310" rIns="94618" bIns="47310" rtlCol="0" anchor="b"/>
          <a:lstStyle>
            <a:lvl1pPr algn="r">
              <a:defRPr sz="1200"/>
            </a:lvl1pPr>
          </a:lstStyle>
          <a:p>
            <a:fld id="{8B698C5B-758F-4463-8B9A-BD86422F390E}" type="slidenum">
              <a:rPr kumimoji="1" lang="ja-JP" altLang="en-US" smtClean="0"/>
              <a:t>‹#›</a:t>
            </a:fld>
            <a:endParaRPr kumimoji="1" lang="ja-JP" altLang="en-US"/>
          </a:p>
        </p:txBody>
      </p:sp>
    </p:spTree>
    <p:extLst>
      <p:ext uri="{BB962C8B-B14F-4D97-AF65-F5344CB8AC3E}">
        <p14:creationId xmlns:p14="http://schemas.microsoft.com/office/powerpoint/2010/main" val="4191654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3" y="4"/>
            <a:ext cx="3076977" cy="512144"/>
          </a:xfrm>
          <a:prstGeom prst="rect">
            <a:avLst/>
          </a:prstGeom>
        </p:spPr>
        <p:txBody>
          <a:bodyPr vert="horz" lIns="95327" tIns="47661" rIns="95327" bIns="47661"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4020652" y="4"/>
            <a:ext cx="3076976" cy="512144"/>
          </a:xfrm>
          <a:prstGeom prst="rect">
            <a:avLst/>
          </a:prstGeom>
        </p:spPr>
        <p:txBody>
          <a:bodyPr vert="horz" lIns="95327" tIns="47661" rIns="95327" bIns="47661" rtlCol="0"/>
          <a:lstStyle>
            <a:lvl1pPr algn="r">
              <a:defRPr sz="1200">
                <a:ea typeface="ＭＳ Ｐゴシック" charset="-128"/>
              </a:defRPr>
            </a:lvl1pPr>
          </a:lstStyle>
          <a:p>
            <a:pPr>
              <a:defRPr/>
            </a:pPr>
            <a:fld id="{2013C30C-784B-4AEA-A7CA-4378904F9B24}" type="datetimeFigureOut">
              <a:rPr lang="ja-JP" altLang="en-US"/>
              <a:pPr>
                <a:defRPr/>
              </a:pPr>
              <a:t>2023/2/1</a:t>
            </a:fld>
            <a:endParaRPr lang="ja-JP" altLang="en-US"/>
          </a:p>
        </p:txBody>
      </p:sp>
      <p:sp>
        <p:nvSpPr>
          <p:cNvPr id="4" name="スライド イメージ プレースホルダ 3"/>
          <p:cNvSpPr>
            <a:spLocks noGrp="1" noRot="1" noChangeAspect="1"/>
          </p:cNvSpPr>
          <p:nvPr>
            <p:ph type="sldImg" idx="2"/>
          </p:nvPr>
        </p:nvSpPr>
        <p:spPr>
          <a:xfrm>
            <a:off x="777875" y="768350"/>
            <a:ext cx="5543550" cy="3838575"/>
          </a:xfrm>
          <a:prstGeom prst="rect">
            <a:avLst/>
          </a:prstGeom>
          <a:noFill/>
          <a:ln w="12700">
            <a:solidFill>
              <a:prstClr val="black"/>
            </a:solidFill>
          </a:ln>
        </p:spPr>
        <p:txBody>
          <a:bodyPr vert="horz" lIns="95327" tIns="47661" rIns="95327" bIns="47661" rtlCol="0" anchor="ctr"/>
          <a:lstStyle/>
          <a:p>
            <a:pPr lvl="0"/>
            <a:endParaRPr lang="ja-JP" altLang="en-US" noProof="0"/>
          </a:p>
        </p:txBody>
      </p:sp>
      <p:sp>
        <p:nvSpPr>
          <p:cNvPr id="5" name="ノート プレースホルダ 4"/>
          <p:cNvSpPr>
            <a:spLocks noGrp="1"/>
          </p:cNvSpPr>
          <p:nvPr>
            <p:ph type="body" sz="quarter" idx="3"/>
          </p:nvPr>
        </p:nvSpPr>
        <p:spPr>
          <a:xfrm>
            <a:off x="709441" y="4861242"/>
            <a:ext cx="5680443" cy="4605989"/>
          </a:xfrm>
          <a:prstGeom prst="rect">
            <a:avLst/>
          </a:prstGeom>
        </p:spPr>
        <p:txBody>
          <a:bodyPr vert="horz" lIns="95327" tIns="47661" rIns="95327" bIns="47661"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3" y="9720828"/>
            <a:ext cx="3076977" cy="512143"/>
          </a:xfrm>
          <a:prstGeom prst="rect">
            <a:avLst/>
          </a:prstGeom>
        </p:spPr>
        <p:txBody>
          <a:bodyPr vert="horz" lIns="95327" tIns="47661" rIns="95327" bIns="47661"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4020652" y="9720828"/>
            <a:ext cx="3076976" cy="512143"/>
          </a:xfrm>
          <a:prstGeom prst="rect">
            <a:avLst/>
          </a:prstGeom>
        </p:spPr>
        <p:txBody>
          <a:bodyPr vert="horz" lIns="95327" tIns="47661" rIns="95327" bIns="47661" rtlCol="0" anchor="b"/>
          <a:lstStyle>
            <a:lvl1pPr algn="r">
              <a:defRPr sz="1200">
                <a:ea typeface="ＭＳ Ｐゴシック" charset="-128"/>
              </a:defRPr>
            </a:lvl1pPr>
          </a:lstStyle>
          <a:p>
            <a:pPr>
              <a:defRPr/>
            </a:pPr>
            <a:fld id="{8A9FEB9E-3790-431F-A16C-AB96C710F9AE}" type="slidenum">
              <a:rPr lang="ja-JP" altLang="en-US"/>
              <a:pPr>
                <a:defRPr/>
              </a:pPr>
              <a:t>‹#›</a:t>
            </a:fld>
            <a:endParaRPr lang="ja-JP" altLang="en-US"/>
          </a:p>
        </p:txBody>
      </p:sp>
    </p:spTree>
    <p:extLst>
      <p:ext uri="{BB962C8B-B14F-4D97-AF65-F5344CB8AC3E}">
        <p14:creationId xmlns:p14="http://schemas.microsoft.com/office/powerpoint/2010/main" val="4139741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171" algn="l" rtl="0" eaLnBrk="0" fontAlgn="base" hangingPunct="0">
      <a:spcBef>
        <a:spcPct val="30000"/>
      </a:spcBef>
      <a:spcAft>
        <a:spcPct val="0"/>
      </a:spcAft>
      <a:defRPr kumimoji="1" sz="1200" kern="1200">
        <a:solidFill>
          <a:schemeClr val="tx1"/>
        </a:solidFill>
        <a:latin typeface="+mn-lt"/>
        <a:ea typeface="+mn-ea"/>
        <a:cs typeface="+mn-cs"/>
      </a:defRPr>
    </a:lvl2pPr>
    <a:lvl3pPr marL="914341" algn="l" rtl="0" eaLnBrk="0" fontAlgn="base" hangingPunct="0">
      <a:spcBef>
        <a:spcPct val="30000"/>
      </a:spcBef>
      <a:spcAft>
        <a:spcPct val="0"/>
      </a:spcAft>
      <a:defRPr kumimoji="1" sz="1200" kern="1200">
        <a:solidFill>
          <a:schemeClr val="tx1"/>
        </a:solidFill>
        <a:latin typeface="+mn-lt"/>
        <a:ea typeface="+mn-ea"/>
        <a:cs typeface="+mn-cs"/>
      </a:defRPr>
    </a:lvl3pPr>
    <a:lvl4pPr marL="1371513" algn="l" rtl="0" eaLnBrk="0" fontAlgn="base" hangingPunct="0">
      <a:spcBef>
        <a:spcPct val="30000"/>
      </a:spcBef>
      <a:spcAft>
        <a:spcPct val="0"/>
      </a:spcAft>
      <a:defRPr kumimoji="1" sz="1200" kern="1200">
        <a:solidFill>
          <a:schemeClr val="tx1"/>
        </a:solidFill>
        <a:latin typeface="+mn-lt"/>
        <a:ea typeface="+mn-ea"/>
        <a:cs typeface="+mn-cs"/>
      </a:defRPr>
    </a:lvl4pPr>
    <a:lvl5pPr marL="1828683" algn="l" rtl="0" eaLnBrk="0" fontAlgn="base" hangingPunct="0">
      <a:spcBef>
        <a:spcPct val="30000"/>
      </a:spcBef>
      <a:spcAft>
        <a:spcPct val="0"/>
      </a:spcAft>
      <a:defRPr kumimoji="1" sz="1200" kern="1200">
        <a:solidFill>
          <a:schemeClr val="tx1"/>
        </a:solidFill>
        <a:latin typeface="+mn-lt"/>
        <a:ea typeface="+mn-ea"/>
        <a:cs typeface="+mn-cs"/>
      </a:defRPr>
    </a:lvl5pPr>
    <a:lvl6pPr marL="2285854" algn="l" defTabSz="914341" rtl="0" eaLnBrk="1" latinLnBrk="0" hangingPunct="1">
      <a:defRPr kumimoji="1" sz="1200" kern="1200">
        <a:solidFill>
          <a:schemeClr val="tx1"/>
        </a:solidFill>
        <a:latin typeface="+mn-lt"/>
        <a:ea typeface="+mn-ea"/>
        <a:cs typeface="+mn-cs"/>
      </a:defRPr>
    </a:lvl6pPr>
    <a:lvl7pPr marL="2743024" algn="l" defTabSz="914341" rtl="0" eaLnBrk="1" latinLnBrk="0" hangingPunct="1">
      <a:defRPr kumimoji="1" sz="1200" kern="1200">
        <a:solidFill>
          <a:schemeClr val="tx1"/>
        </a:solidFill>
        <a:latin typeface="+mn-lt"/>
        <a:ea typeface="+mn-ea"/>
        <a:cs typeface="+mn-cs"/>
      </a:defRPr>
    </a:lvl7pPr>
    <a:lvl8pPr marL="3200196" algn="l" defTabSz="914341" rtl="0" eaLnBrk="1" latinLnBrk="0" hangingPunct="1">
      <a:defRPr kumimoji="1" sz="1200" kern="1200">
        <a:solidFill>
          <a:schemeClr val="tx1"/>
        </a:solidFill>
        <a:latin typeface="+mn-lt"/>
        <a:ea typeface="+mn-ea"/>
        <a:cs typeface="+mn-cs"/>
      </a:defRPr>
    </a:lvl8pPr>
    <a:lvl9pPr marL="3657366" algn="l" defTabSz="91434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52" indent="-282517">
              <a:defRPr kumimoji="1">
                <a:solidFill>
                  <a:schemeClr val="tx1"/>
                </a:solidFill>
                <a:latin typeface="Arial" panose="020B0604020202020204" pitchFamily="34" charset="0"/>
                <a:ea typeface="ＭＳ Ｐゴシック" panose="020B0600070205080204" pitchFamily="50" charset="-128"/>
              </a:defRPr>
            </a:lvl2pPr>
            <a:lvl3pPr marL="1131704" indent="-225027">
              <a:defRPr kumimoji="1">
                <a:solidFill>
                  <a:schemeClr val="tx1"/>
                </a:solidFill>
                <a:latin typeface="Arial" panose="020B0604020202020204" pitchFamily="34" charset="0"/>
                <a:ea typeface="ＭＳ Ｐゴシック" panose="020B0600070205080204" pitchFamily="50" charset="-128"/>
              </a:defRPr>
            </a:lvl3pPr>
            <a:lvl4pPr marL="1585042" indent="-225027">
              <a:defRPr kumimoji="1">
                <a:solidFill>
                  <a:schemeClr val="tx1"/>
                </a:solidFill>
                <a:latin typeface="Arial" panose="020B0604020202020204" pitchFamily="34" charset="0"/>
                <a:ea typeface="ＭＳ Ｐゴシック" panose="020B0600070205080204" pitchFamily="50" charset="-128"/>
              </a:defRPr>
            </a:lvl4pPr>
            <a:lvl5pPr marL="2036737" indent="-225027">
              <a:defRPr kumimoji="1">
                <a:solidFill>
                  <a:schemeClr val="tx1"/>
                </a:solidFill>
                <a:latin typeface="Arial" panose="020B0604020202020204" pitchFamily="34" charset="0"/>
                <a:ea typeface="ＭＳ Ｐゴシック" panose="020B0600070205080204" pitchFamily="50" charset="-128"/>
              </a:defRPr>
            </a:lvl5pPr>
            <a:lvl6pPr marL="2509786"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283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5588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28930"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1</a:t>
            </a:fld>
            <a:endParaRPr lang="ja-JP" altLang="en-US">
              <a:solidFill>
                <a:srgbClr val="000000"/>
              </a:solidFill>
            </a:endParaRPr>
          </a:p>
        </p:txBody>
      </p:sp>
    </p:spTree>
    <p:extLst>
      <p:ext uri="{BB962C8B-B14F-4D97-AF65-F5344CB8AC3E}">
        <p14:creationId xmlns:p14="http://schemas.microsoft.com/office/powerpoint/2010/main" val="50947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52" indent="-282517">
              <a:defRPr kumimoji="1">
                <a:solidFill>
                  <a:schemeClr val="tx1"/>
                </a:solidFill>
                <a:latin typeface="Arial" panose="020B0604020202020204" pitchFamily="34" charset="0"/>
                <a:ea typeface="ＭＳ Ｐゴシック" panose="020B0600070205080204" pitchFamily="50" charset="-128"/>
              </a:defRPr>
            </a:lvl2pPr>
            <a:lvl3pPr marL="1131704" indent="-225027">
              <a:defRPr kumimoji="1">
                <a:solidFill>
                  <a:schemeClr val="tx1"/>
                </a:solidFill>
                <a:latin typeface="Arial" panose="020B0604020202020204" pitchFamily="34" charset="0"/>
                <a:ea typeface="ＭＳ Ｐゴシック" panose="020B0600070205080204" pitchFamily="50" charset="-128"/>
              </a:defRPr>
            </a:lvl3pPr>
            <a:lvl4pPr marL="1585042" indent="-225027">
              <a:defRPr kumimoji="1">
                <a:solidFill>
                  <a:schemeClr val="tx1"/>
                </a:solidFill>
                <a:latin typeface="Arial" panose="020B0604020202020204" pitchFamily="34" charset="0"/>
                <a:ea typeface="ＭＳ Ｐゴシック" panose="020B0600070205080204" pitchFamily="50" charset="-128"/>
              </a:defRPr>
            </a:lvl4pPr>
            <a:lvl5pPr marL="2036737" indent="-225027">
              <a:defRPr kumimoji="1">
                <a:solidFill>
                  <a:schemeClr val="tx1"/>
                </a:solidFill>
                <a:latin typeface="Arial" panose="020B0604020202020204" pitchFamily="34" charset="0"/>
                <a:ea typeface="ＭＳ Ｐゴシック" panose="020B0600070205080204" pitchFamily="50" charset="-128"/>
              </a:defRPr>
            </a:lvl5pPr>
            <a:lvl6pPr marL="2509786"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283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5588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28930"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2</a:t>
            </a:fld>
            <a:endParaRPr lang="ja-JP" altLang="en-US">
              <a:solidFill>
                <a:srgbClr val="000000"/>
              </a:solidFill>
            </a:endParaRPr>
          </a:p>
        </p:txBody>
      </p:sp>
    </p:spTree>
    <p:extLst>
      <p:ext uri="{BB962C8B-B14F-4D97-AF65-F5344CB8AC3E}">
        <p14:creationId xmlns:p14="http://schemas.microsoft.com/office/powerpoint/2010/main" val="38195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52" indent="-282517">
              <a:defRPr kumimoji="1">
                <a:solidFill>
                  <a:schemeClr val="tx1"/>
                </a:solidFill>
                <a:latin typeface="Arial" panose="020B0604020202020204" pitchFamily="34" charset="0"/>
                <a:ea typeface="ＭＳ Ｐゴシック" panose="020B0600070205080204" pitchFamily="50" charset="-128"/>
              </a:defRPr>
            </a:lvl2pPr>
            <a:lvl3pPr marL="1131704" indent="-225027">
              <a:defRPr kumimoji="1">
                <a:solidFill>
                  <a:schemeClr val="tx1"/>
                </a:solidFill>
                <a:latin typeface="Arial" panose="020B0604020202020204" pitchFamily="34" charset="0"/>
                <a:ea typeface="ＭＳ Ｐゴシック" panose="020B0600070205080204" pitchFamily="50" charset="-128"/>
              </a:defRPr>
            </a:lvl3pPr>
            <a:lvl4pPr marL="1585042" indent="-225027">
              <a:defRPr kumimoji="1">
                <a:solidFill>
                  <a:schemeClr val="tx1"/>
                </a:solidFill>
                <a:latin typeface="Arial" panose="020B0604020202020204" pitchFamily="34" charset="0"/>
                <a:ea typeface="ＭＳ Ｐゴシック" panose="020B0600070205080204" pitchFamily="50" charset="-128"/>
              </a:defRPr>
            </a:lvl4pPr>
            <a:lvl5pPr marL="2036737" indent="-225027">
              <a:defRPr kumimoji="1">
                <a:solidFill>
                  <a:schemeClr val="tx1"/>
                </a:solidFill>
                <a:latin typeface="Arial" panose="020B0604020202020204" pitchFamily="34" charset="0"/>
                <a:ea typeface="ＭＳ Ｐゴシック" panose="020B0600070205080204" pitchFamily="50" charset="-128"/>
              </a:defRPr>
            </a:lvl5pPr>
            <a:lvl6pPr marL="2509786"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283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5588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28930"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3</a:t>
            </a:fld>
            <a:endParaRPr lang="ja-JP" altLang="en-US">
              <a:solidFill>
                <a:srgbClr val="000000"/>
              </a:solidFill>
            </a:endParaRPr>
          </a:p>
        </p:txBody>
      </p:sp>
    </p:spTree>
    <p:extLst>
      <p:ext uri="{BB962C8B-B14F-4D97-AF65-F5344CB8AC3E}">
        <p14:creationId xmlns:p14="http://schemas.microsoft.com/office/powerpoint/2010/main" val="2335901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52" indent="-282517">
              <a:defRPr kumimoji="1">
                <a:solidFill>
                  <a:schemeClr val="tx1"/>
                </a:solidFill>
                <a:latin typeface="Arial" panose="020B0604020202020204" pitchFamily="34" charset="0"/>
                <a:ea typeface="ＭＳ Ｐゴシック" panose="020B0600070205080204" pitchFamily="50" charset="-128"/>
              </a:defRPr>
            </a:lvl2pPr>
            <a:lvl3pPr marL="1131704" indent="-225027">
              <a:defRPr kumimoji="1">
                <a:solidFill>
                  <a:schemeClr val="tx1"/>
                </a:solidFill>
                <a:latin typeface="Arial" panose="020B0604020202020204" pitchFamily="34" charset="0"/>
                <a:ea typeface="ＭＳ Ｐゴシック" panose="020B0600070205080204" pitchFamily="50" charset="-128"/>
              </a:defRPr>
            </a:lvl3pPr>
            <a:lvl4pPr marL="1585042" indent="-225027">
              <a:defRPr kumimoji="1">
                <a:solidFill>
                  <a:schemeClr val="tx1"/>
                </a:solidFill>
                <a:latin typeface="Arial" panose="020B0604020202020204" pitchFamily="34" charset="0"/>
                <a:ea typeface="ＭＳ Ｐゴシック" panose="020B0600070205080204" pitchFamily="50" charset="-128"/>
              </a:defRPr>
            </a:lvl4pPr>
            <a:lvl5pPr marL="2036737" indent="-225027">
              <a:defRPr kumimoji="1">
                <a:solidFill>
                  <a:schemeClr val="tx1"/>
                </a:solidFill>
                <a:latin typeface="Arial" panose="020B0604020202020204" pitchFamily="34" charset="0"/>
                <a:ea typeface="ＭＳ Ｐゴシック" panose="020B0600070205080204" pitchFamily="50" charset="-128"/>
              </a:defRPr>
            </a:lvl5pPr>
            <a:lvl6pPr marL="2509786"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283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5588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28930"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4</a:t>
            </a:fld>
            <a:endParaRPr lang="ja-JP" altLang="en-US">
              <a:solidFill>
                <a:srgbClr val="000000"/>
              </a:solidFill>
            </a:endParaRPr>
          </a:p>
        </p:txBody>
      </p:sp>
    </p:spTree>
    <p:extLst>
      <p:ext uri="{BB962C8B-B14F-4D97-AF65-F5344CB8AC3E}">
        <p14:creationId xmlns:p14="http://schemas.microsoft.com/office/powerpoint/2010/main" val="1455268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52" indent="-282517">
              <a:defRPr kumimoji="1">
                <a:solidFill>
                  <a:schemeClr val="tx1"/>
                </a:solidFill>
                <a:latin typeface="Arial" panose="020B0604020202020204" pitchFamily="34" charset="0"/>
                <a:ea typeface="ＭＳ Ｐゴシック" panose="020B0600070205080204" pitchFamily="50" charset="-128"/>
              </a:defRPr>
            </a:lvl2pPr>
            <a:lvl3pPr marL="1131704" indent="-225027">
              <a:defRPr kumimoji="1">
                <a:solidFill>
                  <a:schemeClr val="tx1"/>
                </a:solidFill>
                <a:latin typeface="Arial" panose="020B0604020202020204" pitchFamily="34" charset="0"/>
                <a:ea typeface="ＭＳ Ｐゴシック" panose="020B0600070205080204" pitchFamily="50" charset="-128"/>
              </a:defRPr>
            </a:lvl3pPr>
            <a:lvl4pPr marL="1585042" indent="-225027">
              <a:defRPr kumimoji="1">
                <a:solidFill>
                  <a:schemeClr val="tx1"/>
                </a:solidFill>
                <a:latin typeface="Arial" panose="020B0604020202020204" pitchFamily="34" charset="0"/>
                <a:ea typeface="ＭＳ Ｐゴシック" panose="020B0600070205080204" pitchFamily="50" charset="-128"/>
              </a:defRPr>
            </a:lvl4pPr>
            <a:lvl5pPr marL="2036737" indent="-225027">
              <a:defRPr kumimoji="1">
                <a:solidFill>
                  <a:schemeClr val="tx1"/>
                </a:solidFill>
                <a:latin typeface="Arial" panose="020B0604020202020204" pitchFamily="34" charset="0"/>
                <a:ea typeface="ＭＳ Ｐゴシック" panose="020B0600070205080204" pitchFamily="50" charset="-128"/>
              </a:defRPr>
            </a:lvl5pPr>
            <a:lvl6pPr marL="2509786"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283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55884"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28930" indent="-22502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5</a:t>
            </a:fld>
            <a:endParaRPr lang="ja-JP" altLang="en-US">
              <a:solidFill>
                <a:srgbClr val="000000"/>
              </a:solidFill>
            </a:endParaRPr>
          </a:p>
        </p:txBody>
      </p:sp>
    </p:spTree>
    <p:extLst>
      <p:ext uri="{BB962C8B-B14F-4D97-AF65-F5344CB8AC3E}">
        <p14:creationId xmlns:p14="http://schemas.microsoft.com/office/powerpoint/2010/main" val="1797326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50"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8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8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9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99"/>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8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59"/>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78"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28"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D0660E29-07BF-4FD7-BF21-97233B22614F}" type="slidenum">
              <a:rPr lang="en-US" altLang="ja-JP" smtClean="0">
                <a:solidFill>
                  <a:srgbClr val="000000"/>
                </a:solidFill>
              </a:rPr>
              <a:pPr>
                <a:defRPr/>
              </a:pPr>
              <a:t>‹#›</a:t>
            </a:fld>
            <a:endParaRPr lang="en-US" altLang="ja-JP">
              <a:solidFill>
                <a:srgbClr val="000000"/>
              </a:solidFill>
            </a:endParaRPr>
          </a:p>
        </p:txBody>
      </p:sp>
      <p:pic>
        <p:nvPicPr>
          <p:cNvPr id="7" name="Picture 7" descr="mlit_top"/>
          <p:cNvPicPr>
            <a:picLocks noChangeAspect="1" noChangeArrowheads="1"/>
          </p:cNvPicPr>
          <p:nvPr userDrawn="1"/>
        </p:nvPicPr>
        <p:blipFill>
          <a:blip r:embed="rId2" cstate="print">
            <a:extLst>
              <a:ext uri="{28A0092B-C50C-407E-A947-70E740481C1C}">
                <a14:useLocalDpi xmlns:a14="http://schemas.microsoft.com/office/drawing/2010/main"/>
              </a:ext>
            </a:extLst>
          </a:blip>
          <a:srcRect t="62230"/>
          <a:stretch>
            <a:fillRect/>
          </a:stretch>
        </p:blipFill>
        <p:spPr bwMode="auto">
          <a:xfrm>
            <a:off x="47" y="6524895"/>
            <a:ext cx="9906000" cy="333375"/>
          </a:xfrm>
          <a:prstGeom prst="rect">
            <a:avLst/>
          </a:prstGeom>
          <a:noFill/>
          <a:ln w="9525">
            <a:noFill/>
            <a:miter lim="800000"/>
            <a:headEnd/>
            <a:tailEnd/>
          </a:ln>
        </p:spPr>
      </p:pic>
      <p:sp>
        <p:nvSpPr>
          <p:cNvPr id="8" name="Rectangle 9"/>
          <p:cNvSpPr>
            <a:spLocks noChangeArrowheads="1"/>
          </p:cNvSpPr>
          <p:nvPr userDrawn="1"/>
        </p:nvSpPr>
        <p:spPr bwMode="auto">
          <a:xfrm>
            <a:off x="1833332" y="3284809"/>
            <a:ext cx="8072702" cy="73025"/>
          </a:xfrm>
          <a:prstGeom prst="rect">
            <a:avLst/>
          </a:prstGeom>
          <a:solidFill>
            <a:srgbClr val="0066CC"/>
          </a:solidFill>
          <a:ln w="9525">
            <a:noFill/>
            <a:miter lim="800000"/>
            <a:headEnd/>
            <a:tailEnd/>
          </a:ln>
          <a:effectLst/>
        </p:spPr>
        <p:txBody>
          <a:bodyPr wrap="none" lIns="91434" tIns="45717" rIns="91434" bIns="45717" anchor="ctr"/>
          <a:lstStyle/>
          <a:p>
            <a:pPr>
              <a:defRPr/>
            </a:pPr>
            <a:endParaRPr lang="ja-JP" altLang="en-US">
              <a:solidFill>
                <a:srgbClr val="000000"/>
              </a:solidFill>
              <a:ea typeface="ＭＳ Ｐゴシック" pitchFamily="50" charset="-128"/>
            </a:endParaRPr>
          </a:p>
        </p:txBody>
      </p:sp>
      <p:pic>
        <p:nvPicPr>
          <p:cNvPr id="9" name="Picture 11"/>
          <p:cNvPicPr>
            <a:picLocks noChangeAspect="1" noChangeArrowheads="1"/>
          </p:cNvPicPr>
          <p:nvPr userDrawn="1"/>
        </p:nvPicPr>
        <p:blipFill>
          <a:blip r:embed="rId3" cstate="print"/>
          <a:srcRect/>
          <a:stretch>
            <a:fillRect/>
          </a:stretch>
        </p:blipFill>
        <p:spPr bwMode="auto">
          <a:xfrm>
            <a:off x="117" y="6051822"/>
            <a:ext cx="2301081" cy="473075"/>
          </a:xfrm>
          <a:prstGeom prst="rect">
            <a:avLst/>
          </a:prstGeom>
          <a:noFill/>
          <a:ln w="9525">
            <a:noFill/>
            <a:miter lim="800000"/>
            <a:headEnd/>
            <a:tailEnd/>
          </a:ln>
        </p:spPr>
      </p:pic>
      <p:sp>
        <p:nvSpPr>
          <p:cNvPr id="10" name="Text Box 12"/>
          <p:cNvSpPr txBox="1">
            <a:spLocks noChangeArrowheads="1"/>
          </p:cNvSpPr>
          <p:nvPr userDrawn="1"/>
        </p:nvSpPr>
        <p:spPr bwMode="auto">
          <a:xfrm>
            <a:off x="0" y="6524896"/>
            <a:ext cx="3642908" cy="276993"/>
          </a:xfrm>
          <a:prstGeom prst="rect">
            <a:avLst/>
          </a:prstGeom>
          <a:noFill/>
          <a:ln w="9525">
            <a:noFill/>
            <a:miter lim="800000"/>
            <a:headEnd/>
            <a:tailEnd/>
          </a:ln>
          <a:effectLst/>
        </p:spPr>
        <p:txBody>
          <a:bodyPr wrap="none" lIns="91434" tIns="45717" rIns="91434" bIns="45717">
            <a:spAutoFit/>
          </a:bodyPr>
          <a:lstStyle/>
          <a:p>
            <a:pPr>
              <a:defRPr/>
            </a:pPr>
            <a:r>
              <a:rPr lang="en-US" altLang="ja-JP" sz="1200" i="1" dirty="0">
                <a:solidFill>
                  <a:srgbClr val="FFFFFF"/>
                </a:solidFill>
                <a:latin typeface="Times New Roman" pitchFamily="18" charset="0"/>
                <a:ea typeface="ＭＳ Ｐゴシック" pitchFamily="50" charset="-128"/>
              </a:rPr>
              <a:t>Ministry of Land, Infrastructure, Transport and Tourism</a:t>
            </a:r>
          </a:p>
        </p:txBody>
      </p:sp>
    </p:spTree>
    <p:extLst>
      <p:ext uri="{BB962C8B-B14F-4D97-AF65-F5344CB8AC3E}">
        <p14:creationId xmlns:p14="http://schemas.microsoft.com/office/powerpoint/2010/main" val="550515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7D6FDCF0-F745-451A-8B70-E4F9A2200B95}"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183376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D9B4E16A-E78C-459D-9A0C-B7B3427D3164}"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306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5D5F5430-6B4E-4488-AFC6-FF4C2D844B1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3241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p>
            <a:pPr>
              <a:defRPr/>
            </a:pPr>
            <a:fld id="{9FAEFE03-072C-4E06-8CA3-D1AD34AD7246}"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59269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fld id="{49930212-FE0C-4E8A-9229-3414C5D74475}"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98528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fld id="{3285BD62-A9DF-4749-9D36-0A4D3DAB142D}"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97082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5673349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42BA2940-D65C-40D0-9ED6-1D90E2AD945C}"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87057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215013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328599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6_白紙">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a:t>マスター タイトルの書式設定</a:t>
            </a:r>
          </a:p>
        </p:txBody>
      </p:sp>
      <p:sp>
        <p:nvSpPr>
          <p:cNvPr id="2" name="フッター プレースホルダー 1"/>
          <p:cNvSpPr>
            <a:spLocks noGrp="1"/>
          </p:cNvSpPr>
          <p:nvPr>
            <p:ph type="ftr" sz="quarter" idx="10"/>
          </p:nvPr>
        </p:nvSpPr>
        <p:spPr/>
        <p:txBody>
          <a:bodyPr/>
          <a:lstStyle/>
          <a:p>
            <a:endParaRPr kumimoji="1" lang="ja-JP" altLang="en-US"/>
          </a:p>
        </p:txBody>
      </p:sp>
      <p:sp>
        <p:nvSpPr>
          <p:cNvPr id="3" name="スライド番号プレースホルダー 2"/>
          <p:cNvSpPr>
            <a:spLocks noGrp="1"/>
          </p:cNvSpPr>
          <p:nvPr>
            <p:ph type="sldNum" sz="quarter" idx="11"/>
          </p:nvPr>
        </p:nvSpPr>
        <p:spPr>
          <a:xfrm>
            <a:off x="7548686" y="6356350"/>
            <a:ext cx="2228850" cy="365125"/>
          </a:xfrm>
        </p:spPr>
        <p:txBody>
          <a:bodyPr/>
          <a:lstStyle>
            <a:lvl1pPr>
              <a:defRPr>
                <a:solidFill>
                  <a:schemeClr val="tx1"/>
                </a:solidFill>
              </a:defRPr>
            </a:lvl1pPr>
          </a:lstStyle>
          <a:p>
            <a:fld id="{18EAE80E-A420-40D4-8E6A-F3B1068ED3F0}" type="slidenum">
              <a:rPr lang="ja-JP" altLang="en-US" smtClean="0"/>
              <a:pPr/>
              <a:t>‹#›</a:t>
            </a:fld>
            <a:endParaRPr lang="ja-JP" altLang="en-US"/>
          </a:p>
        </p:txBody>
      </p:sp>
    </p:spTree>
    <p:extLst>
      <p:ext uri="{BB962C8B-B14F-4D97-AF65-F5344CB8AC3E}">
        <p14:creationId xmlns:p14="http://schemas.microsoft.com/office/powerpoint/2010/main" val="102385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5.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8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 id="2147483977" r:id="rId13"/>
    <p:sldLayoutId id="2147483978"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C4626550-A09C-4809-9915-A6B52372BBD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68282560"/>
      </p:ext>
    </p:extLst>
  </p:cSld>
  <p:clrMap bg1="lt1" tx1="dk1" bg2="lt2" tx2="dk2" accent1="accent1" accent2="accent2" accent3="accent3" accent4="accent4" accent5="accent5" accent6="accent6" hlink="hlink" folHlink="folHlink"/>
  <p:sldLayoutIdLst>
    <p:sldLayoutId id="2147484490" r:id="rId1"/>
    <p:sldLayoutId id="2147484491" r:id="rId2"/>
    <p:sldLayoutId id="2147484492" r:id="rId3"/>
    <p:sldLayoutId id="2147484493" r:id="rId4"/>
    <p:sldLayoutId id="2147484494" r:id="rId5"/>
    <p:sldLayoutId id="2147484495" r:id="rId6"/>
    <p:sldLayoutId id="2147484496" r:id="rId7"/>
    <p:sldLayoutId id="2147484497" r:id="rId8"/>
    <p:sldLayoutId id="2147484498" r:id="rId9"/>
    <p:sldLayoutId id="2147484499" r:id="rId10"/>
    <p:sldLayoutId id="2147484500" r:id="rId11"/>
    <p:sldLayoutId id="2147484501" r:id="rId1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txBox="1">
            <a:spLocks/>
          </p:cNvSpPr>
          <p:nvPr/>
        </p:nvSpPr>
        <p:spPr bwMode="auto">
          <a:xfrm>
            <a:off x="1" y="0"/>
            <a:ext cx="8121351"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2000" b="1" dirty="0">
                <a:solidFill>
                  <a:srgbClr val="006699"/>
                </a:solidFill>
              </a:rPr>
              <a:t>水素・燃料アンモニア等の需要量の推計対象</a:t>
            </a:r>
          </a:p>
        </p:txBody>
      </p:sp>
      <p:cxnSp>
        <p:nvCxnSpPr>
          <p:cNvPr id="4" name="直線コネクタ 3"/>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D9653F8F-8AA1-4896-A81C-74AFA31CFC89}"/>
              </a:ext>
            </a:extLst>
          </p:cNvPr>
          <p:cNvSpPr/>
          <p:nvPr/>
        </p:nvSpPr>
        <p:spPr>
          <a:xfrm>
            <a:off x="14064" y="462345"/>
            <a:ext cx="9805764" cy="2631490"/>
          </a:xfrm>
          <a:prstGeom prst="rect">
            <a:avLst/>
          </a:prstGeom>
        </p:spPr>
        <p:txBody>
          <a:bodyPr wrap="square">
            <a:spAutoFit/>
          </a:bodyPr>
          <a:lstStyle/>
          <a:p>
            <a:pPr marL="285750" indent="-285750">
              <a:lnSpc>
                <a:spcPts val="2200"/>
              </a:lnSpc>
              <a:buFont typeface="Arial" panose="020B0604020202020204" pitchFamily="34" charset="0"/>
              <a:buChar char="•"/>
            </a:pPr>
            <a:r>
              <a:rPr lang="ja-JP" altLang="en-US" sz="1600" dirty="0">
                <a:latin typeface="ＭＳ Ｐゴシック 本文"/>
              </a:rPr>
              <a:t>水素・燃料アンモニアの需要量について、</a:t>
            </a:r>
            <a:r>
              <a:rPr lang="en-US" altLang="ja-JP" sz="1600" dirty="0">
                <a:latin typeface="ＭＳ Ｐゴシック 本文"/>
              </a:rPr>
              <a:t>3</a:t>
            </a:r>
            <a:r>
              <a:rPr lang="ja-JP" altLang="en-US" sz="1600" dirty="0">
                <a:latin typeface="ＭＳ Ｐゴシック 本文"/>
              </a:rPr>
              <a:t>港湾（大阪港・堺泉北港・阪南港）エリア内を範囲として、推計。</a:t>
            </a:r>
            <a:endParaRPr lang="en-US" altLang="ja-JP" sz="1600" dirty="0">
              <a:latin typeface="+mj-ea"/>
              <a:ea typeface="+mj-ea"/>
            </a:endParaRPr>
          </a:p>
          <a:p>
            <a:pPr marL="285750" indent="-285750">
              <a:lnSpc>
                <a:spcPts val="2200"/>
              </a:lnSpc>
              <a:buFont typeface="Arial" panose="020B0604020202020204" pitchFamily="34" charset="0"/>
              <a:buChar char="•"/>
            </a:pPr>
            <a:r>
              <a:rPr lang="en-US" altLang="ja-JP" sz="1600" dirty="0">
                <a:latin typeface="+mj-ea"/>
                <a:ea typeface="+mj-ea"/>
              </a:rPr>
              <a:t>2030</a:t>
            </a:r>
            <a:r>
              <a:rPr lang="ja-JP" altLang="ja-JP" sz="1600" dirty="0">
                <a:latin typeface="+mj-ea"/>
                <a:ea typeface="+mj-ea"/>
              </a:rPr>
              <a:t>年度時点は各事業者による将来計画</a:t>
            </a:r>
            <a:r>
              <a:rPr lang="ja-JP" altLang="en-US" sz="1600" dirty="0">
                <a:latin typeface="+mj-ea"/>
                <a:ea typeface="+mj-ea"/>
              </a:rPr>
              <a:t>に基づき、水素・燃料アンモニア等の需要量を推計した。</a:t>
            </a:r>
            <a:endParaRPr lang="en-US" altLang="ja-JP" sz="1600" dirty="0">
              <a:latin typeface="+mj-ea"/>
              <a:ea typeface="+mj-ea"/>
            </a:endParaRPr>
          </a:p>
          <a:p>
            <a:pPr marL="285750" indent="-285750">
              <a:lnSpc>
                <a:spcPts val="2200"/>
              </a:lnSpc>
              <a:buFont typeface="Arial" panose="020B0604020202020204" pitchFamily="34" charset="0"/>
              <a:buChar char="•"/>
            </a:pPr>
            <a:r>
              <a:rPr lang="en-US" altLang="ja-JP" sz="1600" dirty="0">
                <a:latin typeface="+mj-ea"/>
                <a:ea typeface="+mj-ea"/>
              </a:rPr>
              <a:t>2050</a:t>
            </a:r>
            <a:r>
              <a:rPr lang="ja-JP" altLang="ja-JP" sz="1600" dirty="0">
                <a:latin typeface="+mj-ea"/>
                <a:ea typeface="+mj-ea"/>
              </a:rPr>
              <a:t>年時点では化石燃料が全量水素・燃料アンモニア等に置き換わると仮定し、</a:t>
            </a:r>
            <a:r>
              <a:rPr lang="ja-JP" altLang="en-US" sz="1600" b="1" dirty="0">
                <a:latin typeface="+mj-ea"/>
                <a:ea typeface="+mj-ea"/>
              </a:rPr>
              <a:t>水素・燃料アンモニア等の次世代エネルギーに代替した場合の需要を推計</a:t>
            </a:r>
            <a:r>
              <a:rPr lang="ja-JP" altLang="en-US" sz="1600" dirty="0">
                <a:latin typeface="+mj-ea"/>
                <a:ea typeface="+mj-ea"/>
              </a:rPr>
              <a:t>した。</a:t>
            </a:r>
            <a:endParaRPr lang="en-US" altLang="ja-JP" sz="1600" dirty="0">
              <a:latin typeface="+mj-ea"/>
              <a:ea typeface="+mj-ea"/>
            </a:endParaRPr>
          </a:p>
          <a:p>
            <a:pPr marL="285750" indent="-285750">
              <a:lnSpc>
                <a:spcPts val="2200"/>
              </a:lnSpc>
              <a:buFont typeface="Arial" panose="020B0604020202020204" pitchFamily="34" charset="0"/>
              <a:buChar char="•"/>
            </a:pPr>
            <a:endParaRPr lang="ja-JP" altLang="en-US" sz="1600" dirty="0">
              <a:latin typeface="+mj-ea"/>
              <a:ea typeface="+mj-ea"/>
            </a:endParaRPr>
          </a:p>
          <a:p>
            <a:pPr>
              <a:lnSpc>
                <a:spcPts val="2200"/>
              </a:lnSpc>
            </a:pPr>
            <a:r>
              <a:rPr lang="ja-JP" altLang="en-US" sz="1600" dirty="0">
                <a:latin typeface="+mj-ea"/>
                <a:ea typeface="+mj-ea"/>
              </a:rPr>
              <a:t>＜</a:t>
            </a:r>
            <a:r>
              <a:rPr lang="en-US" altLang="ja-JP" sz="1600" dirty="0">
                <a:latin typeface="+mj-ea"/>
                <a:ea typeface="+mj-ea"/>
              </a:rPr>
              <a:t>2050</a:t>
            </a:r>
            <a:r>
              <a:rPr lang="ja-JP" altLang="en-US" sz="1600" dirty="0">
                <a:latin typeface="+mj-ea"/>
                <a:ea typeface="+mj-ea"/>
              </a:rPr>
              <a:t>年時点における水素・燃料アンモニア等の需要量の推計対象＞</a:t>
            </a:r>
            <a:endParaRPr lang="en-US" altLang="ja-JP" sz="1600" dirty="0">
              <a:latin typeface="+mj-ea"/>
              <a:ea typeface="+mj-ea"/>
            </a:endParaRPr>
          </a:p>
          <a:p>
            <a:pPr marL="285750" indent="-285750">
              <a:lnSpc>
                <a:spcPts val="2200"/>
              </a:lnSpc>
              <a:buFont typeface="Arial" panose="020B0604020202020204" pitchFamily="34" charset="0"/>
              <a:buChar char="•"/>
            </a:pPr>
            <a:r>
              <a:rPr lang="ja-JP" altLang="en-US" sz="1600" dirty="0">
                <a:latin typeface="+mj-ea"/>
                <a:ea typeface="+mj-ea"/>
              </a:rPr>
              <a:t>電力・ガスを供給する施設での、水素や合成メタン等の燃料代替によるポテンシャルが特に大きく、</a:t>
            </a:r>
            <a:r>
              <a:rPr lang="ja-JP" altLang="en-US" sz="1600" b="1" dirty="0">
                <a:latin typeface="+mj-ea"/>
                <a:ea typeface="+mj-ea"/>
              </a:rPr>
              <a:t>水素の利用が見込まれる</a:t>
            </a:r>
            <a:r>
              <a:rPr lang="ja-JP" altLang="en-US" sz="1600" dirty="0">
                <a:latin typeface="+mj-ea"/>
                <a:ea typeface="+mj-ea"/>
              </a:rPr>
              <a:t>。化学工場を中心とした工場におけるボイラー等の生産設備の化石燃料代替に燃料</a:t>
            </a:r>
            <a:r>
              <a:rPr lang="ja-JP" altLang="en-US" sz="1600" b="1" dirty="0">
                <a:latin typeface="+mj-ea"/>
                <a:ea typeface="+mj-ea"/>
              </a:rPr>
              <a:t>アンモニア等の利用が見込まれる</a:t>
            </a:r>
            <a:r>
              <a:rPr lang="ja-JP" altLang="en-US" sz="1600" dirty="0">
                <a:latin typeface="+mj-ea"/>
                <a:ea typeface="+mj-ea"/>
              </a:rPr>
              <a:t>。</a:t>
            </a:r>
          </a:p>
        </p:txBody>
      </p:sp>
      <p:graphicFrame>
        <p:nvGraphicFramePr>
          <p:cNvPr id="8" name="表 7">
            <a:extLst>
              <a:ext uri="{FF2B5EF4-FFF2-40B4-BE49-F238E27FC236}">
                <a16:creationId xmlns:a16="http://schemas.microsoft.com/office/drawing/2014/main" id="{2CB78C31-8F60-4792-BBB5-1156EE934210}"/>
              </a:ext>
            </a:extLst>
          </p:cNvPr>
          <p:cNvGraphicFramePr>
            <a:graphicFrameLocks noGrp="1"/>
          </p:cNvGraphicFramePr>
          <p:nvPr>
            <p:extLst>
              <p:ext uri="{D42A27DB-BD31-4B8C-83A1-F6EECF244321}">
                <p14:modId xmlns:p14="http://schemas.microsoft.com/office/powerpoint/2010/main" val="2833539034"/>
              </p:ext>
            </p:extLst>
          </p:nvPr>
        </p:nvGraphicFramePr>
        <p:xfrm>
          <a:off x="82653" y="3017275"/>
          <a:ext cx="9435093" cy="3597089"/>
        </p:xfrm>
        <a:graphic>
          <a:graphicData uri="http://schemas.openxmlformats.org/drawingml/2006/table">
            <a:tbl>
              <a:tblPr firstRow="1" bandRow="1">
                <a:tableStyleId>{5940675A-B579-460E-94D1-54222C63F5DA}</a:tableStyleId>
              </a:tblPr>
              <a:tblGrid>
                <a:gridCol w="1508397">
                  <a:extLst>
                    <a:ext uri="{9D8B030D-6E8A-4147-A177-3AD203B41FA5}">
                      <a16:colId xmlns:a16="http://schemas.microsoft.com/office/drawing/2014/main" val="3373576581"/>
                    </a:ext>
                  </a:extLst>
                </a:gridCol>
                <a:gridCol w="2857894">
                  <a:extLst>
                    <a:ext uri="{9D8B030D-6E8A-4147-A177-3AD203B41FA5}">
                      <a16:colId xmlns:a16="http://schemas.microsoft.com/office/drawing/2014/main" val="2450589022"/>
                    </a:ext>
                  </a:extLst>
                </a:gridCol>
                <a:gridCol w="3456384">
                  <a:extLst>
                    <a:ext uri="{9D8B030D-6E8A-4147-A177-3AD203B41FA5}">
                      <a16:colId xmlns:a16="http://schemas.microsoft.com/office/drawing/2014/main" val="2582311692"/>
                    </a:ext>
                  </a:extLst>
                </a:gridCol>
                <a:gridCol w="1612418">
                  <a:extLst>
                    <a:ext uri="{9D8B030D-6E8A-4147-A177-3AD203B41FA5}">
                      <a16:colId xmlns:a16="http://schemas.microsoft.com/office/drawing/2014/main" val="2622646927"/>
                    </a:ext>
                  </a:extLst>
                </a:gridCol>
              </a:tblGrid>
              <a:tr h="121678">
                <a:tc>
                  <a:txBody>
                    <a:bodyPr/>
                    <a:lstStyle/>
                    <a:p>
                      <a:endParaRPr kumimoji="1" lang="ja-JP" altLang="en-US" sz="1200" dirty="0">
                        <a:latin typeface="+mj-ea"/>
                        <a:ea typeface="+mj-ea"/>
                      </a:endParaRPr>
                    </a:p>
                  </a:txBody>
                  <a:tcPr/>
                </a:tc>
                <a:tc>
                  <a:txBody>
                    <a:bodyPr/>
                    <a:lstStyle/>
                    <a:p>
                      <a:pPr algn="ctr"/>
                      <a:r>
                        <a:rPr kumimoji="1" lang="ja-JP" altLang="en-US" sz="1200" dirty="0">
                          <a:latin typeface="+mj-ea"/>
                          <a:ea typeface="+mj-ea"/>
                        </a:rPr>
                        <a:t>取組</a:t>
                      </a:r>
                    </a:p>
                  </a:txBody>
                  <a:tcPr/>
                </a:tc>
                <a:tc>
                  <a:txBody>
                    <a:bodyPr/>
                    <a:lstStyle/>
                    <a:p>
                      <a:pPr algn="ctr"/>
                      <a:r>
                        <a:rPr kumimoji="1" lang="ja-JP" altLang="en-US" sz="1200" dirty="0">
                          <a:latin typeface="+mj-ea"/>
                          <a:ea typeface="+mj-ea"/>
                        </a:rPr>
                        <a:t>需要量の推計対象</a:t>
                      </a:r>
                    </a:p>
                  </a:txBody>
                  <a:tcPr/>
                </a:tc>
                <a:tc>
                  <a:txBody>
                    <a:bodyPr/>
                    <a:lstStyle/>
                    <a:p>
                      <a:pPr algn="ctr"/>
                      <a:r>
                        <a:rPr kumimoji="1" lang="ja-JP" altLang="en-US" sz="1200" dirty="0">
                          <a:latin typeface="+mj-ea"/>
                          <a:ea typeface="+mj-ea"/>
                        </a:rPr>
                        <a:t>利用形態</a:t>
                      </a:r>
                    </a:p>
                  </a:txBody>
                  <a:tcPr/>
                </a:tc>
                <a:extLst>
                  <a:ext uri="{0D108BD9-81ED-4DB2-BD59-A6C34878D82A}">
                    <a16:rowId xmlns:a16="http://schemas.microsoft.com/office/drawing/2014/main" val="1340055824"/>
                  </a:ext>
                </a:extLst>
              </a:tr>
              <a:tr h="428206">
                <a:tc rowSpan="2">
                  <a:txBody>
                    <a:bodyPr/>
                    <a:lstStyle/>
                    <a:p>
                      <a:r>
                        <a:rPr kumimoji="1" lang="ja-JP" altLang="en-US" sz="1200" dirty="0">
                          <a:latin typeface="+mj-ea"/>
                          <a:ea typeface="+mj-ea"/>
                        </a:rPr>
                        <a:t>港湾ターミナル内</a:t>
                      </a:r>
                    </a:p>
                  </a:txBody>
                  <a:tcPr/>
                </a:tc>
                <a:tc>
                  <a:txBody>
                    <a:bodyPr/>
                    <a:lstStyle/>
                    <a:p>
                      <a:r>
                        <a:rPr kumimoji="1" lang="ja-JP" altLang="en-US" sz="1200" dirty="0">
                          <a:latin typeface="+mj-ea"/>
                          <a:ea typeface="+mj-ea"/>
                        </a:rPr>
                        <a:t>荷役機械の</a:t>
                      </a:r>
                      <a:r>
                        <a:rPr kumimoji="1" lang="en-US" altLang="ja-JP" sz="1200" dirty="0">
                          <a:latin typeface="+mj-ea"/>
                          <a:ea typeface="+mj-ea"/>
                        </a:rPr>
                        <a:t>FC</a:t>
                      </a:r>
                      <a:r>
                        <a:rPr kumimoji="1" lang="ja-JP" altLang="en-US" sz="1200" dirty="0">
                          <a:latin typeface="+mj-ea"/>
                          <a:ea typeface="+mj-ea"/>
                        </a:rPr>
                        <a:t>化</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baseline="0" dirty="0">
                          <a:solidFill>
                            <a:schemeClr val="tx1"/>
                          </a:solidFill>
                          <a:latin typeface="+mj-ea"/>
                          <a:ea typeface="+mj-ea"/>
                          <a:cs typeface="+mn-cs"/>
                        </a:rPr>
                        <a:t>港湾荷役機械のうち、化石燃料で駆動する機械の燃料消費量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3490517916"/>
                  </a:ext>
                </a:extLst>
              </a:tr>
              <a:tr h="365644">
                <a:tc vMerge="1">
                  <a:txBody>
                    <a:bodyPr/>
                    <a:lstStyle/>
                    <a:p>
                      <a:endParaRPr kumimoji="1" lang="ja-JP" altLang="en-US" dirty="0"/>
                    </a:p>
                  </a:txBody>
                  <a:tcPr/>
                </a:tc>
                <a:tc>
                  <a:txBody>
                    <a:bodyPr/>
                    <a:lstStyle/>
                    <a:p>
                      <a:r>
                        <a:rPr kumimoji="1" lang="ja-JP" altLang="en-US" sz="1200" dirty="0">
                          <a:latin typeface="+mj-ea"/>
                          <a:ea typeface="+mj-ea"/>
                        </a:rPr>
                        <a:t>非化石エネルギー由来の電力導入</a:t>
                      </a:r>
                    </a:p>
                  </a:txBody>
                  <a:tcPr/>
                </a:tc>
                <a:tc>
                  <a:txBody>
                    <a:bodyPr/>
                    <a:lstStyle/>
                    <a:p>
                      <a:r>
                        <a:rPr kumimoji="1" lang="ja-JP" altLang="en-US" sz="1200" dirty="0">
                          <a:latin typeface="+mj-ea"/>
                          <a:ea typeface="+mj-ea"/>
                        </a:rPr>
                        <a:t>電力会社から購入している電力消費量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3085276246"/>
                  </a:ext>
                </a:extLst>
              </a:tr>
              <a:tr h="365644">
                <a:tc rowSpan="3">
                  <a:txBody>
                    <a:bodyPr/>
                    <a:lstStyle/>
                    <a:p>
                      <a:r>
                        <a:rPr kumimoji="1" lang="ja-JP" altLang="en-US" sz="1200" dirty="0">
                          <a:latin typeface="+mj-ea"/>
                          <a:ea typeface="+mj-ea"/>
                        </a:rPr>
                        <a:t>船舶・車両</a:t>
                      </a:r>
                    </a:p>
                  </a:txBody>
                  <a:tcPr/>
                </a:tc>
                <a:tc>
                  <a:txBody>
                    <a:bodyPr/>
                    <a:lstStyle/>
                    <a:p>
                      <a:r>
                        <a:rPr kumimoji="1" lang="ja-JP" altLang="en-US" sz="1200" dirty="0">
                          <a:latin typeface="+mj-ea"/>
                          <a:ea typeface="+mj-ea"/>
                        </a:rPr>
                        <a:t>非化石エネルギー由来の電力導入</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dirty="0">
                          <a:latin typeface="+mj-ea"/>
                          <a:ea typeface="+mj-ea"/>
                        </a:rPr>
                        <a:t>電力会社から購入している電力消費量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1815536589"/>
                  </a:ext>
                </a:extLst>
              </a:tr>
              <a:tr h="428206">
                <a:tc vMerge="1">
                  <a:txBody>
                    <a:bodyPr/>
                    <a:lstStyle/>
                    <a:p>
                      <a:endParaRPr kumimoji="1" lang="ja-JP" altLang="en-US" dirty="0"/>
                    </a:p>
                  </a:txBody>
                  <a:tcPr/>
                </a:tc>
                <a:tc>
                  <a:txBody>
                    <a:bodyPr/>
                    <a:lstStyle/>
                    <a:p>
                      <a:r>
                        <a:rPr kumimoji="1" lang="ja-JP" altLang="en-US" sz="1200" dirty="0">
                          <a:latin typeface="+mj-ea"/>
                          <a:ea typeface="+mj-ea"/>
                        </a:rPr>
                        <a:t>船舶の</a:t>
                      </a:r>
                      <a:r>
                        <a:rPr kumimoji="1" lang="en-US" altLang="ja-JP" sz="1200" dirty="0">
                          <a:latin typeface="+mj-ea"/>
                          <a:ea typeface="+mj-ea"/>
                        </a:rPr>
                        <a:t>FC</a:t>
                      </a:r>
                      <a:r>
                        <a:rPr kumimoji="1" lang="ja-JP" altLang="en-US" sz="1200" dirty="0">
                          <a:latin typeface="+mj-ea"/>
                          <a:ea typeface="+mj-ea"/>
                        </a:rPr>
                        <a:t>化</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baseline="0" dirty="0">
                          <a:solidFill>
                            <a:schemeClr val="tx1"/>
                          </a:solidFill>
                          <a:latin typeface="+mj-ea"/>
                          <a:ea typeface="+mj-ea"/>
                          <a:cs typeface="+mn-cs"/>
                        </a:rPr>
                        <a:t>停泊中の補機ディーゼル・補助ボイラーの燃料消費量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3468218673"/>
                  </a:ext>
                </a:extLst>
              </a:tr>
              <a:tr h="428206">
                <a:tc vMerge="1">
                  <a:txBody>
                    <a:bodyPr/>
                    <a:lstStyle/>
                    <a:p>
                      <a:endParaRPr kumimoji="1" lang="ja-JP" altLang="en-US"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dirty="0">
                          <a:latin typeface="+mj-ea"/>
                          <a:ea typeface="+mj-ea"/>
                        </a:rPr>
                        <a:t>車両の</a:t>
                      </a:r>
                      <a:r>
                        <a:rPr kumimoji="1" lang="en-US" altLang="ja-JP" sz="1200" dirty="0">
                          <a:latin typeface="+mj-ea"/>
                          <a:ea typeface="+mj-ea"/>
                        </a:rPr>
                        <a:t>FC</a:t>
                      </a:r>
                      <a:r>
                        <a:rPr kumimoji="1" lang="ja-JP" altLang="en-US" sz="1200" dirty="0">
                          <a:latin typeface="+mj-ea"/>
                          <a:ea typeface="+mj-ea"/>
                        </a:rPr>
                        <a:t>化</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baseline="0" dirty="0">
                          <a:solidFill>
                            <a:schemeClr val="tx1"/>
                          </a:solidFill>
                          <a:latin typeface="+mj-ea"/>
                          <a:ea typeface="+mj-ea"/>
                          <a:cs typeface="+mn-cs"/>
                        </a:rPr>
                        <a:t>港湾ターミナルを出入りする自動車の走行に係る燃料消費量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4269364780"/>
                  </a:ext>
                </a:extLst>
              </a:tr>
              <a:tr h="256924">
                <a:tc rowSpan="3">
                  <a:txBody>
                    <a:bodyPr/>
                    <a:lstStyle/>
                    <a:p>
                      <a:r>
                        <a:rPr kumimoji="1" lang="ja-JP" altLang="en-US" sz="1200" dirty="0">
                          <a:latin typeface="+mj-ea"/>
                          <a:ea typeface="+mj-ea"/>
                        </a:rPr>
                        <a:t>港湾ターミナル外</a:t>
                      </a:r>
                    </a:p>
                  </a:txBody>
                  <a:tcPr/>
                </a:tc>
                <a:tc>
                  <a:txBody>
                    <a:bodyPr/>
                    <a:lstStyle/>
                    <a:p>
                      <a:r>
                        <a:rPr kumimoji="1" lang="ja-JP" altLang="en-US" sz="1200" dirty="0">
                          <a:latin typeface="+mj-ea"/>
                          <a:ea typeface="+mj-ea"/>
                        </a:rPr>
                        <a:t>火力発電への水素専焼</a:t>
                      </a:r>
                    </a:p>
                  </a:txBody>
                  <a:tcPr/>
                </a:tc>
                <a:tc>
                  <a:txBody>
                    <a:bodyPr/>
                    <a:lstStyle/>
                    <a:p>
                      <a:r>
                        <a:rPr kumimoji="1" lang="ja-JP" altLang="en-US" sz="1200" dirty="0">
                          <a:latin typeface="+mj-ea"/>
                          <a:ea typeface="+mj-ea"/>
                        </a:rPr>
                        <a:t>火力発電で利用する燃料消費量</a:t>
                      </a: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1088910663"/>
                  </a:ext>
                </a:extLst>
              </a:tr>
              <a:tr h="428206">
                <a:tc vMerge="1">
                  <a:txBody>
                    <a:bodyPr/>
                    <a:lstStyle/>
                    <a:p>
                      <a:endParaRPr kumimoji="1" lang="ja-JP" altLang="en-US"/>
                    </a:p>
                  </a:txBody>
                  <a:tcPr/>
                </a:tc>
                <a:tc>
                  <a:txBody>
                    <a:bodyPr/>
                    <a:lstStyle/>
                    <a:p>
                      <a:r>
                        <a:rPr kumimoji="1" lang="ja-JP" altLang="en-US" sz="1200" dirty="0">
                          <a:latin typeface="+mj-ea"/>
                          <a:ea typeface="+mj-ea"/>
                        </a:rPr>
                        <a:t>メタネーション（合成メタン）</a:t>
                      </a:r>
                    </a:p>
                  </a:txBody>
                  <a:tcPr/>
                </a:tc>
                <a:tc>
                  <a:txBody>
                    <a:bodyPr/>
                    <a:lstStyle/>
                    <a:p>
                      <a:r>
                        <a:rPr kumimoji="1" lang="ja-JP" altLang="en-US" sz="1200" dirty="0">
                          <a:latin typeface="+mj-ea"/>
                          <a:ea typeface="+mj-ea"/>
                        </a:rPr>
                        <a:t>都市ガス（家庭等除く）で利用する燃料消費量</a:t>
                      </a:r>
                      <a:endParaRPr kumimoji="1" lang="en-US" altLang="ja-JP" sz="1200" dirty="0">
                        <a:latin typeface="+mj-ea"/>
                        <a:ea typeface="+mj-ea"/>
                      </a:endParaRPr>
                    </a:p>
                  </a:txBody>
                  <a:tcPr/>
                </a:tc>
                <a:tc>
                  <a:txBody>
                    <a:bodyPr/>
                    <a:lstStyle/>
                    <a:p>
                      <a:pPr algn="ctr"/>
                      <a:r>
                        <a:rPr kumimoji="1" lang="ja-JP" altLang="en-US" sz="1200" dirty="0">
                          <a:latin typeface="+mj-ea"/>
                          <a:ea typeface="+mj-ea"/>
                        </a:rPr>
                        <a:t>水素</a:t>
                      </a:r>
                    </a:p>
                  </a:txBody>
                  <a:tcPr/>
                </a:tc>
                <a:extLst>
                  <a:ext uri="{0D108BD9-81ED-4DB2-BD59-A6C34878D82A}">
                    <a16:rowId xmlns:a16="http://schemas.microsoft.com/office/drawing/2014/main" val="68666779"/>
                  </a:ext>
                </a:extLst>
              </a:tr>
              <a:tr h="517355">
                <a:tc vMerge="1">
                  <a:txBody>
                    <a:bodyPr/>
                    <a:lstStyle/>
                    <a:p>
                      <a:endParaRPr kumimoji="1" lang="ja-JP" altLang="en-US" dirty="0"/>
                    </a:p>
                  </a:txBody>
                  <a:tcPr/>
                </a:tc>
                <a:tc>
                  <a:txBody>
                    <a:bodyPr/>
                    <a:lstStyle/>
                    <a:p>
                      <a:r>
                        <a:rPr kumimoji="1" lang="ja-JP" altLang="en-US" sz="1200" dirty="0">
                          <a:latin typeface="+mj-ea"/>
                          <a:ea typeface="+mj-ea"/>
                        </a:rPr>
                        <a:t>ボイラーへの燃料アンモニア・水素利用</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baseline="0" dirty="0">
                          <a:solidFill>
                            <a:schemeClr val="tx1"/>
                          </a:solidFill>
                          <a:latin typeface="+mj-ea"/>
                          <a:ea typeface="+mj-ea"/>
                          <a:cs typeface="+mn-cs"/>
                        </a:rPr>
                        <a:t>工場内の設備（工業炉、ボイラー等）の燃料消費量</a:t>
                      </a:r>
                    </a:p>
                  </a:txBody>
                  <a:tcPr/>
                </a:tc>
                <a:tc>
                  <a:txBody>
                    <a:bodyPr/>
                    <a:lstStyle/>
                    <a:p>
                      <a:pPr algn="ctr"/>
                      <a:r>
                        <a:rPr kumimoji="1" lang="ja-JP" altLang="en-US" sz="1200" dirty="0">
                          <a:latin typeface="+mj-ea"/>
                          <a:ea typeface="+mj-ea"/>
                        </a:rPr>
                        <a:t>燃料アンモニア・</a:t>
                      </a:r>
                      <a:endParaRPr kumimoji="1" lang="en-US" altLang="ja-JP" sz="1200" dirty="0">
                        <a:latin typeface="+mj-ea"/>
                        <a:ea typeface="+mj-ea"/>
                      </a:endParaRPr>
                    </a:p>
                    <a:p>
                      <a:pPr algn="ctr"/>
                      <a:r>
                        <a:rPr kumimoji="1" lang="ja-JP" altLang="en-US" sz="1200" dirty="0">
                          <a:latin typeface="+mj-ea"/>
                          <a:ea typeface="+mj-ea"/>
                        </a:rPr>
                        <a:t>水素</a:t>
                      </a:r>
                      <a:r>
                        <a:rPr kumimoji="1" lang="en-US" altLang="ja-JP" sz="1200" dirty="0">
                          <a:latin typeface="+mj-ea"/>
                          <a:ea typeface="+mj-ea"/>
                        </a:rPr>
                        <a:t>※</a:t>
                      </a:r>
                      <a:endParaRPr kumimoji="1" lang="ja-JP" altLang="en-US" sz="1200" dirty="0">
                        <a:latin typeface="+mj-ea"/>
                        <a:ea typeface="+mj-ea"/>
                      </a:endParaRPr>
                    </a:p>
                  </a:txBody>
                  <a:tcPr/>
                </a:tc>
                <a:extLst>
                  <a:ext uri="{0D108BD9-81ED-4DB2-BD59-A6C34878D82A}">
                    <a16:rowId xmlns:a16="http://schemas.microsoft.com/office/drawing/2014/main" val="2309605658"/>
                  </a:ext>
                </a:extLst>
              </a:tr>
            </a:tbl>
          </a:graphicData>
        </a:graphic>
      </p:graphicFrame>
      <p:sp>
        <p:nvSpPr>
          <p:cNvPr id="9" name="スライド番号プレースホルダー 2">
            <a:extLst>
              <a:ext uri="{FF2B5EF4-FFF2-40B4-BE49-F238E27FC236}">
                <a16:creationId xmlns:a16="http://schemas.microsoft.com/office/drawing/2014/main" id="{4F393710-59BB-4FC8-9242-E7E5E1706CA2}"/>
              </a:ext>
            </a:extLst>
          </p:cNvPr>
          <p:cNvSpPr>
            <a:spLocks noGrp="1"/>
          </p:cNvSpPr>
          <p:nvPr>
            <p:ph type="sldNum" sz="quarter" idx="11"/>
          </p:nvPr>
        </p:nvSpPr>
        <p:spPr>
          <a:xfrm>
            <a:off x="7677150" y="6492875"/>
            <a:ext cx="2228850" cy="365125"/>
          </a:xfrm>
        </p:spPr>
        <p:txBody>
          <a:bodyPr/>
          <a:lstStyle>
            <a:lvl1pPr>
              <a:defRPr>
                <a:solidFill>
                  <a:schemeClr val="tx1"/>
                </a:solidFill>
              </a:defRPr>
            </a:lvl1pPr>
          </a:lstStyle>
          <a:p>
            <a:fld id="{18EAE80E-A420-40D4-8E6A-F3B1068ED3F0}" type="slidenum">
              <a:rPr lang="ja-JP" altLang="en-US" smtClean="0"/>
              <a:pPr/>
              <a:t>1</a:t>
            </a:fld>
            <a:endParaRPr lang="ja-JP" altLang="en-US" dirty="0"/>
          </a:p>
        </p:txBody>
      </p:sp>
      <p:sp>
        <p:nvSpPr>
          <p:cNvPr id="10" name="正方形/長方形 9">
            <a:extLst>
              <a:ext uri="{FF2B5EF4-FFF2-40B4-BE49-F238E27FC236}">
                <a16:creationId xmlns:a16="http://schemas.microsoft.com/office/drawing/2014/main" id="{B9F45372-D000-4464-BD11-DA3974DAB685}"/>
              </a:ext>
            </a:extLst>
          </p:cNvPr>
          <p:cNvSpPr/>
          <p:nvPr/>
        </p:nvSpPr>
        <p:spPr>
          <a:xfrm>
            <a:off x="8409384" y="116632"/>
            <a:ext cx="1000491" cy="402291"/>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tIns="46800" bIns="46800">
            <a:spAutoFit/>
          </a:bodyPr>
          <a:lstStyle/>
          <a:p>
            <a:pPr algn="r"/>
            <a:r>
              <a:rPr lang="ja-JP" altLang="en-US" sz="2000" dirty="0">
                <a:latin typeface="HG丸ｺﾞｼｯｸM-PRO" panose="020F0600000000000000" pitchFamily="50" charset="-128"/>
                <a:ea typeface="HG丸ｺﾞｼｯｸM-PRO" panose="020F0600000000000000" pitchFamily="50" charset="-128"/>
              </a:rPr>
              <a:t>資料８</a:t>
            </a:r>
          </a:p>
        </p:txBody>
      </p:sp>
      <p:sp>
        <p:nvSpPr>
          <p:cNvPr id="2" name="正方形/長方形 1">
            <a:extLst>
              <a:ext uri="{FF2B5EF4-FFF2-40B4-BE49-F238E27FC236}">
                <a16:creationId xmlns:a16="http://schemas.microsoft.com/office/drawing/2014/main" id="{CC448628-2BE5-41C3-A38C-3B133B91DA51}"/>
              </a:ext>
            </a:extLst>
          </p:cNvPr>
          <p:cNvSpPr/>
          <p:nvPr/>
        </p:nvSpPr>
        <p:spPr>
          <a:xfrm>
            <a:off x="-72109" y="6596390"/>
            <a:ext cx="9589855" cy="261610"/>
          </a:xfrm>
          <a:prstGeom prst="rect">
            <a:avLst/>
          </a:prstGeom>
        </p:spPr>
        <p:txBody>
          <a:bodyPr wrap="square">
            <a:spAutoFit/>
          </a:bodyPr>
          <a:lstStyle/>
          <a:p>
            <a:r>
              <a:rPr lang="ja-JP" altLang="en-US" sz="1100" dirty="0">
                <a:latin typeface="+mj-ea"/>
              </a:rPr>
              <a:t>　</a:t>
            </a:r>
            <a:r>
              <a:rPr lang="en-US" altLang="ja-JP" sz="1100" dirty="0">
                <a:latin typeface="+mj-ea"/>
              </a:rPr>
              <a:t>※</a:t>
            </a:r>
            <a:r>
              <a:rPr lang="ja-JP" altLang="en-US" sz="1100" dirty="0">
                <a:latin typeface="+mj-ea"/>
              </a:rPr>
              <a:t>ボイラー燃料への燃料アンモニア・水素利用の需要量については熱量換算でアンモニア需要量にまとめて推計</a:t>
            </a:r>
            <a:endParaRPr lang="ja-JP" altLang="en-US" sz="1100" dirty="0"/>
          </a:p>
        </p:txBody>
      </p:sp>
    </p:spTree>
    <p:extLst>
      <p:ext uri="{BB962C8B-B14F-4D97-AF65-F5344CB8AC3E}">
        <p14:creationId xmlns:p14="http://schemas.microsoft.com/office/powerpoint/2010/main" val="74465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txBox="1">
            <a:spLocks/>
          </p:cNvSpPr>
          <p:nvPr/>
        </p:nvSpPr>
        <p:spPr bwMode="auto">
          <a:xfrm>
            <a:off x="1" y="0"/>
            <a:ext cx="8121351"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2000" b="1" dirty="0">
                <a:solidFill>
                  <a:srgbClr val="006699"/>
                </a:solidFill>
              </a:rPr>
              <a:t>水素・燃料アンモニア等の需要量の推計結果</a:t>
            </a:r>
          </a:p>
        </p:txBody>
      </p:sp>
      <p:cxnSp>
        <p:nvCxnSpPr>
          <p:cNvPr id="4" name="直線コネクタ 3"/>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FB99D550-1A46-421C-AD84-45D3248B5C19}"/>
              </a:ext>
            </a:extLst>
          </p:cNvPr>
          <p:cNvSpPr/>
          <p:nvPr/>
        </p:nvSpPr>
        <p:spPr>
          <a:xfrm>
            <a:off x="56456" y="554322"/>
            <a:ext cx="9720000" cy="1477328"/>
          </a:xfrm>
          <a:prstGeom prst="rect">
            <a:avLst/>
          </a:prstGeom>
        </p:spPr>
        <p:txBody>
          <a:bodyPr wrap="square">
            <a:spAutoFit/>
          </a:bodyPr>
          <a:lstStyle/>
          <a:p>
            <a:pPr marL="285750" indent="-285750">
              <a:lnSpc>
                <a:spcPts val="2700"/>
              </a:lnSpc>
              <a:buFont typeface="Arial" panose="020B0604020202020204" pitchFamily="34" charset="0"/>
              <a:buChar char="•"/>
            </a:pPr>
            <a:r>
              <a:rPr lang="ja-JP" altLang="en-US" sz="1600" dirty="0">
                <a:latin typeface="+mj-ea"/>
                <a:ea typeface="+mj-ea"/>
              </a:rPr>
              <a:t>「温室効果ガス削減計画」の中で、水素等を使用することにより</a:t>
            </a:r>
            <a:r>
              <a:rPr lang="en-US" altLang="ja-JP" sz="1600" dirty="0">
                <a:latin typeface="+mj-ea"/>
                <a:ea typeface="+mj-ea"/>
              </a:rPr>
              <a:t>CO2</a:t>
            </a:r>
            <a:r>
              <a:rPr lang="ja-JP" altLang="en-US" sz="1600" dirty="0">
                <a:latin typeface="+mj-ea"/>
                <a:ea typeface="+mj-ea"/>
              </a:rPr>
              <a:t>削減を図る取組を抽出し、水素・燃料アンモニアの需要量を推計した。</a:t>
            </a:r>
            <a:endParaRPr lang="en-US" altLang="ja-JP" sz="1600" dirty="0">
              <a:latin typeface="+mj-ea"/>
              <a:ea typeface="+mj-ea"/>
            </a:endParaRPr>
          </a:p>
          <a:p>
            <a:pPr marL="285750" indent="-285750">
              <a:lnSpc>
                <a:spcPts val="2700"/>
              </a:lnSpc>
              <a:buFont typeface="Arial" panose="020B0604020202020204" pitchFamily="34" charset="0"/>
              <a:buChar char="•"/>
            </a:pPr>
            <a:r>
              <a:rPr lang="ja-JP" altLang="en-US" sz="1600" dirty="0">
                <a:latin typeface="+mj-ea"/>
                <a:ea typeface="+mj-ea"/>
              </a:rPr>
              <a:t>火力発電での水素混焼・専焼や合成メタン（メタネーション）等で大量の水素が必要となるため、液化水素での輸入を行うことを基本シナリオとする。</a:t>
            </a:r>
            <a:endParaRPr lang="en-US" altLang="ja-JP" sz="1600" dirty="0">
              <a:latin typeface="+mj-ea"/>
              <a:ea typeface="+mj-ea"/>
            </a:endParaRPr>
          </a:p>
        </p:txBody>
      </p:sp>
      <p:sp>
        <p:nvSpPr>
          <p:cNvPr id="10" name="正方形/長方形 9">
            <a:extLst>
              <a:ext uri="{FF2B5EF4-FFF2-40B4-BE49-F238E27FC236}">
                <a16:creationId xmlns:a16="http://schemas.microsoft.com/office/drawing/2014/main" id="{6FBCFDA5-6BCC-4E44-BCED-F783268D6827}"/>
              </a:ext>
            </a:extLst>
          </p:cNvPr>
          <p:cNvSpPr/>
          <p:nvPr/>
        </p:nvSpPr>
        <p:spPr>
          <a:xfrm>
            <a:off x="93000" y="5520484"/>
            <a:ext cx="9720000" cy="1131079"/>
          </a:xfrm>
          <a:prstGeom prst="rect">
            <a:avLst/>
          </a:prstGeom>
        </p:spPr>
        <p:txBody>
          <a:bodyPr wrap="square">
            <a:spAutoFit/>
          </a:bodyPr>
          <a:lstStyle/>
          <a:p>
            <a:pPr marL="285750" indent="-285750">
              <a:lnSpc>
                <a:spcPts val="2700"/>
              </a:lnSpc>
              <a:buFont typeface="Arial" panose="020B0604020202020204" pitchFamily="34" charset="0"/>
              <a:buChar char="•"/>
            </a:pPr>
            <a:r>
              <a:rPr lang="en-US" altLang="ja-JP" sz="1600" dirty="0">
                <a:latin typeface="+mj-ea"/>
                <a:ea typeface="+mj-ea"/>
              </a:rPr>
              <a:t>3</a:t>
            </a:r>
            <a:r>
              <a:rPr lang="ja-JP" altLang="en-US" sz="1600" dirty="0">
                <a:latin typeface="+mj-ea"/>
                <a:ea typeface="+mj-ea"/>
              </a:rPr>
              <a:t>港全体での水素の年間需要量は約</a:t>
            </a:r>
            <a:r>
              <a:rPr lang="en-US" altLang="ja-JP" sz="1600" dirty="0">
                <a:latin typeface="+mj-ea"/>
                <a:ea typeface="+mj-ea"/>
              </a:rPr>
              <a:t>67</a:t>
            </a:r>
            <a:r>
              <a:rPr lang="ja-JP" altLang="en-US" sz="1600" dirty="0">
                <a:latin typeface="+mj-ea"/>
                <a:ea typeface="+mj-ea"/>
              </a:rPr>
              <a:t>万トンで、用途は発電、メタネーション、荷役機械・船舶・車両の燃料電池での利用である。</a:t>
            </a:r>
            <a:endParaRPr lang="en-US" altLang="ja-JP" sz="1600" dirty="0">
              <a:latin typeface="+mj-ea"/>
              <a:ea typeface="+mj-ea"/>
            </a:endParaRPr>
          </a:p>
          <a:p>
            <a:pPr marL="285750" indent="-285750">
              <a:lnSpc>
                <a:spcPts val="2700"/>
              </a:lnSpc>
              <a:buFont typeface="Arial" panose="020B0604020202020204" pitchFamily="34" charset="0"/>
              <a:buChar char="•"/>
            </a:pPr>
            <a:r>
              <a:rPr lang="ja-JP" altLang="en-US" sz="1600" dirty="0">
                <a:latin typeface="+mj-ea"/>
                <a:ea typeface="+mj-ea"/>
              </a:rPr>
              <a:t>燃料アンモニアの年間需要量は約</a:t>
            </a:r>
            <a:r>
              <a:rPr lang="en-US" altLang="ja-JP" sz="1600" dirty="0">
                <a:latin typeface="+mj-ea"/>
                <a:ea typeface="+mj-ea"/>
              </a:rPr>
              <a:t>115</a:t>
            </a:r>
            <a:r>
              <a:rPr lang="ja-JP" altLang="en-US" sz="1600" dirty="0">
                <a:latin typeface="+mj-ea"/>
                <a:ea typeface="+mj-ea"/>
              </a:rPr>
              <a:t>万トンであり、用途はボイラー等設備での利用である。</a:t>
            </a:r>
            <a:endParaRPr lang="en-US" altLang="ja-JP" sz="1600" dirty="0">
              <a:latin typeface="+mj-ea"/>
              <a:ea typeface="+mj-ea"/>
            </a:endParaRPr>
          </a:p>
        </p:txBody>
      </p:sp>
      <p:sp>
        <p:nvSpPr>
          <p:cNvPr id="13" name="スライド番号プレースホルダー 2">
            <a:extLst>
              <a:ext uri="{FF2B5EF4-FFF2-40B4-BE49-F238E27FC236}">
                <a16:creationId xmlns:a16="http://schemas.microsoft.com/office/drawing/2014/main" id="{61A0FB6F-A9E1-4816-A126-654E2899A4D6}"/>
              </a:ext>
            </a:extLst>
          </p:cNvPr>
          <p:cNvSpPr>
            <a:spLocks noGrp="1"/>
          </p:cNvSpPr>
          <p:nvPr>
            <p:ph type="sldNum" sz="quarter" idx="11"/>
          </p:nvPr>
        </p:nvSpPr>
        <p:spPr>
          <a:xfrm>
            <a:off x="7677150" y="6492875"/>
            <a:ext cx="2228850" cy="365125"/>
          </a:xfrm>
        </p:spPr>
        <p:txBody>
          <a:bodyPr/>
          <a:lstStyle>
            <a:lvl1pPr>
              <a:defRPr>
                <a:solidFill>
                  <a:schemeClr val="tx1"/>
                </a:solidFill>
              </a:defRPr>
            </a:lvl1pPr>
          </a:lstStyle>
          <a:p>
            <a:fld id="{18EAE80E-A420-40D4-8E6A-F3B1068ED3F0}" type="slidenum">
              <a:rPr lang="ja-JP" altLang="en-US" smtClean="0"/>
              <a:pPr/>
              <a:t>2</a:t>
            </a:fld>
            <a:endParaRPr lang="ja-JP" altLang="en-US" dirty="0"/>
          </a:p>
        </p:txBody>
      </p:sp>
      <p:graphicFrame>
        <p:nvGraphicFramePr>
          <p:cNvPr id="14" name="表 13">
            <a:extLst>
              <a:ext uri="{FF2B5EF4-FFF2-40B4-BE49-F238E27FC236}">
                <a16:creationId xmlns:a16="http://schemas.microsoft.com/office/drawing/2014/main" id="{4AA9F86E-E67D-426B-9ED4-DECC4DFBDEC0}"/>
              </a:ext>
            </a:extLst>
          </p:cNvPr>
          <p:cNvGraphicFramePr>
            <a:graphicFrameLocks noGrp="1"/>
          </p:cNvGraphicFramePr>
          <p:nvPr>
            <p:extLst>
              <p:ext uri="{D42A27DB-BD31-4B8C-83A1-F6EECF244321}">
                <p14:modId xmlns:p14="http://schemas.microsoft.com/office/powerpoint/2010/main" val="2376003950"/>
              </p:ext>
            </p:extLst>
          </p:nvPr>
        </p:nvGraphicFramePr>
        <p:xfrm>
          <a:off x="1559623" y="2413992"/>
          <a:ext cx="6786754" cy="2743200"/>
        </p:xfrm>
        <a:graphic>
          <a:graphicData uri="http://schemas.openxmlformats.org/drawingml/2006/table">
            <a:tbl>
              <a:tblPr firstRow="1" bandRow="1">
                <a:tableStyleId>{5940675A-B579-460E-94D1-54222C63F5DA}</a:tableStyleId>
              </a:tblPr>
              <a:tblGrid>
                <a:gridCol w="972108">
                  <a:extLst>
                    <a:ext uri="{9D8B030D-6E8A-4147-A177-3AD203B41FA5}">
                      <a16:colId xmlns:a16="http://schemas.microsoft.com/office/drawing/2014/main" val="166223737"/>
                    </a:ext>
                  </a:extLst>
                </a:gridCol>
                <a:gridCol w="1800200">
                  <a:extLst>
                    <a:ext uri="{9D8B030D-6E8A-4147-A177-3AD203B41FA5}">
                      <a16:colId xmlns:a16="http://schemas.microsoft.com/office/drawing/2014/main" val="4070114104"/>
                    </a:ext>
                  </a:extLst>
                </a:gridCol>
                <a:gridCol w="1854206">
                  <a:extLst>
                    <a:ext uri="{9D8B030D-6E8A-4147-A177-3AD203B41FA5}">
                      <a16:colId xmlns:a16="http://schemas.microsoft.com/office/drawing/2014/main" val="682724314"/>
                    </a:ext>
                  </a:extLst>
                </a:gridCol>
                <a:gridCol w="2160240">
                  <a:extLst>
                    <a:ext uri="{9D8B030D-6E8A-4147-A177-3AD203B41FA5}">
                      <a16:colId xmlns:a16="http://schemas.microsoft.com/office/drawing/2014/main" val="2815517645"/>
                    </a:ext>
                  </a:extLst>
                </a:gridCol>
              </a:tblGrid>
              <a:tr h="0">
                <a:tc>
                  <a:txBody>
                    <a:bodyPr/>
                    <a:lstStyle/>
                    <a:p>
                      <a:pPr algn="ctr"/>
                      <a:r>
                        <a:rPr kumimoji="1" lang="ja-JP" altLang="en-US" sz="1400" dirty="0">
                          <a:latin typeface="+mn-ea"/>
                          <a:ea typeface="+mn-ea"/>
                        </a:rPr>
                        <a:t>港湾</a:t>
                      </a:r>
                    </a:p>
                  </a:txBody>
                  <a:tcPr/>
                </a:tc>
                <a:tc>
                  <a:txBody>
                    <a:bodyPr/>
                    <a:lstStyle/>
                    <a:p>
                      <a:pPr algn="ctr"/>
                      <a:r>
                        <a:rPr kumimoji="1" lang="ja-JP" altLang="en-US" sz="1400" dirty="0">
                          <a:latin typeface="+mn-ea"/>
                          <a:ea typeface="+mn-ea"/>
                        </a:rPr>
                        <a:t>エネルギー種別</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2030</a:t>
                      </a:r>
                      <a:r>
                        <a:rPr kumimoji="1" lang="ja-JP" altLang="en-US" sz="1400" dirty="0">
                          <a:latin typeface="+mn-ea"/>
                          <a:ea typeface="+mn-ea"/>
                        </a:rPr>
                        <a:t>年度（万トン）</a:t>
                      </a:r>
                    </a:p>
                  </a:txBody>
                  <a:tcPr/>
                </a:tc>
                <a:tc>
                  <a:txBody>
                    <a:bodyPr/>
                    <a:lstStyle/>
                    <a:p>
                      <a:pPr algn="ctr"/>
                      <a:r>
                        <a:rPr kumimoji="1" lang="en-US" altLang="ja-JP" sz="1400" dirty="0">
                          <a:latin typeface="+mn-ea"/>
                          <a:ea typeface="+mn-ea"/>
                        </a:rPr>
                        <a:t>2050</a:t>
                      </a:r>
                      <a:r>
                        <a:rPr kumimoji="1" lang="ja-JP" altLang="en-US" sz="1400" dirty="0">
                          <a:latin typeface="+mn-ea"/>
                          <a:ea typeface="+mn-ea"/>
                        </a:rPr>
                        <a:t>年（万トン）</a:t>
                      </a:r>
                    </a:p>
                  </a:txBody>
                  <a:tcPr/>
                </a:tc>
                <a:extLst>
                  <a:ext uri="{0D108BD9-81ED-4DB2-BD59-A6C34878D82A}">
                    <a16:rowId xmlns:a16="http://schemas.microsoft.com/office/drawing/2014/main" val="3001435615"/>
                  </a:ext>
                </a:extLst>
              </a:tr>
              <a:tr h="0">
                <a:tc rowSpan="2">
                  <a:txBody>
                    <a:bodyPr/>
                    <a:lstStyle/>
                    <a:p>
                      <a:pPr algn="l"/>
                      <a:r>
                        <a:rPr kumimoji="1" lang="ja-JP" altLang="en-US" sz="1400" dirty="0">
                          <a:latin typeface="+mn-ea"/>
                          <a:ea typeface="+mn-ea"/>
                        </a:rPr>
                        <a:t>大阪港</a:t>
                      </a:r>
                    </a:p>
                  </a:txBody>
                  <a:tcPr anchor="ctr"/>
                </a:tc>
                <a:tc>
                  <a:txBody>
                    <a:bodyPr/>
                    <a:lstStyle/>
                    <a:p>
                      <a:pPr algn="ctr"/>
                      <a:r>
                        <a:rPr kumimoji="1" lang="ja-JP" altLang="en-US" sz="1400" dirty="0">
                          <a:latin typeface="+mn-ea"/>
                          <a:ea typeface="+mn-ea"/>
                        </a:rPr>
                        <a:t>水素</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4.7</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19.0</a:t>
                      </a:r>
                    </a:p>
                  </a:txBody>
                  <a:tcPr marL="0" marR="0" marT="0" marB="0" anchor="ctr"/>
                </a:tc>
                <a:extLst>
                  <a:ext uri="{0D108BD9-81ED-4DB2-BD59-A6C34878D82A}">
                    <a16:rowId xmlns:a16="http://schemas.microsoft.com/office/drawing/2014/main" val="4116056305"/>
                  </a:ext>
                </a:extLst>
              </a:tr>
              <a:tr h="0">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400" dirty="0">
                          <a:latin typeface="+mn-ea"/>
                          <a:ea typeface="+mn-ea"/>
                        </a:rPr>
                        <a:t>燃料アンモニア</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0</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0</a:t>
                      </a:r>
                    </a:p>
                  </a:txBody>
                  <a:tcPr marL="0" marR="0" marT="0" marB="0" anchor="ctr"/>
                </a:tc>
                <a:extLst>
                  <a:ext uri="{0D108BD9-81ED-4DB2-BD59-A6C34878D82A}">
                    <a16:rowId xmlns:a16="http://schemas.microsoft.com/office/drawing/2014/main" val="1629968700"/>
                  </a:ext>
                </a:extLst>
              </a:tr>
              <a:tr h="0">
                <a:tc rowSpan="2">
                  <a:txBody>
                    <a:bodyPr/>
                    <a:lstStyle/>
                    <a:p>
                      <a:pPr algn="l"/>
                      <a:r>
                        <a:rPr kumimoji="1" lang="ja-JP" altLang="en-US" sz="1400" dirty="0">
                          <a:latin typeface="+mn-ea"/>
                          <a:ea typeface="+mn-ea"/>
                        </a:rPr>
                        <a:t>堺泉北港</a:t>
                      </a:r>
                    </a:p>
                  </a:txBody>
                  <a:tcPr anchor="ctr"/>
                </a:tc>
                <a:tc>
                  <a:txBody>
                    <a:bodyPr/>
                    <a:lstStyle/>
                    <a:p>
                      <a:pPr algn="ctr"/>
                      <a:r>
                        <a:rPr kumimoji="1" lang="ja-JP" altLang="en-US" sz="1400" dirty="0">
                          <a:latin typeface="+mn-ea"/>
                          <a:ea typeface="+mn-ea"/>
                        </a:rPr>
                        <a:t>水素</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11</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43</a:t>
                      </a:r>
                    </a:p>
                  </a:txBody>
                  <a:tcPr marL="0" marR="0" marT="0" marB="0" anchor="ctr"/>
                </a:tc>
                <a:extLst>
                  <a:ext uri="{0D108BD9-81ED-4DB2-BD59-A6C34878D82A}">
                    <a16:rowId xmlns:a16="http://schemas.microsoft.com/office/drawing/2014/main" val="770640854"/>
                  </a:ext>
                </a:extLst>
              </a:tr>
              <a:tr h="0">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400" dirty="0">
                          <a:latin typeface="+mn-ea"/>
                          <a:ea typeface="+mn-ea"/>
                        </a:rPr>
                        <a:t>燃料アンモニア</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8.7</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115</a:t>
                      </a:r>
                    </a:p>
                  </a:txBody>
                  <a:tcPr marL="0" marR="0" marT="0" marB="0" anchor="ctr"/>
                </a:tc>
                <a:extLst>
                  <a:ext uri="{0D108BD9-81ED-4DB2-BD59-A6C34878D82A}">
                    <a16:rowId xmlns:a16="http://schemas.microsoft.com/office/drawing/2014/main" val="3633146643"/>
                  </a:ext>
                </a:extLst>
              </a:tr>
              <a:tr h="0">
                <a:tc rowSpan="2">
                  <a:txBody>
                    <a:bodyPr/>
                    <a:lstStyle/>
                    <a:p>
                      <a:pPr algn="l"/>
                      <a:r>
                        <a:rPr kumimoji="1" lang="ja-JP" altLang="en-US" sz="1400" dirty="0">
                          <a:latin typeface="+mn-ea"/>
                          <a:ea typeface="+mn-ea"/>
                        </a:rPr>
                        <a:t>阪南港</a:t>
                      </a:r>
                    </a:p>
                  </a:txBody>
                  <a:tcPr anchor="ctr"/>
                </a:tc>
                <a:tc>
                  <a:txBody>
                    <a:bodyPr/>
                    <a:lstStyle/>
                    <a:p>
                      <a:pPr algn="ctr"/>
                      <a:r>
                        <a:rPr kumimoji="1" lang="ja-JP" altLang="en-US" sz="1400" dirty="0">
                          <a:latin typeface="+mn-ea"/>
                          <a:ea typeface="+mn-ea"/>
                        </a:rPr>
                        <a:t>水素</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1.5</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5.2</a:t>
                      </a:r>
                    </a:p>
                  </a:txBody>
                  <a:tcPr marL="0" marR="0" marT="0" marB="0" anchor="ctr"/>
                </a:tc>
                <a:extLst>
                  <a:ext uri="{0D108BD9-81ED-4DB2-BD59-A6C34878D82A}">
                    <a16:rowId xmlns:a16="http://schemas.microsoft.com/office/drawing/2014/main" val="2572392371"/>
                  </a:ext>
                </a:extLst>
              </a:tr>
              <a:tr h="0">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400" dirty="0">
                          <a:latin typeface="+mn-ea"/>
                          <a:ea typeface="+mn-ea"/>
                        </a:rPr>
                        <a:t>燃料アンモニア</a:t>
                      </a:r>
                    </a:p>
                  </a:txBody>
                  <a:tcP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0</a:t>
                      </a:r>
                    </a:p>
                  </a:txBody>
                  <a:tcPr marL="0" marR="0" marT="0" marB="0" anchor="ctr"/>
                </a:tc>
                <a:tc>
                  <a:txBody>
                    <a:bodyPr/>
                    <a:lstStyle/>
                    <a:p>
                      <a:pPr marL="0" algn="r" defTabSz="742950" rtl="0" eaLnBrk="1" fontAlgn="ctr" latinLnBrk="0" hangingPunct="1"/>
                      <a:r>
                        <a:rPr kumimoji="1" lang="en-US" altLang="ja-JP" sz="1800" b="0" i="0" u="none" strike="noStrike" kern="1200" dirty="0">
                          <a:solidFill>
                            <a:srgbClr val="000000"/>
                          </a:solidFill>
                          <a:effectLst/>
                          <a:latin typeface="+mn-ea"/>
                          <a:ea typeface="+mn-ea"/>
                          <a:cs typeface="+mn-cs"/>
                        </a:rPr>
                        <a:t>0</a:t>
                      </a:r>
                    </a:p>
                  </a:txBody>
                  <a:tcPr marL="0" marR="0" marT="0" marB="0" anchor="ctr"/>
                </a:tc>
                <a:extLst>
                  <a:ext uri="{0D108BD9-81ED-4DB2-BD59-A6C34878D82A}">
                    <a16:rowId xmlns:a16="http://schemas.microsoft.com/office/drawing/2014/main" val="2991649276"/>
                  </a:ext>
                </a:extLst>
              </a:tr>
              <a:tr h="0">
                <a:tc rowSpan="2">
                  <a:txBody>
                    <a:bodyPr/>
                    <a:lstStyle/>
                    <a:p>
                      <a:pPr algn="l"/>
                      <a:r>
                        <a:rPr kumimoji="1" lang="ja-JP" altLang="en-US" sz="1400" dirty="0">
                          <a:latin typeface="+mn-ea"/>
                          <a:ea typeface="+mn-ea"/>
                        </a:rPr>
                        <a:t>合計</a:t>
                      </a:r>
                    </a:p>
                  </a:txBody>
                  <a:tcPr anchor="ctr"/>
                </a:tc>
                <a:tc>
                  <a:txBody>
                    <a:bodyPr/>
                    <a:lstStyle/>
                    <a:p>
                      <a:pPr algn="ctr"/>
                      <a:r>
                        <a:rPr kumimoji="1" lang="ja-JP" altLang="en-US" sz="1400" dirty="0">
                          <a:latin typeface="+mn-ea"/>
                          <a:ea typeface="+mn-ea"/>
                        </a:rPr>
                        <a:t>水素</a:t>
                      </a:r>
                    </a:p>
                  </a:txBody>
                  <a:tcPr/>
                </a:tc>
                <a:tc>
                  <a:txBody>
                    <a:bodyPr/>
                    <a:lstStyle/>
                    <a:p>
                      <a:pPr algn="r" fontAlgn="ctr"/>
                      <a:r>
                        <a:rPr lang="en-US" altLang="ja-JP" sz="1800" b="0" i="0" u="none" strike="noStrike" dirty="0">
                          <a:solidFill>
                            <a:srgbClr val="000000"/>
                          </a:solidFill>
                          <a:effectLst/>
                          <a:latin typeface="+mn-ea"/>
                          <a:ea typeface="+mn-ea"/>
                        </a:rPr>
                        <a:t>17</a:t>
                      </a:r>
                    </a:p>
                  </a:txBody>
                  <a:tcPr marL="0" marR="0" marT="0" marB="0" anchor="ctr"/>
                </a:tc>
                <a:tc>
                  <a:txBody>
                    <a:bodyPr/>
                    <a:lstStyle/>
                    <a:p>
                      <a:pPr algn="r" fontAlgn="ctr"/>
                      <a:r>
                        <a:rPr lang="en-US" altLang="ja-JP" sz="1800" b="0" i="0" u="none" strike="noStrike" dirty="0">
                          <a:solidFill>
                            <a:schemeClr val="tx1"/>
                          </a:solidFill>
                          <a:effectLst/>
                          <a:latin typeface="+mn-ea"/>
                          <a:ea typeface="+mn-ea"/>
                        </a:rPr>
                        <a:t>67</a:t>
                      </a:r>
                    </a:p>
                  </a:txBody>
                  <a:tcPr marL="0" marR="0" marT="0" marB="0" anchor="ctr"/>
                </a:tc>
                <a:extLst>
                  <a:ext uri="{0D108BD9-81ED-4DB2-BD59-A6C34878D82A}">
                    <a16:rowId xmlns:a16="http://schemas.microsoft.com/office/drawing/2014/main" val="1161664384"/>
                  </a:ext>
                </a:extLst>
              </a:tr>
              <a:tr h="0">
                <a:tc vMerge="1">
                  <a:txBody>
                    <a:bodyPr/>
                    <a:lstStyle/>
                    <a:p>
                      <a:pPr algn="l"/>
                      <a:endParaRPr kumimoji="1" lang="ja-JP" altLang="en-US"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400" dirty="0">
                          <a:latin typeface="+mn-ea"/>
                          <a:ea typeface="+mn-ea"/>
                        </a:rPr>
                        <a:t>燃料アンモニア</a:t>
                      </a:r>
                    </a:p>
                  </a:txBody>
                  <a:tcPr/>
                </a:tc>
                <a:tc>
                  <a:txBody>
                    <a:bodyPr/>
                    <a:lstStyle/>
                    <a:p>
                      <a:pPr algn="r" fontAlgn="ctr"/>
                      <a:r>
                        <a:rPr lang="en-US" altLang="ja-JP" sz="1800" b="0" i="0" u="none" strike="noStrike" dirty="0">
                          <a:solidFill>
                            <a:srgbClr val="000000"/>
                          </a:solidFill>
                          <a:effectLst/>
                          <a:latin typeface="+mn-ea"/>
                          <a:ea typeface="+mn-ea"/>
                        </a:rPr>
                        <a:t>8.7</a:t>
                      </a:r>
                    </a:p>
                  </a:txBody>
                  <a:tcPr marL="0" marR="0" marT="0" marB="0" anchor="ctr"/>
                </a:tc>
                <a:tc>
                  <a:txBody>
                    <a:bodyPr/>
                    <a:lstStyle/>
                    <a:p>
                      <a:pPr algn="r" fontAlgn="ctr"/>
                      <a:r>
                        <a:rPr lang="en-US" altLang="ja-JP" sz="1800" b="0" i="0" u="none" strike="noStrike" dirty="0">
                          <a:solidFill>
                            <a:schemeClr val="tx1"/>
                          </a:solidFill>
                          <a:effectLst/>
                          <a:latin typeface="+mn-ea"/>
                          <a:ea typeface="+mn-ea"/>
                        </a:rPr>
                        <a:t>115</a:t>
                      </a:r>
                    </a:p>
                  </a:txBody>
                  <a:tcPr marL="0" marR="0" marT="0" marB="0" anchor="ctr"/>
                </a:tc>
                <a:extLst>
                  <a:ext uri="{0D108BD9-81ED-4DB2-BD59-A6C34878D82A}">
                    <a16:rowId xmlns:a16="http://schemas.microsoft.com/office/drawing/2014/main" val="4198638140"/>
                  </a:ext>
                </a:extLst>
              </a:tr>
            </a:tbl>
          </a:graphicData>
        </a:graphic>
      </p:graphicFrame>
      <p:sp>
        <p:nvSpPr>
          <p:cNvPr id="15" name="正方形/長方形 14">
            <a:extLst>
              <a:ext uri="{FF2B5EF4-FFF2-40B4-BE49-F238E27FC236}">
                <a16:creationId xmlns:a16="http://schemas.microsoft.com/office/drawing/2014/main" id="{6C61FA41-A914-4D39-8BC6-78470F8861E8}"/>
              </a:ext>
            </a:extLst>
          </p:cNvPr>
          <p:cNvSpPr/>
          <p:nvPr/>
        </p:nvSpPr>
        <p:spPr>
          <a:xfrm>
            <a:off x="3303385" y="2142184"/>
            <a:ext cx="3953871" cy="307777"/>
          </a:xfrm>
          <a:prstGeom prst="rect">
            <a:avLst/>
          </a:prstGeom>
        </p:spPr>
        <p:txBody>
          <a:bodyPr wrap="square">
            <a:spAutoFit/>
          </a:bodyPr>
          <a:lstStyle/>
          <a:p>
            <a:r>
              <a:rPr lang="ja-JP" altLang="en-US" sz="1400" b="1" dirty="0"/>
              <a:t>港湾別水素・燃料アンモニアの需要量</a:t>
            </a:r>
          </a:p>
        </p:txBody>
      </p:sp>
      <p:sp>
        <p:nvSpPr>
          <p:cNvPr id="11" name="正方形/長方形 10">
            <a:extLst>
              <a:ext uri="{FF2B5EF4-FFF2-40B4-BE49-F238E27FC236}">
                <a16:creationId xmlns:a16="http://schemas.microsoft.com/office/drawing/2014/main" id="{E65D7A03-52BB-400E-A6F1-23DD6EB30BE9}"/>
              </a:ext>
            </a:extLst>
          </p:cNvPr>
          <p:cNvSpPr/>
          <p:nvPr/>
        </p:nvSpPr>
        <p:spPr>
          <a:xfrm>
            <a:off x="1484412" y="5126403"/>
            <a:ext cx="7128792" cy="307777"/>
          </a:xfrm>
          <a:prstGeom prst="rect">
            <a:avLst/>
          </a:prstGeom>
        </p:spPr>
        <p:txBody>
          <a:bodyPr wrap="square">
            <a:spAutoFit/>
          </a:bodyPr>
          <a:lstStyle/>
          <a:p>
            <a:r>
              <a:rPr lang="en-US"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端数処理を四捨五入により行っていることから、</a:t>
            </a:r>
            <a:r>
              <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合計</a:t>
            </a:r>
            <a:r>
              <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と内訳の計とが一致しない場合がある</a:t>
            </a:r>
            <a:endParaRPr lang="ja-JP" altLang="en-US" sz="1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719722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txBox="1">
            <a:spLocks/>
          </p:cNvSpPr>
          <p:nvPr/>
        </p:nvSpPr>
        <p:spPr bwMode="auto">
          <a:xfrm>
            <a:off x="1" y="0"/>
            <a:ext cx="10065567" cy="476250"/>
          </a:xfrm>
          <a:prstGeom prst="rect">
            <a:avLst/>
          </a:prstGeom>
          <a:noFill/>
          <a:ln>
            <a:noFill/>
          </a:ln>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2000" b="1" dirty="0">
                <a:solidFill>
                  <a:srgbClr val="006699"/>
                </a:solidFill>
              </a:rPr>
              <a:t>参考：全量液化アンモニアで輸入する場合の需要量</a:t>
            </a:r>
          </a:p>
        </p:txBody>
      </p:sp>
      <p:cxnSp>
        <p:nvCxnSpPr>
          <p:cNvPr id="4" name="直線コネクタ 3"/>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FB99D550-1A46-421C-AD84-45D3248B5C19}"/>
              </a:ext>
            </a:extLst>
          </p:cNvPr>
          <p:cNvSpPr/>
          <p:nvPr/>
        </p:nvSpPr>
        <p:spPr>
          <a:xfrm>
            <a:off x="56456" y="690081"/>
            <a:ext cx="9720000" cy="732893"/>
          </a:xfrm>
          <a:prstGeom prst="rect">
            <a:avLst/>
          </a:prstGeom>
        </p:spPr>
        <p:txBody>
          <a:bodyPr wrap="square">
            <a:spAutoFit/>
          </a:bodyPr>
          <a:lstStyle/>
          <a:p>
            <a:pPr marL="285750" indent="-285750">
              <a:lnSpc>
                <a:spcPts val="2700"/>
              </a:lnSpc>
              <a:buFont typeface="Arial" panose="020B0604020202020204" pitchFamily="34" charset="0"/>
              <a:buChar char="•"/>
            </a:pPr>
            <a:r>
              <a:rPr lang="ja-JP" altLang="en-US" sz="1600" dirty="0">
                <a:latin typeface="+mj-ea"/>
                <a:ea typeface="+mj-ea"/>
              </a:rPr>
              <a:t>水素を液化アンモニアで輸入し、臨海部で水素を抽出することも想定されるため全量液化アンモニアで輸入する場合の需要量を</a:t>
            </a:r>
            <a:r>
              <a:rPr lang="ja-JP" altLang="en-US" sz="1600" dirty="0">
                <a:latin typeface="+mj-ea"/>
              </a:rPr>
              <a:t>参考として</a:t>
            </a:r>
            <a:r>
              <a:rPr lang="ja-JP" altLang="en-US" sz="1600" dirty="0">
                <a:latin typeface="+mj-ea"/>
                <a:ea typeface="+mj-ea"/>
              </a:rPr>
              <a:t>以下に示す。</a:t>
            </a:r>
            <a:endParaRPr lang="en-US" altLang="ja-JP" sz="1600" dirty="0">
              <a:latin typeface="+mj-ea"/>
              <a:ea typeface="+mj-ea"/>
            </a:endParaRPr>
          </a:p>
        </p:txBody>
      </p:sp>
      <p:sp>
        <p:nvSpPr>
          <p:cNvPr id="12" name="正方形/長方形 11">
            <a:extLst>
              <a:ext uri="{FF2B5EF4-FFF2-40B4-BE49-F238E27FC236}">
                <a16:creationId xmlns:a16="http://schemas.microsoft.com/office/drawing/2014/main" id="{3027000B-2AB5-4415-BE62-0FB3A3C4EB38}"/>
              </a:ext>
            </a:extLst>
          </p:cNvPr>
          <p:cNvSpPr/>
          <p:nvPr/>
        </p:nvSpPr>
        <p:spPr>
          <a:xfrm>
            <a:off x="58170" y="3945228"/>
            <a:ext cx="9720000" cy="1131079"/>
          </a:xfrm>
          <a:prstGeom prst="rect">
            <a:avLst/>
          </a:prstGeom>
        </p:spPr>
        <p:txBody>
          <a:bodyPr wrap="square">
            <a:spAutoFit/>
          </a:bodyPr>
          <a:lstStyle/>
          <a:p>
            <a:pPr marL="285750" indent="-285750">
              <a:lnSpc>
                <a:spcPts val="2700"/>
              </a:lnSpc>
              <a:buFont typeface="Arial" panose="020B0604020202020204" pitchFamily="34" charset="0"/>
              <a:buChar char="•"/>
            </a:pPr>
            <a:r>
              <a:rPr lang="en-US" altLang="ja-JP" sz="1600" dirty="0">
                <a:latin typeface="+mj-ea"/>
                <a:ea typeface="+mj-ea"/>
              </a:rPr>
              <a:t>3</a:t>
            </a:r>
            <a:r>
              <a:rPr lang="ja-JP" altLang="en-US" sz="1600" dirty="0">
                <a:latin typeface="+mj-ea"/>
                <a:ea typeface="+mj-ea"/>
              </a:rPr>
              <a:t>港全体の液化アンモニアの年間需要量は約</a:t>
            </a:r>
            <a:r>
              <a:rPr lang="en-US" altLang="ja-JP" sz="1600" dirty="0">
                <a:latin typeface="+mj-ea"/>
                <a:ea typeface="+mj-ea"/>
              </a:rPr>
              <a:t>549</a:t>
            </a:r>
            <a:r>
              <a:rPr lang="ja-JP" altLang="en-US" sz="1600" dirty="0">
                <a:latin typeface="+mj-ea"/>
                <a:ea typeface="+mj-ea"/>
              </a:rPr>
              <a:t>万トン</a:t>
            </a:r>
            <a:r>
              <a:rPr lang="en-US" altLang="ja-JP" sz="1600" dirty="0">
                <a:latin typeface="+mj-ea"/>
                <a:ea typeface="+mj-ea"/>
              </a:rPr>
              <a:t>※</a:t>
            </a:r>
            <a:r>
              <a:rPr lang="ja-JP" altLang="en-US" sz="1600" dirty="0">
                <a:latin typeface="+mj-ea"/>
                <a:ea typeface="+mj-ea"/>
              </a:rPr>
              <a:t>である。用途は発電、メタネーション、荷役機械・船舶・車両の燃料電池での水素の抽出、ボイラー等設備での直接利用である。</a:t>
            </a:r>
            <a:endParaRPr lang="en-US" altLang="ja-JP" sz="1600" dirty="0">
              <a:latin typeface="+mj-ea"/>
              <a:ea typeface="+mj-ea"/>
            </a:endParaRPr>
          </a:p>
          <a:p>
            <a:pPr>
              <a:lnSpc>
                <a:spcPts val="2700"/>
              </a:lnSpc>
            </a:pPr>
            <a:r>
              <a:rPr lang="ja-JP" altLang="en-US" sz="1600" dirty="0">
                <a:latin typeface="+mj-ea"/>
                <a:ea typeface="+mj-ea"/>
              </a:rPr>
              <a:t>　　</a:t>
            </a:r>
            <a:r>
              <a:rPr lang="en-US" altLang="ja-JP" sz="1600" dirty="0">
                <a:latin typeface="+mj-ea"/>
                <a:ea typeface="+mj-ea"/>
              </a:rPr>
              <a:t>※</a:t>
            </a:r>
            <a:r>
              <a:rPr lang="ja-JP" altLang="en-US" sz="1600" dirty="0">
                <a:latin typeface="+mj-ea"/>
                <a:ea typeface="+mj-ea"/>
              </a:rPr>
              <a:t>ボイラー等での燃料アンモニアの需要量に、水素需要量を</a:t>
            </a:r>
            <a:r>
              <a:rPr lang="ja-JP" altLang="en-US" sz="1600" dirty="0">
                <a:latin typeface="+mj-ea"/>
                <a:ea typeface="+mj-ea"/>
              </a:rPr>
              <a:t>液化</a:t>
            </a:r>
            <a:r>
              <a:rPr lang="ja-JP" altLang="en-US" sz="1600" dirty="0">
                <a:latin typeface="+mj-ea"/>
                <a:ea typeface="+mj-ea"/>
              </a:rPr>
              <a:t>アンモニアに換算した数値を合算した値</a:t>
            </a:r>
            <a:endParaRPr lang="en-US" altLang="ja-JP" sz="1600" dirty="0">
              <a:latin typeface="+mj-ea"/>
              <a:ea typeface="+mj-ea"/>
            </a:endParaRPr>
          </a:p>
        </p:txBody>
      </p:sp>
      <p:sp>
        <p:nvSpPr>
          <p:cNvPr id="13" name="スライド番号プレースホルダー 2">
            <a:extLst>
              <a:ext uri="{FF2B5EF4-FFF2-40B4-BE49-F238E27FC236}">
                <a16:creationId xmlns:a16="http://schemas.microsoft.com/office/drawing/2014/main" id="{61A0FB6F-A9E1-4816-A126-654E2899A4D6}"/>
              </a:ext>
            </a:extLst>
          </p:cNvPr>
          <p:cNvSpPr>
            <a:spLocks noGrp="1"/>
          </p:cNvSpPr>
          <p:nvPr>
            <p:ph type="sldNum" sz="quarter" idx="11"/>
          </p:nvPr>
        </p:nvSpPr>
        <p:spPr>
          <a:xfrm>
            <a:off x="7677150" y="6492875"/>
            <a:ext cx="2228850" cy="365125"/>
          </a:xfrm>
        </p:spPr>
        <p:txBody>
          <a:bodyPr/>
          <a:lstStyle>
            <a:lvl1pPr>
              <a:defRPr>
                <a:solidFill>
                  <a:schemeClr val="tx1"/>
                </a:solidFill>
              </a:defRPr>
            </a:lvl1pPr>
          </a:lstStyle>
          <a:p>
            <a:fld id="{18EAE80E-A420-40D4-8E6A-F3B1068ED3F0}" type="slidenum">
              <a:rPr lang="ja-JP" altLang="en-US" smtClean="0"/>
              <a:pPr/>
              <a:t>3</a:t>
            </a:fld>
            <a:endParaRPr lang="ja-JP" altLang="en-US" dirty="0"/>
          </a:p>
        </p:txBody>
      </p:sp>
      <p:graphicFrame>
        <p:nvGraphicFramePr>
          <p:cNvPr id="14" name="表 13">
            <a:extLst>
              <a:ext uri="{FF2B5EF4-FFF2-40B4-BE49-F238E27FC236}">
                <a16:creationId xmlns:a16="http://schemas.microsoft.com/office/drawing/2014/main" id="{4AA9F86E-E67D-426B-9ED4-DECC4DFBDEC0}"/>
              </a:ext>
            </a:extLst>
          </p:cNvPr>
          <p:cNvGraphicFramePr>
            <a:graphicFrameLocks noGrp="1"/>
          </p:cNvGraphicFramePr>
          <p:nvPr>
            <p:extLst>
              <p:ext uri="{D42A27DB-BD31-4B8C-83A1-F6EECF244321}">
                <p14:modId xmlns:p14="http://schemas.microsoft.com/office/powerpoint/2010/main" val="1923565417"/>
              </p:ext>
            </p:extLst>
          </p:nvPr>
        </p:nvGraphicFramePr>
        <p:xfrm>
          <a:off x="2351805" y="1840984"/>
          <a:ext cx="4986554" cy="1524000"/>
        </p:xfrm>
        <a:graphic>
          <a:graphicData uri="http://schemas.openxmlformats.org/drawingml/2006/table">
            <a:tbl>
              <a:tblPr firstRow="1" bandRow="1">
                <a:tableStyleId>{5940675A-B579-460E-94D1-54222C63F5DA}</a:tableStyleId>
              </a:tblPr>
              <a:tblGrid>
                <a:gridCol w="972108">
                  <a:extLst>
                    <a:ext uri="{9D8B030D-6E8A-4147-A177-3AD203B41FA5}">
                      <a16:colId xmlns:a16="http://schemas.microsoft.com/office/drawing/2014/main" val="166223737"/>
                    </a:ext>
                  </a:extLst>
                </a:gridCol>
                <a:gridCol w="1854206">
                  <a:extLst>
                    <a:ext uri="{9D8B030D-6E8A-4147-A177-3AD203B41FA5}">
                      <a16:colId xmlns:a16="http://schemas.microsoft.com/office/drawing/2014/main" val="682724314"/>
                    </a:ext>
                  </a:extLst>
                </a:gridCol>
                <a:gridCol w="2160240">
                  <a:extLst>
                    <a:ext uri="{9D8B030D-6E8A-4147-A177-3AD203B41FA5}">
                      <a16:colId xmlns:a16="http://schemas.microsoft.com/office/drawing/2014/main" val="2815517645"/>
                    </a:ext>
                  </a:extLst>
                </a:gridCol>
              </a:tblGrid>
              <a:tr h="0">
                <a:tc>
                  <a:txBody>
                    <a:bodyPr/>
                    <a:lstStyle/>
                    <a:p>
                      <a:pPr algn="ctr"/>
                      <a:r>
                        <a:rPr kumimoji="1" lang="ja-JP" altLang="en-US" sz="1400" dirty="0">
                          <a:latin typeface="+mj-ea"/>
                          <a:ea typeface="+mj-ea"/>
                        </a:rPr>
                        <a:t>港湾</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400" dirty="0">
                          <a:latin typeface="+mj-ea"/>
                          <a:ea typeface="+mj-ea"/>
                        </a:rPr>
                        <a:t>2030</a:t>
                      </a:r>
                      <a:r>
                        <a:rPr kumimoji="1" lang="ja-JP" altLang="en-US" sz="1400" dirty="0">
                          <a:latin typeface="+mj-ea"/>
                          <a:ea typeface="+mj-ea"/>
                        </a:rPr>
                        <a:t>年度（万トン）</a:t>
                      </a:r>
                    </a:p>
                  </a:txBody>
                  <a:tcPr/>
                </a:tc>
                <a:tc>
                  <a:txBody>
                    <a:bodyPr/>
                    <a:lstStyle/>
                    <a:p>
                      <a:pPr algn="ctr"/>
                      <a:r>
                        <a:rPr kumimoji="1" lang="en-US" altLang="ja-JP" sz="1400" dirty="0">
                          <a:latin typeface="+mj-ea"/>
                          <a:ea typeface="+mj-ea"/>
                        </a:rPr>
                        <a:t>2050</a:t>
                      </a:r>
                      <a:r>
                        <a:rPr kumimoji="1" lang="ja-JP" altLang="en-US" sz="1400" dirty="0">
                          <a:latin typeface="+mj-ea"/>
                          <a:ea typeface="+mj-ea"/>
                        </a:rPr>
                        <a:t>年（万トン）</a:t>
                      </a:r>
                    </a:p>
                  </a:txBody>
                  <a:tcPr/>
                </a:tc>
                <a:extLst>
                  <a:ext uri="{0D108BD9-81ED-4DB2-BD59-A6C34878D82A}">
                    <a16:rowId xmlns:a16="http://schemas.microsoft.com/office/drawing/2014/main" val="3001435615"/>
                  </a:ext>
                </a:extLst>
              </a:tr>
              <a:tr h="0">
                <a:tc>
                  <a:txBody>
                    <a:bodyPr/>
                    <a:lstStyle/>
                    <a:p>
                      <a:pPr algn="l"/>
                      <a:r>
                        <a:rPr kumimoji="1" lang="ja-JP" altLang="en-US" sz="1400" dirty="0">
                          <a:latin typeface="+mj-ea"/>
                          <a:ea typeface="+mj-ea"/>
                        </a:rPr>
                        <a:t>大阪港</a:t>
                      </a:r>
                    </a:p>
                  </a:txBody>
                  <a:tcPr anchor="ctr"/>
                </a:tc>
                <a:tc>
                  <a:txBody>
                    <a:bodyPr/>
                    <a:lstStyle/>
                    <a:p>
                      <a:pPr algn="r"/>
                      <a:r>
                        <a:rPr lang="en-US" altLang="ja-JP" dirty="0">
                          <a:latin typeface="+mj-ea"/>
                          <a:ea typeface="+mj-ea"/>
                        </a:rPr>
                        <a:t>31</a:t>
                      </a:r>
                      <a:endParaRPr lang="ja-JP" altLang="en-US" dirty="0">
                        <a:latin typeface="+mj-ea"/>
                        <a:ea typeface="+mj-ea"/>
                      </a:endParaRPr>
                    </a:p>
                  </a:txBody>
                  <a:tcPr marL="0" marR="0" marT="0" marB="0" anchor="ctr"/>
                </a:tc>
                <a:tc>
                  <a:txBody>
                    <a:bodyPr/>
                    <a:lstStyle/>
                    <a:p>
                      <a:pPr algn="r"/>
                      <a:r>
                        <a:rPr lang="en-US" altLang="ja-JP" dirty="0">
                          <a:latin typeface="+mj-ea"/>
                          <a:ea typeface="+mj-ea"/>
                        </a:rPr>
                        <a:t>120</a:t>
                      </a:r>
                      <a:endParaRPr lang="ja-JP" altLang="en-US" dirty="0">
                        <a:latin typeface="+mj-ea"/>
                        <a:ea typeface="+mj-ea"/>
                      </a:endParaRPr>
                    </a:p>
                  </a:txBody>
                  <a:tcPr marL="0" marR="0" marT="0" marB="0" anchor="ctr"/>
                </a:tc>
                <a:extLst>
                  <a:ext uri="{0D108BD9-81ED-4DB2-BD59-A6C34878D82A}">
                    <a16:rowId xmlns:a16="http://schemas.microsoft.com/office/drawing/2014/main" val="4116056305"/>
                  </a:ext>
                </a:extLst>
              </a:tr>
              <a:tr h="0">
                <a:tc>
                  <a:txBody>
                    <a:bodyPr/>
                    <a:lstStyle/>
                    <a:p>
                      <a:pPr algn="l"/>
                      <a:r>
                        <a:rPr kumimoji="1" lang="ja-JP" altLang="en-US" sz="1400" dirty="0">
                          <a:latin typeface="+mj-ea"/>
                          <a:ea typeface="+mj-ea"/>
                        </a:rPr>
                        <a:t>堺泉北港</a:t>
                      </a:r>
                    </a:p>
                  </a:txBody>
                  <a:tcPr anchor="ctr"/>
                </a:tc>
                <a:tc>
                  <a:txBody>
                    <a:bodyPr/>
                    <a:lstStyle/>
                    <a:p>
                      <a:pPr algn="r"/>
                      <a:r>
                        <a:rPr lang="en-US" altLang="ja-JP" dirty="0">
                          <a:latin typeface="+mj-ea"/>
                          <a:ea typeface="+mj-ea"/>
                        </a:rPr>
                        <a:t>79</a:t>
                      </a:r>
                      <a:endParaRPr lang="ja-JP" altLang="en-US" dirty="0">
                        <a:latin typeface="+mj-ea"/>
                        <a:ea typeface="+mj-ea"/>
                      </a:endParaRPr>
                    </a:p>
                  </a:txBody>
                  <a:tcPr marL="0" marR="0" marT="0" marB="0" anchor="ctr"/>
                </a:tc>
                <a:tc>
                  <a:txBody>
                    <a:bodyPr/>
                    <a:lstStyle/>
                    <a:p>
                      <a:pPr algn="r"/>
                      <a:r>
                        <a:rPr lang="en-US" altLang="ja-JP" dirty="0">
                          <a:latin typeface="+mj-ea"/>
                          <a:ea typeface="+mj-ea"/>
                        </a:rPr>
                        <a:t>395</a:t>
                      </a:r>
                      <a:endParaRPr lang="ja-JP" altLang="en-US" dirty="0">
                        <a:latin typeface="+mj-ea"/>
                        <a:ea typeface="+mj-ea"/>
                      </a:endParaRPr>
                    </a:p>
                  </a:txBody>
                  <a:tcPr marL="0" marR="0" marT="0" marB="0" anchor="ctr"/>
                </a:tc>
                <a:extLst>
                  <a:ext uri="{0D108BD9-81ED-4DB2-BD59-A6C34878D82A}">
                    <a16:rowId xmlns:a16="http://schemas.microsoft.com/office/drawing/2014/main" val="770640854"/>
                  </a:ext>
                </a:extLst>
              </a:tr>
              <a:tr h="0">
                <a:tc>
                  <a:txBody>
                    <a:bodyPr/>
                    <a:lstStyle/>
                    <a:p>
                      <a:pPr algn="l"/>
                      <a:r>
                        <a:rPr kumimoji="1" lang="ja-JP" altLang="en-US" sz="1400" dirty="0">
                          <a:latin typeface="+mj-ea"/>
                          <a:ea typeface="+mj-ea"/>
                        </a:rPr>
                        <a:t>阪南港</a:t>
                      </a:r>
                    </a:p>
                  </a:txBody>
                  <a:tcPr anchor="ctr"/>
                </a:tc>
                <a:tc>
                  <a:txBody>
                    <a:bodyPr/>
                    <a:lstStyle/>
                    <a:p>
                      <a:pPr algn="r"/>
                      <a:r>
                        <a:rPr lang="en-US" altLang="ja-JP" dirty="0">
                          <a:latin typeface="+mj-ea"/>
                          <a:ea typeface="+mj-ea"/>
                        </a:rPr>
                        <a:t>10</a:t>
                      </a:r>
                      <a:endParaRPr lang="ja-JP" altLang="en-US" dirty="0">
                        <a:latin typeface="+mj-ea"/>
                        <a:ea typeface="+mj-ea"/>
                      </a:endParaRPr>
                    </a:p>
                  </a:txBody>
                  <a:tcPr marL="0" marR="0" marT="0" marB="0" anchor="ctr"/>
                </a:tc>
                <a:tc>
                  <a:txBody>
                    <a:bodyPr/>
                    <a:lstStyle/>
                    <a:p>
                      <a:pPr algn="r"/>
                      <a:r>
                        <a:rPr lang="en-US" altLang="ja-JP" dirty="0">
                          <a:latin typeface="+mj-ea"/>
                          <a:ea typeface="+mj-ea"/>
                        </a:rPr>
                        <a:t>34</a:t>
                      </a:r>
                      <a:endParaRPr lang="ja-JP" altLang="en-US" dirty="0">
                        <a:latin typeface="+mj-ea"/>
                        <a:ea typeface="+mj-ea"/>
                      </a:endParaRPr>
                    </a:p>
                  </a:txBody>
                  <a:tcPr marL="0" marR="0" marT="0" marB="0" anchor="ctr"/>
                </a:tc>
                <a:extLst>
                  <a:ext uri="{0D108BD9-81ED-4DB2-BD59-A6C34878D82A}">
                    <a16:rowId xmlns:a16="http://schemas.microsoft.com/office/drawing/2014/main" val="2572392371"/>
                  </a:ext>
                </a:extLst>
              </a:tr>
              <a:tr h="0">
                <a:tc>
                  <a:txBody>
                    <a:bodyPr/>
                    <a:lstStyle/>
                    <a:p>
                      <a:pPr algn="l"/>
                      <a:r>
                        <a:rPr kumimoji="1" lang="ja-JP" altLang="en-US" sz="1400" dirty="0">
                          <a:latin typeface="+mj-ea"/>
                          <a:ea typeface="+mj-ea"/>
                        </a:rPr>
                        <a:t>合計</a:t>
                      </a:r>
                    </a:p>
                  </a:txBody>
                  <a:tcPr anchor="ctr"/>
                </a:tc>
                <a:tc>
                  <a:txBody>
                    <a:bodyPr/>
                    <a:lstStyle/>
                    <a:p>
                      <a:pPr algn="r" fontAlgn="ctr"/>
                      <a:r>
                        <a:rPr lang="en-US" altLang="ja-JP" sz="1800" b="0" i="0" u="none" strike="noStrike" dirty="0">
                          <a:solidFill>
                            <a:srgbClr val="000000"/>
                          </a:solidFill>
                          <a:effectLst/>
                          <a:latin typeface="+mj-ea"/>
                          <a:ea typeface="+mj-ea"/>
                        </a:rPr>
                        <a:t>119</a:t>
                      </a:r>
                    </a:p>
                  </a:txBody>
                  <a:tcPr marL="0" marR="0" marT="0" marB="0" anchor="ctr"/>
                </a:tc>
                <a:tc>
                  <a:txBody>
                    <a:bodyPr/>
                    <a:lstStyle/>
                    <a:p>
                      <a:pPr algn="r" fontAlgn="ctr"/>
                      <a:r>
                        <a:rPr lang="en-US" altLang="ja-JP" sz="1800" b="0" i="0" u="none" strike="noStrike" dirty="0">
                          <a:solidFill>
                            <a:srgbClr val="000000"/>
                          </a:solidFill>
                          <a:effectLst/>
                          <a:latin typeface="+mj-ea"/>
                          <a:ea typeface="+mj-ea"/>
                        </a:rPr>
                        <a:t>549</a:t>
                      </a:r>
                    </a:p>
                  </a:txBody>
                  <a:tcPr marL="0" marR="0" marT="0" marB="0" anchor="ctr"/>
                </a:tc>
                <a:extLst>
                  <a:ext uri="{0D108BD9-81ED-4DB2-BD59-A6C34878D82A}">
                    <a16:rowId xmlns:a16="http://schemas.microsoft.com/office/drawing/2014/main" val="1161664384"/>
                  </a:ext>
                </a:extLst>
              </a:tr>
            </a:tbl>
          </a:graphicData>
        </a:graphic>
      </p:graphicFrame>
      <p:sp>
        <p:nvSpPr>
          <p:cNvPr id="15" name="正方形/長方形 14">
            <a:extLst>
              <a:ext uri="{FF2B5EF4-FFF2-40B4-BE49-F238E27FC236}">
                <a16:creationId xmlns:a16="http://schemas.microsoft.com/office/drawing/2014/main" id="{6C61FA41-A914-4D39-8BC6-78470F8861E8}"/>
              </a:ext>
            </a:extLst>
          </p:cNvPr>
          <p:cNvSpPr/>
          <p:nvPr/>
        </p:nvSpPr>
        <p:spPr>
          <a:xfrm>
            <a:off x="3612951" y="1528929"/>
            <a:ext cx="3953871" cy="307777"/>
          </a:xfrm>
          <a:prstGeom prst="rect">
            <a:avLst/>
          </a:prstGeom>
        </p:spPr>
        <p:txBody>
          <a:bodyPr wrap="square">
            <a:spAutoFit/>
          </a:bodyPr>
          <a:lstStyle/>
          <a:p>
            <a:r>
              <a:rPr lang="ja-JP" altLang="en-US" sz="1400" b="1" dirty="0"/>
              <a:t>港湾別</a:t>
            </a:r>
            <a:r>
              <a:rPr lang="ja-JP" altLang="en-US" sz="1400" b="1" dirty="0"/>
              <a:t>液化アンモニア</a:t>
            </a:r>
            <a:r>
              <a:rPr lang="ja-JP" altLang="en-US" sz="1400" b="1" dirty="0"/>
              <a:t>の需要量</a:t>
            </a:r>
          </a:p>
        </p:txBody>
      </p:sp>
      <p:sp>
        <p:nvSpPr>
          <p:cNvPr id="10" name="正方形/長方形 9">
            <a:extLst>
              <a:ext uri="{FF2B5EF4-FFF2-40B4-BE49-F238E27FC236}">
                <a16:creationId xmlns:a16="http://schemas.microsoft.com/office/drawing/2014/main" id="{40A28A5D-9103-4FC3-B80D-5CF9ACAE02F5}"/>
              </a:ext>
            </a:extLst>
          </p:cNvPr>
          <p:cNvSpPr/>
          <p:nvPr/>
        </p:nvSpPr>
        <p:spPr>
          <a:xfrm>
            <a:off x="2252794" y="3337247"/>
            <a:ext cx="7128792" cy="307777"/>
          </a:xfrm>
          <a:prstGeom prst="rect">
            <a:avLst/>
          </a:prstGeom>
        </p:spPr>
        <p:txBody>
          <a:bodyPr wrap="square">
            <a:spAutoFit/>
          </a:bodyPr>
          <a:lstStyle/>
          <a:p>
            <a:r>
              <a:rPr lang="en-US"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端数処理を四捨五入により行っていることから、</a:t>
            </a:r>
            <a:r>
              <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合計</a:t>
            </a:r>
            <a:r>
              <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と内訳の計とが一致しない場合がある</a:t>
            </a:r>
            <a:endParaRPr lang="ja-JP" altLang="en-US" sz="1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5305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txBox="1">
            <a:spLocks/>
          </p:cNvSpPr>
          <p:nvPr/>
        </p:nvSpPr>
        <p:spPr bwMode="auto">
          <a:xfrm>
            <a:off x="1" y="0"/>
            <a:ext cx="9993559"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2000" b="1" dirty="0">
                <a:solidFill>
                  <a:srgbClr val="006699"/>
                </a:solidFill>
              </a:rPr>
              <a:t>水素・燃料アンモニア等の供給量・貯蔵量～水素を液化水素で輸入する場合～</a:t>
            </a:r>
          </a:p>
        </p:txBody>
      </p:sp>
      <p:cxnSp>
        <p:nvCxnSpPr>
          <p:cNvPr id="4" name="直線コネクタ 3"/>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1F77F49-A2E7-4F81-85AB-0C52216F23E1}"/>
              </a:ext>
            </a:extLst>
          </p:cNvPr>
          <p:cNvSpPr/>
          <p:nvPr/>
        </p:nvSpPr>
        <p:spPr>
          <a:xfrm>
            <a:off x="164467" y="478625"/>
            <a:ext cx="9741532" cy="1131079"/>
          </a:xfrm>
          <a:prstGeom prst="rect">
            <a:avLst/>
          </a:prstGeom>
        </p:spPr>
        <p:txBody>
          <a:bodyPr wrap="square">
            <a:spAutoFit/>
          </a:bodyPr>
          <a:lstStyle/>
          <a:p>
            <a:pPr>
              <a:lnSpc>
                <a:spcPts val="2700"/>
              </a:lnSpc>
            </a:pPr>
            <a:r>
              <a:rPr lang="ja-JP" altLang="en-US" sz="1600" dirty="0">
                <a:latin typeface="+mj-ea"/>
                <a:ea typeface="+mj-ea"/>
              </a:rPr>
              <a:t>水素は、大量調達による調達コストの安定化が求められるため、海外からの輸入が第一に想定される。堺泉北港を水素・燃料アンモニア等の供給拠点とし、大阪港・阪南港へ二次輸送するものと想定される。二次輸送においては、水素・燃料アンモニア等は危険物となるため陸上輸送ではなく海上輸送での輸送が想定される。</a:t>
            </a:r>
            <a:endParaRPr lang="en-US" altLang="ja-JP" sz="1600" dirty="0">
              <a:latin typeface="+mj-ea"/>
              <a:ea typeface="+mj-ea"/>
            </a:endParaRPr>
          </a:p>
        </p:txBody>
      </p:sp>
      <p:sp>
        <p:nvSpPr>
          <p:cNvPr id="7" name="スライド番号プレースホルダー 2">
            <a:extLst>
              <a:ext uri="{FF2B5EF4-FFF2-40B4-BE49-F238E27FC236}">
                <a16:creationId xmlns:a16="http://schemas.microsoft.com/office/drawing/2014/main" id="{95AA5F7D-2C97-4ADB-8D54-BFC90532C799}"/>
              </a:ext>
            </a:extLst>
          </p:cNvPr>
          <p:cNvSpPr>
            <a:spLocks noGrp="1"/>
          </p:cNvSpPr>
          <p:nvPr>
            <p:ph type="sldNum" sz="quarter" idx="11"/>
          </p:nvPr>
        </p:nvSpPr>
        <p:spPr>
          <a:xfrm>
            <a:off x="7677150" y="6492875"/>
            <a:ext cx="2228850" cy="365125"/>
          </a:xfrm>
        </p:spPr>
        <p:txBody>
          <a:bodyPr/>
          <a:lstStyle>
            <a:lvl1pPr>
              <a:defRPr>
                <a:solidFill>
                  <a:schemeClr val="tx1"/>
                </a:solidFill>
              </a:defRPr>
            </a:lvl1pPr>
          </a:lstStyle>
          <a:p>
            <a:fld id="{18EAE80E-A420-40D4-8E6A-F3B1068ED3F0}" type="slidenum">
              <a:rPr lang="ja-JP" altLang="en-US" smtClean="0"/>
              <a:pPr/>
              <a:t>4</a:t>
            </a:fld>
            <a:endParaRPr lang="ja-JP" altLang="en-US" dirty="0"/>
          </a:p>
        </p:txBody>
      </p:sp>
      <p:graphicFrame>
        <p:nvGraphicFramePr>
          <p:cNvPr id="2" name="表 1">
            <a:extLst>
              <a:ext uri="{FF2B5EF4-FFF2-40B4-BE49-F238E27FC236}">
                <a16:creationId xmlns:a16="http://schemas.microsoft.com/office/drawing/2014/main" id="{1D522487-6A11-496E-A173-56F73D4DE7A8}"/>
              </a:ext>
            </a:extLst>
          </p:cNvPr>
          <p:cNvGraphicFramePr>
            <a:graphicFrameLocks noGrp="1"/>
          </p:cNvGraphicFramePr>
          <p:nvPr>
            <p:extLst>
              <p:ext uri="{D42A27DB-BD31-4B8C-83A1-F6EECF244321}">
                <p14:modId xmlns:p14="http://schemas.microsoft.com/office/powerpoint/2010/main" val="3618186997"/>
              </p:ext>
            </p:extLst>
          </p:nvPr>
        </p:nvGraphicFramePr>
        <p:xfrm>
          <a:off x="495645" y="2334931"/>
          <a:ext cx="8903568" cy="3817812"/>
        </p:xfrm>
        <a:graphic>
          <a:graphicData uri="http://schemas.openxmlformats.org/drawingml/2006/table">
            <a:tbl>
              <a:tblPr firstRow="1" bandRow="1">
                <a:tableStyleId>{5940675A-B579-460E-94D1-54222C63F5DA}</a:tableStyleId>
              </a:tblPr>
              <a:tblGrid>
                <a:gridCol w="1169243">
                  <a:extLst>
                    <a:ext uri="{9D8B030D-6E8A-4147-A177-3AD203B41FA5}">
                      <a16:colId xmlns:a16="http://schemas.microsoft.com/office/drawing/2014/main" val="166223737"/>
                    </a:ext>
                  </a:extLst>
                </a:gridCol>
                <a:gridCol w="2165264">
                  <a:extLst>
                    <a:ext uri="{9D8B030D-6E8A-4147-A177-3AD203B41FA5}">
                      <a16:colId xmlns:a16="http://schemas.microsoft.com/office/drawing/2014/main" val="4070114104"/>
                    </a:ext>
                  </a:extLst>
                </a:gridCol>
                <a:gridCol w="2944759">
                  <a:extLst>
                    <a:ext uri="{9D8B030D-6E8A-4147-A177-3AD203B41FA5}">
                      <a16:colId xmlns:a16="http://schemas.microsoft.com/office/drawing/2014/main" val="682724314"/>
                    </a:ext>
                  </a:extLst>
                </a:gridCol>
                <a:gridCol w="2624302">
                  <a:extLst>
                    <a:ext uri="{9D8B030D-6E8A-4147-A177-3AD203B41FA5}">
                      <a16:colId xmlns:a16="http://schemas.microsoft.com/office/drawing/2014/main" val="2815517645"/>
                    </a:ext>
                  </a:extLst>
                </a:gridCol>
              </a:tblGrid>
              <a:tr h="0">
                <a:tc>
                  <a:txBody>
                    <a:bodyPr/>
                    <a:lstStyle/>
                    <a:p>
                      <a:pPr algn="ctr"/>
                      <a:r>
                        <a:rPr kumimoji="1" lang="ja-JP" altLang="en-US" dirty="0">
                          <a:latin typeface="+mn-ea"/>
                          <a:ea typeface="+mn-ea"/>
                        </a:rPr>
                        <a:t>港湾</a:t>
                      </a:r>
                    </a:p>
                  </a:txBody>
                  <a:tcPr/>
                </a:tc>
                <a:tc>
                  <a:txBody>
                    <a:bodyPr/>
                    <a:lstStyle/>
                    <a:p>
                      <a:pPr algn="ctr"/>
                      <a:r>
                        <a:rPr kumimoji="1" lang="ja-JP" altLang="en-US" dirty="0">
                          <a:latin typeface="+mn-ea"/>
                          <a:ea typeface="+mn-ea"/>
                        </a:rPr>
                        <a:t>エネルギー種別</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2030</a:t>
                      </a:r>
                      <a:r>
                        <a:rPr kumimoji="1" lang="ja-JP" altLang="en-US" dirty="0">
                          <a:latin typeface="+mn-ea"/>
                          <a:ea typeface="+mn-ea"/>
                        </a:rPr>
                        <a:t>年度</a:t>
                      </a:r>
                    </a:p>
                  </a:txBody>
                  <a:tcPr/>
                </a:tc>
                <a:tc>
                  <a:txBody>
                    <a:bodyPr/>
                    <a:lstStyle/>
                    <a:p>
                      <a:pPr algn="ctr"/>
                      <a:r>
                        <a:rPr kumimoji="1" lang="en-US" altLang="ja-JP" dirty="0">
                          <a:latin typeface="+mn-ea"/>
                          <a:ea typeface="+mn-ea"/>
                        </a:rPr>
                        <a:t>2050</a:t>
                      </a:r>
                      <a:r>
                        <a:rPr kumimoji="1" lang="ja-JP" altLang="en-US" dirty="0">
                          <a:latin typeface="+mn-ea"/>
                          <a:ea typeface="+mn-ea"/>
                        </a:rPr>
                        <a:t>年</a:t>
                      </a:r>
                    </a:p>
                  </a:txBody>
                  <a:tcPr/>
                </a:tc>
                <a:extLst>
                  <a:ext uri="{0D108BD9-81ED-4DB2-BD59-A6C34878D82A}">
                    <a16:rowId xmlns:a16="http://schemas.microsoft.com/office/drawing/2014/main" val="3001435615"/>
                  </a:ext>
                </a:extLst>
              </a:tr>
              <a:tr h="370840">
                <a:tc rowSpan="2">
                  <a:txBody>
                    <a:bodyPr/>
                    <a:lstStyle/>
                    <a:p>
                      <a:pPr algn="l"/>
                      <a:r>
                        <a:rPr kumimoji="1" lang="ja-JP" altLang="en-US" dirty="0">
                          <a:latin typeface="+mn-ea"/>
                          <a:ea typeface="+mn-ea"/>
                        </a:rPr>
                        <a:t>大阪港</a:t>
                      </a:r>
                    </a:p>
                  </a:txBody>
                  <a:tcPr anchor="ctr"/>
                </a:tc>
                <a:tc>
                  <a:txBody>
                    <a:bodyPr/>
                    <a:lstStyle/>
                    <a:p>
                      <a:pPr algn="ctr"/>
                      <a:r>
                        <a:rPr kumimoji="1" lang="ja-JP" altLang="en-US" dirty="0">
                          <a:latin typeface="+mn-ea"/>
                          <a:ea typeface="+mn-ea"/>
                        </a:rPr>
                        <a:t>水素</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5</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3.9ha</a:t>
                      </a:r>
                      <a:r>
                        <a:rPr kumimoji="1" lang="ja-JP" altLang="en-US" dirty="0">
                          <a:solidFill>
                            <a:schemeClr val="tx1"/>
                          </a:solidFill>
                          <a:latin typeface="+mn-ea"/>
                          <a:ea typeface="+mn-ea"/>
                        </a:rPr>
                        <a:t>）</a:t>
                      </a:r>
                    </a:p>
                  </a:txBody>
                  <a:tcPr/>
                </a:tc>
                <a:extLst>
                  <a:ext uri="{0D108BD9-81ED-4DB2-BD59-A6C34878D82A}">
                    <a16:rowId xmlns:a16="http://schemas.microsoft.com/office/drawing/2014/main" val="4116056305"/>
                  </a:ext>
                </a:extLst>
              </a:tr>
              <a:tr h="199954">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dirty="0">
                          <a:latin typeface="+mn-ea"/>
                          <a:ea typeface="+mn-ea"/>
                        </a:rPr>
                        <a:t>燃料アンモニア</a:t>
                      </a:r>
                    </a:p>
                  </a:txBody>
                  <a:tcPr/>
                </a:tc>
                <a:tc>
                  <a:txBody>
                    <a:bodyPr/>
                    <a:lstStyle/>
                    <a:p>
                      <a:pPr algn="ctr"/>
                      <a:r>
                        <a:rPr kumimoji="1" lang="ja-JP" altLang="en-US" dirty="0">
                          <a:solidFill>
                            <a:schemeClr val="tx1"/>
                          </a:solidFill>
                          <a:latin typeface="+mn-ea"/>
                          <a:ea typeface="+mn-ea"/>
                        </a:rPr>
                        <a:t>－</a:t>
                      </a:r>
                    </a:p>
                  </a:txBody>
                  <a:tcPr/>
                </a:tc>
                <a:tc>
                  <a:txBody>
                    <a:bodyPr/>
                    <a:lstStyle/>
                    <a:p>
                      <a:pPr algn="ctr"/>
                      <a:r>
                        <a:rPr kumimoji="1" lang="ja-JP" altLang="en-US" dirty="0">
                          <a:solidFill>
                            <a:schemeClr val="tx1"/>
                          </a:solidFill>
                          <a:latin typeface="+mn-ea"/>
                          <a:ea typeface="+mn-ea"/>
                        </a:rPr>
                        <a:t>－</a:t>
                      </a:r>
                    </a:p>
                  </a:txBody>
                  <a:tcPr anchor="ctr"/>
                </a:tc>
                <a:extLst>
                  <a:ext uri="{0D108BD9-81ED-4DB2-BD59-A6C34878D82A}">
                    <a16:rowId xmlns:a16="http://schemas.microsoft.com/office/drawing/2014/main" val="1629968700"/>
                  </a:ext>
                </a:extLst>
              </a:tr>
              <a:tr h="0">
                <a:tc rowSpan="2">
                  <a:txBody>
                    <a:bodyPr/>
                    <a:lstStyle/>
                    <a:p>
                      <a:pPr algn="l"/>
                      <a:r>
                        <a:rPr kumimoji="1" lang="ja-JP" altLang="en-US" dirty="0">
                          <a:latin typeface="+mn-ea"/>
                          <a:ea typeface="+mn-ea"/>
                        </a:rPr>
                        <a:t>堺泉北港</a:t>
                      </a:r>
                    </a:p>
                  </a:txBody>
                  <a:tcPr anchor="ctr"/>
                </a:tc>
                <a:tc>
                  <a:txBody>
                    <a:bodyPr/>
                    <a:lstStyle/>
                    <a:p>
                      <a:pPr algn="ctr"/>
                      <a:r>
                        <a:rPr kumimoji="1" lang="ja-JP" altLang="en-US" dirty="0">
                          <a:latin typeface="+mn-ea"/>
                          <a:ea typeface="+mn-ea"/>
                        </a:rPr>
                        <a:t>水素</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4</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algn="ctr"/>
                      <a:r>
                        <a:rPr kumimoji="1" lang="ja-JP" altLang="en-US" dirty="0">
                          <a:solidFill>
                            <a:schemeClr val="tx1"/>
                          </a:solidFill>
                          <a:latin typeface="+mn-ea"/>
                          <a:ea typeface="+mn-ea"/>
                        </a:rPr>
                        <a:t>（堺泉北港需要分</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algn="ctr"/>
                      <a:r>
                        <a:rPr kumimoji="1" lang="ja-JP" altLang="en-US" dirty="0">
                          <a:solidFill>
                            <a:schemeClr val="tx1"/>
                          </a:solidFill>
                          <a:latin typeface="+mn-ea"/>
                          <a:ea typeface="+mn-ea"/>
                        </a:rPr>
                        <a:t>＋二次輸送需要分</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3.1ha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16</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（堺泉北港需要分</a:t>
                      </a:r>
                      <a:r>
                        <a:rPr kumimoji="1" lang="en-US" altLang="ja-JP" dirty="0">
                          <a:solidFill>
                            <a:schemeClr val="tx1"/>
                          </a:solidFill>
                          <a:latin typeface="+mn-ea"/>
                          <a:ea typeface="+mn-ea"/>
                        </a:rPr>
                        <a:t>10</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latin typeface="+mn-ea"/>
                          <a:ea typeface="+mn-ea"/>
                        </a:rPr>
                        <a:t>+</a:t>
                      </a:r>
                      <a:r>
                        <a:rPr kumimoji="1" lang="ja-JP" altLang="en-US" dirty="0">
                          <a:solidFill>
                            <a:schemeClr val="tx1"/>
                          </a:solidFill>
                          <a:latin typeface="+mn-ea"/>
                          <a:ea typeface="+mn-ea"/>
                        </a:rPr>
                        <a:t>二次輸送需要分</a:t>
                      </a:r>
                      <a:r>
                        <a:rPr kumimoji="1" lang="en-US" altLang="ja-JP" dirty="0">
                          <a:solidFill>
                            <a:schemeClr val="tx1"/>
                          </a:solidFill>
                          <a:latin typeface="+mn-ea"/>
                          <a:ea typeface="+mn-ea"/>
                        </a:rPr>
                        <a:t>6</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12.5ha</a:t>
                      </a:r>
                      <a:r>
                        <a:rPr kumimoji="1" lang="ja-JP" altLang="en-US" dirty="0">
                          <a:solidFill>
                            <a:schemeClr val="tx1"/>
                          </a:solidFill>
                          <a:latin typeface="+mn-ea"/>
                          <a:ea typeface="+mn-ea"/>
                        </a:rPr>
                        <a:t>）</a:t>
                      </a:r>
                    </a:p>
                  </a:txBody>
                  <a:tcPr/>
                </a:tc>
                <a:extLst>
                  <a:ext uri="{0D108BD9-81ED-4DB2-BD59-A6C34878D82A}">
                    <a16:rowId xmlns:a16="http://schemas.microsoft.com/office/drawing/2014/main" val="770640854"/>
                  </a:ext>
                </a:extLst>
              </a:tr>
              <a:tr h="0">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dirty="0">
                          <a:latin typeface="+mn-ea"/>
                          <a:ea typeface="+mn-ea"/>
                        </a:rPr>
                        <a:t>燃料アンモニア</a:t>
                      </a:r>
                    </a:p>
                  </a:txBody>
                  <a:tcPr/>
                </a:tc>
                <a:tc>
                  <a:txBody>
                    <a:bodyPr/>
                    <a:lstStyle/>
                    <a:p>
                      <a:pPr algn="ctr"/>
                      <a:r>
                        <a:rPr kumimoji="1" lang="en-US" altLang="ja-JP" dirty="0">
                          <a:solidFill>
                            <a:schemeClr val="tx1"/>
                          </a:solidFill>
                          <a:latin typeface="+mn-ea"/>
                          <a:ea typeface="+mn-ea"/>
                        </a:rPr>
                        <a:t>5</a:t>
                      </a:r>
                      <a:r>
                        <a:rPr kumimoji="1" lang="ja-JP" altLang="en-US" dirty="0">
                          <a:solidFill>
                            <a:schemeClr val="tx1"/>
                          </a:solidFill>
                          <a:latin typeface="+mn-ea"/>
                          <a:ea typeface="+mn-ea"/>
                        </a:rPr>
                        <a:t>万トン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（堺泉北港分</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latin typeface="+mn-ea"/>
                          <a:ea typeface="+mn-ea"/>
                        </a:rPr>
                        <a:t>5</a:t>
                      </a:r>
                      <a:r>
                        <a:rPr kumimoji="1" lang="ja-JP" altLang="en-US" dirty="0">
                          <a:solidFill>
                            <a:schemeClr val="tx1"/>
                          </a:solidFill>
                          <a:latin typeface="+mn-ea"/>
                          <a:ea typeface="+mn-ea"/>
                        </a:rPr>
                        <a:t>万トン　</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（堺泉北港分</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a:t>
                      </a:r>
                      <a:r>
                        <a:rPr kumimoji="1" lang="en-US" altLang="ja-JP" dirty="0">
                          <a:solidFill>
                            <a:schemeClr val="tx1"/>
                          </a:solidFill>
                          <a:latin typeface="+mn-ea"/>
                          <a:ea typeface="+mn-ea"/>
                        </a:rPr>
                        <a:t>1.6ha)</a:t>
                      </a:r>
                      <a:endParaRPr kumimoji="1" lang="ja-JP" altLang="en-US" dirty="0">
                        <a:solidFill>
                          <a:schemeClr val="tx1"/>
                        </a:solidFill>
                        <a:latin typeface="+mn-ea"/>
                        <a:ea typeface="+mn-ea"/>
                      </a:endParaRPr>
                    </a:p>
                  </a:txBody>
                  <a:tcPr/>
                </a:tc>
                <a:extLst>
                  <a:ext uri="{0D108BD9-81ED-4DB2-BD59-A6C34878D82A}">
                    <a16:rowId xmlns:a16="http://schemas.microsoft.com/office/drawing/2014/main" val="3633146643"/>
                  </a:ext>
                </a:extLst>
              </a:tr>
              <a:tr h="0">
                <a:tc rowSpan="2">
                  <a:txBody>
                    <a:bodyPr/>
                    <a:lstStyle/>
                    <a:p>
                      <a:pPr algn="l"/>
                      <a:r>
                        <a:rPr kumimoji="1" lang="ja-JP" altLang="en-US" dirty="0">
                          <a:latin typeface="+mn-ea"/>
                          <a:ea typeface="+mn-ea"/>
                        </a:rPr>
                        <a:t>阪南港</a:t>
                      </a:r>
                    </a:p>
                  </a:txBody>
                  <a:tcPr anchor="ctr"/>
                </a:tc>
                <a:tc>
                  <a:txBody>
                    <a:bodyPr/>
                    <a:lstStyle/>
                    <a:p>
                      <a:pPr algn="ctr"/>
                      <a:r>
                        <a:rPr kumimoji="1" lang="ja-JP" altLang="en-US" dirty="0">
                          <a:latin typeface="+mn-ea"/>
                          <a:ea typeface="+mn-ea"/>
                        </a:rPr>
                        <a:t>水素</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50,000m³</a:t>
                      </a:r>
                      <a:r>
                        <a:rPr kumimoji="1" lang="ja-JP" altLang="en-US" dirty="0">
                          <a:solidFill>
                            <a:schemeClr val="tx1"/>
                          </a:solidFill>
                          <a:latin typeface="+mn-ea"/>
                          <a:ea typeface="+mn-ea"/>
                        </a:rPr>
                        <a:t>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tc>
                <a:extLst>
                  <a:ext uri="{0D108BD9-81ED-4DB2-BD59-A6C34878D82A}">
                    <a16:rowId xmlns:a16="http://schemas.microsoft.com/office/drawing/2014/main" val="2572392371"/>
                  </a:ext>
                </a:extLst>
              </a:tr>
              <a:tr h="370840">
                <a:tc vMerge="1">
                  <a:txBody>
                    <a:bodyPr/>
                    <a:lstStyle/>
                    <a:p>
                      <a:pPr algn="l"/>
                      <a:endParaRPr kumimoji="1" lang="ja-JP" altLang="en-US"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dirty="0">
                          <a:latin typeface="+mn-ea"/>
                          <a:ea typeface="+mn-ea"/>
                        </a:rPr>
                        <a:t>燃料アンモニア</a:t>
                      </a:r>
                    </a:p>
                  </a:txBody>
                  <a:tcPr/>
                </a:tc>
                <a:tc>
                  <a:txBody>
                    <a:bodyPr/>
                    <a:lstStyle/>
                    <a:p>
                      <a:pPr algn="ctr"/>
                      <a:r>
                        <a:rPr kumimoji="1" lang="ja-JP" altLang="en-US" dirty="0">
                          <a:solidFill>
                            <a:schemeClr val="tx1"/>
                          </a:solidFill>
                          <a:latin typeface="+mn-ea"/>
                          <a:ea typeface="+mn-ea"/>
                        </a:rPr>
                        <a:t>－</a:t>
                      </a:r>
                    </a:p>
                  </a:txBody>
                  <a:tcPr anchor="ctr"/>
                </a:tc>
                <a:tc>
                  <a:txBody>
                    <a:bodyPr/>
                    <a:lstStyle/>
                    <a:p>
                      <a:pPr algn="ctr"/>
                      <a:r>
                        <a:rPr kumimoji="1" lang="ja-JP" altLang="en-US" dirty="0">
                          <a:solidFill>
                            <a:schemeClr val="tx1"/>
                          </a:solidFill>
                          <a:latin typeface="+mn-ea"/>
                          <a:ea typeface="+mn-ea"/>
                        </a:rPr>
                        <a:t>－</a:t>
                      </a:r>
                    </a:p>
                  </a:txBody>
                  <a:tcPr anchor="ctr"/>
                </a:tc>
                <a:extLst>
                  <a:ext uri="{0D108BD9-81ED-4DB2-BD59-A6C34878D82A}">
                    <a16:rowId xmlns:a16="http://schemas.microsoft.com/office/drawing/2014/main" val="2991649276"/>
                  </a:ext>
                </a:extLst>
              </a:tr>
            </a:tbl>
          </a:graphicData>
        </a:graphic>
      </p:graphicFrame>
      <p:sp>
        <p:nvSpPr>
          <p:cNvPr id="8" name="正方形/長方形 7">
            <a:extLst>
              <a:ext uri="{FF2B5EF4-FFF2-40B4-BE49-F238E27FC236}">
                <a16:creationId xmlns:a16="http://schemas.microsoft.com/office/drawing/2014/main" id="{FEC5ED63-ED6A-4880-B43F-FAB4241211EC}"/>
              </a:ext>
            </a:extLst>
          </p:cNvPr>
          <p:cNvSpPr/>
          <p:nvPr/>
        </p:nvSpPr>
        <p:spPr>
          <a:xfrm>
            <a:off x="433740" y="6108154"/>
            <a:ext cx="9055764" cy="769441"/>
          </a:xfrm>
          <a:prstGeom prst="rect">
            <a:avLst/>
          </a:prstGeom>
        </p:spPr>
        <p:txBody>
          <a:bodyPr wrap="square">
            <a:spAutoFit/>
          </a:bodyPr>
          <a:lstStyle/>
          <a:p>
            <a:r>
              <a:rPr lang="en-US" altLang="ja-JP" sz="1100" dirty="0">
                <a:latin typeface="+mj-ea"/>
                <a:ea typeface="+mj-ea"/>
              </a:rPr>
              <a:t>※</a:t>
            </a:r>
            <a:r>
              <a:rPr lang="ja-JP" altLang="en-US" sz="1100" dirty="0">
                <a:latin typeface="+mj-ea"/>
                <a:ea typeface="+mj-ea"/>
              </a:rPr>
              <a:t>用地面積は「</a:t>
            </a:r>
            <a:r>
              <a:rPr lang="en-US" altLang="ja-JP" sz="1100" dirty="0">
                <a:latin typeface="+mj-ea"/>
                <a:ea typeface="+mj-ea"/>
              </a:rPr>
              <a:t>CNP</a:t>
            </a:r>
            <a:r>
              <a:rPr lang="ja-JP" altLang="en-US" sz="1100" dirty="0">
                <a:latin typeface="+mj-ea"/>
                <a:ea typeface="+mj-ea"/>
              </a:rPr>
              <a:t>形成計画策定マニュアル」</a:t>
            </a:r>
            <a:r>
              <a:rPr lang="ja-JP" altLang="en-US" sz="1100" dirty="0">
                <a:latin typeface="+mj-ea"/>
              </a:rPr>
              <a:t>及び他港</a:t>
            </a:r>
            <a:r>
              <a:rPr lang="en-US" altLang="ja-JP" sz="1100" dirty="0">
                <a:latin typeface="+mj-ea"/>
              </a:rPr>
              <a:t>CNP</a:t>
            </a:r>
            <a:r>
              <a:rPr lang="ja-JP" altLang="en-US" sz="1100" dirty="0">
                <a:latin typeface="+mj-ea"/>
              </a:rPr>
              <a:t>形成計画案</a:t>
            </a:r>
            <a:r>
              <a:rPr lang="ja-JP" altLang="en-US" sz="1100" dirty="0">
                <a:latin typeface="+mj-ea"/>
                <a:ea typeface="+mj-ea"/>
              </a:rPr>
              <a:t>を参考に、防液堤及び保有空地（危険物取扱施設からの必要な離隔）のスペース</a:t>
            </a:r>
            <a:r>
              <a:rPr lang="ja-JP" altLang="en-US" sz="1100" dirty="0">
                <a:latin typeface="+mj-ea"/>
              </a:rPr>
              <a:t>を考慮して、</a:t>
            </a:r>
            <a:r>
              <a:rPr lang="ja-JP" altLang="en-US" sz="1100" dirty="0">
                <a:latin typeface="+mj-ea"/>
                <a:ea typeface="+mj-ea"/>
              </a:rPr>
              <a:t>将来の想定タンク直径（水素</a:t>
            </a:r>
            <a:r>
              <a:rPr lang="en-US" altLang="ja-JP" sz="1100" dirty="0">
                <a:latin typeface="+mj-ea"/>
                <a:ea typeface="+mj-ea"/>
              </a:rPr>
              <a:t>59m</a:t>
            </a:r>
            <a:r>
              <a:rPr lang="ja-JP" altLang="en-US" sz="1100" dirty="0" err="1">
                <a:latin typeface="+mj-ea"/>
                <a:ea typeface="+mj-ea"/>
              </a:rPr>
              <a:t>、</a:t>
            </a:r>
            <a:r>
              <a:rPr lang="ja-JP" altLang="en-US" sz="1100" dirty="0">
                <a:latin typeface="+mj-ea"/>
                <a:ea typeface="+mj-ea"/>
              </a:rPr>
              <a:t>アンモニア</a:t>
            </a:r>
            <a:r>
              <a:rPr lang="en-US" altLang="ja-JP" sz="1100" dirty="0">
                <a:latin typeface="+mj-ea"/>
                <a:ea typeface="+mj-ea"/>
              </a:rPr>
              <a:t>60m</a:t>
            </a:r>
            <a:r>
              <a:rPr lang="ja-JP" altLang="en-US" sz="1100" dirty="0">
                <a:latin typeface="+mj-ea"/>
                <a:ea typeface="+mj-ea"/>
              </a:rPr>
              <a:t>）の</a:t>
            </a:r>
            <a:r>
              <a:rPr lang="en-US" altLang="ja-JP" sz="1100" dirty="0">
                <a:latin typeface="+mj-ea"/>
                <a:ea typeface="+mj-ea"/>
              </a:rPr>
              <a:t>1.5</a:t>
            </a:r>
            <a:r>
              <a:rPr lang="ja-JP" altLang="en-US" sz="1100" dirty="0">
                <a:latin typeface="+mj-ea"/>
                <a:ea typeface="+mj-ea"/>
              </a:rPr>
              <a:t>倍を</a:t>
            </a:r>
            <a:r>
              <a:rPr lang="en-US" altLang="ja-JP" sz="1100" dirty="0">
                <a:latin typeface="+mj-ea"/>
                <a:ea typeface="+mj-ea"/>
              </a:rPr>
              <a:t>1</a:t>
            </a:r>
            <a:r>
              <a:rPr lang="ja-JP" altLang="en-US" sz="1100" dirty="0">
                <a:latin typeface="+mj-ea"/>
                <a:ea typeface="+mj-ea"/>
              </a:rPr>
              <a:t>辺とした正方形として算出</a:t>
            </a:r>
            <a:endParaRPr lang="en-US" altLang="ja-JP" sz="1100" dirty="0">
              <a:latin typeface="+mj-ea"/>
              <a:ea typeface="+mj-ea"/>
            </a:endParaRPr>
          </a:p>
          <a:p>
            <a:r>
              <a:rPr lang="en-US" altLang="ja-JP" sz="1100" dirty="0">
                <a:latin typeface="+mj-ea"/>
                <a:ea typeface="+mj-ea"/>
              </a:rPr>
              <a:t>※</a:t>
            </a:r>
            <a:r>
              <a:rPr lang="ja-JP" altLang="en-US" sz="1100" dirty="0">
                <a:latin typeface="+mj-ea"/>
                <a:ea typeface="+mj-ea"/>
              </a:rPr>
              <a:t>合成メタンについては、日本で輸入した水素を用いて合成メタンを製造するケースと、海外で合成メタンを製造するケースの両方の可能性がある。ポテンシャルを示すため、日本で全量製造するものとして最大の供給量・貯蔵量を推計</a:t>
            </a:r>
          </a:p>
        </p:txBody>
      </p:sp>
      <p:sp>
        <p:nvSpPr>
          <p:cNvPr id="9" name="正方形/長方形 8">
            <a:extLst>
              <a:ext uri="{FF2B5EF4-FFF2-40B4-BE49-F238E27FC236}">
                <a16:creationId xmlns:a16="http://schemas.microsoft.com/office/drawing/2014/main" id="{345AA3EF-3855-4452-BEF2-98344CB08504}"/>
              </a:ext>
            </a:extLst>
          </p:cNvPr>
          <p:cNvSpPr/>
          <p:nvPr/>
        </p:nvSpPr>
        <p:spPr>
          <a:xfrm>
            <a:off x="164468" y="1605104"/>
            <a:ext cx="9577064" cy="732893"/>
          </a:xfrm>
          <a:prstGeom prst="rect">
            <a:avLst/>
          </a:prstGeom>
        </p:spPr>
        <p:txBody>
          <a:bodyPr wrap="square">
            <a:spAutoFit/>
          </a:bodyPr>
          <a:lstStyle/>
          <a:p>
            <a:pPr>
              <a:lnSpc>
                <a:spcPts val="2700"/>
              </a:lnSpc>
            </a:pPr>
            <a:r>
              <a:rPr lang="en-US" altLang="ja-JP" sz="1600" dirty="0">
                <a:latin typeface="+mj-ea"/>
                <a:ea typeface="+mj-ea"/>
              </a:rPr>
              <a:t>2030</a:t>
            </a:r>
            <a:r>
              <a:rPr lang="ja-JP" altLang="en-US" sz="1600" dirty="0">
                <a:latin typeface="+mj-ea"/>
                <a:ea typeface="+mj-ea"/>
              </a:rPr>
              <a:t>年度時点で</a:t>
            </a:r>
            <a:r>
              <a:rPr lang="en-US" altLang="ja-JP" sz="1600" dirty="0">
                <a:latin typeface="+mj-ea"/>
                <a:ea typeface="+mj-ea"/>
              </a:rPr>
              <a:t>3</a:t>
            </a:r>
            <a:r>
              <a:rPr lang="ja-JP" altLang="en-US" sz="1600" dirty="0">
                <a:latin typeface="+mj-ea"/>
                <a:ea typeface="+mj-ea"/>
              </a:rPr>
              <a:t>港全体で水素用タンク</a:t>
            </a:r>
            <a:r>
              <a:rPr lang="en-US" altLang="ja-JP" sz="1600" dirty="0">
                <a:latin typeface="+mj-ea"/>
                <a:ea typeface="+mj-ea"/>
              </a:rPr>
              <a:t>6</a:t>
            </a:r>
            <a:r>
              <a:rPr lang="ja-JP" altLang="en-US" sz="1600" dirty="0">
                <a:latin typeface="+mj-ea"/>
                <a:ea typeface="+mj-ea"/>
              </a:rPr>
              <a:t>基、燃料アンモニア</a:t>
            </a:r>
            <a:r>
              <a:rPr lang="en-US" altLang="ja-JP" sz="1600" dirty="0">
                <a:latin typeface="+mj-ea"/>
                <a:ea typeface="+mj-ea"/>
              </a:rPr>
              <a:t>1</a:t>
            </a:r>
            <a:r>
              <a:rPr lang="ja-JP" altLang="en-US" sz="1600" dirty="0">
                <a:latin typeface="+mj-ea"/>
                <a:ea typeface="+mj-ea"/>
              </a:rPr>
              <a:t>基が必要となる。</a:t>
            </a:r>
            <a:endParaRPr lang="en-US" altLang="ja-JP" sz="1600" dirty="0">
              <a:latin typeface="+mj-ea"/>
              <a:ea typeface="+mj-ea"/>
            </a:endParaRPr>
          </a:p>
          <a:p>
            <a:pPr>
              <a:lnSpc>
                <a:spcPts val="2700"/>
              </a:lnSpc>
            </a:pPr>
            <a:r>
              <a:rPr lang="ja-JP" altLang="en-US" sz="1600" dirty="0">
                <a:latin typeface="+mj-ea"/>
                <a:ea typeface="+mj-ea"/>
              </a:rPr>
              <a:t>さらに、</a:t>
            </a:r>
            <a:r>
              <a:rPr lang="en-US" altLang="ja-JP" sz="1600" dirty="0">
                <a:latin typeface="+mj-ea"/>
                <a:ea typeface="+mj-ea"/>
              </a:rPr>
              <a:t>2050</a:t>
            </a:r>
            <a:r>
              <a:rPr lang="ja-JP" altLang="en-US" sz="1600" dirty="0">
                <a:latin typeface="+mj-ea"/>
                <a:ea typeface="+mj-ea"/>
              </a:rPr>
              <a:t>年時点で水素タンク</a:t>
            </a:r>
            <a:r>
              <a:rPr lang="en-US" altLang="ja-JP" sz="1600" dirty="0">
                <a:latin typeface="+mj-ea"/>
                <a:ea typeface="+mj-ea"/>
              </a:rPr>
              <a:t>22</a:t>
            </a:r>
            <a:r>
              <a:rPr lang="ja-JP" altLang="en-US" sz="1600" dirty="0">
                <a:latin typeface="+mj-ea"/>
                <a:ea typeface="+mj-ea"/>
              </a:rPr>
              <a:t>基、燃料アンモニアタンクは</a:t>
            </a:r>
            <a:r>
              <a:rPr lang="en-US" altLang="ja-JP" sz="1600" dirty="0">
                <a:latin typeface="+mj-ea"/>
                <a:ea typeface="+mj-ea"/>
              </a:rPr>
              <a:t>2</a:t>
            </a:r>
            <a:r>
              <a:rPr lang="ja-JP" altLang="en-US" sz="1600" dirty="0">
                <a:latin typeface="+mj-ea"/>
                <a:ea typeface="+mj-ea"/>
              </a:rPr>
              <a:t>基が必要となる。</a:t>
            </a:r>
            <a:endParaRPr lang="en-US" altLang="ja-JP" sz="1600" dirty="0">
              <a:latin typeface="+mj-ea"/>
              <a:ea typeface="+mj-ea"/>
            </a:endParaRPr>
          </a:p>
        </p:txBody>
      </p:sp>
    </p:spTree>
    <p:extLst>
      <p:ext uri="{BB962C8B-B14F-4D97-AF65-F5344CB8AC3E}">
        <p14:creationId xmlns:p14="http://schemas.microsoft.com/office/powerpoint/2010/main" val="179584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txBox="1">
            <a:spLocks/>
          </p:cNvSpPr>
          <p:nvPr/>
        </p:nvSpPr>
        <p:spPr bwMode="auto">
          <a:xfrm>
            <a:off x="1" y="0"/>
            <a:ext cx="9720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2000" b="1" dirty="0">
                <a:solidFill>
                  <a:srgbClr val="006699"/>
                </a:solidFill>
              </a:rPr>
              <a:t>参考：</a:t>
            </a:r>
            <a:r>
              <a:rPr lang="ja-JP" altLang="en-US" sz="2000" b="1" dirty="0">
                <a:solidFill>
                  <a:srgbClr val="006699"/>
                </a:solidFill>
              </a:rPr>
              <a:t>全量液化アンモニアで輸入する場合の供給量・貯蔵量</a:t>
            </a:r>
          </a:p>
        </p:txBody>
      </p:sp>
      <p:cxnSp>
        <p:nvCxnSpPr>
          <p:cNvPr id="4" name="直線コネクタ 3"/>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1F77F49-A2E7-4F81-85AB-0C52216F23E1}"/>
              </a:ext>
            </a:extLst>
          </p:cNvPr>
          <p:cNvSpPr/>
          <p:nvPr/>
        </p:nvSpPr>
        <p:spPr>
          <a:xfrm>
            <a:off x="164468" y="768911"/>
            <a:ext cx="9577064" cy="2416046"/>
          </a:xfrm>
          <a:prstGeom prst="rect">
            <a:avLst/>
          </a:prstGeom>
        </p:spPr>
        <p:txBody>
          <a:bodyPr wrap="square">
            <a:spAutoFit/>
          </a:bodyPr>
          <a:lstStyle/>
          <a:p>
            <a:pPr>
              <a:lnSpc>
                <a:spcPts val="2700"/>
              </a:lnSpc>
            </a:pPr>
            <a:r>
              <a:rPr lang="ja-JP" altLang="en-US" sz="1600" dirty="0">
                <a:latin typeface="+mj-ea"/>
                <a:ea typeface="+mj-ea"/>
              </a:rPr>
              <a:t>水素も含め全量液化アンモニアで輸入する場合、大量調達による調達コストの安定化が求められるため、海外からの輸入が第一に想定される。</a:t>
            </a:r>
            <a:endParaRPr lang="en-US" altLang="ja-JP" sz="1600" dirty="0">
              <a:latin typeface="+mj-ea"/>
              <a:ea typeface="+mj-ea"/>
            </a:endParaRPr>
          </a:p>
          <a:p>
            <a:pPr>
              <a:lnSpc>
                <a:spcPts val="2700"/>
              </a:lnSpc>
            </a:pPr>
            <a:r>
              <a:rPr lang="ja-JP" altLang="en-US" sz="1600" dirty="0">
                <a:latin typeface="+mj-ea"/>
                <a:ea typeface="+mj-ea"/>
              </a:rPr>
              <a:t>堺泉北港を液化アンモニアの供給拠点とし、大阪港・阪南港へ二次輸送するものと想定される。二次輸送においては、液化アンモニアは危険物となるため陸上輸送ではなく海上輸送での輸送が想定される。</a:t>
            </a:r>
            <a:endParaRPr lang="en-US" altLang="ja-JP" sz="1600" dirty="0">
              <a:latin typeface="+mj-ea"/>
              <a:ea typeface="+mj-ea"/>
            </a:endParaRPr>
          </a:p>
          <a:p>
            <a:endParaRPr lang="en-US" altLang="ja-JP" sz="1600" dirty="0">
              <a:latin typeface="+mj-ea"/>
              <a:ea typeface="+mj-ea"/>
            </a:endParaRPr>
          </a:p>
          <a:p>
            <a:pPr>
              <a:lnSpc>
                <a:spcPts val="2700"/>
              </a:lnSpc>
            </a:pPr>
            <a:r>
              <a:rPr lang="en-US" altLang="ja-JP" sz="1600" dirty="0">
                <a:latin typeface="+mj-ea"/>
                <a:ea typeface="+mj-ea"/>
              </a:rPr>
              <a:t>2030</a:t>
            </a:r>
            <a:r>
              <a:rPr lang="ja-JP" altLang="en-US" sz="1600" dirty="0">
                <a:latin typeface="+mj-ea"/>
                <a:ea typeface="+mj-ea"/>
              </a:rPr>
              <a:t>年度時点で</a:t>
            </a:r>
            <a:r>
              <a:rPr lang="en-US" altLang="ja-JP" sz="1600" dirty="0">
                <a:latin typeface="+mj-ea"/>
                <a:ea typeface="+mj-ea"/>
              </a:rPr>
              <a:t>3</a:t>
            </a:r>
            <a:r>
              <a:rPr lang="ja-JP" altLang="en-US" sz="1600" dirty="0">
                <a:latin typeface="+mj-ea"/>
                <a:ea typeface="+mj-ea"/>
              </a:rPr>
              <a:t>港全体で液化アンモニア用タンク</a:t>
            </a:r>
            <a:r>
              <a:rPr lang="en-US" altLang="ja-JP" sz="1600" dirty="0">
                <a:latin typeface="+mj-ea"/>
                <a:ea typeface="+mj-ea"/>
              </a:rPr>
              <a:t>4</a:t>
            </a:r>
            <a:r>
              <a:rPr lang="ja-JP" altLang="en-US" sz="1600" dirty="0">
                <a:latin typeface="+mj-ea"/>
                <a:ea typeface="+mj-ea"/>
              </a:rPr>
              <a:t>基（堺泉北港における二次輸送分の貯蔵タンクも含む）が必要となる。さらに、</a:t>
            </a:r>
            <a:r>
              <a:rPr lang="en-US" altLang="ja-JP" sz="1600" dirty="0">
                <a:latin typeface="+mj-ea"/>
                <a:ea typeface="+mj-ea"/>
              </a:rPr>
              <a:t>2050</a:t>
            </a:r>
            <a:r>
              <a:rPr lang="ja-JP" altLang="en-US" sz="1600" dirty="0">
                <a:latin typeface="+mj-ea"/>
                <a:ea typeface="+mj-ea"/>
              </a:rPr>
              <a:t>年時点で液化アンモニア用</a:t>
            </a:r>
            <a:r>
              <a:rPr lang="ja-JP" altLang="en-US" sz="1600" dirty="0">
                <a:latin typeface="+mj-ea"/>
                <a:ea typeface="+mj-ea"/>
              </a:rPr>
              <a:t>タンクは</a:t>
            </a:r>
            <a:r>
              <a:rPr lang="en-US" altLang="ja-JP" sz="1600" dirty="0">
                <a:latin typeface="+mj-ea"/>
                <a:ea typeface="+mj-ea"/>
              </a:rPr>
              <a:t>13</a:t>
            </a:r>
            <a:r>
              <a:rPr lang="ja-JP" altLang="en-US" sz="1600" dirty="0">
                <a:latin typeface="+mj-ea"/>
                <a:ea typeface="+mj-ea"/>
              </a:rPr>
              <a:t>基が必要となる。</a:t>
            </a:r>
            <a:endParaRPr lang="en-US" altLang="ja-JP" sz="1600" dirty="0">
              <a:latin typeface="+mj-ea"/>
              <a:ea typeface="+mj-ea"/>
            </a:endParaRPr>
          </a:p>
        </p:txBody>
      </p:sp>
      <p:sp>
        <p:nvSpPr>
          <p:cNvPr id="7" name="スライド番号プレースホルダー 2">
            <a:extLst>
              <a:ext uri="{FF2B5EF4-FFF2-40B4-BE49-F238E27FC236}">
                <a16:creationId xmlns:a16="http://schemas.microsoft.com/office/drawing/2014/main" id="{95AA5F7D-2C97-4ADB-8D54-BFC90532C799}"/>
              </a:ext>
            </a:extLst>
          </p:cNvPr>
          <p:cNvSpPr>
            <a:spLocks noGrp="1"/>
          </p:cNvSpPr>
          <p:nvPr>
            <p:ph type="sldNum" sz="quarter" idx="11"/>
          </p:nvPr>
        </p:nvSpPr>
        <p:spPr>
          <a:xfrm>
            <a:off x="7677150" y="6492875"/>
            <a:ext cx="2228850" cy="365125"/>
          </a:xfrm>
        </p:spPr>
        <p:txBody>
          <a:bodyPr/>
          <a:lstStyle>
            <a:lvl1pPr>
              <a:defRPr>
                <a:solidFill>
                  <a:schemeClr val="tx1"/>
                </a:solidFill>
              </a:defRPr>
            </a:lvl1pPr>
          </a:lstStyle>
          <a:p>
            <a:fld id="{18EAE80E-A420-40D4-8E6A-F3B1068ED3F0}" type="slidenum">
              <a:rPr lang="ja-JP" altLang="en-US" smtClean="0"/>
              <a:pPr/>
              <a:t>5</a:t>
            </a:fld>
            <a:endParaRPr lang="ja-JP" altLang="en-US" dirty="0"/>
          </a:p>
        </p:txBody>
      </p:sp>
      <p:graphicFrame>
        <p:nvGraphicFramePr>
          <p:cNvPr id="2" name="表 1">
            <a:extLst>
              <a:ext uri="{FF2B5EF4-FFF2-40B4-BE49-F238E27FC236}">
                <a16:creationId xmlns:a16="http://schemas.microsoft.com/office/drawing/2014/main" id="{1D522487-6A11-496E-A173-56F73D4DE7A8}"/>
              </a:ext>
            </a:extLst>
          </p:cNvPr>
          <p:cNvGraphicFramePr>
            <a:graphicFrameLocks noGrp="1"/>
          </p:cNvGraphicFramePr>
          <p:nvPr>
            <p:extLst>
              <p:ext uri="{D42A27DB-BD31-4B8C-83A1-F6EECF244321}">
                <p14:modId xmlns:p14="http://schemas.microsoft.com/office/powerpoint/2010/main" val="4015188771"/>
              </p:ext>
            </p:extLst>
          </p:nvPr>
        </p:nvGraphicFramePr>
        <p:xfrm>
          <a:off x="1251789" y="3626095"/>
          <a:ext cx="7402423" cy="2428748"/>
        </p:xfrm>
        <a:graphic>
          <a:graphicData uri="http://schemas.openxmlformats.org/drawingml/2006/table">
            <a:tbl>
              <a:tblPr firstRow="1" bandRow="1">
                <a:tableStyleId>{5940675A-B579-460E-94D1-54222C63F5DA}</a:tableStyleId>
              </a:tblPr>
              <a:tblGrid>
                <a:gridCol w="972108">
                  <a:extLst>
                    <a:ext uri="{9D8B030D-6E8A-4147-A177-3AD203B41FA5}">
                      <a16:colId xmlns:a16="http://schemas.microsoft.com/office/drawing/2014/main" val="166223737"/>
                    </a:ext>
                  </a:extLst>
                </a:gridCol>
                <a:gridCol w="1800200">
                  <a:extLst>
                    <a:ext uri="{9D8B030D-6E8A-4147-A177-3AD203B41FA5}">
                      <a16:colId xmlns:a16="http://schemas.microsoft.com/office/drawing/2014/main" val="4070114104"/>
                    </a:ext>
                  </a:extLst>
                </a:gridCol>
                <a:gridCol w="2448272">
                  <a:extLst>
                    <a:ext uri="{9D8B030D-6E8A-4147-A177-3AD203B41FA5}">
                      <a16:colId xmlns:a16="http://schemas.microsoft.com/office/drawing/2014/main" val="682724314"/>
                    </a:ext>
                  </a:extLst>
                </a:gridCol>
                <a:gridCol w="2181843">
                  <a:extLst>
                    <a:ext uri="{9D8B030D-6E8A-4147-A177-3AD203B41FA5}">
                      <a16:colId xmlns:a16="http://schemas.microsoft.com/office/drawing/2014/main" val="2815517645"/>
                    </a:ext>
                  </a:extLst>
                </a:gridCol>
              </a:tblGrid>
              <a:tr h="370840">
                <a:tc>
                  <a:txBody>
                    <a:bodyPr/>
                    <a:lstStyle/>
                    <a:p>
                      <a:pPr algn="ctr"/>
                      <a:r>
                        <a:rPr kumimoji="1" lang="ja-JP" altLang="en-US" dirty="0">
                          <a:latin typeface="+mn-ea"/>
                          <a:ea typeface="+mn-ea"/>
                        </a:rPr>
                        <a:t>港湾</a:t>
                      </a:r>
                    </a:p>
                  </a:txBody>
                  <a:tcPr/>
                </a:tc>
                <a:tc>
                  <a:txBody>
                    <a:bodyPr/>
                    <a:lstStyle/>
                    <a:p>
                      <a:pPr algn="ctr"/>
                      <a:r>
                        <a:rPr kumimoji="1" lang="ja-JP" altLang="en-US" dirty="0">
                          <a:latin typeface="+mn-ea"/>
                          <a:ea typeface="+mn-ea"/>
                        </a:rPr>
                        <a:t>エネルギー種別</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2030</a:t>
                      </a:r>
                      <a:r>
                        <a:rPr kumimoji="1" lang="ja-JP" altLang="en-US" dirty="0">
                          <a:latin typeface="+mn-ea"/>
                          <a:ea typeface="+mn-ea"/>
                        </a:rPr>
                        <a:t>年度</a:t>
                      </a:r>
                    </a:p>
                  </a:txBody>
                  <a:tcPr/>
                </a:tc>
                <a:tc>
                  <a:txBody>
                    <a:bodyPr/>
                    <a:lstStyle/>
                    <a:p>
                      <a:pPr algn="ctr"/>
                      <a:r>
                        <a:rPr kumimoji="1" lang="en-US" altLang="ja-JP" dirty="0">
                          <a:latin typeface="+mn-ea"/>
                          <a:ea typeface="+mn-ea"/>
                        </a:rPr>
                        <a:t>2050</a:t>
                      </a:r>
                      <a:r>
                        <a:rPr kumimoji="1" lang="ja-JP" altLang="en-US" dirty="0">
                          <a:latin typeface="+mn-ea"/>
                          <a:ea typeface="+mn-ea"/>
                        </a:rPr>
                        <a:t>年</a:t>
                      </a:r>
                    </a:p>
                  </a:txBody>
                  <a:tcPr/>
                </a:tc>
                <a:extLst>
                  <a:ext uri="{0D108BD9-81ED-4DB2-BD59-A6C34878D82A}">
                    <a16:rowId xmlns:a16="http://schemas.microsoft.com/office/drawing/2014/main" val="3001435615"/>
                  </a:ext>
                </a:extLst>
              </a:tr>
              <a:tr h="370840">
                <a:tc>
                  <a:txBody>
                    <a:bodyPr/>
                    <a:lstStyle/>
                    <a:p>
                      <a:pPr algn="l"/>
                      <a:r>
                        <a:rPr kumimoji="1" lang="ja-JP" altLang="en-US" dirty="0">
                          <a:latin typeface="+mn-ea"/>
                          <a:ea typeface="+mn-ea"/>
                        </a:rPr>
                        <a:t>大阪港</a:t>
                      </a:r>
                    </a:p>
                  </a:txBody>
                  <a:tcPr anchor="ctr"/>
                </a:tc>
                <a:tc>
                  <a:txBody>
                    <a:bodyPr/>
                    <a:lstStyle/>
                    <a:p>
                      <a:pPr algn="ctr"/>
                      <a:r>
                        <a:rPr kumimoji="1" lang="ja-JP" altLang="en-US" sz="1463" kern="1200" dirty="0">
                          <a:solidFill>
                            <a:schemeClr val="tx1"/>
                          </a:solidFill>
                          <a:latin typeface="+mn-ea"/>
                          <a:ea typeface="+mn-ea"/>
                          <a:cs typeface="+mn-cs"/>
                        </a:rPr>
                        <a:t>液化ア</a:t>
                      </a:r>
                      <a:r>
                        <a:rPr kumimoji="1" lang="ja-JP" altLang="en-US" dirty="0">
                          <a:latin typeface="+mn-ea"/>
                          <a:ea typeface="+mn-ea"/>
                        </a:rPr>
                        <a:t>ンモニア</a:t>
                      </a:r>
                    </a:p>
                  </a:txBody>
                  <a:tcPr/>
                </a:tc>
                <a:tc>
                  <a:txBody>
                    <a:bodyPr/>
                    <a:lstStyle/>
                    <a:p>
                      <a:pPr algn="ctr"/>
                      <a:r>
                        <a:rPr kumimoji="1" lang="en-US" altLang="ja-JP" dirty="0">
                          <a:solidFill>
                            <a:schemeClr val="tx1"/>
                          </a:solidFill>
                          <a:latin typeface="+mn-ea"/>
                          <a:ea typeface="+mn-ea"/>
                        </a:rPr>
                        <a:t>50,000</a:t>
                      </a:r>
                      <a:r>
                        <a:rPr kumimoji="1" lang="ja-JP" altLang="en-US" dirty="0">
                          <a:solidFill>
                            <a:schemeClr val="tx1"/>
                          </a:solidFill>
                          <a:latin typeface="+mn-ea"/>
                          <a:ea typeface="+mn-ea"/>
                        </a:rPr>
                        <a:t>トン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a:t>
                      </a:r>
                      <a:r>
                        <a:rPr kumimoji="1" lang="ja-JP" altLang="en-US" sz="1463" kern="1200" dirty="0">
                          <a:solidFill>
                            <a:schemeClr val="tx1"/>
                          </a:solidFill>
                          <a:latin typeface="+mn-ea"/>
                          <a:ea typeface="+mn-ea"/>
                          <a:cs typeface="+mn-cs"/>
                        </a:rPr>
                        <a:t>トン</a:t>
                      </a:r>
                      <a:r>
                        <a:rPr kumimoji="1" lang="ja-JP" altLang="en-US" dirty="0">
                          <a:solidFill>
                            <a:schemeClr val="tx1"/>
                          </a:solidFill>
                          <a:latin typeface="+mn-ea"/>
                          <a:ea typeface="+mn-ea"/>
                        </a:rPr>
                        <a:t>　</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1.6ha</a:t>
                      </a:r>
                      <a:r>
                        <a:rPr kumimoji="1" lang="ja-JP" altLang="en-US" dirty="0">
                          <a:solidFill>
                            <a:schemeClr val="tx1"/>
                          </a:solidFill>
                          <a:latin typeface="+mn-ea"/>
                          <a:ea typeface="+mn-ea"/>
                        </a:rPr>
                        <a:t>）</a:t>
                      </a:r>
                    </a:p>
                  </a:txBody>
                  <a:tcPr/>
                </a:tc>
                <a:extLst>
                  <a:ext uri="{0D108BD9-81ED-4DB2-BD59-A6C34878D82A}">
                    <a16:rowId xmlns:a16="http://schemas.microsoft.com/office/drawing/2014/main" val="4116056305"/>
                  </a:ext>
                </a:extLst>
              </a:tr>
              <a:tr h="340891">
                <a:tc>
                  <a:txBody>
                    <a:bodyPr/>
                    <a:lstStyle/>
                    <a:p>
                      <a:pPr algn="l"/>
                      <a:r>
                        <a:rPr kumimoji="1" lang="ja-JP" altLang="en-US" dirty="0">
                          <a:latin typeface="+mn-ea"/>
                          <a:ea typeface="+mn-ea"/>
                        </a:rPr>
                        <a:t>堺泉北港</a:t>
                      </a:r>
                    </a:p>
                  </a:txBody>
                  <a:tcPr anchor="ctr"/>
                </a:tc>
                <a:tc>
                  <a:txBody>
                    <a:bodyPr/>
                    <a:lstStyle/>
                    <a:p>
                      <a:pPr algn="ctr"/>
                      <a:r>
                        <a:rPr kumimoji="1" lang="ja-JP" altLang="en-US" sz="1463" kern="1200" dirty="0">
                          <a:solidFill>
                            <a:schemeClr val="tx1"/>
                          </a:solidFill>
                          <a:latin typeface="+mn-ea"/>
                          <a:ea typeface="+mn-ea"/>
                          <a:cs typeface="+mn-cs"/>
                        </a:rPr>
                        <a:t>液化</a:t>
                      </a:r>
                      <a:r>
                        <a:rPr kumimoji="1" lang="ja-JP" altLang="en-US" dirty="0">
                          <a:latin typeface="+mn-ea"/>
                          <a:ea typeface="+mn-ea"/>
                        </a:rPr>
                        <a:t>アンモニア</a:t>
                      </a:r>
                    </a:p>
                  </a:txBody>
                  <a:tcPr/>
                </a:tc>
                <a:tc>
                  <a:txBody>
                    <a:bodyPr/>
                    <a:lstStyle/>
                    <a:p>
                      <a:pPr algn="ctr"/>
                      <a:r>
                        <a:rPr kumimoji="1" lang="en-US" altLang="ja-JP" sz="1463" kern="1200" dirty="0">
                          <a:solidFill>
                            <a:schemeClr val="tx1"/>
                          </a:solidFill>
                          <a:latin typeface="+mn-ea"/>
                          <a:ea typeface="+mn-ea"/>
                          <a:cs typeface="+mn-cs"/>
                        </a:rPr>
                        <a:t>50,000</a:t>
                      </a:r>
                      <a:r>
                        <a:rPr kumimoji="1" lang="ja-JP" altLang="en-US" sz="1463" kern="1200" dirty="0">
                          <a:solidFill>
                            <a:schemeClr val="tx1"/>
                          </a:solidFill>
                          <a:latin typeface="+mn-ea"/>
                          <a:ea typeface="+mn-ea"/>
                          <a:cs typeface="+mn-cs"/>
                        </a:rPr>
                        <a:t>トン　</a:t>
                      </a:r>
                      <a:r>
                        <a:rPr kumimoji="1" lang="en-US" altLang="ja-JP" dirty="0">
                          <a:solidFill>
                            <a:schemeClr val="tx1"/>
                          </a:solidFill>
                          <a:latin typeface="+mn-ea"/>
                          <a:ea typeface="+mn-ea"/>
                        </a:rPr>
                        <a:t>2</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algn="ctr"/>
                      <a:r>
                        <a:rPr kumimoji="1" lang="ja-JP" altLang="en-US" dirty="0">
                          <a:solidFill>
                            <a:schemeClr val="tx1"/>
                          </a:solidFill>
                          <a:latin typeface="+mn-ea"/>
                          <a:ea typeface="+mn-ea"/>
                        </a:rPr>
                        <a:t>（堺泉北港需要分</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algn="ctr"/>
                      <a:r>
                        <a:rPr kumimoji="1" lang="ja-JP" altLang="en-US" dirty="0">
                          <a:solidFill>
                            <a:schemeClr val="tx1"/>
                          </a:solidFill>
                          <a:latin typeface="+mn-ea"/>
                          <a:ea typeface="+mn-ea"/>
                        </a:rPr>
                        <a:t>二次輸送需要分</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1.6ha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a:t>
                      </a:r>
                      <a:r>
                        <a:rPr kumimoji="1" lang="ja-JP" altLang="en-US" sz="1463" kern="1200" dirty="0">
                          <a:solidFill>
                            <a:schemeClr val="tx1"/>
                          </a:solidFill>
                          <a:latin typeface="+mn-ea"/>
                          <a:ea typeface="+mn-ea"/>
                          <a:cs typeface="+mn-cs"/>
                        </a:rPr>
                        <a:t>トン</a:t>
                      </a:r>
                      <a:r>
                        <a:rPr kumimoji="1" lang="ja-JP" altLang="en-US" dirty="0">
                          <a:solidFill>
                            <a:schemeClr val="tx1"/>
                          </a:solidFill>
                          <a:latin typeface="+mn-ea"/>
                          <a:ea typeface="+mn-ea"/>
                        </a:rPr>
                        <a:t>　</a:t>
                      </a:r>
                      <a:r>
                        <a:rPr kumimoji="1" lang="en-US" altLang="ja-JP" dirty="0">
                          <a:solidFill>
                            <a:schemeClr val="tx1"/>
                          </a:solidFill>
                          <a:latin typeface="+mn-ea"/>
                          <a:ea typeface="+mn-ea"/>
                        </a:rPr>
                        <a:t>10</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（堺泉北港需要分</a:t>
                      </a:r>
                      <a:r>
                        <a:rPr kumimoji="1" lang="en-US" altLang="ja-JP" dirty="0">
                          <a:solidFill>
                            <a:schemeClr val="tx1"/>
                          </a:solidFill>
                          <a:latin typeface="+mn-ea"/>
                          <a:ea typeface="+mn-ea"/>
                        </a:rPr>
                        <a:t>7</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二次輸送需要分</a:t>
                      </a:r>
                      <a:r>
                        <a:rPr kumimoji="1" lang="en-US" altLang="ja-JP" dirty="0">
                          <a:solidFill>
                            <a:schemeClr val="tx1"/>
                          </a:solidFill>
                          <a:latin typeface="+mn-ea"/>
                          <a:ea typeface="+mn-ea"/>
                        </a:rPr>
                        <a:t>3</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8.1ha</a:t>
                      </a:r>
                      <a:r>
                        <a:rPr kumimoji="1" lang="ja-JP" altLang="en-US" dirty="0">
                          <a:solidFill>
                            <a:schemeClr val="tx1"/>
                          </a:solidFill>
                          <a:latin typeface="+mn-ea"/>
                          <a:ea typeface="+mn-ea"/>
                        </a:rPr>
                        <a:t>）</a:t>
                      </a:r>
                    </a:p>
                  </a:txBody>
                  <a:tcPr/>
                </a:tc>
                <a:extLst>
                  <a:ext uri="{0D108BD9-81ED-4DB2-BD59-A6C34878D82A}">
                    <a16:rowId xmlns:a16="http://schemas.microsoft.com/office/drawing/2014/main" val="770640854"/>
                  </a:ext>
                </a:extLst>
              </a:tr>
              <a:tr h="370840">
                <a:tc>
                  <a:txBody>
                    <a:bodyPr/>
                    <a:lstStyle/>
                    <a:p>
                      <a:pPr algn="l"/>
                      <a:r>
                        <a:rPr kumimoji="1" lang="ja-JP" altLang="en-US" dirty="0">
                          <a:latin typeface="+mn-ea"/>
                          <a:ea typeface="+mn-ea"/>
                        </a:rPr>
                        <a:t>阪南港</a:t>
                      </a:r>
                    </a:p>
                  </a:txBody>
                  <a:tcPr anchor="ctr"/>
                </a:tc>
                <a:tc>
                  <a:txBody>
                    <a:bodyPr/>
                    <a:lstStyle/>
                    <a:p>
                      <a:pPr algn="ctr"/>
                      <a:r>
                        <a:rPr kumimoji="1" lang="ja-JP" altLang="en-US" sz="1463" kern="1200" dirty="0">
                          <a:solidFill>
                            <a:schemeClr val="tx1"/>
                          </a:solidFill>
                          <a:latin typeface="+mn-ea"/>
                          <a:ea typeface="+mn-ea"/>
                          <a:cs typeface="+mn-cs"/>
                        </a:rPr>
                        <a:t>液化</a:t>
                      </a:r>
                      <a:r>
                        <a:rPr kumimoji="1" lang="ja-JP" altLang="en-US" dirty="0">
                          <a:latin typeface="+mn-ea"/>
                          <a:ea typeface="+mn-ea"/>
                        </a:rPr>
                        <a:t>アンモニア</a:t>
                      </a:r>
                    </a:p>
                  </a:txBody>
                  <a:tcPr/>
                </a:tc>
                <a:tc>
                  <a:txBody>
                    <a:bodyPr/>
                    <a:lstStyle/>
                    <a:p>
                      <a:pPr algn="ctr"/>
                      <a:r>
                        <a:rPr kumimoji="1" lang="en-US" altLang="ja-JP" dirty="0">
                          <a:solidFill>
                            <a:schemeClr val="tx1"/>
                          </a:solidFill>
                          <a:latin typeface="+mn-ea"/>
                          <a:ea typeface="+mn-ea"/>
                        </a:rPr>
                        <a:t>1.5</a:t>
                      </a:r>
                      <a:r>
                        <a:rPr kumimoji="1" lang="ja-JP" altLang="en-US" sz="1463" kern="1200" dirty="0">
                          <a:solidFill>
                            <a:schemeClr val="tx1"/>
                          </a:solidFill>
                          <a:latin typeface="+mn-ea"/>
                          <a:ea typeface="+mn-ea"/>
                          <a:cs typeface="+mn-cs"/>
                        </a:rPr>
                        <a:t>万トン</a:t>
                      </a:r>
                      <a:r>
                        <a:rPr kumimoji="1" lang="ja-JP" altLang="en-US" dirty="0">
                          <a:solidFill>
                            <a:schemeClr val="tx1"/>
                          </a:solidFill>
                          <a:latin typeface="+mn-ea"/>
                          <a:ea typeface="+mn-ea"/>
                        </a:rPr>
                        <a:t>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0.4ha</a:t>
                      </a:r>
                      <a:r>
                        <a:rPr kumimoji="1" lang="ja-JP" altLang="en-US" dirty="0">
                          <a:solidFill>
                            <a:schemeClr val="tx1"/>
                          </a:solidFill>
                          <a:latin typeface="+mn-ea"/>
                          <a:ea typeface="+mn-ea"/>
                        </a:rPr>
                        <a:t>）</a:t>
                      </a:r>
                    </a:p>
                  </a:txBody>
                  <a:tcPr/>
                </a:tc>
                <a:tc>
                  <a:txBody>
                    <a:bodyPr/>
                    <a:lstStyle/>
                    <a:p>
                      <a:pPr algn="ctr"/>
                      <a:r>
                        <a:rPr kumimoji="1" lang="en-US" altLang="ja-JP" dirty="0">
                          <a:solidFill>
                            <a:schemeClr val="tx1"/>
                          </a:solidFill>
                          <a:latin typeface="+mn-ea"/>
                          <a:ea typeface="+mn-ea"/>
                        </a:rPr>
                        <a:t>50,000</a:t>
                      </a:r>
                      <a:r>
                        <a:rPr kumimoji="1" lang="ja-JP" altLang="en-US" sz="1463" kern="1200" dirty="0">
                          <a:solidFill>
                            <a:schemeClr val="tx1"/>
                          </a:solidFill>
                          <a:latin typeface="+mn-ea"/>
                          <a:ea typeface="+mn-ea"/>
                          <a:cs typeface="+mn-cs"/>
                        </a:rPr>
                        <a:t>トン</a:t>
                      </a:r>
                      <a:r>
                        <a:rPr kumimoji="1" lang="ja-JP" altLang="en-US" dirty="0">
                          <a:solidFill>
                            <a:schemeClr val="tx1"/>
                          </a:solidFill>
                          <a:latin typeface="+mn-ea"/>
                          <a:ea typeface="+mn-ea"/>
                        </a:rPr>
                        <a:t>　</a:t>
                      </a:r>
                      <a:r>
                        <a:rPr kumimoji="1" lang="en-US" altLang="ja-JP" dirty="0">
                          <a:solidFill>
                            <a:schemeClr val="tx1"/>
                          </a:solidFill>
                          <a:latin typeface="+mn-ea"/>
                          <a:ea typeface="+mn-ea"/>
                        </a:rPr>
                        <a:t>1</a:t>
                      </a:r>
                      <a:r>
                        <a:rPr kumimoji="1" lang="ja-JP" altLang="en-US" dirty="0">
                          <a:solidFill>
                            <a:schemeClr val="tx1"/>
                          </a:solidFill>
                          <a:latin typeface="+mn-ea"/>
                          <a:ea typeface="+mn-ea"/>
                        </a:rPr>
                        <a:t>基</a:t>
                      </a:r>
                      <a:endParaRPr kumimoji="1" lang="en-US" altLang="ja-JP" dirty="0">
                        <a:solidFill>
                          <a:schemeClr val="tx1"/>
                        </a:solidFill>
                        <a:latin typeface="+mn-ea"/>
                        <a:ea typeface="+mn-ea"/>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mn-ea"/>
                          <a:ea typeface="+mn-ea"/>
                        </a:rPr>
                        <a:t>（約</a:t>
                      </a:r>
                      <a:r>
                        <a:rPr kumimoji="1" lang="en-US" altLang="ja-JP" dirty="0">
                          <a:solidFill>
                            <a:schemeClr val="tx1"/>
                          </a:solidFill>
                          <a:latin typeface="+mn-ea"/>
                          <a:ea typeface="+mn-ea"/>
                        </a:rPr>
                        <a:t>0.8ha</a:t>
                      </a:r>
                      <a:r>
                        <a:rPr kumimoji="1" lang="ja-JP" altLang="en-US" dirty="0">
                          <a:solidFill>
                            <a:schemeClr val="tx1"/>
                          </a:solidFill>
                          <a:latin typeface="+mn-ea"/>
                          <a:ea typeface="+mn-ea"/>
                        </a:rPr>
                        <a:t>）</a:t>
                      </a:r>
                    </a:p>
                  </a:txBody>
                  <a:tcPr/>
                </a:tc>
                <a:extLst>
                  <a:ext uri="{0D108BD9-81ED-4DB2-BD59-A6C34878D82A}">
                    <a16:rowId xmlns:a16="http://schemas.microsoft.com/office/drawing/2014/main" val="2572392371"/>
                  </a:ext>
                </a:extLst>
              </a:tr>
            </a:tbl>
          </a:graphicData>
        </a:graphic>
      </p:graphicFrame>
      <p:sp>
        <p:nvSpPr>
          <p:cNvPr id="9" name="正方形/長方形 8">
            <a:extLst>
              <a:ext uri="{FF2B5EF4-FFF2-40B4-BE49-F238E27FC236}">
                <a16:creationId xmlns:a16="http://schemas.microsoft.com/office/drawing/2014/main" id="{0A82D289-302C-4A17-BA92-80D76608A120}"/>
              </a:ext>
            </a:extLst>
          </p:cNvPr>
          <p:cNvSpPr/>
          <p:nvPr/>
        </p:nvSpPr>
        <p:spPr>
          <a:xfrm>
            <a:off x="1251789" y="6063679"/>
            <a:ext cx="7877675" cy="430887"/>
          </a:xfrm>
          <a:prstGeom prst="rect">
            <a:avLst/>
          </a:prstGeom>
        </p:spPr>
        <p:txBody>
          <a:bodyPr wrap="square">
            <a:spAutoFit/>
          </a:bodyPr>
          <a:lstStyle/>
          <a:p>
            <a:r>
              <a:rPr lang="en-US" altLang="ja-JP" sz="1100" dirty="0">
                <a:latin typeface="+mj-ea"/>
                <a:ea typeface="+mj-ea"/>
              </a:rPr>
              <a:t>※</a:t>
            </a:r>
            <a:r>
              <a:rPr lang="ja-JP" altLang="en-US" sz="1100" dirty="0">
                <a:latin typeface="+mj-ea"/>
                <a:ea typeface="+mj-ea"/>
              </a:rPr>
              <a:t>用地面積は「</a:t>
            </a:r>
            <a:r>
              <a:rPr lang="en-US" altLang="ja-JP" sz="1100" dirty="0">
                <a:latin typeface="+mj-ea"/>
                <a:ea typeface="+mj-ea"/>
              </a:rPr>
              <a:t>CNP</a:t>
            </a:r>
            <a:r>
              <a:rPr lang="ja-JP" altLang="en-US" sz="1100" dirty="0">
                <a:latin typeface="+mj-ea"/>
                <a:ea typeface="+mj-ea"/>
              </a:rPr>
              <a:t>形成計画策定マニュアル」及び他港</a:t>
            </a:r>
            <a:r>
              <a:rPr lang="en-US" altLang="ja-JP" sz="1100" dirty="0">
                <a:latin typeface="+mj-ea"/>
              </a:rPr>
              <a:t>CNP</a:t>
            </a:r>
            <a:r>
              <a:rPr lang="ja-JP" altLang="en-US" sz="1100" dirty="0">
                <a:latin typeface="+mj-ea"/>
              </a:rPr>
              <a:t>形成計画案</a:t>
            </a:r>
            <a:r>
              <a:rPr lang="ja-JP" altLang="en-US" sz="1100" dirty="0">
                <a:latin typeface="+mj-ea"/>
                <a:ea typeface="+mj-ea"/>
              </a:rPr>
              <a:t>を参考に、</a:t>
            </a:r>
            <a:r>
              <a:rPr lang="ja-JP" altLang="en-US" sz="1100" dirty="0">
                <a:latin typeface="+mj-ea"/>
              </a:rPr>
              <a:t>防液堤及び保有空地（危険物取扱施設からの必要な離隔）のスペースを考慮して、アンモニアの想定タンク直径</a:t>
            </a:r>
            <a:r>
              <a:rPr lang="ja-JP" altLang="en-US" sz="1100" dirty="0">
                <a:latin typeface="+mj-ea"/>
                <a:ea typeface="+mj-ea"/>
              </a:rPr>
              <a:t>（将来小型</a:t>
            </a:r>
            <a:r>
              <a:rPr lang="en-US" altLang="ja-JP" sz="1100" dirty="0">
                <a:latin typeface="+mj-ea"/>
                <a:ea typeface="+mj-ea"/>
              </a:rPr>
              <a:t>40m</a:t>
            </a:r>
            <a:r>
              <a:rPr lang="ja-JP" altLang="en-US" sz="1100" dirty="0" err="1">
                <a:latin typeface="+mj-ea"/>
                <a:ea typeface="+mj-ea"/>
              </a:rPr>
              <a:t>、</a:t>
            </a:r>
            <a:r>
              <a:rPr lang="ja-JP" altLang="en-US" sz="1100" dirty="0">
                <a:latin typeface="+mj-ea"/>
                <a:ea typeface="+mj-ea"/>
              </a:rPr>
              <a:t>大型</a:t>
            </a:r>
            <a:r>
              <a:rPr lang="en-US" altLang="ja-JP" sz="1100" dirty="0">
                <a:latin typeface="+mj-ea"/>
                <a:ea typeface="+mj-ea"/>
              </a:rPr>
              <a:t>60m</a:t>
            </a:r>
            <a:r>
              <a:rPr lang="ja-JP" altLang="en-US" sz="1100" dirty="0">
                <a:latin typeface="+mj-ea"/>
                <a:ea typeface="+mj-ea"/>
              </a:rPr>
              <a:t>）の</a:t>
            </a:r>
            <a:r>
              <a:rPr lang="en-US" altLang="ja-JP" sz="1100" dirty="0">
                <a:latin typeface="+mj-ea"/>
                <a:ea typeface="+mj-ea"/>
              </a:rPr>
              <a:t>1.5</a:t>
            </a:r>
            <a:r>
              <a:rPr lang="ja-JP" altLang="en-US" sz="1100" dirty="0">
                <a:latin typeface="+mj-ea"/>
                <a:ea typeface="+mj-ea"/>
              </a:rPr>
              <a:t>倍を</a:t>
            </a:r>
            <a:r>
              <a:rPr lang="en-US" altLang="ja-JP" sz="1100" dirty="0">
                <a:latin typeface="+mj-ea"/>
                <a:ea typeface="+mj-ea"/>
              </a:rPr>
              <a:t>1</a:t>
            </a:r>
            <a:r>
              <a:rPr lang="ja-JP" altLang="en-US" sz="1100" dirty="0">
                <a:latin typeface="+mj-ea"/>
                <a:ea typeface="+mj-ea"/>
              </a:rPr>
              <a:t>辺とした正方形として算出</a:t>
            </a:r>
          </a:p>
        </p:txBody>
      </p:sp>
    </p:spTree>
    <p:extLst>
      <p:ext uri="{BB962C8B-B14F-4D97-AF65-F5344CB8AC3E}">
        <p14:creationId xmlns:p14="http://schemas.microsoft.com/office/powerpoint/2010/main" val="1757609452"/>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38794</TotalTime>
  <Words>1473</Words>
  <Application>Microsoft Office PowerPoint</Application>
  <PresentationFormat>A4 210 x 297 mm</PresentationFormat>
  <Paragraphs>187</Paragraphs>
  <Slides>5</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5</vt:i4>
      </vt:variant>
      <vt:variant>
        <vt:lpstr>スライド タイトル</vt:lpstr>
      </vt:variant>
      <vt:variant>
        <vt:i4>5</vt:i4>
      </vt:variant>
    </vt:vector>
  </HeadingPairs>
  <TitlesOfParts>
    <vt:vector size="19" baseType="lpstr">
      <vt:lpstr>HGP創英角ｺﾞｼｯｸUB</vt:lpstr>
      <vt:lpstr>HG丸ｺﾞｼｯｸM-PRO</vt:lpstr>
      <vt:lpstr>ＭＳ Ｐゴシック</vt:lpstr>
      <vt:lpstr>ＭＳ Ｐゴシック 本文</vt:lpstr>
      <vt:lpstr>Arial</vt:lpstr>
      <vt:lpstr>Calibri</vt:lpstr>
      <vt:lpstr>Calibri Light</vt:lpstr>
      <vt:lpstr>Times New Roman</vt:lpstr>
      <vt:lpstr>Wingdings</vt:lpstr>
      <vt:lpstr>blank</vt:lpstr>
      <vt:lpstr>1_blank</vt:lpstr>
      <vt:lpstr>2_blank</vt:lpstr>
      <vt:lpstr>3_blank</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小山　悠葵</cp:lastModifiedBy>
  <cp:revision>2557</cp:revision>
  <cp:lastPrinted>2023-02-01T00:13:02Z</cp:lastPrinted>
  <dcterms:created xsi:type="dcterms:W3CDTF">2007-11-06T12:19:33Z</dcterms:created>
  <dcterms:modified xsi:type="dcterms:W3CDTF">2023-02-01T00:14:24Z</dcterms:modified>
</cp:coreProperties>
</file>