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7"/>
  </p:notesMasterIdLst>
  <p:sldIdLst>
    <p:sldId id="810" r:id="rId2"/>
    <p:sldId id="811" r:id="rId3"/>
    <p:sldId id="815" r:id="rId4"/>
    <p:sldId id="814" r:id="rId5"/>
    <p:sldId id="816" r:id="rId6"/>
  </p:sldIdLst>
  <p:sldSz cx="17068800" cy="128016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谷　悠" initials="竹谷　悠" lastIdx="3" clrIdx="0">
    <p:extLst>
      <p:ext uri="{19B8F6BF-5375-455C-9EA6-DF929625EA0E}">
        <p15:presenceInfo xmlns:p15="http://schemas.microsoft.com/office/powerpoint/2012/main" userId="竹谷　悠"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1" autoAdjust="0"/>
    <p:restoredTop sz="94660"/>
  </p:normalViewPr>
  <p:slideViewPr>
    <p:cSldViewPr snapToGrid="0">
      <p:cViewPr varScale="1">
        <p:scale>
          <a:sx n="38" d="100"/>
          <a:sy n="38" d="100"/>
        </p:scale>
        <p:origin x="12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678" cy="498559"/>
          </a:xfrm>
          <a:prstGeom prst="rect">
            <a:avLst/>
          </a:prstGeom>
        </p:spPr>
        <p:txBody>
          <a:bodyPr vert="horz" lIns="62993" tIns="31497" rIns="62993" bIns="31497"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348" y="0"/>
            <a:ext cx="2950765" cy="498559"/>
          </a:xfrm>
          <a:prstGeom prst="rect">
            <a:avLst/>
          </a:prstGeom>
        </p:spPr>
        <p:txBody>
          <a:bodyPr vert="horz" lIns="62993" tIns="31497" rIns="62993" bIns="31497" rtlCol="0"/>
          <a:lstStyle>
            <a:lvl1pPr algn="r">
              <a:defRPr sz="800"/>
            </a:lvl1pPr>
          </a:lstStyle>
          <a:p>
            <a:fld id="{1960E88E-045C-4815-B48B-F91FEE81BDD3}" type="datetimeFigureOut">
              <a:rPr kumimoji="1" lang="ja-JP" altLang="en-US" smtClean="0"/>
              <a:t>2023/1/18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5975"/>
          </a:xfrm>
          <a:prstGeom prst="rect">
            <a:avLst/>
          </a:prstGeom>
          <a:noFill/>
          <a:ln w="12700">
            <a:solidFill>
              <a:prstClr val="black"/>
            </a:solidFill>
          </a:ln>
        </p:spPr>
        <p:txBody>
          <a:bodyPr vert="horz" lIns="62993" tIns="31497" rIns="62993" bIns="31497" rtlCol="0" anchor="ctr"/>
          <a:lstStyle/>
          <a:p>
            <a:endParaRPr lang="ja-JP" altLang="en-US"/>
          </a:p>
        </p:txBody>
      </p:sp>
      <p:sp>
        <p:nvSpPr>
          <p:cNvPr id="5" name="ノート プレースホルダー 4"/>
          <p:cNvSpPr>
            <a:spLocks noGrp="1"/>
          </p:cNvSpPr>
          <p:nvPr>
            <p:ph type="body" sz="quarter" idx="3"/>
          </p:nvPr>
        </p:nvSpPr>
        <p:spPr>
          <a:xfrm>
            <a:off x="680611" y="4783532"/>
            <a:ext cx="5445978" cy="3913800"/>
          </a:xfrm>
          <a:prstGeom prst="rect">
            <a:avLst/>
          </a:prstGeom>
        </p:spPr>
        <p:txBody>
          <a:bodyPr vert="horz" lIns="62993" tIns="31497" rIns="62993" bIns="314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779"/>
            <a:ext cx="2949678" cy="498559"/>
          </a:xfrm>
          <a:prstGeom prst="rect">
            <a:avLst/>
          </a:prstGeom>
        </p:spPr>
        <p:txBody>
          <a:bodyPr vert="horz" lIns="62993" tIns="31497" rIns="62993" bIns="3149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348" y="9440779"/>
            <a:ext cx="2950765" cy="498559"/>
          </a:xfrm>
          <a:prstGeom prst="rect">
            <a:avLst/>
          </a:prstGeom>
        </p:spPr>
        <p:txBody>
          <a:bodyPr vert="horz" lIns="62993" tIns="31497" rIns="62993" bIns="31497" rtlCol="0" anchor="b"/>
          <a:lstStyle>
            <a:lvl1pPr algn="r">
              <a:defRPr sz="800"/>
            </a:lvl1pPr>
          </a:lstStyle>
          <a:p>
            <a:fld id="{85D5A642-FB19-4D07-AD99-678F86D9D4ED}" type="slidenum">
              <a:rPr kumimoji="1" lang="ja-JP" altLang="en-US" smtClean="0"/>
              <a:t>‹#›</a:t>
            </a:fld>
            <a:endParaRPr kumimoji="1" lang="ja-JP" altLang="en-US"/>
          </a:p>
        </p:txBody>
      </p:sp>
    </p:spTree>
    <p:extLst>
      <p:ext uri="{BB962C8B-B14F-4D97-AF65-F5344CB8AC3E}">
        <p14:creationId xmlns:p14="http://schemas.microsoft.com/office/powerpoint/2010/main" val="241416362"/>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latin typeface="Arial" panose="020B0604020202020204" pitchFamily="34" charset="0"/>
            </a:endParaRPr>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506929" indent="-194626">
              <a:defRPr kumimoji="1">
                <a:solidFill>
                  <a:schemeClr val="tx1"/>
                </a:solidFill>
                <a:latin typeface="Arial" panose="020B0604020202020204" pitchFamily="34" charset="0"/>
                <a:ea typeface="ＭＳ Ｐゴシック" panose="020B0600070205080204" pitchFamily="50" charset="-128"/>
              </a:defRPr>
            </a:lvl2pPr>
            <a:lvl3pPr marL="779631" indent="-155021">
              <a:defRPr kumimoji="1">
                <a:solidFill>
                  <a:schemeClr val="tx1"/>
                </a:solidFill>
                <a:latin typeface="Arial" panose="020B0604020202020204" pitchFamily="34" charset="0"/>
                <a:ea typeface="ＭＳ Ｐゴシック" panose="020B0600070205080204" pitchFamily="50" charset="-128"/>
              </a:defRPr>
            </a:lvl3pPr>
            <a:lvl4pPr marL="1091935" indent="-155021">
              <a:defRPr kumimoji="1">
                <a:solidFill>
                  <a:schemeClr val="tx1"/>
                </a:solidFill>
                <a:latin typeface="Arial" panose="020B0604020202020204" pitchFamily="34" charset="0"/>
                <a:ea typeface="ＭＳ Ｐゴシック" panose="020B0600070205080204" pitchFamily="50" charset="-128"/>
              </a:defRPr>
            </a:lvl4pPr>
            <a:lvl5pPr marL="1403108" indent="-155021">
              <a:defRPr kumimoji="1">
                <a:solidFill>
                  <a:schemeClr val="tx1"/>
                </a:solidFill>
                <a:latin typeface="Arial" panose="020B0604020202020204" pitchFamily="34" charset="0"/>
                <a:ea typeface="ＭＳ Ｐゴシック" panose="020B0600070205080204" pitchFamily="50" charset="-128"/>
              </a:defRPr>
            </a:lvl5pPr>
            <a:lvl6pPr marL="1728991"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054875"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380759"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2706640"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473202" rtl="0" eaLnBrk="1" fontAlgn="auto" latinLnBrk="0" hangingPunct="1">
              <a:lnSpc>
                <a:spcPct val="100000"/>
              </a:lnSpc>
              <a:spcBef>
                <a:spcPts val="0"/>
              </a:spcBef>
              <a:spcAft>
                <a:spcPts val="0"/>
              </a:spcAft>
              <a:buClrTx/>
              <a:buSzTx/>
              <a:buFontTx/>
              <a:buNone/>
              <a:tabLst/>
              <a:defRPr/>
            </a:pPr>
            <a:fld id="{6B3A316C-D611-4DB1-B4E1-521EDB02C204}" type="slidenum">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73202" rtl="0" eaLnBrk="1" fontAlgn="auto" latinLnBrk="0" hangingPunct="1">
                <a:lnSpc>
                  <a:spcPct val="100000"/>
                </a:lnSpc>
                <a:spcBef>
                  <a:spcPts val="0"/>
                </a:spcBef>
                <a:spcAft>
                  <a:spcPts val="0"/>
                </a:spcAft>
                <a:buClrTx/>
                <a:buSzTx/>
                <a:buFontTx/>
                <a:buNone/>
                <a:tabLst/>
                <a:defRPr/>
              </a:pPr>
              <a:t>1</a:t>
            </a:fld>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3061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latin typeface="Arial" panose="020B0604020202020204" pitchFamily="34" charset="0"/>
            </a:endParaRPr>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506929" indent="-194626">
              <a:defRPr kumimoji="1">
                <a:solidFill>
                  <a:schemeClr val="tx1"/>
                </a:solidFill>
                <a:latin typeface="Arial" panose="020B0604020202020204" pitchFamily="34" charset="0"/>
                <a:ea typeface="ＭＳ Ｐゴシック" panose="020B0600070205080204" pitchFamily="50" charset="-128"/>
              </a:defRPr>
            </a:lvl2pPr>
            <a:lvl3pPr marL="779631" indent="-155021">
              <a:defRPr kumimoji="1">
                <a:solidFill>
                  <a:schemeClr val="tx1"/>
                </a:solidFill>
                <a:latin typeface="Arial" panose="020B0604020202020204" pitchFamily="34" charset="0"/>
                <a:ea typeface="ＭＳ Ｐゴシック" panose="020B0600070205080204" pitchFamily="50" charset="-128"/>
              </a:defRPr>
            </a:lvl3pPr>
            <a:lvl4pPr marL="1091935" indent="-155021">
              <a:defRPr kumimoji="1">
                <a:solidFill>
                  <a:schemeClr val="tx1"/>
                </a:solidFill>
                <a:latin typeface="Arial" panose="020B0604020202020204" pitchFamily="34" charset="0"/>
                <a:ea typeface="ＭＳ Ｐゴシック" panose="020B0600070205080204" pitchFamily="50" charset="-128"/>
              </a:defRPr>
            </a:lvl4pPr>
            <a:lvl5pPr marL="1403108" indent="-155021">
              <a:defRPr kumimoji="1">
                <a:solidFill>
                  <a:schemeClr val="tx1"/>
                </a:solidFill>
                <a:latin typeface="Arial" panose="020B0604020202020204" pitchFamily="34" charset="0"/>
                <a:ea typeface="ＭＳ Ｐゴシック" panose="020B0600070205080204" pitchFamily="50" charset="-128"/>
              </a:defRPr>
            </a:lvl5pPr>
            <a:lvl6pPr marL="1728991"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054875"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380759"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2706640"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473202" rtl="0" eaLnBrk="1" fontAlgn="auto" latinLnBrk="0" hangingPunct="1">
              <a:lnSpc>
                <a:spcPct val="100000"/>
              </a:lnSpc>
              <a:spcBef>
                <a:spcPts val="0"/>
              </a:spcBef>
              <a:spcAft>
                <a:spcPts val="0"/>
              </a:spcAft>
              <a:buClrTx/>
              <a:buSzTx/>
              <a:buFontTx/>
              <a:buNone/>
              <a:tabLst/>
              <a:defRPr/>
            </a:pPr>
            <a:fld id="{6B3A316C-D611-4DB1-B4E1-521EDB02C204}" type="slidenum">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73202" rtl="0" eaLnBrk="1" fontAlgn="auto" latinLnBrk="0" hangingPunct="1">
                <a:lnSpc>
                  <a:spcPct val="100000"/>
                </a:lnSpc>
                <a:spcBef>
                  <a:spcPts val="0"/>
                </a:spcBef>
                <a:spcAft>
                  <a:spcPts val="0"/>
                </a:spcAft>
                <a:buClrTx/>
                <a:buSzTx/>
                <a:buFontTx/>
                <a:buNone/>
                <a:tabLst/>
                <a:defRPr/>
              </a:pPr>
              <a:t>2</a:t>
            </a:fld>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2776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latin typeface="Arial" panose="020B0604020202020204" pitchFamily="34" charset="0"/>
            </a:endParaRPr>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506929" indent="-194626">
              <a:defRPr kumimoji="1">
                <a:solidFill>
                  <a:schemeClr val="tx1"/>
                </a:solidFill>
                <a:latin typeface="Arial" panose="020B0604020202020204" pitchFamily="34" charset="0"/>
                <a:ea typeface="ＭＳ Ｐゴシック" panose="020B0600070205080204" pitchFamily="50" charset="-128"/>
              </a:defRPr>
            </a:lvl2pPr>
            <a:lvl3pPr marL="779631" indent="-155021">
              <a:defRPr kumimoji="1">
                <a:solidFill>
                  <a:schemeClr val="tx1"/>
                </a:solidFill>
                <a:latin typeface="Arial" panose="020B0604020202020204" pitchFamily="34" charset="0"/>
                <a:ea typeface="ＭＳ Ｐゴシック" panose="020B0600070205080204" pitchFamily="50" charset="-128"/>
              </a:defRPr>
            </a:lvl3pPr>
            <a:lvl4pPr marL="1091935" indent="-155021">
              <a:defRPr kumimoji="1">
                <a:solidFill>
                  <a:schemeClr val="tx1"/>
                </a:solidFill>
                <a:latin typeface="Arial" panose="020B0604020202020204" pitchFamily="34" charset="0"/>
                <a:ea typeface="ＭＳ Ｐゴシック" panose="020B0600070205080204" pitchFamily="50" charset="-128"/>
              </a:defRPr>
            </a:lvl4pPr>
            <a:lvl5pPr marL="1403108" indent="-155021">
              <a:defRPr kumimoji="1">
                <a:solidFill>
                  <a:schemeClr val="tx1"/>
                </a:solidFill>
                <a:latin typeface="Arial" panose="020B0604020202020204" pitchFamily="34" charset="0"/>
                <a:ea typeface="ＭＳ Ｐゴシック" panose="020B0600070205080204" pitchFamily="50" charset="-128"/>
              </a:defRPr>
            </a:lvl5pPr>
            <a:lvl6pPr marL="1728991"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054875"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380759"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2706640"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473202" rtl="0" eaLnBrk="1" fontAlgn="auto" latinLnBrk="0" hangingPunct="1">
              <a:lnSpc>
                <a:spcPct val="100000"/>
              </a:lnSpc>
              <a:spcBef>
                <a:spcPts val="0"/>
              </a:spcBef>
              <a:spcAft>
                <a:spcPts val="0"/>
              </a:spcAft>
              <a:buClrTx/>
              <a:buSzTx/>
              <a:buFontTx/>
              <a:buNone/>
              <a:tabLst/>
              <a:defRPr/>
            </a:pPr>
            <a:fld id="{6B3A316C-D611-4DB1-B4E1-521EDB02C204}" type="slidenum">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73202" rtl="0" eaLnBrk="1" fontAlgn="auto" latinLnBrk="0" hangingPunct="1">
                <a:lnSpc>
                  <a:spcPct val="100000"/>
                </a:lnSpc>
                <a:spcBef>
                  <a:spcPts val="0"/>
                </a:spcBef>
                <a:spcAft>
                  <a:spcPts val="0"/>
                </a:spcAft>
                <a:buClrTx/>
                <a:buSzTx/>
                <a:buFontTx/>
                <a:buNone/>
                <a:tabLst/>
                <a:defRPr/>
              </a:pPr>
              <a:t>3</a:t>
            </a:fld>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796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latin typeface="Arial" panose="020B0604020202020204" pitchFamily="34" charset="0"/>
            </a:endParaRPr>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506929" indent="-194626">
              <a:defRPr kumimoji="1">
                <a:solidFill>
                  <a:schemeClr val="tx1"/>
                </a:solidFill>
                <a:latin typeface="Arial" panose="020B0604020202020204" pitchFamily="34" charset="0"/>
                <a:ea typeface="ＭＳ Ｐゴシック" panose="020B0600070205080204" pitchFamily="50" charset="-128"/>
              </a:defRPr>
            </a:lvl2pPr>
            <a:lvl3pPr marL="779631" indent="-155021">
              <a:defRPr kumimoji="1">
                <a:solidFill>
                  <a:schemeClr val="tx1"/>
                </a:solidFill>
                <a:latin typeface="Arial" panose="020B0604020202020204" pitchFamily="34" charset="0"/>
                <a:ea typeface="ＭＳ Ｐゴシック" panose="020B0600070205080204" pitchFamily="50" charset="-128"/>
              </a:defRPr>
            </a:lvl3pPr>
            <a:lvl4pPr marL="1091935" indent="-155021">
              <a:defRPr kumimoji="1">
                <a:solidFill>
                  <a:schemeClr val="tx1"/>
                </a:solidFill>
                <a:latin typeface="Arial" panose="020B0604020202020204" pitchFamily="34" charset="0"/>
                <a:ea typeface="ＭＳ Ｐゴシック" panose="020B0600070205080204" pitchFamily="50" charset="-128"/>
              </a:defRPr>
            </a:lvl4pPr>
            <a:lvl5pPr marL="1403108" indent="-155021">
              <a:defRPr kumimoji="1">
                <a:solidFill>
                  <a:schemeClr val="tx1"/>
                </a:solidFill>
                <a:latin typeface="Arial" panose="020B0604020202020204" pitchFamily="34" charset="0"/>
                <a:ea typeface="ＭＳ Ｐゴシック" panose="020B0600070205080204" pitchFamily="50" charset="-128"/>
              </a:defRPr>
            </a:lvl5pPr>
            <a:lvl6pPr marL="1728991"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054875"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380759"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2706640"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473202" rtl="0" eaLnBrk="1" fontAlgn="auto" latinLnBrk="0" hangingPunct="1">
              <a:lnSpc>
                <a:spcPct val="100000"/>
              </a:lnSpc>
              <a:spcBef>
                <a:spcPts val="0"/>
              </a:spcBef>
              <a:spcAft>
                <a:spcPts val="0"/>
              </a:spcAft>
              <a:buClrTx/>
              <a:buSzTx/>
              <a:buFontTx/>
              <a:buNone/>
              <a:tabLst/>
              <a:defRPr/>
            </a:pPr>
            <a:fld id="{6B3A316C-D611-4DB1-B4E1-521EDB02C204}" type="slidenum">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73202" rtl="0" eaLnBrk="1" fontAlgn="auto" latinLnBrk="0" hangingPunct="1">
                <a:lnSpc>
                  <a:spcPct val="100000"/>
                </a:lnSpc>
                <a:spcBef>
                  <a:spcPts val="0"/>
                </a:spcBef>
                <a:spcAft>
                  <a:spcPts val="0"/>
                </a:spcAft>
                <a:buClrTx/>
                <a:buSzTx/>
                <a:buFontTx/>
                <a:buNone/>
                <a:tabLst/>
                <a:defRPr/>
              </a:pPr>
              <a:t>4</a:t>
            </a:fld>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9816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latin typeface="Arial" panose="020B0604020202020204" pitchFamily="34" charset="0"/>
            </a:endParaRPr>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506929" indent="-194626">
              <a:defRPr kumimoji="1">
                <a:solidFill>
                  <a:schemeClr val="tx1"/>
                </a:solidFill>
                <a:latin typeface="Arial" panose="020B0604020202020204" pitchFamily="34" charset="0"/>
                <a:ea typeface="ＭＳ Ｐゴシック" panose="020B0600070205080204" pitchFamily="50" charset="-128"/>
              </a:defRPr>
            </a:lvl2pPr>
            <a:lvl3pPr marL="779631" indent="-155021">
              <a:defRPr kumimoji="1">
                <a:solidFill>
                  <a:schemeClr val="tx1"/>
                </a:solidFill>
                <a:latin typeface="Arial" panose="020B0604020202020204" pitchFamily="34" charset="0"/>
                <a:ea typeface="ＭＳ Ｐゴシック" panose="020B0600070205080204" pitchFamily="50" charset="-128"/>
              </a:defRPr>
            </a:lvl3pPr>
            <a:lvl4pPr marL="1091935" indent="-155021">
              <a:defRPr kumimoji="1">
                <a:solidFill>
                  <a:schemeClr val="tx1"/>
                </a:solidFill>
                <a:latin typeface="Arial" panose="020B0604020202020204" pitchFamily="34" charset="0"/>
                <a:ea typeface="ＭＳ Ｐゴシック" panose="020B0600070205080204" pitchFamily="50" charset="-128"/>
              </a:defRPr>
            </a:lvl4pPr>
            <a:lvl5pPr marL="1403108" indent="-155021">
              <a:defRPr kumimoji="1">
                <a:solidFill>
                  <a:schemeClr val="tx1"/>
                </a:solidFill>
                <a:latin typeface="Arial" panose="020B0604020202020204" pitchFamily="34" charset="0"/>
                <a:ea typeface="ＭＳ Ｐゴシック" panose="020B0600070205080204" pitchFamily="50" charset="-128"/>
              </a:defRPr>
            </a:lvl5pPr>
            <a:lvl6pPr marL="1728991"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054875"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380759"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2706640" indent="-15502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473202" rtl="0" eaLnBrk="1" fontAlgn="auto" latinLnBrk="0" hangingPunct="1">
              <a:lnSpc>
                <a:spcPct val="100000"/>
              </a:lnSpc>
              <a:spcBef>
                <a:spcPts val="0"/>
              </a:spcBef>
              <a:spcAft>
                <a:spcPts val="0"/>
              </a:spcAft>
              <a:buClrTx/>
              <a:buSzTx/>
              <a:buFontTx/>
              <a:buNone/>
              <a:tabLst/>
              <a:defRPr/>
            </a:pPr>
            <a:fld id="{6B3A316C-D611-4DB1-B4E1-521EDB02C204}" type="slidenum">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73202" rtl="0" eaLnBrk="1" fontAlgn="auto" latinLnBrk="0" hangingPunct="1">
                <a:lnSpc>
                  <a:spcPct val="100000"/>
                </a:lnSpc>
                <a:spcBef>
                  <a:spcPts val="0"/>
                </a:spcBef>
                <a:spcAft>
                  <a:spcPts val="0"/>
                </a:spcAft>
                <a:buClrTx/>
                <a:buSzTx/>
                <a:buFontTx/>
                <a:buNone/>
                <a:tabLst/>
                <a:defRPr/>
              </a:pPr>
              <a:t>5</a:t>
            </a:fld>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4034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095078"/>
            <a:ext cx="14508480" cy="4456853"/>
          </a:xfrm>
        </p:spPr>
        <p:txBody>
          <a:bodyPr anchor="b"/>
          <a:lstStyle>
            <a:lvl1pPr algn="ctr">
              <a:defRPr sz="5815"/>
            </a:lvl1pPr>
          </a:lstStyle>
          <a:p>
            <a:r>
              <a:rPr lang="ja-JP" altLang="en-US"/>
              <a:t>マスター タイトルの書式設定</a:t>
            </a:r>
            <a:endParaRPr lang="en-US" dirty="0"/>
          </a:p>
        </p:txBody>
      </p:sp>
      <p:sp>
        <p:nvSpPr>
          <p:cNvPr id="3" name="Subtitle 2"/>
          <p:cNvSpPr>
            <a:spLocks noGrp="1"/>
          </p:cNvSpPr>
          <p:nvPr>
            <p:ph type="subTitle" idx="1"/>
          </p:nvPr>
        </p:nvSpPr>
        <p:spPr>
          <a:xfrm>
            <a:off x="2133600" y="6723804"/>
            <a:ext cx="12801600" cy="3090756"/>
          </a:xfrm>
        </p:spPr>
        <p:txBody>
          <a:bodyPr/>
          <a:lstStyle>
            <a:lvl1pPr marL="0" indent="0" algn="ctr">
              <a:buNone/>
              <a:defRPr sz="2326"/>
            </a:lvl1pPr>
            <a:lvl2pPr marL="443126" indent="0" algn="ctr">
              <a:buNone/>
              <a:defRPr sz="1938"/>
            </a:lvl2pPr>
            <a:lvl3pPr marL="886252" indent="0" algn="ctr">
              <a:buNone/>
              <a:defRPr sz="1744"/>
            </a:lvl3pPr>
            <a:lvl4pPr marL="1329379" indent="0" algn="ctr">
              <a:buNone/>
              <a:defRPr sz="1551"/>
            </a:lvl4pPr>
            <a:lvl5pPr marL="1772506" indent="0" algn="ctr">
              <a:buNone/>
              <a:defRPr sz="1551"/>
            </a:lvl5pPr>
            <a:lvl6pPr marL="2215633" indent="0" algn="ctr">
              <a:buNone/>
              <a:defRPr sz="1551"/>
            </a:lvl6pPr>
            <a:lvl7pPr marL="2658759" indent="0" algn="ctr">
              <a:buNone/>
              <a:defRPr sz="1551"/>
            </a:lvl7pPr>
            <a:lvl8pPr marL="3101885" indent="0" algn="ctr">
              <a:buNone/>
              <a:defRPr sz="1551"/>
            </a:lvl8pPr>
            <a:lvl9pPr marL="3545011" indent="0" algn="ctr">
              <a:buNone/>
              <a:defRPr sz="155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281252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163130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1" y="681567"/>
            <a:ext cx="3680461" cy="108487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3482" y="681567"/>
            <a:ext cx="10828019" cy="108487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92322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白紙">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a:t>マスター タイトルの書式設定</a:t>
            </a:r>
          </a:p>
        </p:txBody>
      </p:sp>
      <p:sp>
        <p:nvSpPr>
          <p:cNvPr id="2" name="フッター プレースホルダー 1"/>
          <p:cNvSpPr>
            <a:spLocks noGrp="1"/>
          </p:cNvSpPr>
          <p:nvPr>
            <p:ph type="ftr" sz="quarter" idx="10"/>
          </p:nvPr>
        </p:nvSpPr>
        <p:spPr/>
        <p:txBody>
          <a:bodyPr/>
          <a:lstStyle/>
          <a:p>
            <a:endParaRPr kumimoji="1" lang="ja-JP" altLang="en-US"/>
          </a:p>
        </p:txBody>
      </p:sp>
      <p:sp>
        <p:nvSpPr>
          <p:cNvPr id="3" name="スライド番号プレースホルダー 2"/>
          <p:cNvSpPr>
            <a:spLocks noGrp="1"/>
          </p:cNvSpPr>
          <p:nvPr>
            <p:ph type="sldNum" sz="quarter" idx="11"/>
          </p:nvPr>
        </p:nvSpPr>
        <p:spPr>
          <a:xfrm>
            <a:off x="13006967" y="11865189"/>
            <a:ext cx="3840480" cy="681567"/>
          </a:xfrm>
        </p:spPr>
        <p:txBody>
          <a:bodyPr/>
          <a:lstStyle>
            <a:lvl1pPr>
              <a:defRPr>
                <a:solidFill>
                  <a:schemeClr val="tx1"/>
                </a:solidFill>
              </a:defRPr>
            </a:lvl1pPr>
          </a:lstStyle>
          <a:p>
            <a:fld id="{18EAE80E-A420-40D4-8E6A-F3B1068ED3F0}" type="slidenum">
              <a:rPr lang="ja-JP" altLang="en-US" smtClean="0"/>
              <a:pPr/>
              <a:t>‹#›</a:t>
            </a:fld>
            <a:endParaRPr lang="ja-JP" altLang="en-US"/>
          </a:p>
        </p:txBody>
      </p:sp>
    </p:spTree>
    <p:extLst>
      <p:ext uri="{BB962C8B-B14F-4D97-AF65-F5344CB8AC3E}">
        <p14:creationId xmlns:p14="http://schemas.microsoft.com/office/powerpoint/2010/main" val="279516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17095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64592" y="3191516"/>
            <a:ext cx="14721840" cy="5325109"/>
          </a:xfrm>
        </p:spPr>
        <p:txBody>
          <a:bodyPr anchor="b"/>
          <a:lstStyle>
            <a:lvl1pPr>
              <a:defRPr sz="581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64592" y="8567002"/>
            <a:ext cx="14721840" cy="2800349"/>
          </a:xfrm>
        </p:spPr>
        <p:txBody>
          <a:bodyPr/>
          <a:lstStyle>
            <a:lvl1pPr marL="0" indent="0">
              <a:buNone/>
              <a:defRPr sz="2326">
                <a:solidFill>
                  <a:schemeClr val="tx1"/>
                </a:solidFill>
              </a:defRPr>
            </a:lvl1pPr>
            <a:lvl2pPr marL="443126" indent="0">
              <a:buNone/>
              <a:defRPr sz="1938">
                <a:solidFill>
                  <a:schemeClr val="tx1">
                    <a:tint val="75000"/>
                  </a:schemeClr>
                </a:solidFill>
              </a:defRPr>
            </a:lvl2pPr>
            <a:lvl3pPr marL="886252" indent="0">
              <a:buNone/>
              <a:defRPr sz="1744">
                <a:solidFill>
                  <a:schemeClr val="tx1">
                    <a:tint val="75000"/>
                  </a:schemeClr>
                </a:solidFill>
              </a:defRPr>
            </a:lvl3pPr>
            <a:lvl4pPr marL="1329379" indent="0">
              <a:buNone/>
              <a:defRPr sz="1551">
                <a:solidFill>
                  <a:schemeClr val="tx1">
                    <a:tint val="75000"/>
                  </a:schemeClr>
                </a:solidFill>
              </a:defRPr>
            </a:lvl4pPr>
            <a:lvl5pPr marL="1772506" indent="0">
              <a:buNone/>
              <a:defRPr sz="1551">
                <a:solidFill>
                  <a:schemeClr val="tx1">
                    <a:tint val="75000"/>
                  </a:schemeClr>
                </a:solidFill>
              </a:defRPr>
            </a:lvl5pPr>
            <a:lvl6pPr marL="2215633" indent="0">
              <a:buNone/>
              <a:defRPr sz="1551">
                <a:solidFill>
                  <a:schemeClr val="tx1">
                    <a:tint val="75000"/>
                  </a:schemeClr>
                </a:solidFill>
              </a:defRPr>
            </a:lvl6pPr>
            <a:lvl7pPr marL="2658759" indent="0">
              <a:buNone/>
              <a:defRPr sz="1551">
                <a:solidFill>
                  <a:schemeClr val="tx1">
                    <a:tint val="75000"/>
                  </a:schemeClr>
                </a:solidFill>
              </a:defRPr>
            </a:lvl7pPr>
            <a:lvl8pPr marL="3101885" indent="0">
              <a:buNone/>
              <a:defRPr sz="1551">
                <a:solidFill>
                  <a:schemeClr val="tx1">
                    <a:tint val="75000"/>
                  </a:schemeClr>
                </a:solidFill>
              </a:defRPr>
            </a:lvl8pPr>
            <a:lvl9pPr marL="3545011" indent="0">
              <a:buNone/>
              <a:defRPr sz="155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8655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3481" y="3407833"/>
            <a:ext cx="725424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8641081" y="3407833"/>
            <a:ext cx="725424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426673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75704" y="681571"/>
            <a:ext cx="14721840"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5705" y="3138171"/>
            <a:ext cx="7220902" cy="1537969"/>
          </a:xfrm>
        </p:spPr>
        <p:txBody>
          <a:bodyPr anchor="b"/>
          <a:lstStyle>
            <a:lvl1pPr marL="0" indent="0">
              <a:buNone/>
              <a:defRPr sz="2326" b="1"/>
            </a:lvl1pPr>
            <a:lvl2pPr marL="443126" indent="0">
              <a:buNone/>
              <a:defRPr sz="1938" b="1"/>
            </a:lvl2pPr>
            <a:lvl3pPr marL="886252" indent="0">
              <a:buNone/>
              <a:defRPr sz="1744" b="1"/>
            </a:lvl3pPr>
            <a:lvl4pPr marL="1329379" indent="0">
              <a:buNone/>
              <a:defRPr sz="1551" b="1"/>
            </a:lvl4pPr>
            <a:lvl5pPr marL="1772506" indent="0">
              <a:buNone/>
              <a:defRPr sz="1551" b="1"/>
            </a:lvl5pPr>
            <a:lvl6pPr marL="2215633" indent="0">
              <a:buNone/>
              <a:defRPr sz="1551" b="1"/>
            </a:lvl6pPr>
            <a:lvl7pPr marL="2658759" indent="0">
              <a:buNone/>
              <a:defRPr sz="1551" b="1"/>
            </a:lvl7pPr>
            <a:lvl8pPr marL="3101885" indent="0">
              <a:buNone/>
              <a:defRPr sz="1551" b="1"/>
            </a:lvl8pPr>
            <a:lvl9pPr marL="3545011" indent="0">
              <a:buNone/>
              <a:defRPr sz="1551" b="1"/>
            </a:lvl9pPr>
          </a:lstStyle>
          <a:p>
            <a:pPr lvl="0"/>
            <a:r>
              <a:rPr lang="ja-JP" altLang="en-US"/>
              <a:t>マスター テキストの書式設定</a:t>
            </a:r>
          </a:p>
        </p:txBody>
      </p:sp>
      <p:sp>
        <p:nvSpPr>
          <p:cNvPr id="4" name="Content Placeholder 3"/>
          <p:cNvSpPr>
            <a:spLocks noGrp="1"/>
          </p:cNvSpPr>
          <p:nvPr>
            <p:ph sz="half" idx="2"/>
          </p:nvPr>
        </p:nvSpPr>
        <p:spPr>
          <a:xfrm>
            <a:off x="1175705" y="4676140"/>
            <a:ext cx="7220902"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8641082" y="3138171"/>
            <a:ext cx="7256464" cy="1537969"/>
          </a:xfrm>
        </p:spPr>
        <p:txBody>
          <a:bodyPr anchor="b"/>
          <a:lstStyle>
            <a:lvl1pPr marL="0" indent="0">
              <a:buNone/>
              <a:defRPr sz="2326" b="1"/>
            </a:lvl1pPr>
            <a:lvl2pPr marL="443126" indent="0">
              <a:buNone/>
              <a:defRPr sz="1938" b="1"/>
            </a:lvl2pPr>
            <a:lvl3pPr marL="886252" indent="0">
              <a:buNone/>
              <a:defRPr sz="1744" b="1"/>
            </a:lvl3pPr>
            <a:lvl4pPr marL="1329379" indent="0">
              <a:buNone/>
              <a:defRPr sz="1551" b="1"/>
            </a:lvl4pPr>
            <a:lvl5pPr marL="1772506" indent="0">
              <a:buNone/>
              <a:defRPr sz="1551" b="1"/>
            </a:lvl5pPr>
            <a:lvl6pPr marL="2215633" indent="0">
              <a:buNone/>
              <a:defRPr sz="1551" b="1"/>
            </a:lvl6pPr>
            <a:lvl7pPr marL="2658759" indent="0">
              <a:buNone/>
              <a:defRPr sz="1551" b="1"/>
            </a:lvl7pPr>
            <a:lvl8pPr marL="3101885" indent="0">
              <a:buNone/>
              <a:defRPr sz="1551" b="1"/>
            </a:lvl8pPr>
            <a:lvl9pPr marL="3545011" indent="0">
              <a:buNone/>
              <a:defRPr sz="1551" b="1"/>
            </a:lvl9pPr>
          </a:lstStyle>
          <a:p>
            <a:pPr lvl="0"/>
            <a:r>
              <a:rPr lang="ja-JP" altLang="en-US"/>
              <a:t>マスター テキストの書式設定</a:t>
            </a:r>
          </a:p>
        </p:txBody>
      </p:sp>
      <p:sp>
        <p:nvSpPr>
          <p:cNvPr id="6" name="Content Placeholder 5"/>
          <p:cNvSpPr>
            <a:spLocks noGrp="1"/>
          </p:cNvSpPr>
          <p:nvPr>
            <p:ph sz="quarter" idx="4"/>
          </p:nvPr>
        </p:nvSpPr>
        <p:spPr>
          <a:xfrm>
            <a:off x="8641082" y="4676140"/>
            <a:ext cx="7256464"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9644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265027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160034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5704" y="853440"/>
            <a:ext cx="5505133" cy="2987040"/>
          </a:xfrm>
        </p:spPr>
        <p:txBody>
          <a:bodyPr anchor="b"/>
          <a:lstStyle>
            <a:lvl1pPr>
              <a:defRPr sz="3102"/>
            </a:lvl1pPr>
          </a:lstStyle>
          <a:p>
            <a:r>
              <a:rPr lang="ja-JP" altLang="en-US"/>
              <a:t>マスター タイトルの書式設定</a:t>
            </a:r>
            <a:endParaRPr lang="en-US" dirty="0"/>
          </a:p>
        </p:txBody>
      </p:sp>
      <p:sp>
        <p:nvSpPr>
          <p:cNvPr id="3" name="Content Placeholder 2"/>
          <p:cNvSpPr>
            <a:spLocks noGrp="1"/>
          </p:cNvSpPr>
          <p:nvPr>
            <p:ph idx="1"/>
          </p:nvPr>
        </p:nvSpPr>
        <p:spPr>
          <a:xfrm>
            <a:off x="7256464" y="1843198"/>
            <a:ext cx="8641081" cy="9097433"/>
          </a:xfrm>
        </p:spPr>
        <p:txBody>
          <a:bodyPr/>
          <a:lstStyle>
            <a:lvl1pPr>
              <a:defRPr sz="3102"/>
            </a:lvl1pPr>
            <a:lvl2pPr>
              <a:defRPr sz="2714"/>
            </a:lvl2pPr>
            <a:lvl3pPr>
              <a:defRPr sz="2326"/>
            </a:lvl3pPr>
            <a:lvl4pPr>
              <a:defRPr sz="1938"/>
            </a:lvl4pPr>
            <a:lvl5pPr>
              <a:defRPr sz="1938"/>
            </a:lvl5pPr>
            <a:lvl6pPr>
              <a:defRPr sz="1938"/>
            </a:lvl6pPr>
            <a:lvl7pPr>
              <a:defRPr sz="1938"/>
            </a:lvl7pPr>
            <a:lvl8pPr>
              <a:defRPr sz="1938"/>
            </a:lvl8pPr>
            <a:lvl9pPr>
              <a:defRPr sz="193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5704" y="3840480"/>
            <a:ext cx="5505133" cy="7114964"/>
          </a:xfrm>
        </p:spPr>
        <p:txBody>
          <a:bodyPr/>
          <a:lstStyle>
            <a:lvl1pPr marL="0" indent="0">
              <a:buNone/>
              <a:defRPr sz="1551"/>
            </a:lvl1pPr>
            <a:lvl2pPr marL="443126" indent="0">
              <a:buNone/>
              <a:defRPr sz="1356"/>
            </a:lvl2pPr>
            <a:lvl3pPr marL="886252" indent="0">
              <a:buNone/>
              <a:defRPr sz="1163"/>
            </a:lvl3pPr>
            <a:lvl4pPr marL="1329379" indent="0">
              <a:buNone/>
              <a:defRPr sz="968"/>
            </a:lvl4pPr>
            <a:lvl5pPr marL="1772506" indent="0">
              <a:buNone/>
              <a:defRPr sz="968"/>
            </a:lvl5pPr>
            <a:lvl6pPr marL="2215633" indent="0">
              <a:buNone/>
              <a:defRPr sz="968"/>
            </a:lvl6pPr>
            <a:lvl7pPr marL="2658759" indent="0">
              <a:buNone/>
              <a:defRPr sz="968"/>
            </a:lvl7pPr>
            <a:lvl8pPr marL="3101885" indent="0">
              <a:buNone/>
              <a:defRPr sz="968"/>
            </a:lvl8pPr>
            <a:lvl9pPr marL="3545011" indent="0">
              <a:buNone/>
              <a:defRPr sz="96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154942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5704" y="853440"/>
            <a:ext cx="5505133" cy="2987040"/>
          </a:xfrm>
        </p:spPr>
        <p:txBody>
          <a:bodyPr anchor="b"/>
          <a:lstStyle>
            <a:lvl1pPr>
              <a:defRPr sz="310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256464" y="1843198"/>
            <a:ext cx="8641081" cy="9097433"/>
          </a:xfrm>
        </p:spPr>
        <p:txBody>
          <a:bodyPr anchor="t"/>
          <a:lstStyle>
            <a:lvl1pPr marL="0" indent="0">
              <a:buNone/>
              <a:defRPr sz="3102"/>
            </a:lvl1pPr>
            <a:lvl2pPr marL="443126" indent="0">
              <a:buNone/>
              <a:defRPr sz="2714"/>
            </a:lvl2pPr>
            <a:lvl3pPr marL="886252" indent="0">
              <a:buNone/>
              <a:defRPr sz="2326"/>
            </a:lvl3pPr>
            <a:lvl4pPr marL="1329379" indent="0">
              <a:buNone/>
              <a:defRPr sz="1938"/>
            </a:lvl4pPr>
            <a:lvl5pPr marL="1772506" indent="0">
              <a:buNone/>
              <a:defRPr sz="1938"/>
            </a:lvl5pPr>
            <a:lvl6pPr marL="2215633" indent="0">
              <a:buNone/>
              <a:defRPr sz="1938"/>
            </a:lvl6pPr>
            <a:lvl7pPr marL="2658759" indent="0">
              <a:buNone/>
              <a:defRPr sz="1938"/>
            </a:lvl7pPr>
            <a:lvl8pPr marL="3101885" indent="0">
              <a:buNone/>
              <a:defRPr sz="1938"/>
            </a:lvl8pPr>
            <a:lvl9pPr marL="3545011" indent="0">
              <a:buNone/>
              <a:defRPr sz="193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75704" y="3840480"/>
            <a:ext cx="5505133" cy="7114964"/>
          </a:xfrm>
        </p:spPr>
        <p:txBody>
          <a:bodyPr/>
          <a:lstStyle>
            <a:lvl1pPr marL="0" indent="0">
              <a:buNone/>
              <a:defRPr sz="1551"/>
            </a:lvl1pPr>
            <a:lvl2pPr marL="443126" indent="0">
              <a:buNone/>
              <a:defRPr sz="1356"/>
            </a:lvl2pPr>
            <a:lvl3pPr marL="886252" indent="0">
              <a:buNone/>
              <a:defRPr sz="1163"/>
            </a:lvl3pPr>
            <a:lvl4pPr marL="1329379" indent="0">
              <a:buNone/>
              <a:defRPr sz="968"/>
            </a:lvl4pPr>
            <a:lvl5pPr marL="1772506" indent="0">
              <a:buNone/>
              <a:defRPr sz="968"/>
            </a:lvl5pPr>
            <a:lvl6pPr marL="2215633" indent="0">
              <a:buNone/>
              <a:defRPr sz="968"/>
            </a:lvl6pPr>
            <a:lvl7pPr marL="2658759" indent="0">
              <a:buNone/>
              <a:defRPr sz="968"/>
            </a:lvl7pPr>
            <a:lvl8pPr marL="3101885" indent="0">
              <a:buNone/>
              <a:defRPr sz="968"/>
            </a:lvl8pPr>
            <a:lvl9pPr marL="3545011" indent="0">
              <a:buNone/>
              <a:defRPr sz="96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C460D2-B0CE-46E9-B89F-888F05753E61}" type="datetimeFigureOut">
              <a:rPr kumimoji="1" lang="ja-JP" altLang="en-US" smtClean="0"/>
              <a:t>2023/1/18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17083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3" y="681571"/>
            <a:ext cx="14721840"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3483" y="3407833"/>
            <a:ext cx="14721840"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73481" y="11865191"/>
            <a:ext cx="3840480" cy="681567"/>
          </a:xfrm>
          <a:prstGeom prst="rect">
            <a:avLst/>
          </a:prstGeom>
        </p:spPr>
        <p:txBody>
          <a:bodyPr vert="horz" lIns="91440" tIns="45720" rIns="91440" bIns="45720" rtlCol="0" anchor="ctr"/>
          <a:lstStyle>
            <a:lvl1pPr algn="l">
              <a:defRPr sz="1163">
                <a:solidFill>
                  <a:schemeClr val="tx1">
                    <a:tint val="75000"/>
                  </a:schemeClr>
                </a:solidFill>
              </a:defRPr>
            </a:lvl1pPr>
          </a:lstStyle>
          <a:p>
            <a:fld id="{9CC460D2-B0CE-46E9-B89F-888F05753E61}" type="datetimeFigureOut">
              <a:rPr kumimoji="1" lang="ja-JP" altLang="en-US" smtClean="0"/>
              <a:t>2023/1/18</a:t>
            </a:fld>
            <a:endParaRPr kumimoji="1" lang="ja-JP" altLang="en-US"/>
          </a:p>
        </p:txBody>
      </p:sp>
      <p:sp>
        <p:nvSpPr>
          <p:cNvPr id="5" name="Footer Placeholder 4"/>
          <p:cNvSpPr>
            <a:spLocks noGrp="1"/>
          </p:cNvSpPr>
          <p:nvPr>
            <p:ph type="ftr" sz="quarter" idx="3"/>
          </p:nvPr>
        </p:nvSpPr>
        <p:spPr>
          <a:xfrm>
            <a:off x="5654043" y="11865191"/>
            <a:ext cx="5760720" cy="681567"/>
          </a:xfrm>
          <a:prstGeom prst="rect">
            <a:avLst/>
          </a:prstGeom>
        </p:spPr>
        <p:txBody>
          <a:bodyPr vert="horz" lIns="91440" tIns="45720" rIns="91440" bIns="45720" rtlCol="0" anchor="ctr"/>
          <a:lstStyle>
            <a:lvl1pPr algn="ctr">
              <a:defRPr sz="116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2054841" y="11865191"/>
            <a:ext cx="3840480" cy="681567"/>
          </a:xfrm>
          <a:prstGeom prst="rect">
            <a:avLst/>
          </a:prstGeom>
        </p:spPr>
        <p:txBody>
          <a:bodyPr vert="horz" lIns="91440" tIns="45720" rIns="91440" bIns="45720" rtlCol="0" anchor="ctr"/>
          <a:lstStyle>
            <a:lvl1pPr algn="r">
              <a:defRPr sz="1163">
                <a:solidFill>
                  <a:schemeClr val="tx1">
                    <a:tint val="75000"/>
                  </a:schemeClr>
                </a:solidFill>
              </a:defRPr>
            </a:lvl1pPr>
          </a:lstStyle>
          <a:p>
            <a:fld id="{77752042-E400-4ECA-8851-C50C8C4D367F}" type="slidenum">
              <a:rPr kumimoji="1" lang="ja-JP" altLang="en-US" smtClean="0"/>
              <a:t>‹#›</a:t>
            </a:fld>
            <a:endParaRPr kumimoji="1" lang="ja-JP" altLang="en-US"/>
          </a:p>
        </p:txBody>
      </p:sp>
    </p:spTree>
    <p:extLst>
      <p:ext uri="{BB962C8B-B14F-4D97-AF65-F5344CB8AC3E}">
        <p14:creationId xmlns:p14="http://schemas.microsoft.com/office/powerpoint/2010/main" val="12783176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886252" rtl="0" eaLnBrk="1" latinLnBrk="0" hangingPunct="1">
        <a:lnSpc>
          <a:spcPct val="90000"/>
        </a:lnSpc>
        <a:spcBef>
          <a:spcPct val="0"/>
        </a:spcBef>
        <a:buNone/>
        <a:defRPr kumimoji="1" sz="4265" kern="1200">
          <a:solidFill>
            <a:schemeClr val="tx1"/>
          </a:solidFill>
          <a:latin typeface="+mj-lt"/>
          <a:ea typeface="+mj-ea"/>
          <a:cs typeface="+mj-cs"/>
        </a:defRPr>
      </a:lvl1pPr>
    </p:titleStyle>
    <p:bodyStyle>
      <a:lvl1pPr marL="221563" indent="-221563" algn="l" defTabSz="886252" rtl="0" eaLnBrk="1" latinLnBrk="0" hangingPunct="1">
        <a:lnSpc>
          <a:spcPct val="90000"/>
        </a:lnSpc>
        <a:spcBef>
          <a:spcPts val="968"/>
        </a:spcBef>
        <a:buFont typeface="Arial" panose="020B0604020202020204" pitchFamily="34" charset="0"/>
        <a:buChar char="•"/>
        <a:defRPr kumimoji="1" sz="2714" kern="1200">
          <a:solidFill>
            <a:schemeClr val="tx1"/>
          </a:solidFill>
          <a:latin typeface="+mn-lt"/>
          <a:ea typeface="+mn-ea"/>
          <a:cs typeface="+mn-cs"/>
        </a:defRPr>
      </a:lvl1pPr>
      <a:lvl2pPr marL="664689" indent="-221563" algn="l" defTabSz="886252" rtl="0" eaLnBrk="1" latinLnBrk="0" hangingPunct="1">
        <a:lnSpc>
          <a:spcPct val="90000"/>
        </a:lnSpc>
        <a:spcBef>
          <a:spcPts val="484"/>
        </a:spcBef>
        <a:buFont typeface="Arial" panose="020B0604020202020204" pitchFamily="34" charset="0"/>
        <a:buChar char="•"/>
        <a:defRPr kumimoji="1" sz="2326" kern="1200">
          <a:solidFill>
            <a:schemeClr val="tx1"/>
          </a:solidFill>
          <a:latin typeface="+mn-lt"/>
          <a:ea typeface="+mn-ea"/>
          <a:cs typeface="+mn-cs"/>
        </a:defRPr>
      </a:lvl2pPr>
      <a:lvl3pPr marL="1107815" indent="-221563" algn="l" defTabSz="886252" rtl="0" eaLnBrk="1" latinLnBrk="0" hangingPunct="1">
        <a:lnSpc>
          <a:spcPct val="90000"/>
        </a:lnSpc>
        <a:spcBef>
          <a:spcPts val="484"/>
        </a:spcBef>
        <a:buFont typeface="Arial" panose="020B0604020202020204" pitchFamily="34" charset="0"/>
        <a:buChar char="•"/>
        <a:defRPr kumimoji="1" sz="1938" kern="1200">
          <a:solidFill>
            <a:schemeClr val="tx1"/>
          </a:solidFill>
          <a:latin typeface="+mn-lt"/>
          <a:ea typeface="+mn-ea"/>
          <a:cs typeface="+mn-cs"/>
        </a:defRPr>
      </a:lvl3pPr>
      <a:lvl4pPr marL="1550942" indent="-221563" algn="l" defTabSz="886252" rtl="0" eaLnBrk="1" latinLnBrk="0" hangingPunct="1">
        <a:lnSpc>
          <a:spcPct val="90000"/>
        </a:lnSpc>
        <a:spcBef>
          <a:spcPts val="484"/>
        </a:spcBef>
        <a:buFont typeface="Arial" panose="020B0604020202020204" pitchFamily="34" charset="0"/>
        <a:buChar char="•"/>
        <a:defRPr kumimoji="1" sz="1744" kern="1200">
          <a:solidFill>
            <a:schemeClr val="tx1"/>
          </a:solidFill>
          <a:latin typeface="+mn-lt"/>
          <a:ea typeface="+mn-ea"/>
          <a:cs typeface="+mn-cs"/>
        </a:defRPr>
      </a:lvl4pPr>
      <a:lvl5pPr marL="1994070" indent="-221563" algn="l" defTabSz="886252" rtl="0" eaLnBrk="1" latinLnBrk="0" hangingPunct="1">
        <a:lnSpc>
          <a:spcPct val="90000"/>
        </a:lnSpc>
        <a:spcBef>
          <a:spcPts val="484"/>
        </a:spcBef>
        <a:buFont typeface="Arial" panose="020B0604020202020204" pitchFamily="34" charset="0"/>
        <a:buChar char="•"/>
        <a:defRPr kumimoji="1" sz="1744" kern="1200">
          <a:solidFill>
            <a:schemeClr val="tx1"/>
          </a:solidFill>
          <a:latin typeface="+mn-lt"/>
          <a:ea typeface="+mn-ea"/>
          <a:cs typeface="+mn-cs"/>
        </a:defRPr>
      </a:lvl5pPr>
      <a:lvl6pPr marL="2437196" indent="-221563" algn="l" defTabSz="886252" rtl="0" eaLnBrk="1" latinLnBrk="0" hangingPunct="1">
        <a:lnSpc>
          <a:spcPct val="90000"/>
        </a:lnSpc>
        <a:spcBef>
          <a:spcPts val="484"/>
        </a:spcBef>
        <a:buFont typeface="Arial" panose="020B0604020202020204" pitchFamily="34" charset="0"/>
        <a:buChar char="•"/>
        <a:defRPr kumimoji="1" sz="1744" kern="1200">
          <a:solidFill>
            <a:schemeClr val="tx1"/>
          </a:solidFill>
          <a:latin typeface="+mn-lt"/>
          <a:ea typeface="+mn-ea"/>
          <a:cs typeface="+mn-cs"/>
        </a:defRPr>
      </a:lvl6pPr>
      <a:lvl7pPr marL="2880322" indent="-221563" algn="l" defTabSz="886252" rtl="0" eaLnBrk="1" latinLnBrk="0" hangingPunct="1">
        <a:lnSpc>
          <a:spcPct val="90000"/>
        </a:lnSpc>
        <a:spcBef>
          <a:spcPts val="484"/>
        </a:spcBef>
        <a:buFont typeface="Arial" panose="020B0604020202020204" pitchFamily="34" charset="0"/>
        <a:buChar char="•"/>
        <a:defRPr kumimoji="1" sz="1744" kern="1200">
          <a:solidFill>
            <a:schemeClr val="tx1"/>
          </a:solidFill>
          <a:latin typeface="+mn-lt"/>
          <a:ea typeface="+mn-ea"/>
          <a:cs typeface="+mn-cs"/>
        </a:defRPr>
      </a:lvl7pPr>
      <a:lvl8pPr marL="3323448" indent="-221563" algn="l" defTabSz="886252" rtl="0" eaLnBrk="1" latinLnBrk="0" hangingPunct="1">
        <a:lnSpc>
          <a:spcPct val="90000"/>
        </a:lnSpc>
        <a:spcBef>
          <a:spcPts val="484"/>
        </a:spcBef>
        <a:buFont typeface="Arial" panose="020B0604020202020204" pitchFamily="34" charset="0"/>
        <a:buChar char="•"/>
        <a:defRPr kumimoji="1" sz="1744" kern="1200">
          <a:solidFill>
            <a:schemeClr val="tx1"/>
          </a:solidFill>
          <a:latin typeface="+mn-lt"/>
          <a:ea typeface="+mn-ea"/>
          <a:cs typeface="+mn-cs"/>
        </a:defRPr>
      </a:lvl8pPr>
      <a:lvl9pPr marL="3766574" indent="-221563" algn="l" defTabSz="886252" rtl="0" eaLnBrk="1" latinLnBrk="0" hangingPunct="1">
        <a:lnSpc>
          <a:spcPct val="90000"/>
        </a:lnSpc>
        <a:spcBef>
          <a:spcPts val="484"/>
        </a:spcBef>
        <a:buFont typeface="Arial" panose="020B0604020202020204" pitchFamily="34" charset="0"/>
        <a:buChar char="•"/>
        <a:defRPr kumimoji="1" sz="1744" kern="1200">
          <a:solidFill>
            <a:schemeClr val="tx1"/>
          </a:solidFill>
          <a:latin typeface="+mn-lt"/>
          <a:ea typeface="+mn-ea"/>
          <a:cs typeface="+mn-cs"/>
        </a:defRPr>
      </a:lvl9pPr>
    </p:bodyStyle>
    <p:otherStyle>
      <a:defPPr>
        <a:defRPr lang="en-US"/>
      </a:defPPr>
      <a:lvl1pPr marL="0" algn="l" defTabSz="886252" rtl="0" eaLnBrk="1" latinLnBrk="0" hangingPunct="1">
        <a:defRPr kumimoji="1" sz="1744" kern="1200">
          <a:solidFill>
            <a:schemeClr val="tx1"/>
          </a:solidFill>
          <a:latin typeface="+mn-lt"/>
          <a:ea typeface="+mn-ea"/>
          <a:cs typeface="+mn-cs"/>
        </a:defRPr>
      </a:lvl1pPr>
      <a:lvl2pPr marL="443126" algn="l" defTabSz="886252" rtl="0" eaLnBrk="1" latinLnBrk="0" hangingPunct="1">
        <a:defRPr kumimoji="1" sz="1744" kern="1200">
          <a:solidFill>
            <a:schemeClr val="tx1"/>
          </a:solidFill>
          <a:latin typeface="+mn-lt"/>
          <a:ea typeface="+mn-ea"/>
          <a:cs typeface="+mn-cs"/>
        </a:defRPr>
      </a:lvl2pPr>
      <a:lvl3pPr marL="886252" algn="l" defTabSz="886252" rtl="0" eaLnBrk="1" latinLnBrk="0" hangingPunct="1">
        <a:defRPr kumimoji="1" sz="1744" kern="1200">
          <a:solidFill>
            <a:schemeClr val="tx1"/>
          </a:solidFill>
          <a:latin typeface="+mn-lt"/>
          <a:ea typeface="+mn-ea"/>
          <a:cs typeface="+mn-cs"/>
        </a:defRPr>
      </a:lvl3pPr>
      <a:lvl4pPr marL="1329379" algn="l" defTabSz="886252" rtl="0" eaLnBrk="1" latinLnBrk="0" hangingPunct="1">
        <a:defRPr kumimoji="1" sz="1744" kern="1200">
          <a:solidFill>
            <a:schemeClr val="tx1"/>
          </a:solidFill>
          <a:latin typeface="+mn-lt"/>
          <a:ea typeface="+mn-ea"/>
          <a:cs typeface="+mn-cs"/>
        </a:defRPr>
      </a:lvl4pPr>
      <a:lvl5pPr marL="1772506" algn="l" defTabSz="886252" rtl="0" eaLnBrk="1" latinLnBrk="0" hangingPunct="1">
        <a:defRPr kumimoji="1" sz="1744" kern="1200">
          <a:solidFill>
            <a:schemeClr val="tx1"/>
          </a:solidFill>
          <a:latin typeface="+mn-lt"/>
          <a:ea typeface="+mn-ea"/>
          <a:cs typeface="+mn-cs"/>
        </a:defRPr>
      </a:lvl5pPr>
      <a:lvl6pPr marL="2215633" algn="l" defTabSz="886252" rtl="0" eaLnBrk="1" latinLnBrk="0" hangingPunct="1">
        <a:defRPr kumimoji="1" sz="1744" kern="1200">
          <a:solidFill>
            <a:schemeClr val="tx1"/>
          </a:solidFill>
          <a:latin typeface="+mn-lt"/>
          <a:ea typeface="+mn-ea"/>
          <a:cs typeface="+mn-cs"/>
        </a:defRPr>
      </a:lvl6pPr>
      <a:lvl7pPr marL="2658759" algn="l" defTabSz="886252" rtl="0" eaLnBrk="1" latinLnBrk="0" hangingPunct="1">
        <a:defRPr kumimoji="1" sz="1744" kern="1200">
          <a:solidFill>
            <a:schemeClr val="tx1"/>
          </a:solidFill>
          <a:latin typeface="+mn-lt"/>
          <a:ea typeface="+mn-ea"/>
          <a:cs typeface="+mn-cs"/>
        </a:defRPr>
      </a:lvl7pPr>
      <a:lvl8pPr marL="3101885" algn="l" defTabSz="886252" rtl="0" eaLnBrk="1" latinLnBrk="0" hangingPunct="1">
        <a:defRPr kumimoji="1" sz="1744" kern="1200">
          <a:solidFill>
            <a:schemeClr val="tx1"/>
          </a:solidFill>
          <a:latin typeface="+mn-lt"/>
          <a:ea typeface="+mn-ea"/>
          <a:cs typeface="+mn-cs"/>
        </a:defRPr>
      </a:lvl8pPr>
      <a:lvl9pPr marL="3545011" algn="l" defTabSz="886252" rtl="0" eaLnBrk="1" latinLnBrk="0" hangingPunct="1">
        <a:defRPr kumimoji="1" sz="17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cs.jp/plan.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9.emf"/><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2CBF8DDA-3C5D-4E5E-A3B5-F6B872CBB6E3}"/>
              </a:ext>
            </a:extLst>
          </p:cNvPr>
          <p:cNvSpPr txBox="1">
            <a:spLocks/>
          </p:cNvSpPr>
          <p:nvPr/>
        </p:nvSpPr>
        <p:spPr bwMode="auto">
          <a:xfrm>
            <a:off x="329498" y="110959"/>
            <a:ext cx="13563136" cy="79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2709" tIns="76355" rIns="152709" bIns="76355"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defTabSz="1575603" fontAlgn="base">
              <a:spcBef>
                <a:spcPct val="0"/>
              </a:spcBef>
              <a:spcAft>
                <a:spcPct val="0"/>
              </a:spcAft>
              <a:defRPr/>
            </a:pPr>
            <a:r>
              <a:rPr kumimoji="1" lang="ja-JP" altLang="en-US" sz="3339" b="1" dirty="0">
                <a:solidFill>
                  <a:srgbClr val="006699"/>
                </a:solidFill>
                <a:latin typeface="ＭＳ Ｐゴシック" panose="020B0600070205080204" pitchFamily="50" charset="-128"/>
                <a:ea typeface="ＭＳ Ｐゴシック" panose="020B0600070205080204" pitchFamily="50" charset="-128"/>
              </a:rPr>
              <a:t>大阪“みなと”で想定される取組</a:t>
            </a:r>
          </a:p>
        </p:txBody>
      </p:sp>
      <p:sp>
        <p:nvSpPr>
          <p:cNvPr id="6" name="正方形/長方形 5">
            <a:extLst>
              <a:ext uri="{FF2B5EF4-FFF2-40B4-BE49-F238E27FC236}">
                <a16:creationId xmlns:a16="http://schemas.microsoft.com/office/drawing/2014/main" id="{AB8A2DEC-5197-4091-B5DA-3B81832EEC8B}"/>
              </a:ext>
            </a:extLst>
          </p:cNvPr>
          <p:cNvSpPr/>
          <p:nvPr/>
        </p:nvSpPr>
        <p:spPr>
          <a:xfrm>
            <a:off x="593579" y="1022491"/>
            <a:ext cx="16232973" cy="1047018"/>
          </a:xfrm>
          <a:prstGeom prst="rect">
            <a:avLst/>
          </a:prstGeom>
        </p:spPr>
        <p:txBody>
          <a:bodyPr wrap="square">
            <a:spAutoFit/>
          </a:bodyPr>
          <a:lstStyle/>
          <a:p>
            <a:pPr marL="477211" indent="-477211" defTabSz="1575603" fontAlgn="base">
              <a:spcBef>
                <a:spcPct val="0"/>
              </a:spcBef>
              <a:spcAft>
                <a:spcPct val="0"/>
              </a:spcAft>
              <a:buFont typeface="Arial" panose="020B0604020202020204" pitchFamily="34" charset="0"/>
              <a:buChar char="•"/>
              <a:defRPr/>
            </a:pPr>
            <a:r>
              <a:rPr kumimoji="1" lang="en-US" altLang="ja-JP" sz="2068" dirty="0">
                <a:solidFill>
                  <a:prstClr val="black"/>
                </a:solidFill>
                <a:latin typeface="ＭＳ Ｐゴシック" panose="020B0600070205080204" pitchFamily="50" charset="-128"/>
                <a:ea typeface="ＭＳ Ｐゴシック" panose="020B0600070205080204" pitchFamily="50" charset="-128"/>
              </a:rPr>
              <a:t>2030</a:t>
            </a:r>
            <a:r>
              <a:rPr kumimoji="1" lang="ja-JP" altLang="en-US" sz="2068" dirty="0">
                <a:solidFill>
                  <a:prstClr val="black"/>
                </a:solidFill>
                <a:latin typeface="ＭＳ Ｐゴシック" panose="020B0600070205080204" pitchFamily="50" charset="-128"/>
                <a:ea typeface="ＭＳ Ｐゴシック" panose="020B0600070205080204" pitchFamily="50" charset="-128"/>
              </a:rPr>
              <a:t>年度及び</a:t>
            </a:r>
            <a:r>
              <a:rPr kumimoji="1" lang="en-US" altLang="ja-JP" sz="2068" dirty="0">
                <a:solidFill>
                  <a:prstClr val="black"/>
                </a:solidFill>
                <a:latin typeface="ＭＳ Ｐゴシック" panose="020B0600070205080204" pitchFamily="50" charset="-128"/>
                <a:ea typeface="ＭＳ Ｐゴシック" panose="020B0600070205080204" pitchFamily="50" charset="-128"/>
              </a:rPr>
              <a:t>2050</a:t>
            </a:r>
            <a:r>
              <a:rPr kumimoji="1" lang="ja-JP" altLang="en-US" sz="2068" dirty="0">
                <a:solidFill>
                  <a:prstClr val="black"/>
                </a:solidFill>
                <a:latin typeface="ＭＳ Ｐゴシック" panose="020B0600070205080204" pitchFamily="50" charset="-128"/>
                <a:ea typeface="ＭＳ Ｐゴシック" panose="020B0600070205080204" pitchFamily="50" charset="-128"/>
              </a:rPr>
              <a:t>年に導入されている技術・取組（①アンケート・ヒアリングで把握した事業者の取組、②大口利用事業者の中長期経営計画、③次世代エネルギーに関する政策）を参考に、削減の取組シナリオを設定し、排出量を推計</a:t>
            </a:r>
          </a:p>
          <a:p>
            <a:pPr marL="477211" indent="-477211" defTabSz="1575603" fontAlgn="base">
              <a:spcBef>
                <a:spcPct val="0"/>
              </a:spcBef>
              <a:spcAft>
                <a:spcPct val="0"/>
              </a:spcAft>
              <a:buFont typeface="Arial" panose="020B0604020202020204" pitchFamily="34" charset="0"/>
              <a:buChar char="•"/>
              <a:defRPr/>
            </a:pPr>
            <a:r>
              <a:rPr kumimoji="1" lang="en-US" altLang="ja-JP" sz="2068" dirty="0">
                <a:solidFill>
                  <a:prstClr val="black"/>
                </a:solidFill>
                <a:latin typeface="ＭＳ Ｐゴシック" panose="020B0600070205080204" pitchFamily="50" charset="-128"/>
                <a:ea typeface="ＭＳ Ｐゴシック" panose="020B0600070205080204" pitchFamily="50" charset="-128"/>
              </a:rPr>
              <a:t>2050</a:t>
            </a:r>
            <a:r>
              <a:rPr kumimoji="1" lang="ja-JP" altLang="en-US" sz="2068" dirty="0">
                <a:solidFill>
                  <a:prstClr val="black"/>
                </a:solidFill>
                <a:latin typeface="ＭＳ Ｐゴシック" panose="020B0600070205080204" pitchFamily="50" charset="-128"/>
                <a:ea typeface="ＭＳ Ｐゴシック" panose="020B0600070205080204" pitchFamily="50" charset="-128"/>
              </a:rPr>
              <a:t>年時点で非化石由来電力、水素・燃料アンモニア・合成メタン等への転換によりカーボンニュートラルが実現</a:t>
            </a:r>
          </a:p>
        </p:txBody>
      </p:sp>
      <p:sp>
        <p:nvSpPr>
          <p:cNvPr id="7" name="正方形/長方形 6">
            <a:extLst>
              <a:ext uri="{FF2B5EF4-FFF2-40B4-BE49-F238E27FC236}">
                <a16:creationId xmlns:a16="http://schemas.microsoft.com/office/drawing/2014/main" id="{A6395709-9A23-452A-B783-6418DC57355A}"/>
              </a:ext>
            </a:extLst>
          </p:cNvPr>
          <p:cNvSpPr/>
          <p:nvPr/>
        </p:nvSpPr>
        <p:spPr>
          <a:xfrm>
            <a:off x="593579" y="11971317"/>
            <a:ext cx="15221830" cy="1172116"/>
          </a:xfrm>
          <a:prstGeom prst="rect">
            <a:avLst/>
          </a:prstGeom>
        </p:spPr>
        <p:txBody>
          <a:bodyPr wrap="square">
            <a:spAutoFit/>
          </a:bodyPr>
          <a:lstStyle/>
          <a:p>
            <a:pPr defTabSz="1575603" fontAlgn="base">
              <a:spcBef>
                <a:spcPct val="0"/>
              </a:spcBef>
              <a:spcAft>
                <a:spcPct val="0"/>
              </a:spcAft>
              <a:defRPr/>
            </a:pPr>
            <a:r>
              <a:rPr kumimoji="1" lang="en-US" altLang="ja-JP" sz="1754" b="1" dirty="0">
                <a:solidFill>
                  <a:srgbClr val="0070C0"/>
                </a:solidFill>
                <a:latin typeface="Arial" charset="0"/>
                <a:ea typeface="ＭＳ Ｐゴシック" charset="-128"/>
              </a:rPr>
              <a:t>※1</a:t>
            </a:r>
            <a:r>
              <a:rPr kumimoji="1" lang="ja-JP" altLang="en-US" sz="1754" b="1" dirty="0">
                <a:solidFill>
                  <a:srgbClr val="0070C0"/>
                </a:solidFill>
                <a:latin typeface="Arial" charset="0"/>
                <a:ea typeface="ＭＳ Ｐゴシック" charset="-128"/>
              </a:rPr>
              <a:t>：照明</a:t>
            </a:r>
            <a:r>
              <a:rPr kumimoji="1" lang="en-US" altLang="ja-JP" sz="1754" b="1" dirty="0">
                <a:solidFill>
                  <a:srgbClr val="0070C0"/>
                </a:solidFill>
                <a:latin typeface="Arial" charset="0"/>
                <a:ea typeface="ＭＳ Ｐゴシック" charset="-128"/>
              </a:rPr>
              <a:t>40</a:t>
            </a:r>
            <a:r>
              <a:rPr kumimoji="1" lang="ja-JP" altLang="en-US" sz="1754" b="1" dirty="0">
                <a:solidFill>
                  <a:srgbClr val="0070C0"/>
                </a:solidFill>
                <a:latin typeface="Arial" charset="0"/>
                <a:ea typeface="ＭＳ Ｐゴシック" charset="-128"/>
              </a:rPr>
              <a:t>％、空調</a:t>
            </a:r>
            <a:r>
              <a:rPr kumimoji="1" lang="en-US" altLang="ja-JP" sz="1754" b="1" dirty="0">
                <a:solidFill>
                  <a:srgbClr val="0070C0"/>
                </a:solidFill>
                <a:latin typeface="Arial" charset="0"/>
                <a:ea typeface="ＭＳ Ｐゴシック" charset="-128"/>
              </a:rPr>
              <a:t>28</a:t>
            </a:r>
            <a:r>
              <a:rPr kumimoji="1" lang="ja-JP" altLang="en-US" sz="1754" b="1" dirty="0">
                <a:solidFill>
                  <a:srgbClr val="0070C0"/>
                </a:solidFill>
                <a:latin typeface="Arial" charset="0"/>
                <a:ea typeface="ＭＳ Ｐゴシック" charset="-128"/>
              </a:rPr>
              <a:t>％、その他</a:t>
            </a:r>
            <a:r>
              <a:rPr kumimoji="1" lang="en-US" altLang="ja-JP" sz="1754" b="1" dirty="0">
                <a:solidFill>
                  <a:srgbClr val="0070C0"/>
                </a:solidFill>
                <a:latin typeface="Arial" charset="0"/>
                <a:ea typeface="ＭＳ Ｐゴシック" charset="-128"/>
              </a:rPr>
              <a:t>32</a:t>
            </a:r>
            <a:r>
              <a:rPr kumimoji="1" lang="ja-JP" altLang="en-US" sz="1754" b="1" dirty="0">
                <a:solidFill>
                  <a:srgbClr val="0070C0"/>
                </a:solidFill>
                <a:latin typeface="Arial" charset="0"/>
                <a:ea typeface="ＭＳ Ｐゴシック" charset="-128"/>
              </a:rPr>
              <a:t>％、省エネルギーセンター</a:t>
            </a:r>
            <a:r>
              <a:rPr kumimoji="1" lang="en-US" altLang="ja-JP" sz="1754" b="1" dirty="0">
                <a:solidFill>
                  <a:srgbClr val="0070C0"/>
                </a:solidFill>
                <a:latin typeface="Arial" charset="0"/>
                <a:ea typeface="ＭＳ Ｐゴシック" charset="-128"/>
              </a:rPr>
              <a:t>HP</a:t>
            </a:r>
            <a:r>
              <a:rPr kumimoji="1" lang="ja-JP" altLang="en-US" sz="1754" b="1" dirty="0" err="1">
                <a:solidFill>
                  <a:srgbClr val="0070C0"/>
                </a:solidFill>
                <a:latin typeface="Arial" charset="0"/>
                <a:ea typeface="ＭＳ Ｐゴシック" charset="-128"/>
              </a:rPr>
              <a:t>、</a:t>
            </a:r>
            <a:r>
              <a:rPr kumimoji="1" lang="en-US" altLang="ja-JP" sz="1754" b="1" dirty="0">
                <a:solidFill>
                  <a:srgbClr val="0070C0"/>
                </a:solidFill>
                <a:latin typeface="Arial" charset="0"/>
                <a:ea typeface="ＭＳ Ｐゴシック" charset="-128"/>
              </a:rPr>
              <a:t>https://www.eccj.or.jp/office_bldg/01.html</a:t>
            </a:r>
          </a:p>
          <a:p>
            <a:pPr defTabSz="1575603" fontAlgn="base">
              <a:spcBef>
                <a:spcPct val="0"/>
              </a:spcBef>
              <a:spcAft>
                <a:spcPct val="0"/>
              </a:spcAft>
              <a:defRPr/>
            </a:pPr>
            <a:r>
              <a:rPr kumimoji="1" lang="en-US" altLang="ja-JP" sz="1754" b="1" dirty="0">
                <a:solidFill>
                  <a:srgbClr val="0070C0"/>
                </a:solidFill>
                <a:latin typeface="Arial" charset="0"/>
                <a:ea typeface="ＭＳ Ｐゴシック" charset="-128"/>
              </a:rPr>
              <a:t>※2</a:t>
            </a:r>
            <a:r>
              <a:rPr kumimoji="1" lang="ja-JP" altLang="en-US" sz="1754" b="1" dirty="0">
                <a:solidFill>
                  <a:srgbClr val="0070C0"/>
                </a:solidFill>
                <a:latin typeface="Arial" charset="0"/>
                <a:ea typeface="ＭＳ Ｐゴシック" charset="-128"/>
              </a:rPr>
              <a:t>：</a:t>
            </a:r>
            <a:r>
              <a:rPr kumimoji="1" lang="en-US" altLang="ja-JP" sz="1754" b="1" dirty="0">
                <a:solidFill>
                  <a:srgbClr val="0070C0"/>
                </a:solidFill>
                <a:latin typeface="Arial" charset="0"/>
                <a:ea typeface="ＭＳ Ｐゴシック" charset="-128"/>
              </a:rPr>
              <a:t>2013</a:t>
            </a:r>
            <a:r>
              <a:rPr kumimoji="1" lang="ja-JP" altLang="en-US" sz="1754" b="1" dirty="0">
                <a:solidFill>
                  <a:srgbClr val="0070C0"/>
                </a:solidFill>
                <a:latin typeface="Arial" charset="0"/>
                <a:ea typeface="ＭＳ Ｐゴシック" charset="-128"/>
              </a:rPr>
              <a:t>年度電力排出係数：</a:t>
            </a:r>
            <a:r>
              <a:rPr kumimoji="1" lang="en-US" altLang="ja-JP" sz="1754" b="1" dirty="0">
                <a:solidFill>
                  <a:srgbClr val="0070C0"/>
                </a:solidFill>
                <a:latin typeface="Arial" charset="0"/>
                <a:ea typeface="ＭＳ Ｐゴシック" charset="-128"/>
              </a:rPr>
              <a:t>0.000516tCO2/kWh</a:t>
            </a:r>
            <a:r>
              <a:rPr kumimoji="1" lang="ja-JP" altLang="en-US" sz="1754" b="1" dirty="0" err="1">
                <a:solidFill>
                  <a:srgbClr val="0070C0"/>
                </a:solidFill>
                <a:latin typeface="Arial" charset="0"/>
                <a:ea typeface="ＭＳ Ｐゴシック" charset="-128"/>
              </a:rPr>
              <a:t>、</a:t>
            </a:r>
            <a:r>
              <a:rPr kumimoji="1" lang="en-US" altLang="ja-JP" sz="1754" b="1" dirty="0">
                <a:solidFill>
                  <a:srgbClr val="0070C0"/>
                </a:solidFill>
                <a:latin typeface="Arial" charset="0"/>
                <a:ea typeface="ＭＳ Ｐゴシック" charset="-128"/>
              </a:rPr>
              <a:t>2030</a:t>
            </a:r>
            <a:r>
              <a:rPr kumimoji="1" lang="ja-JP" altLang="en-US" sz="1754" b="1" dirty="0">
                <a:solidFill>
                  <a:srgbClr val="0070C0"/>
                </a:solidFill>
                <a:latin typeface="Arial" charset="0"/>
                <a:ea typeface="ＭＳ Ｐゴシック" charset="-128"/>
              </a:rPr>
              <a:t>年度の全電源平均の電力排出係数　</a:t>
            </a:r>
            <a:r>
              <a:rPr kumimoji="1" lang="en-US" altLang="ja-JP" sz="1754" b="1" dirty="0">
                <a:solidFill>
                  <a:srgbClr val="0070C0"/>
                </a:solidFill>
                <a:latin typeface="Arial" charset="0"/>
                <a:ea typeface="ＭＳ Ｐゴシック" charset="-128"/>
              </a:rPr>
              <a:t>0.00025tCO2/kWh</a:t>
            </a:r>
            <a:r>
              <a:rPr kumimoji="1" lang="ja-JP" altLang="en-US" sz="1754" b="1" dirty="0">
                <a:solidFill>
                  <a:srgbClr val="0070C0"/>
                </a:solidFill>
                <a:latin typeface="Arial" charset="0"/>
                <a:ea typeface="ＭＳ Ｐゴシック" charset="-128"/>
              </a:rPr>
              <a:t>（出典：</a:t>
            </a:r>
            <a:r>
              <a:rPr kumimoji="1" lang="en-US" altLang="ja-JP" sz="1754" b="1" dirty="0">
                <a:solidFill>
                  <a:srgbClr val="0070C0"/>
                </a:solidFill>
                <a:latin typeface="Arial" charset="0"/>
                <a:ea typeface="ＭＳ Ｐゴシック" charset="-128"/>
                <a:hlinkClick r:id="rId3"/>
              </a:rPr>
              <a:t>https://e-lcs.jp/plan.html</a:t>
            </a:r>
            <a:r>
              <a:rPr kumimoji="1" lang="ja-JP" altLang="en-US" sz="1754" b="1" dirty="0">
                <a:solidFill>
                  <a:srgbClr val="0070C0"/>
                </a:solidFill>
                <a:latin typeface="Arial" charset="0"/>
                <a:ea typeface="ＭＳ Ｐゴシック" charset="-128"/>
              </a:rPr>
              <a:t>）</a:t>
            </a:r>
            <a:endParaRPr kumimoji="1" lang="en-US" altLang="ja-JP" sz="1754" b="1" dirty="0">
              <a:solidFill>
                <a:srgbClr val="0070C0"/>
              </a:solidFill>
              <a:latin typeface="Arial" charset="0"/>
              <a:ea typeface="ＭＳ Ｐゴシック" charset="-128"/>
            </a:endParaRPr>
          </a:p>
          <a:p>
            <a:pPr defTabSz="1575603" fontAlgn="base">
              <a:spcBef>
                <a:spcPct val="0"/>
              </a:spcBef>
              <a:spcAft>
                <a:spcPct val="0"/>
              </a:spcAft>
              <a:defRPr/>
            </a:pPr>
            <a:r>
              <a:rPr kumimoji="1" lang="en-US" altLang="ja-JP" sz="1754" b="1" dirty="0">
                <a:solidFill>
                  <a:srgbClr val="0070C0"/>
                </a:solidFill>
                <a:latin typeface="Arial" charset="0"/>
                <a:ea typeface="ＭＳ Ｐゴシック" charset="-128"/>
              </a:rPr>
              <a:t>※3</a:t>
            </a:r>
            <a:r>
              <a:rPr kumimoji="1" lang="ja-JP" altLang="en-US" sz="1754" b="1" dirty="0">
                <a:solidFill>
                  <a:srgbClr val="0070C0"/>
                </a:solidFill>
                <a:latin typeface="Arial" charset="0"/>
                <a:ea typeface="ＭＳ Ｐゴシック" charset="-128"/>
              </a:rPr>
              <a:t>：</a:t>
            </a:r>
            <a:r>
              <a:rPr kumimoji="1" lang="en-US" altLang="ja-JP" sz="1754" b="1" dirty="0">
                <a:solidFill>
                  <a:srgbClr val="0070C0"/>
                </a:solidFill>
                <a:latin typeface="Arial" charset="0"/>
                <a:ea typeface="ＭＳ Ｐゴシック" charset="-128"/>
              </a:rPr>
              <a:t>2022</a:t>
            </a:r>
            <a:r>
              <a:rPr kumimoji="1" lang="ja-JP" altLang="en-US" sz="1754" b="1" dirty="0">
                <a:solidFill>
                  <a:srgbClr val="0070C0"/>
                </a:solidFill>
                <a:latin typeface="Arial" charset="0"/>
                <a:ea typeface="ＭＳ Ｐゴシック" charset="-128"/>
              </a:rPr>
              <a:t>年</a:t>
            </a:r>
            <a:r>
              <a:rPr kumimoji="1" lang="en-US" altLang="ja-JP" sz="1754" b="1" dirty="0">
                <a:solidFill>
                  <a:srgbClr val="0070C0"/>
                </a:solidFill>
                <a:latin typeface="Arial" charset="0"/>
                <a:ea typeface="ＭＳ Ｐゴシック" charset="-128"/>
              </a:rPr>
              <a:t>8</a:t>
            </a:r>
            <a:r>
              <a:rPr kumimoji="1" lang="ja-JP" altLang="en-US" sz="1754" b="1" dirty="0">
                <a:solidFill>
                  <a:srgbClr val="0070C0"/>
                </a:solidFill>
                <a:latin typeface="Arial" charset="0"/>
                <a:ea typeface="ＭＳ Ｐゴシック" charset="-128"/>
              </a:rPr>
              <a:t>～</a:t>
            </a:r>
            <a:r>
              <a:rPr kumimoji="1" lang="en-US" altLang="ja-JP" sz="1754" b="1" dirty="0">
                <a:solidFill>
                  <a:srgbClr val="0070C0"/>
                </a:solidFill>
                <a:latin typeface="Arial" charset="0"/>
                <a:ea typeface="ＭＳ Ｐゴシック" charset="-128"/>
              </a:rPr>
              <a:t>9</a:t>
            </a:r>
            <a:r>
              <a:rPr kumimoji="1" lang="ja-JP" altLang="en-US" sz="1754" b="1" dirty="0">
                <a:solidFill>
                  <a:srgbClr val="0070C0"/>
                </a:solidFill>
                <a:latin typeface="Arial" charset="0"/>
                <a:ea typeface="ＭＳ Ｐゴシック" charset="-128"/>
              </a:rPr>
              <a:t>月に夢洲（</a:t>
            </a:r>
            <a:r>
              <a:rPr kumimoji="1" lang="en-US" altLang="ja-JP" sz="1754" b="1" dirty="0">
                <a:solidFill>
                  <a:srgbClr val="0070C0"/>
                </a:solidFill>
                <a:latin typeface="Arial" charset="0"/>
                <a:ea typeface="ＭＳ Ｐゴシック" charset="-128"/>
              </a:rPr>
              <a:t>DICT</a:t>
            </a:r>
            <a:r>
              <a:rPr kumimoji="1" lang="ja-JP" altLang="en-US" sz="1754" b="1" dirty="0">
                <a:solidFill>
                  <a:srgbClr val="0070C0"/>
                </a:solidFill>
                <a:latin typeface="Arial" charset="0"/>
                <a:ea typeface="ＭＳ Ｐゴシック" charset="-128"/>
              </a:rPr>
              <a:t>）で実施した試験運用において、ゲート受付時の処理時間</a:t>
            </a:r>
            <a:r>
              <a:rPr kumimoji="1" lang="en-US" altLang="ja-JP" sz="1754" b="1" dirty="0">
                <a:solidFill>
                  <a:srgbClr val="0070C0"/>
                </a:solidFill>
                <a:latin typeface="Arial" charset="0"/>
                <a:ea typeface="ＭＳ Ｐゴシック" charset="-128"/>
              </a:rPr>
              <a:t>60</a:t>
            </a:r>
            <a:r>
              <a:rPr kumimoji="1" lang="ja-JP" altLang="en-US" sz="1754" b="1" dirty="0">
                <a:solidFill>
                  <a:srgbClr val="0070C0"/>
                </a:solidFill>
                <a:latin typeface="Arial" charset="0"/>
                <a:ea typeface="ＭＳ Ｐゴシック" charset="-128"/>
              </a:rPr>
              <a:t>秒削減（</a:t>
            </a:r>
            <a:r>
              <a:rPr kumimoji="1" lang="en-US" altLang="ja-JP" sz="1754" b="1" dirty="0">
                <a:solidFill>
                  <a:srgbClr val="0070C0"/>
                </a:solidFill>
                <a:latin typeface="Arial" charset="0"/>
                <a:ea typeface="ＭＳ Ｐゴシック" charset="-128"/>
              </a:rPr>
              <a:t>69</a:t>
            </a:r>
            <a:r>
              <a:rPr kumimoji="1" lang="ja-JP" altLang="en-US" sz="1754" b="1" dirty="0">
                <a:solidFill>
                  <a:srgbClr val="0070C0"/>
                </a:solidFill>
                <a:latin typeface="Arial" charset="0"/>
                <a:ea typeface="ＭＳ Ｐゴシック" charset="-128"/>
              </a:rPr>
              <a:t>秒→</a:t>
            </a:r>
            <a:r>
              <a:rPr kumimoji="1" lang="en-US" altLang="ja-JP" sz="1754" b="1" dirty="0">
                <a:solidFill>
                  <a:srgbClr val="0070C0"/>
                </a:solidFill>
                <a:latin typeface="Arial" charset="0"/>
                <a:ea typeface="ＭＳ Ｐゴシック" charset="-128"/>
              </a:rPr>
              <a:t>9</a:t>
            </a:r>
            <a:r>
              <a:rPr kumimoji="1" lang="ja-JP" altLang="en-US" sz="1754" b="1" dirty="0">
                <a:solidFill>
                  <a:srgbClr val="0070C0"/>
                </a:solidFill>
                <a:latin typeface="Arial" charset="0"/>
                <a:ea typeface="ＭＳ Ｐゴシック" charset="-128"/>
              </a:rPr>
              <a:t>秒）を確認。</a:t>
            </a:r>
            <a:endParaRPr kumimoji="1" lang="en-US" altLang="ja-JP" sz="1754" b="1" dirty="0">
              <a:solidFill>
                <a:srgbClr val="0070C0"/>
              </a:solidFill>
              <a:latin typeface="Arial" charset="0"/>
              <a:ea typeface="ＭＳ Ｐゴシック" charset="-128"/>
            </a:endParaRPr>
          </a:p>
          <a:p>
            <a:pPr defTabSz="1575603" fontAlgn="base">
              <a:spcBef>
                <a:spcPct val="0"/>
              </a:spcBef>
              <a:spcAft>
                <a:spcPct val="0"/>
              </a:spcAft>
              <a:defRPr/>
            </a:pPr>
            <a:endParaRPr kumimoji="1" lang="ja-JP" altLang="en-US" sz="1754" b="1" dirty="0">
              <a:solidFill>
                <a:srgbClr val="0070C0"/>
              </a:solidFill>
              <a:latin typeface="Arial" charset="0"/>
              <a:ea typeface="ＭＳ Ｐゴシック" charset="-128"/>
            </a:endParaRPr>
          </a:p>
        </p:txBody>
      </p:sp>
      <p:graphicFrame>
        <p:nvGraphicFramePr>
          <p:cNvPr id="8" name="表 7">
            <a:extLst>
              <a:ext uri="{FF2B5EF4-FFF2-40B4-BE49-F238E27FC236}">
                <a16:creationId xmlns:a16="http://schemas.microsoft.com/office/drawing/2014/main" id="{425173E3-1AC8-4B95-AD7C-63BDBDB52297}"/>
              </a:ext>
            </a:extLst>
          </p:cNvPr>
          <p:cNvGraphicFramePr>
            <a:graphicFrameLocks noGrp="1"/>
          </p:cNvGraphicFramePr>
          <p:nvPr>
            <p:extLst>
              <p:ext uri="{D42A27DB-BD31-4B8C-83A1-F6EECF244321}">
                <p14:modId xmlns:p14="http://schemas.microsoft.com/office/powerpoint/2010/main" val="2075977905"/>
              </p:ext>
            </p:extLst>
          </p:nvPr>
        </p:nvGraphicFramePr>
        <p:xfrm>
          <a:off x="123371" y="2084741"/>
          <a:ext cx="16822057" cy="9966399"/>
        </p:xfrm>
        <a:graphic>
          <a:graphicData uri="http://schemas.openxmlformats.org/drawingml/2006/table">
            <a:tbl>
              <a:tblPr firstRow="1" bandRow="1">
                <a:tableStyleId>{5940675A-B579-460E-94D1-54222C63F5DA}</a:tableStyleId>
              </a:tblPr>
              <a:tblGrid>
                <a:gridCol w="1625601">
                  <a:extLst>
                    <a:ext uri="{9D8B030D-6E8A-4147-A177-3AD203B41FA5}">
                      <a16:colId xmlns:a16="http://schemas.microsoft.com/office/drawing/2014/main" val="3373576581"/>
                    </a:ext>
                  </a:extLst>
                </a:gridCol>
                <a:gridCol w="1725553">
                  <a:extLst>
                    <a:ext uri="{9D8B030D-6E8A-4147-A177-3AD203B41FA5}">
                      <a16:colId xmlns:a16="http://schemas.microsoft.com/office/drawing/2014/main" val="2406453290"/>
                    </a:ext>
                  </a:extLst>
                </a:gridCol>
                <a:gridCol w="7345875">
                  <a:extLst>
                    <a:ext uri="{9D8B030D-6E8A-4147-A177-3AD203B41FA5}">
                      <a16:colId xmlns:a16="http://schemas.microsoft.com/office/drawing/2014/main" val="2582311692"/>
                    </a:ext>
                  </a:extLst>
                </a:gridCol>
                <a:gridCol w="6125028">
                  <a:extLst>
                    <a:ext uri="{9D8B030D-6E8A-4147-A177-3AD203B41FA5}">
                      <a16:colId xmlns:a16="http://schemas.microsoft.com/office/drawing/2014/main" val="2622646927"/>
                    </a:ext>
                  </a:extLst>
                </a:gridCol>
              </a:tblGrid>
              <a:tr h="389047">
                <a:tc>
                  <a:txBody>
                    <a:bodyPr/>
                    <a:lstStyle/>
                    <a:p>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algn="ctr"/>
                      <a:r>
                        <a:rPr kumimoji="1" lang="en-US" altLang="ja-JP" sz="1600" dirty="0">
                          <a:latin typeface="ＭＳ Ｐゴシック" panose="020B0600070205080204" pitchFamily="50" charset="-128"/>
                          <a:ea typeface="ＭＳ Ｐゴシック" panose="020B0600070205080204" pitchFamily="50" charset="-128"/>
                        </a:rPr>
                        <a:t>2030</a:t>
                      </a:r>
                      <a:r>
                        <a:rPr kumimoji="1" lang="ja-JP" altLang="en-US" sz="1600" dirty="0">
                          <a:latin typeface="ＭＳ Ｐゴシック" panose="020B0600070205080204" pitchFamily="50" charset="-128"/>
                          <a:ea typeface="ＭＳ Ｐゴシック" panose="020B0600070205080204" pitchFamily="50" charset="-128"/>
                        </a:rPr>
                        <a:t>年度時点で想定される取組</a:t>
                      </a:r>
                    </a:p>
                  </a:txBody>
                  <a:tcPr marL="152709" marR="152709" marT="76355" marB="76355"/>
                </a:tc>
                <a:tc>
                  <a:txBody>
                    <a:bodyPr/>
                    <a:lstStyle/>
                    <a:p>
                      <a:pPr algn="ctr"/>
                      <a:r>
                        <a:rPr kumimoji="1" lang="en-US" altLang="ja-JP" sz="1600" dirty="0">
                          <a:latin typeface="ＭＳ Ｐゴシック" panose="020B0600070205080204" pitchFamily="50" charset="-128"/>
                          <a:ea typeface="ＭＳ Ｐゴシック" panose="020B0600070205080204" pitchFamily="50" charset="-128"/>
                        </a:rPr>
                        <a:t>2050</a:t>
                      </a:r>
                      <a:r>
                        <a:rPr kumimoji="1" lang="ja-JP" altLang="en-US" sz="1600" dirty="0">
                          <a:latin typeface="ＭＳ Ｐゴシック" panose="020B0600070205080204" pitchFamily="50" charset="-128"/>
                          <a:ea typeface="ＭＳ Ｐゴシック" panose="020B0600070205080204" pitchFamily="50" charset="-128"/>
                        </a:rPr>
                        <a:t>年時点で想定される取組</a:t>
                      </a:r>
                    </a:p>
                  </a:txBody>
                  <a:tcPr marL="152709" marR="152709" marT="76355" marB="76355"/>
                </a:tc>
                <a:extLst>
                  <a:ext uri="{0D108BD9-81ED-4DB2-BD59-A6C34878D82A}">
                    <a16:rowId xmlns:a16="http://schemas.microsoft.com/office/drawing/2014/main" val="1340055824"/>
                  </a:ext>
                </a:extLst>
              </a:tr>
              <a:tr h="661876">
                <a:tc rowSpan="4">
                  <a:txBody>
                    <a:bodyPr/>
                    <a:lstStyle/>
                    <a:p>
                      <a:r>
                        <a:rPr kumimoji="1" lang="ja-JP" altLang="en-US" sz="1600" dirty="0">
                          <a:latin typeface="ＭＳ Ｐゴシック" panose="020B0600070205080204" pitchFamily="50" charset="-128"/>
                          <a:ea typeface="ＭＳ Ｐゴシック" panose="020B0600070205080204" pitchFamily="50" charset="-128"/>
                        </a:rPr>
                        <a:t>港湾ターミナル内</a:t>
                      </a:r>
                    </a:p>
                  </a:txBody>
                  <a:tcPr marL="152709" marR="152709" marT="76355" marB="76355"/>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ターミナル上屋</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上屋内の照明の</a:t>
                      </a:r>
                      <a:r>
                        <a:rPr kumimoji="1" lang="en-US" altLang="ja-JP" sz="1600" dirty="0">
                          <a:latin typeface="ＭＳ Ｐゴシック" panose="020B0600070205080204" pitchFamily="50" charset="-128"/>
                          <a:ea typeface="ＭＳ Ｐゴシック" panose="020B0600070205080204" pitchFamily="50" charset="-128"/>
                        </a:rPr>
                        <a:t>LED</a:t>
                      </a:r>
                      <a:r>
                        <a:rPr kumimoji="1" lang="ja-JP" altLang="en-US" sz="1600" dirty="0">
                          <a:latin typeface="ＭＳ Ｐゴシック" panose="020B0600070205080204" pitchFamily="50" charset="-128"/>
                          <a:ea typeface="ＭＳ Ｐゴシック" panose="020B0600070205080204" pitchFamily="50" charset="-128"/>
                        </a:rPr>
                        <a:t>化により、従来の照明から消費電力</a:t>
                      </a:r>
                      <a:r>
                        <a:rPr kumimoji="1" lang="en-US" altLang="ja-JP" sz="1600" dirty="0">
                          <a:latin typeface="ＭＳ Ｐゴシック" panose="020B0600070205080204" pitchFamily="50" charset="-128"/>
                          <a:ea typeface="ＭＳ Ｐゴシック" panose="020B0600070205080204" pitchFamily="50" charset="-128"/>
                        </a:rPr>
                        <a:t>67</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2/3)</a:t>
                      </a:r>
                      <a:r>
                        <a:rPr kumimoji="1" lang="ja-JP" altLang="en-US" sz="1600" dirty="0">
                          <a:latin typeface="ＭＳ Ｐゴシック" panose="020B0600070205080204" pitchFamily="50" charset="-128"/>
                          <a:ea typeface="ＭＳ Ｐゴシック" panose="020B0600070205080204" pitchFamily="50" charset="-128"/>
                        </a:rPr>
                        <a:t>削減。</a:t>
                      </a:r>
                      <a:r>
                        <a:rPr kumimoji="1" lang="en-US" altLang="ja-JP" sz="1600" dirty="0">
                          <a:latin typeface="ＭＳ Ｐゴシック" panose="020B0600070205080204" pitchFamily="50" charset="-128"/>
                          <a:ea typeface="ＭＳ Ｐゴシック" panose="020B0600070205080204" pitchFamily="50" charset="-128"/>
                        </a:rPr>
                        <a:t>※1</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電力会社の取組により電力排出係数削減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非化石エネルギー由来の電力使用、自立型水素等電源</a:t>
                      </a:r>
                    </a:p>
                  </a:txBody>
                  <a:tcPr marL="152709" marR="152709" marT="76355" marB="76355"/>
                </a:tc>
                <a:extLst>
                  <a:ext uri="{0D108BD9-81ED-4DB2-BD59-A6C34878D82A}">
                    <a16:rowId xmlns:a16="http://schemas.microsoft.com/office/drawing/2014/main" val="1842767723"/>
                  </a:ext>
                </a:extLst>
              </a:tr>
              <a:tr h="782942">
                <a:tc vMerge="1">
                  <a:txBody>
                    <a:bodyPr/>
                    <a:lstStyle/>
                    <a:p>
                      <a:endParaRPr kumimoji="1" lang="ja-JP" altLang="en-US" dirty="0"/>
                    </a:p>
                  </a:txBody>
                  <a:tcPr/>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ターミナル照明</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ターミナル照明の</a:t>
                      </a:r>
                      <a:r>
                        <a:rPr kumimoji="1" lang="en-US" altLang="ja-JP" sz="1600" dirty="0">
                          <a:latin typeface="ＭＳ Ｐゴシック" panose="020B0600070205080204" pitchFamily="50" charset="-128"/>
                          <a:ea typeface="ＭＳ Ｐゴシック" panose="020B0600070205080204" pitchFamily="50" charset="-128"/>
                        </a:rPr>
                        <a:t>LED</a:t>
                      </a:r>
                      <a:r>
                        <a:rPr kumimoji="1" lang="ja-JP" altLang="en-US" sz="1600" dirty="0">
                          <a:latin typeface="ＭＳ Ｐゴシック" panose="020B0600070205080204" pitchFamily="50" charset="-128"/>
                          <a:ea typeface="ＭＳ Ｐゴシック" panose="020B0600070205080204" pitchFamily="50" charset="-128"/>
                        </a:rPr>
                        <a:t>化により、従来の照明から消費電力</a:t>
                      </a:r>
                      <a:r>
                        <a:rPr kumimoji="1" lang="en-US" altLang="ja-JP" sz="1600" dirty="0">
                          <a:latin typeface="ＭＳ Ｐゴシック" panose="020B0600070205080204" pitchFamily="50" charset="-128"/>
                          <a:ea typeface="ＭＳ Ｐゴシック" panose="020B0600070205080204" pitchFamily="50" charset="-128"/>
                        </a:rPr>
                        <a:t>67</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2/3)</a:t>
                      </a:r>
                      <a:r>
                        <a:rPr kumimoji="1" lang="ja-JP" altLang="en-US" sz="1600" dirty="0">
                          <a:latin typeface="ＭＳ Ｐゴシック" panose="020B0600070205080204" pitchFamily="50" charset="-128"/>
                          <a:ea typeface="ＭＳ Ｐゴシック" panose="020B0600070205080204" pitchFamily="50" charset="-128"/>
                        </a:rPr>
                        <a:t>削減。</a:t>
                      </a:r>
                      <a:r>
                        <a:rPr kumimoji="1" lang="en-US" altLang="ja-JP" sz="1600" dirty="0">
                          <a:latin typeface="ＭＳ Ｐゴシック" panose="020B0600070205080204" pitchFamily="50" charset="-128"/>
                          <a:ea typeface="ＭＳ Ｐゴシック" panose="020B0600070205080204" pitchFamily="50" charset="-128"/>
                        </a:rPr>
                        <a:t>※1</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電力会社の取組により電力排出係数削減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非化石エネルギー由来の電力使用、自立型水素等電源</a:t>
                      </a:r>
                    </a:p>
                  </a:txBody>
                  <a:tcPr marL="152709" marR="152709" marT="76355" marB="76355"/>
                </a:tc>
                <a:extLst>
                  <a:ext uri="{0D108BD9-81ED-4DB2-BD59-A6C34878D82A}">
                    <a16:rowId xmlns:a16="http://schemas.microsoft.com/office/drawing/2014/main" val="3490517916"/>
                  </a:ext>
                </a:extLst>
              </a:tr>
              <a:tr h="572864">
                <a:tc vMerge="1">
                  <a:txBody>
                    <a:bodyPr/>
                    <a:lstStyle/>
                    <a:p>
                      <a:endParaRPr kumimoji="1" lang="ja-JP" altLang="en-US"/>
                    </a:p>
                  </a:txBody>
                  <a:tcPr/>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船舶荷役機械</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電力会社の取組により電力排出係数削減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船舶荷役機械の</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FC</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化（燃料電池）または</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非化石エネルギーの導入、自立型水素等電源</a:t>
                      </a:r>
                    </a:p>
                  </a:txBody>
                  <a:tcPr marL="152709" marR="152709" marT="76355" marB="76355"/>
                </a:tc>
                <a:extLst>
                  <a:ext uri="{0D108BD9-81ED-4DB2-BD59-A6C34878D82A}">
                    <a16:rowId xmlns:a16="http://schemas.microsoft.com/office/drawing/2014/main" val="380998973"/>
                  </a:ext>
                </a:extLst>
              </a:tr>
              <a:tr h="572864">
                <a:tc vMerge="1">
                  <a:txBody>
                    <a:bodyPr/>
                    <a:lstStyle/>
                    <a:p>
                      <a:endParaRPr kumimoji="1" lang="ja-JP" altLang="en-US" dirty="0"/>
                    </a:p>
                  </a:txBody>
                  <a:tcPr/>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ヤード内</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荷役機械</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600" dirty="0">
                          <a:latin typeface="ＭＳ Ｐゴシック" panose="020B0600070205080204" pitchFamily="50" charset="-128"/>
                          <a:ea typeface="ＭＳ Ｐゴシック" panose="020B0600070205080204" pitchFamily="50" charset="-128"/>
                        </a:rPr>
                        <a:t>2030</a:t>
                      </a:r>
                      <a:r>
                        <a:rPr kumimoji="1" lang="ja-JP" altLang="en-US" sz="1600" dirty="0">
                          <a:latin typeface="ＭＳ Ｐゴシック" panose="020B0600070205080204" pitchFamily="50" charset="-128"/>
                          <a:ea typeface="ＭＳ Ｐゴシック" panose="020B0600070205080204" pitchFamily="50" charset="-128"/>
                        </a:rPr>
                        <a:t>年度時点では更新時期に合わせて高効率なハイブリッド型荷役機械の導入（従来型から</a:t>
                      </a:r>
                      <a:r>
                        <a:rPr kumimoji="1" lang="en-US" altLang="ja-JP" sz="1600" dirty="0">
                          <a:latin typeface="ＭＳ Ｐゴシック" panose="020B0600070205080204" pitchFamily="50" charset="-128"/>
                          <a:ea typeface="ＭＳ Ｐゴシック" panose="020B0600070205080204" pitchFamily="50" charset="-128"/>
                        </a:rPr>
                        <a:t>25</a:t>
                      </a:r>
                      <a:r>
                        <a:rPr kumimoji="1" lang="ja-JP" altLang="en-US" sz="1600" dirty="0">
                          <a:latin typeface="ＭＳ Ｐゴシック" panose="020B0600070205080204" pitchFamily="50" charset="-128"/>
                          <a:ea typeface="ＭＳ Ｐゴシック" panose="020B0600070205080204" pitchFamily="50" charset="-128"/>
                        </a:rPr>
                        <a:t>％効率化）・荷役機械の電動化・</a:t>
                      </a:r>
                      <a:r>
                        <a:rPr kumimoji="1" lang="en-US" altLang="ja-JP" sz="1600" dirty="0">
                          <a:latin typeface="ＭＳ Ｐゴシック" panose="020B0600070205080204" pitchFamily="50" charset="-128"/>
                          <a:ea typeface="ＭＳ Ｐゴシック" panose="020B0600070205080204" pitchFamily="50" charset="-128"/>
                        </a:rPr>
                        <a:t>FC</a:t>
                      </a:r>
                      <a:r>
                        <a:rPr kumimoji="1" lang="ja-JP" altLang="en-US" sz="1600" dirty="0">
                          <a:latin typeface="ＭＳ Ｐゴシック" panose="020B0600070205080204" pitchFamily="50" charset="-128"/>
                          <a:ea typeface="ＭＳ Ｐゴシック" panose="020B0600070205080204" pitchFamily="50" charset="-128"/>
                        </a:rPr>
                        <a:t>換装型</a:t>
                      </a:r>
                      <a:r>
                        <a:rPr kumimoji="1" lang="en-US" altLang="ja-JP" sz="1600" dirty="0">
                          <a:latin typeface="ＭＳ Ｐゴシック" panose="020B0600070205080204" pitchFamily="50" charset="-128"/>
                          <a:ea typeface="ＭＳ Ｐゴシック" panose="020B0600070205080204" pitchFamily="50" charset="-128"/>
                        </a:rPr>
                        <a:t>RTG</a:t>
                      </a:r>
                      <a:r>
                        <a:rPr kumimoji="1" lang="ja-JP" altLang="en-US" sz="1600" dirty="0" err="1">
                          <a:latin typeface="ＭＳ Ｐゴシック" panose="020B0600070205080204" pitchFamily="50" charset="-128"/>
                          <a:ea typeface="ＭＳ Ｐゴシック" panose="020B0600070205080204" pitchFamily="50" charset="-128"/>
                        </a:rPr>
                        <a:t>への</a:t>
                      </a:r>
                      <a:r>
                        <a:rPr kumimoji="1" lang="ja-JP" altLang="en-US" sz="1600" dirty="0">
                          <a:latin typeface="ＭＳ Ｐゴシック" panose="020B0600070205080204" pitchFamily="50" charset="-128"/>
                          <a:ea typeface="ＭＳ Ｐゴシック" panose="020B0600070205080204" pitchFamily="50" charset="-128"/>
                        </a:rPr>
                        <a:t>更新。</a:t>
                      </a:r>
                      <a:endParaRPr kumimoji="1" lang="en-US" altLang="ja-JP" sz="1600" dirty="0">
                        <a:latin typeface="ＭＳ Ｐゴシック" panose="020B0600070205080204" pitchFamily="50" charset="-128"/>
                        <a:ea typeface="ＭＳ Ｐゴシック" panose="020B0600070205080204" pitchFamily="50"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電力の排出係数削減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荷役機械の</a:t>
                      </a:r>
                      <a:r>
                        <a:rPr kumimoji="1" lang="en-US" altLang="ja-JP" sz="1600" dirty="0">
                          <a:latin typeface="ＭＳ Ｐゴシック" panose="020B0600070205080204" pitchFamily="50" charset="-128"/>
                          <a:ea typeface="ＭＳ Ｐゴシック" panose="020B0600070205080204" pitchFamily="50" charset="-128"/>
                        </a:rPr>
                        <a:t>FC</a:t>
                      </a:r>
                      <a:r>
                        <a:rPr kumimoji="1" lang="ja-JP" altLang="en-US" sz="1600" dirty="0">
                          <a:latin typeface="ＭＳ Ｐゴシック" panose="020B0600070205080204" pitchFamily="50" charset="-128"/>
                          <a:ea typeface="ＭＳ Ｐゴシック" panose="020B0600070205080204" pitchFamily="50" charset="-128"/>
                        </a:rPr>
                        <a:t>化</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（燃料電池）</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非化石エネルギーの導入、自立型水素等電源</a:t>
                      </a:r>
                    </a:p>
                  </a:txBody>
                  <a:tcPr marL="152709" marR="152709" marT="76355" marB="76355"/>
                </a:tc>
                <a:extLst>
                  <a:ext uri="{0D108BD9-81ED-4DB2-BD59-A6C34878D82A}">
                    <a16:rowId xmlns:a16="http://schemas.microsoft.com/office/drawing/2014/main" val="3085276246"/>
                  </a:ext>
                </a:extLst>
              </a:tr>
              <a:tr h="782942">
                <a:tc rowSpan="5">
                  <a:txBody>
                    <a:bodyPr/>
                    <a:lstStyle/>
                    <a:p>
                      <a:r>
                        <a:rPr kumimoji="1" lang="ja-JP" altLang="en-US" sz="1600" dirty="0">
                          <a:latin typeface="ＭＳ Ｐゴシック" panose="020B0600070205080204" pitchFamily="50" charset="-128"/>
                          <a:ea typeface="ＭＳ Ｐゴシック" panose="020B0600070205080204" pitchFamily="50" charset="-128"/>
                        </a:rPr>
                        <a:t>港湾ターミナルに出入りする船舶・車両</a:t>
                      </a:r>
                    </a:p>
                  </a:txBody>
                  <a:tcPr marL="152709" marR="152709" marT="76355" marB="76355"/>
                </a:tc>
                <a:tc rowSpan="2">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船舶</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陸上電力供給の導入により、</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A</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重油から電力に転換。コンテナターミナル・</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RORO</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ターミナル・フェリーターミナル・旅客ターミナルに導入。</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上記以外のターミナルは</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年度時点の導入エリアは未確定</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非化石エネルギー由来の電力使用、</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水素・燃料アンモニア・合成メタン等の次世代燃料への転換</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152709" marR="152709" marT="76355" marB="76355"/>
                </a:tc>
                <a:extLst>
                  <a:ext uri="{0D108BD9-81ED-4DB2-BD59-A6C34878D82A}">
                    <a16:rowId xmlns:a16="http://schemas.microsoft.com/office/drawing/2014/main" val="1815536589"/>
                  </a:ext>
                </a:extLst>
              </a:tr>
              <a:tr h="380150">
                <a:tc vMerge="1">
                  <a:txBody>
                    <a:bodyPr/>
                    <a:lstStyle/>
                    <a:p>
                      <a:endParaRPr kumimoji="1" lang="ja-JP" altLang="en-US" dirty="0"/>
                    </a:p>
                  </a:txBody>
                  <a:tcPr/>
                </a:tc>
                <a:tc vMerge="1">
                  <a:txBody>
                    <a:bodyPr/>
                    <a:lstStyle/>
                    <a:p>
                      <a:endParaRPr kumimoji="1" lang="ja-JP" altLang="en-US" sz="1200" dirty="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燃料への転換。</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年度時点の</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導入率は</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％、水素・燃料アンモニア等</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％導入</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600" dirty="0">
                          <a:latin typeface="ＭＳ Ｐゴシック" panose="020B0600070205080204" pitchFamily="50" charset="-128"/>
                          <a:ea typeface="ＭＳ Ｐゴシック" panose="020B0600070205080204" pitchFamily="50" charset="-128"/>
                        </a:rPr>
                        <a:t>FC</a:t>
                      </a:r>
                      <a:r>
                        <a:rPr kumimoji="1" lang="ja-JP" altLang="en-US" sz="1600" dirty="0">
                          <a:latin typeface="ＭＳ Ｐゴシック" panose="020B0600070205080204" pitchFamily="50" charset="-128"/>
                          <a:ea typeface="ＭＳ Ｐゴシック" panose="020B0600070205080204" pitchFamily="50" charset="-128"/>
                        </a:rPr>
                        <a:t>化（燃料電池）</a:t>
                      </a:r>
                    </a:p>
                  </a:txBody>
                  <a:tcPr marL="152709" marR="152709" marT="76355" marB="76355"/>
                </a:tc>
                <a:extLst>
                  <a:ext uri="{0D108BD9-81ED-4DB2-BD59-A6C34878D82A}">
                    <a16:rowId xmlns:a16="http://schemas.microsoft.com/office/drawing/2014/main" val="3468218673"/>
                  </a:ext>
                </a:extLst>
              </a:tr>
              <a:tr h="572864">
                <a:tc vMerge="1">
                  <a:txBody>
                    <a:bodyPr/>
                    <a:lstStyle/>
                    <a:p>
                      <a:endParaRPr kumimoji="1" lang="ja-JP" altLang="en-US"/>
                    </a:p>
                  </a:txBody>
                  <a:tcPr/>
                </a:tc>
                <a:tc rowSpan="3">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車両</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化・低炭素電力利用</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により排出量削減。</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年度時点の転換率は未確定</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600" dirty="0">
                          <a:latin typeface="ＭＳ Ｐゴシック" panose="020B0600070205080204" pitchFamily="50" charset="-128"/>
                          <a:ea typeface="ＭＳ Ｐゴシック" panose="020B0600070205080204" pitchFamily="50" charset="-128"/>
                        </a:rPr>
                        <a:t>FC</a:t>
                      </a:r>
                      <a:r>
                        <a:rPr kumimoji="1" lang="ja-JP" altLang="en-US" sz="1600" dirty="0">
                          <a:latin typeface="ＭＳ Ｐゴシック" panose="020B0600070205080204" pitchFamily="50" charset="-128"/>
                          <a:ea typeface="ＭＳ Ｐゴシック" panose="020B0600070205080204" pitchFamily="50" charset="-128"/>
                        </a:rPr>
                        <a:t>化（燃料電池）または</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非化石エネルギーの導入</a:t>
                      </a:r>
                    </a:p>
                  </a:txBody>
                  <a:tcPr marL="152709" marR="152709" marT="76355" marB="76355"/>
                </a:tc>
                <a:extLst>
                  <a:ext uri="{0D108BD9-81ED-4DB2-BD59-A6C34878D82A}">
                    <a16:rowId xmlns:a16="http://schemas.microsoft.com/office/drawing/2014/main" val="1485531822"/>
                  </a:ext>
                </a:extLst>
              </a:tr>
              <a:tr h="0">
                <a:tc vMerge="1">
                  <a:txBody>
                    <a:bodyPr/>
                    <a:lstStyle/>
                    <a:p>
                      <a:endParaRPr kumimoji="1" lang="ja-JP" altLang="en-US" dirty="0"/>
                    </a:p>
                  </a:txBody>
                  <a:tcPr/>
                </a:tc>
                <a:tc vMerge="1">
                  <a:txBody>
                    <a:bodyPr/>
                    <a:lstStyle/>
                    <a:p>
                      <a:endParaRPr kumimoji="1" lang="ja-JP" altLang="en-US" sz="1200" dirty="0"/>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夢洲・咲洲のコンテナターミナルに</a:t>
                      </a:r>
                      <a:r>
                        <a:rPr kumimoji="1" lang="en-US" altLang="ja-JP" sz="1600" dirty="0">
                          <a:latin typeface="ＭＳ Ｐゴシック" panose="020B0600070205080204" pitchFamily="50" charset="-128"/>
                          <a:ea typeface="ＭＳ Ｐゴシック" panose="020B0600070205080204" pitchFamily="50" charset="-128"/>
                        </a:rPr>
                        <a:t>CONPAS</a:t>
                      </a:r>
                      <a:r>
                        <a:rPr kumimoji="1" lang="ja-JP" altLang="en-US" sz="1600" dirty="0">
                          <a:latin typeface="ＭＳ Ｐゴシック" panose="020B0600070205080204" pitchFamily="50" charset="-128"/>
                          <a:ea typeface="ＭＳ Ｐゴシック" panose="020B0600070205080204" pitchFamily="50" charset="-128"/>
                        </a:rPr>
                        <a:t>導入。ゲート処理時間削減</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３</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夢洲・咲州のコンテナターミナルに</a:t>
                      </a:r>
                      <a:r>
                        <a:rPr kumimoji="1" lang="en-US" altLang="ja-JP" sz="1600" dirty="0">
                          <a:latin typeface="ＭＳ Ｐゴシック" panose="020B0600070205080204" pitchFamily="50" charset="-128"/>
                          <a:ea typeface="ＭＳ Ｐゴシック" panose="020B0600070205080204" pitchFamily="50" charset="-128"/>
                        </a:rPr>
                        <a:t>CONPAS</a:t>
                      </a:r>
                      <a:r>
                        <a:rPr kumimoji="1" lang="ja-JP" altLang="en-US" sz="1600" dirty="0">
                          <a:latin typeface="ＭＳ Ｐゴシック" panose="020B0600070205080204" pitchFamily="50" charset="-128"/>
                          <a:ea typeface="ＭＳ Ｐゴシック" panose="020B0600070205080204" pitchFamily="50" charset="-128"/>
                        </a:rPr>
                        <a:t>導入</a:t>
                      </a:r>
                    </a:p>
                  </a:txBody>
                  <a:tcPr marL="152709" marR="152709" marT="76355" marB="76355"/>
                </a:tc>
                <a:extLst>
                  <a:ext uri="{0D108BD9-81ED-4DB2-BD59-A6C34878D82A}">
                    <a16:rowId xmlns:a16="http://schemas.microsoft.com/office/drawing/2014/main" val="2873759265"/>
                  </a:ext>
                </a:extLst>
              </a:tr>
              <a:tr h="572864">
                <a:tc vMerge="1">
                  <a:txBody>
                    <a:bodyPr/>
                    <a:lstStyle/>
                    <a:p>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vMerge="1">
                  <a:txBody>
                    <a:bodyPr/>
                    <a:lstStyle/>
                    <a:p>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tx1"/>
                          </a:solidFill>
                          <a:latin typeface="ＭＳ Ｐゴシック" panose="020B0600070205080204" pitchFamily="50" charset="-128"/>
                          <a:ea typeface="ＭＳ Ｐゴシック" panose="020B0600070205080204" pitchFamily="50" charset="-128"/>
                          <a:cs typeface="+mn-cs"/>
                        </a:rPr>
                        <a:t>陸上輸送から海上輸送等の低炭素型物流への転換（モーダルシフト）を促進</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tx1"/>
                          </a:solidFill>
                          <a:latin typeface="ＭＳ Ｐゴシック" panose="020B0600070205080204" pitchFamily="50" charset="-128"/>
                          <a:ea typeface="ＭＳ Ｐゴシック" panose="020B0600070205080204" pitchFamily="50" charset="-128"/>
                          <a:cs typeface="+mn-cs"/>
                        </a:rPr>
                        <a:t>低炭素型物流ネットワークの構築</a:t>
                      </a:r>
                    </a:p>
                  </a:txBody>
                  <a:tcPr/>
                </a:tc>
                <a:extLst>
                  <a:ext uri="{0D108BD9-81ED-4DB2-BD59-A6C34878D82A}">
                    <a16:rowId xmlns:a16="http://schemas.microsoft.com/office/drawing/2014/main" val="1831186988"/>
                  </a:ext>
                </a:extLst>
              </a:tr>
              <a:tr h="362787">
                <a:tc rowSpan="6">
                  <a:txBody>
                    <a:bodyPr/>
                    <a:lstStyle/>
                    <a:p>
                      <a:r>
                        <a:rPr kumimoji="1" lang="ja-JP" altLang="en-US" sz="1600" dirty="0">
                          <a:latin typeface="ＭＳ Ｐゴシック" panose="020B0600070205080204" pitchFamily="50" charset="-128"/>
                          <a:ea typeface="ＭＳ Ｐゴシック" panose="020B0600070205080204" pitchFamily="50" charset="-128"/>
                        </a:rPr>
                        <a:t>港湾ターミナル外</a:t>
                      </a:r>
                    </a:p>
                  </a:txBody>
                  <a:tcPr marL="152709" marR="152709" marT="76355" marB="76355"/>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発電</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600" dirty="0">
                          <a:latin typeface="ＭＳ Ｐゴシック" panose="020B0600070205080204" pitchFamily="50" charset="-128"/>
                          <a:ea typeface="ＭＳ Ｐゴシック" panose="020B0600070205080204" pitchFamily="50" charset="-128"/>
                        </a:rPr>
                        <a:t>LNG</a:t>
                      </a:r>
                      <a:r>
                        <a:rPr kumimoji="1" lang="ja-JP" altLang="en-US" sz="1600" dirty="0">
                          <a:latin typeface="ＭＳ Ｐゴシック" panose="020B0600070205080204" pitchFamily="50" charset="-128"/>
                          <a:ea typeface="ＭＳ Ｐゴシック" panose="020B0600070205080204" pitchFamily="50" charset="-128"/>
                        </a:rPr>
                        <a:t>火力発電所での水素・合成メタン混焼・バイオマス燃料等による電力排出係数削減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火力発電所の水素・合成メタン専焼化等</a:t>
                      </a:r>
                    </a:p>
                  </a:txBody>
                  <a:tcPr marL="152709" marR="152709" marT="76355" marB="76355"/>
                </a:tc>
                <a:extLst>
                  <a:ext uri="{0D108BD9-81ED-4DB2-BD59-A6C34878D82A}">
                    <a16:rowId xmlns:a16="http://schemas.microsoft.com/office/drawing/2014/main" val="1088910663"/>
                  </a:ext>
                </a:extLst>
              </a:tr>
              <a:tr h="362787">
                <a:tc vMerge="1">
                  <a:txBody>
                    <a:bodyPr/>
                    <a:lstStyle/>
                    <a:p>
                      <a:endParaRPr kumimoji="1" lang="ja-JP" altLang="en-US"/>
                    </a:p>
                  </a:txBody>
                  <a:tcPr/>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都市ガス</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メタネーション（合成メタン）</a:t>
                      </a:r>
                      <a:r>
                        <a:rPr kumimoji="1" lang="en-US" altLang="ja-JP" sz="1600" dirty="0">
                          <a:latin typeface="ＭＳ Ｐゴシック" panose="020B0600070205080204" pitchFamily="50" charset="-128"/>
                          <a:ea typeface="ＭＳ Ｐゴシック" panose="020B0600070205080204" pitchFamily="50" charset="-128"/>
                        </a:rPr>
                        <a:t>1</a:t>
                      </a:r>
                      <a:r>
                        <a:rPr kumimoji="1" lang="ja-JP" altLang="en-US" sz="1600" dirty="0">
                          <a:latin typeface="ＭＳ Ｐゴシック" panose="020B0600070205080204" pitchFamily="50" charset="-128"/>
                          <a:ea typeface="ＭＳ Ｐゴシック" panose="020B0600070205080204" pitchFamily="50" charset="-128"/>
                        </a:rPr>
                        <a:t>％導入</a:t>
                      </a:r>
                      <a:endParaRPr kumimoji="1" lang="en-US" altLang="ja-JP"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メタネーション（合成メタン・水素等）</a:t>
                      </a:r>
                      <a:r>
                        <a:rPr kumimoji="1" lang="en-US" altLang="ja-JP" sz="1600" dirty="0">
                          <a:latin typeface="ＭＳ Ｐゴシック" panose="020B0600070205080204" pitchFamily="50" charset="-128"/>
                          <a:ea typeface="ＭＳ Ｐゴシック" panose="020B0600070205080204" pitchFamily="50" charset="-128"/>
                        </a:rPr>
                        <a:t>90</a:t>
                      </a:r>
                      <a:r>
                        <a:rPr kumimoji="1" lang="ja-JP" altLang="en-US" sz="1600" dirty="0">
                          <a:latin typeface="ＭＳ Ｐゴシック" panose="020B0600070205080204" pitchFamily="50" charset="-128"/>
                          <a:ea typeface="ＭＳ Ｐゴシック" panose="020B0600070205080204" pitchFamily="50" charset="-128"/>
                        </a:rPr>
                        <a:t>％以上の導入等による</a:t>
                      </a:r>
                      <a:r>
                        <a:rPr kumimoji="1" lang="ja-JP" altLang="en-US" sz="1600" dirty="0" smtClean="0">
                          <a:latin typeface="ＭＳ Ｐゴシック" panose="020B0600070205080204" pitchFamily="50" charset="-128"/>
                          <a:ea typeface="ＭＳ Ｐゴシック" panose="020B0600070205080204" pitchFamily="50" charset="-128"/>
                        </a:rPr>
                        <a:t>カーボンニュートラル化、</a:t>
                      </a:r>
                      <a:r>
                        <a:rPr kumimoji="1" lang="en-US" altLang="ja-JP" sz="1600" dirty="0" smtClean="0">
                          <a:latin typeface="ＭＳ Ｐゴシック" panose="020B0600070205080204" pitchFamily="50" charset="-128"/>
                          <a:ea typeface="ＭＳ Ｐゴシック" panose="020B0600070205080204" pitchFamily="50" charset="-128"/>
                        </a:rPr>
                        <a:t>CCUS</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extLst>
                  <a:ext uri="{0D108BD9-81ED-4DB2-BD59-A6C34878D82A}">
                    <a16:rowId xmlns:a16="http://schemas.microsoft.com/office/drawing/2014/main" val="68666779"/>
                  </a:ext>
                </a:extLst>
              </a:tr>
              <a:tr h="362787">
                <a:tc vMerge="1">
                  <a:txBody>
                    <a:bodyPr/>
                    <a:lstStyle/>
                    <a:p>
                      <a:endParaRPr kumimoji="1" lang="ja-JP" altLang="en-US"/>
                    </a:p>
                  </a:txBody>
                  <a:tcPr/>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鉄鋼</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製造過程での</a:t>
                      </a:r>
                      <a:r>
                        <a:rPr kumimoji="1" lang="en-US" altLang="ja-JP" sz="1600" dirty="0">
                          <a:latin typeface="ＭＳ Ｐゴシック" panose="020B0600070205080204" pitchFamily="50" charset="-128"/>
                          <a:ea typeface="ＭＳ Ｐゴシック" panose="020B0600070205080204" pitchFamily="50" charset="-128"/>
                        </a:rPr>
                        <a:t>LNG</a:t>
                      </a:r>
                      <a:r>
                        <a:rPr kumimoji="1" lang="ja-JP" altLang="en-US" sz="1600" dirty="0">
                          <a:latin typeface="ＭＳ Ｐゴシック" panose="020B0600070205080204" pitchFamily="50" charset="-128"/>
                          <a:ea typeface="ＭＳ Ｐゴシック" panose="020B0600070205080204" pitchFamily="50" charset="-128"/>
                        </a:rPr>
                        <a:t>利用。電力会社の取組により電力排出係数削減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製造過程での水素利用</a:t>
                      </a:r>
                    </a:p>
                  </a:txBody>
                  <a:tcPr marL="152709" marR="152709" marT="76355" marB="76355"/>
                </a:tc>
                <a:extLst>
                  <a:ext uri="{0D108BD9-81ED-4DB2-BD59-A6C34878D82A}">
                    <a16:rowId xmlns:a16="http://schemas.microsoft.com/office/drawing/2014/main" val="1000066611"/>
                  </a:ext>
                </a:extLst>
              </a:tr>
              <a:tr h="362787">
                <a:tc vMerge="1">
                  <a:txBody>
                    <a:bodyPr/>
                    <a:lstStyle/>
                    <a:p>
                      <a:endParaRPr kumimoji="1" lang="ja-JP" altLang="en-US" dirty="0"/>
                    </a:p>
                  </a:txBody>
                  <a:tcPr/>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化学</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ボイラー燃料の</a:t>
                      </a:r>
                      <a:r>
                        <a:rPr kumimoji="1" lang="en-US" altLang="ja-JP" sz="1600" dirty="0">
                          <a:latin typeface="ＭＳ Ｐゴシック" panose="020B0600070205080204" pitchFamily="50" charset="-128"/>
                          <a:ea typeface="ＭＳ Ｐゴシック" panose="020B0600070205080204" pitchFamily="50" charset="-128"/>
                        </a:rPr>
                        <a:t>LNG</a:t>
                      </a:r>
                      <a:r>
                        <a:rPr kumimoji="1" lang="ja-JP" altLang="en-US" sz="1600" dirty="0">
                          <a:latin typeface="ＭＳ Ｐゴシック" panose="020B0600070205080204" pitchFamily="50" charset="-128"/>
                          <a:ea typeface="ＭＳ Ｐゴシック" panose="020B0600070205080204" pitchFamily="50" charset="-128"/>
                        </a:rPr>
                        <a:t>・燃料アンモニア利用、</a:t>
                      </a:r>
                      <a:endParaRPr kumimoji="1" lang="en-US" altLang="ja-JP" sz="1600" dirty="0">
                        <a:latin typeface="ＭＳ Ｐゴシック" panose="020B0600070205080204" pitchFamily="50" charset="-128"/>
                        <a:ea typeface="ＭＳ Ｐゴシック" panose="020B0600070205080204" pitchFamily="50"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電力会社の取組により電力排出係数削減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ボイラー燃料の燃料アンモニア・水素利用等、</a:t>
                      </a:r>
                      <a:endParaRPr kumimoji="1" lang="en-US" altLang="ja-JP" sz="1600" dirty="0">
                        <a:latin typeface="ＭＳ Ｐゴシック" panose="020B0600070205080204" pitchFamily="50" charset="-128"/>
                        <a:ea typeface="ＭＳ Ｐゴシック" panose="020B0600070205080204" pitchFamily="50"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非化石エネルギー由来の電力使用</a:t>
                      </a:r>
                    </a:p>
                  </a:txBody>
                  <a:tcPr marL="152709" marR="152709" marT="76355" marB="76355"/>
                </a:tc>
                <a:extLst>
                  <a:ext uri="{0D108BD9-81ED-4DB2-BD59-A6C34878D82A}">
                    <a16:rowId xmlns:a16="http://schemas.microsoft.com/office/drawing/2014/main" val="2309605658"/>
                  </a:ext>
                </a:extLst>
              </a:tr>
              <a:tr h="223339">
                <a:tc vMerge="1">
                  <a:txBody>
                    <a:bodyPr/>
                    <a:lstStyle/>
                    <a:p>
                      <a:endParaRPr kumimoji="1" lang="ja-JP" altLang="en-US"/>
                    </a:p>
                  </a:txBody>
                  <a:tcPr/>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臨港道路照明</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照明の</a:t>
                      </a:r>
                      <a:r>
                        <a:rPr kumimoji="1" lang="en-US" altLang="ja-JP" sz="1600" dirty="0">
                          <a:latin typeface="ＭＳ Ｐゴシック" panose="020B0600070205080204" pitchFamily="50" charset="-128"/>
                          <a:ea typeface="ＭＳ Ｐゴシック" panose="020B0600070205080204" pitchFamily="50" charset="-128"/>
                        </a:rPr>
                        <a:t>LED</a:t>
                      </a:r>
                      <a:r>
                        <a:rPr kumimoji="1" lang="ja-JP" altLang="en-US" sz="1600" dirty="0">
                          <a:latin typeface="ＭＳ Ｐゴシック" panose="020B0600070205080204" pitchFamily="50" charset="-128"/>
                          <a:ea typeface="ＭＳ Ｐゴシック" panose="020B0600070205080204" pitchFamily="50" charset="-128"/>
                        </a:rPr>
                        <a:t>化により従来の照明から消費電力</a:t>
                      </a:r>
                      <a:r>
                        <a:rPr kumimoji="1" lang="en-US" altLang="ja-JP" sz="1600" dirty="0">
                          <a:latin typeface="ＭＳ Ｐゴシック" panose="020B0600070205080204" pitchFamily="50" charset="-128"/>
                          <a:ea typeface="ＭＳ Ｐゴシック" panose="020B0600070205080204" pitchFamily="50" charset="-128"/>
                        </a:rPr>
                        <a:t>67</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2/3)</a:t>
                      </a:r>
                      <a:r>
                        <a:rPr kumimoji="1" lang="ja-JP" altLang="en-US" sz="1600" dirty="0">
                          <a:latin typeface="ＭＳ Ｐゴシック" panose="020B0600070205080204" pitchFamily="50" charset="-128"/>
                          <a:ea typeface="ＭＳ Ｐゴシック" panose="020B0600070205080204" pitchFamily="50" charset="-128"/>
                        </a:rPr>
                        <a:t>削減。</a:t>
                      </a:r>
                      <a:endParaRPr kumimoji="1" lang="en-US" altLang="ja-JP" sz="1600" dirty="0">
                        <a:latin typeface="ＭＳ Ｐゴシック" panose="020B0600070205080204" pitchFamily="50" charset="-128"/>
                        <a:ea typeface="ＭＳ Ｐゴシック" panose="020B0600070205080204" pitchFamily="50"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電力会社の取組により電力排出係数削減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非化石エネルギー由来の電力使用</a:t>
                      </a:r>
                    </a:p>
                  </a:txBody>
                  <a:tcPr marL="152709" marR="152709" marT="76355" marB="76355"/>
                </a:tc>
                <a:extLst>
                  <a:ext uri="{0D108BD9-81ED-4DB2-BD59-A6C34878D82A}">
                    <a16:rowId xmlns:a16="http://schemas.microsoft.com/office/drawing/2014/main" val="857863876"/>
                  </a:ext>
                </a:extLst>
              </a:tr>
              <a:tr h="507877">
                <a:tc vMerge="1">
                  <a:txBody>
                    <a:bodyPr/>
                    <a:lstStyle/>
                    <a:p>
                      <a:endParaRPr kumimoji="1" lang="ja-JP" altLang="en-US" sz="1200" dirty="0"/>
                    </a:p>
                  </a:txBody>
                  <a:tcPr/>
                </a:tc>
                <a:tc>
                  <a:txBody>
                    <a:bodyPr/>
                    <a:lstStyle/>
                    <a:p>
                      <a:r>
                        <a:rPr kumimoji="1" lang="ja-JP" altLang="en-US" sz="1600" dirty="0">
                          <a:solidFill>
                            <a:schemeClr val="tx1"/>
                          </a:solidFill>
                          <a:latin typeface="ＭＳ Ｐゴシック" panose="020B0600070205080204" pitchFamily="50" charset="-128"/>
                          <a:ea typeface="ＭＳ Ｐゴシック" panose="020B0600070205080204" pitchFamily="50" charset="-128"/>
                        </a:rPr>
                        <a:t>倉庫</a:t>
                      </a: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倉庫の荷役機械の電化、電力会社の取組により電力排出係数削減</a:t>
                      </a:r>
                      <a:r>
                        <a:rPr kumimoji="1" lang="en-US" altLang="ja-JP" sz="1600" dirty="0">
                          <a:latin typeface="ＭＳ Ｐゴシック" panose="020B0600070205080204" pitchFamily="50" charset="-128"/>
                          <a:ea typeface="ＭＳ Ｐゴシック" panose="020B0600070205080204" pitchFamily="50" charset="-128"/>
                        </a:rPr>
                        <a:t>※2</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600" dirty="0">
                          <a:latin typeface="ＭＳ Ｐゴシック" panose="020B0600070205080204" pitchFamily="50" charset="-128"/>
                          <a:ea typeface="ＭＳ Ｐゴシック" panose="020B0600070205080204" pitchFamily="50" charset="-128"/>
                        </a:rPr>
                        <a:t>倉庫の荷役機械の</a:t>
                      </a:r>
                      <a:r>
                        <a:rPr kumimoji="1" lang="en-US" altLang="ja-JP" sz="1600" dirty="0">
                          <a:latin typeface="ＭＳ Ｐゴシック" panose="020B0600070205080204" pitchFamily="50" charset="-128"/>
                          <a:ea typeface="ＭＳ Ｐゴシック" panose="020B0600070205080204" pitchFamily="50" charset="-128"/>
                        </a:rPr>
                        <a:t>FC</a:t>
                      </a:r>
                      <a:r>
                        <a:rPr kumimoji="1" lang="ja-JP" altLang="en-US" sz="1600" dirty="0">
                          <a:latin typeface="ＭＳ Ｐゴシック" panose="020B0600070205080204" pitchFamily="50" charset="-128"/>
                          <a:ea typeface="ＭＳ Ｐゴシック" panose="020B0600070205080204" pitchFamily="50" charset="-128"/>
                        </a:rPr>
                        <a:t>化、または</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非化石エネルギー由来の電力使用</a:t>
                      </a:r>
                      <a:endParaRPr kumimoji="1" lang="ja-JP" altLang="en-US" sz="1600" dirty="0">
                        <a:latin typeface="ＭＳ Ｐゴシック" panose="020B0600070205080204" pitchFamily="50" charset="-128"/>
                        <a:ea typeface="ＭＳ Ｐゴシック" panose="020B0600070205080204" pitchFamily="50" charset="-128"/>
                      </a:endParaRPr>
                    </a:p>
                  </a:txBody>
                  <a:tcPr marL="152709" marR="152709" marT="76355" marB="76355"/>
                </a:tc>
                <a:extLst>
                  <a:ext uri="{0D108BD9-81ED-4DB2-BD59-A6C34878D82A}">
                    <a16:rowId xmlns:a16="http://schemas.microsoft.com/office/drawing/2014/main" val="1609962322"/>
                  </a:ext>
                </a:extLst>
              </a:tr>
            </a:tbl>
          </a:graphicData>
        </a:graphic>
      </p:graphicFrame>
      <p:cxnSp>
        <p:nvCxnSpPr>
          <p:cNvPr id="9" name="直線コネクタ 8">
            <a:extLst>
              <a:ext uri="{FF2B5EF4-FFF2-40B4-BE49-F238E27FC236}">
                <a16:creationId xmlns:a16="http://schemas.microsoft.com/office/drawing/2014/main" id="{A4876736-FE6F-43F1-ABB9-7E76DE219C8A}"/>
              </a:ext>
            </a:extLst>
          </p:cNvPr>
          <p:cNvCxnSpPr/>
          <p:nvPr/>
        </p:nvCxnSpPr>
        <p:spPr>
          <a:xfrm>
            <a:off x="1" y="906324"/>
            <a:ext cx="16884000" cy="0"/>
          </a:xfrm>
          <a:prstGeom prst="line">
            <a:avLst/>
          </a:prstGeom>
          <a:ln w="50800" cmpd="sng"/>
        </p:spPr>
        <p:style>
          <a:lnRef idx="1">
            <a:schemeClr val="accent1"/>
          </a:lnRef>
          <a:fillRef idx="0">
            <a:schemeClr val="accent1"/>
          </a:fillRef>
          <a:effectRef idx="0">
            <a:schemeClr val="accent1"/>
          </a:effectRef>
          <a:fontRef idx="minor">
            <a:schemeClr val="tx1"/>
          </a:fontRef>
        </p:style>
      </p:cxnSp>
      <p:sp>
        <p:nvSpPr>
          <p:cNvPr id="12" name="スライド番号プレースホルダー 2">
            <a:extLst>
              <a:ext uri="{FF2B5EF4-FFF2-40B4-BE49-F238E27FC236}">
                <a16:creationId xmlns:a16="http://schemas.microsoft.com/office/drawing/2014/main" id="{41C936E8-C142-4E2D-92CF-7BCEDC5B99FC}"/>
              </a:ext>
            </a:extLst>
          </p:cNvPr>
          <p:cNvSpPr>
            <a:spLocks noGrp="1"/>
          </p:cNvSpPr>
          <p:nvPr>
            <p:ph type="sldNum" sz="quarter" idx="11"/>
          </p:nvPr>
        </p:nvSpPr>
        <p:spPr>
          <a:xfrm>
            <a:off x="13228320" y="12223583"/>
            <a:ext cx="3840480" cy="629138"/>
          </a:xfrm>
        </p:spPr>
        <p:txBody>
          <a:bodyPr/>
          <a:lstStyle>
            <a:lvl1pPr>
              <a:defRPr>
                <a:solidFill>
                  <a:schemeClr val="tx1"/>
                </a:solidFill>
              </a:defRPr>
            </a:lvl1pPr>
          </a:lstStyle>
          <a:p>
            <a:pPr defTabSz="1575603" fontAlgn="base">
              <a:spcBef>
                <a:spcPct val="0"/>
              </a:spcBef>
              <a:spcAft>
                <a:spcPct val="0"/>
              </a:spcAft>
              <a:defRPr/>
            </a:pPr>
            <a:fld id="{18EAE80E-A420-40D4-8E6A-F3B1068ED3F0}" type="slidenum">
              <a:rPr kumimoji="1" lang="ja-JP" altLang="en-US" sz="1689">
                <a:solidFill>
                  <a:prstClr val="black"/>
                </a:solidFill>
                <a:latin typeface="Arial" charset="0"/>
                <a:ea typeface="ＭＳ Ｐゴシック" charset="-128"/>
              </a:rPr>
              <a:pPr defTabSz="1575603" fontAlgn="base">
                <a:spcBef>
                  <a:spcPct val="0"/>
                </a:spcBef>
                <a:spcAft>
                  <a:spcPct val="0"/>
                </a:spcAft>
                <a:defRPr/>
              </a:pPr>
              <a:t>1</a:t>
            </a:fld>
            <a:endParaRPr kumimoji="1" lang="ja-JP" altLang="en-US" sz="1689" dirty="0">
              <a:solidFill>
                <a:prstClr val="black"/>
              </a:solidFill>
              <a:latin typeface="Arial" charset="0"/>
              <a:ea typeface="ＭＳ Ｐゴシック" charset="-128"/>
            </a:endParaRPr>
          </a:p>
        </p:txBody>
      </p:sp>
      <p:sp>
        <p:nvSpPr>
          <p:cNvPr id="10" name="正方形/長方形 9">
            <a:extLst>
              <a:ext uri="{FF2B5EF4-FFF2-40B4-BE49-F238E27FC236}">
                <a16:creationId xmlns:a16="http://schemas.microsoft.com/office/drawing/2014/main" id="{E1A6156E-62E0-4C94-997B-A7438252CD03}"/>
              </a:ext>
            </a:extLst>
          </p:cNvPr>
          <p:cNvSpPr/>
          <p:nvPr/>
        </p:nvSpPr>
        <p:spPr>
          <a:xfrm>
            <a:off x="15305392" y="318894"/>
            <a:ext cx="1584000" cy="553998"/>
          </a:xfrm>
          <a:prstGeom prst="rect">
            <a:avLst/>
          </a:prstGeom>
        </p:spPr>
        <p:style>
          <a:lnRef idx="2">
            <a:schemeClr val="dk1"/>
          </a:lnRef>
          <a:fillRef idx="1">
            <a:schemeClr val="lt1"/>
          </a:fillRef>
          <a:effectRef idx="0">
            <a:schemeClr val="dk1"/>
          </a:effectRef>
          <a:fontRef idx="minor">
            <a:schemeClr val="dk1"/>
          </a:fontRef>
        </p:style>
        <p:txBody>
          <a:bodyPr wrap="square" tIns="0" bIns="0">
            <a:spAutoFit/>
          </a:bodyPr>
          <a:lstStyle/>
          <a:p>
            <a:pPr algn="r"/>
            <a:r>
              <a:rPr lang="ja-JP" altLang="en-US" sz="3600" dirty="0">
                <a:latin typeface="HG丸ｺﾞｼｯｸM-PRO" panose="020F0600000000000000" pitchFamily="50" charset="-128"/>
                <a:ea typeface="HG丸ｺﾞｼｯｸM-PRO" panose="020F0600000000000000" pitchFamily="50" charset="-128"/>
              </a:rPr>
              <a:t>資料７</a:t>
            </a:r>
          </a:p>
        </p:txBody>
      </p:sp>
    </p:spTree>
    <p:extLst>
      <p:ext uri="{BB962C8B-B14F-4D97-AF65-F5344CB8AC3E}">
        <p14:creationId xmlns:p14="http://schemas.microsoft.com/office/powerpoint/2010/main" val="192248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2">
            <a:extLst>
              <a:ext uri="{FF2B5EF4-FFF2-40B4-BE49-F238E27FC236}">
                <a16:creationId xmlns:a16="http://schemas.microsoft.com/office/drawing/2014/main" id="{41C936E8-C142-4E2D-92CF-7BCEDC5B99FC}"/>
              </a:ext>
            </a:extLst>
          </p:cNvPr>
          <p:cNvSpPr>
            <a:spLocks noGrp="1"/>
          </p:cNvSpPr>
          <p:nvPr>
            <p:ph type="sldNum" sz="quarter" idx="11"/>
          </p:nvPr>
        </p:nvSpPr>
        <p:spPr>
          <a:xfrm>
            <a:off x="13228320" y="12172462"/>
            <a:ext cx="3840480" cy="629138"/>
          </a:xfrm>
        </p:spPr>
        <p:txBody>
          <a:bodyPr/>
          <a:lstStyle>
            <a:lvl1pPr>
              <a:defRPr>
                <a:solidFill>
                  <a:schemeClr val="tx1"/>
                </a:solidFill>
              </a:defRPr>
            </a:lvl1pPr>
          </a:lstStyle>
          <a:p>
            <a:pPr defTabSz="1575603" fontAlgn="base">
              <a:spcBef>
                <a:spcPct val="0"/>
              </a:spcBef>
              <a:spcAft>
                <a:spcPct val="0"/>
              </a:spcAft>
            </a:pPr>
            <a:fld id="{18EAE80E-A420-40D4-8E6A-F3B1068ED3F0}" type="slidenum">
              <a:rPr kumimoji="1" lang="ja-JP" altLang="en-US" sz="1689">
                <a:solidFill>
                  <a:prstClr val="black"/>
                </a:solidFill>
                <a:latin typeface="Arial" charset="0"/>
                <a:ea typeface="ＭＳ Ｐゴシック" charset="-128"/>
              </a:rPr>
              <a:pPr defTabSz="1575603" fontAlgn="base">
                <a:spcBef>
                  <a:spcPct val="0"/>
                </a:spcBef>
                <a:spcAft>
                  <a:spcPct val="0"/>
                </a:spcAft>
              </a:pPr>
              <a:t>2</a:t>
            </a:fld>
            <a:endParaRPr kumimoji="1" lang="ja-JP" altLang="en-US" sz="1689" dirty="0">
              <a:solidFill>
                <a:prstClr val="black"/>
              </a:solidFill>
              <a:latin typeface="Arial" charset="0"/>
              <a:ea typeface="ＭＳ Ｐゴシック" charset="-128"/>
            </a:endParaRPr>
          </a:p>
        </p:txBody>
      </p:sp>
      <p:sp>
        <p:nvSpPr>
          <p:cNvPr id="4" name="タイトル 1"/>
          <p:cNvSpPr txBox="1">
            <a:spLocks/>
          </p:cNvSpPr>
          <p:nvPr/>
        </p:nvSpPr>
        <p:spPr bwMode="auto">
          <a:xfrm>
            <a:off x="258708" y="172986"/>
            <a:ext cx="16810092" cy="79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52709" tIns="76355" rIns="152709" bIns="76355"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defTabSz="1575603" fontAlgn="base">
              <a:spcBef>
                <a:spcPct val="0"/>
              </a:spcBef>
              <a:spcAft>
                <a:spcPct val="0"/>
              </a:spcAft>
            </a:pPr>
            <a:r>
              <a:rPr kumimoji="1" lang="en-US" altLang="ja-JP" sz="3446" b="1" dirty="0">
                <a:solidFill>
                  <a:srgbClr val="006699"/>
                </a:solidFill>
                <a:latin typeface="ＭＳ Ｐゴシック" panose="020B0600070205080204" pitchFamily="50" charset="-128"/>
                <a:ea typeface="ＭＳ Ｐゴシック" panose="020B0600070205080204" pitchFamily="50" charset="-128"/>
              </a:rPr>
              <a:t>2030</a:t>
            </a:r>
            <a:r>
              <a:rPr kumimoji="1" lang="ja-JP" altLang="en-US" sz="3446" b="1" dirty="0">
                <a:solidFill>
                  <a:srgbClr val="006699"/>
                </a:solidFill>
                <a:latin typeface="ＭＳ Ｐゴシック" panose="020B0600070205080204" pitchFamily="50" charset="-128"/>
                <a:ea typeface="ＭＳ Ｐゴシック" panose="020B0600070205080204" pitchFamily="50" charset="-128"/>
              </a:rPr>
              <a:t>年度目標値とのギャップの要因分析・ギャップを解消するための取組</a:t>
            </a:r>
          </a:p>
        </p:txBody>
      </p:sp>
      <p:graphicFrame>
        <p:nvGraphicFramePr>
          <p:cNvPr id="5" name="表 4">
            <a:extLst>
              <a:ext uri="{FF2B5EF4-FFF2-40B4-BE49-F238E27FC236}">
                <a16:creationId xmlns:a16="http://schemas.microsoft.com/office/drawing/2014/main" id="{BF22F05F-DF1D-45EC-9F09-07BCBEF94946}"/>
              </a:ext>
            </a:extLst>
          </p:cNvPr>
          <p:cNvGraphicFramePr>
            <a:graphicFrameLocks noGrp="1"/>
          </p:cNvGraphicFramePr>
          <p:nvPr>
            <p:extLst>
              <p:ext uri="{D42A27DB-BD31-4B8C-83A1-F6EECF244321}">
                <p14:modId xmlns:p14="http://schemas.microsoft.com/office/powerpoint/2010/main" val="201894059"/>
              </p:ext>
            </p:extLst>
          </p:nvPr>
        </p:nvGraphicFramePr>
        <p:xfrm>
          <a:off x="261681" y="1327351"/>
          <a:ext cx="16486629" cy="11039984"/>
        </p:xfrm>
        <a:graphic>
          <a:graphicData uri="http://schemas.openxmlformats.org/drawingml/2006/table">
            <a:tbl>
              <a:tblPr firstRow="1" bandRow="1">
                <a:tableStyleId>{5940675A-B579-460E-94D1-54222C63F5DA}</a:tableStyleId>
              </a:tblPr>
              <a:tblGrid>
                <a:gridCol w="1544525">
                  <a:extLst>
                    <a:ext uri="{9D8B030D-6E8A-4147-A177-3AD203B41FA5}">
                      <a16:colId xmlns:a16="http://schemas.microsoft.com/office/drawing/2014/main" val="618271796"/>
                    </a:ext>
                  </a:extLst>
                </a:gridCol>
                <a:gridCol w="2608926">
                  <a:extLst>
                    <a:ext uri="{9D8B030D-6E8A-4147-A177-3AD203B41FA5}">
                      <a16:colId xmlns:a16="http://schemas.microsoft.com/office/drawing/2014/main" val="82064517"/>
                    </a:ext>
                  </a:extLst>
                </a:gridCol>
                <a:gridCol w="5999803">
                  <a:extLst>
                    <a:ext uri="{9D8B030D-6E8A-4147-A177-3AD203B41FA5}">
                      <a16:colId xmlns:a16="http://schemas.microsoft.com/office/drawing/2014/main" val="313270925"/>
                    </a:ext>
                  </a:extLst>
                </a:gridCol>
                <a:gridCol w="6333375">
                  <a:extLst>
                    <a:ext uri="{9D8B030D-6E8A-4147-A177-3AD203B41FA5}">
                      <a16:colId xmlns:a16="http://schemas.microsoft.com/office/drawing/2014/main" val="3142046272"/>
                    </a:ext>
                  </a:extLst>
                </a:gridCol>
              </a:tblGrid>
              <a:tr h="462918">
                <a:tc>
                  <a:txBody>
                    <a:bodyPr/>
                    <a:lstStyle/>
                    <a:p>
                      <a:pPr algn="ctr"/>
                      <a:r>
                        <a:rPr kumimoji="1" lang="ja-JP" altLang="en-US" sz="1900" dirty="0">
                          <a:latin typeface="ＭＳ Ｐゴシック" panose="020B0600070205080204" pitchFamily="50" charset="-128"/>
                          <a:ea typeface="ＭＳ Ｐゴシック" panose="020B0600070205080204" pitchFamily="50" charset="-128"/>
                        </a:rPr>
                        <a:t>港湾</a:t>
                      </a:r>
                    </a:p>
                  </a:txBody>
                  <a:tcPr marL="167503" marR="167503" marT="83752" marB="83752"/>
                </a:tc>
                <a:tc>
                  <a:txBody>
                    <a:bodyPr/>
                    <a:lstStyle/>
                    <a:p>
                      <a:pPr algn="ctr"/>
                      <a:r>
                        <a:rPr kumimoji="1" lang="ja-JP" altLang="en-US" sz="1900" dirty="0">
                          <a:latin typeface="ＭＳ Ｐゴシック" panose="020B0600070205080204" pitchFamily="50" charset="-128"/>
                          <a:ea typeface="ＭＳ Ｐゴシック" panose="020B0600070205080204" pitchFamily="50" charset="-128"/>
                        </a:rPr>
                        <a:t>区分</a:t>
                      </a:r>
                    </a:p>
                  </a:txBody>
                  <a:tcPr marL="167503" marR="167503" marT="83752" marB="83752"/>
                </a:tc>
                <a:tc>
                  <a:txBody>
                    <a:bodyPr/>
                    <a:lstStyle/>
                    <a:p>
                      <a:pPr algn="ctr"/>
                      <a:r>
                        <a:rPr kumimoji="1" lang="en-US" altLang="ja-JP" sz="1900" dirty="0">
                          <a:latin typeface="ＭＳ Ｐゴシック" panose="020B0600070205080204" pitchFamily="50" charset="-128"/>
                          <a:ea typeface="ＭＳ Ｐゴシック" panose="020B0600070205080204" pitchFamily="50" charset="-128"/>
                        </a:rPr>
                        <a:t>2030</a:t>
                      </a:r>
                      <a:r>
                        <a:rPr kumimoji="1" lang="ja-JP" altLang="en-US" sz="1900" dirty="0">
                          <a:latin typeface="ＭＳ Ｐゴシック" panose="020B0600070205080204" pitchFamily="50" charset="-128"/>
                          <a:ea typeface="ＭＳ Ｐゴシック" panose="020B0600070205080204" pitchFamily="50" charset="-128"/>
                        </a:rPr>
                        <a:t>年度目標値とのギャップの要因</a:t>
                      </a:r>
                    </a:p>
                  </a:txBody>
                  <a:tcPr marL="167503" marR="167503" marT="83752" marB="83752"/>
                </a:tc>
                <a:tc>
                  <a:txBody>
                    <a:bodyPr/>
                    <a:lstStyle/>
                    <a:p>
                      <a:pPr algn="ctr"/>
                      <a:r>
                        <a:rPr kumimoji="1" lang="ja-JP" altLang="en-US" sz="1900" dirty="0">
                          <a:latin typeface="ＭＳ Ｐゴシック" panose="020B0600070205080204" pitchFamily="50" charset="-128"/>
                          <a:ea typeface="ＭＳ Ｐゴシック" panose="020B0600070205080204" pitchFamily="50" charset="-128"/>
                        </a:rPr>
                        <a:t>ギャップを解消するために必要となる取組</a:t>
                      </a:r>
                    </a:p>
                  </a:txBody>
                  <a:tcPr marL="167503" marR="167503" marT="83752" marB="83752"/>
                </a:tc>
                <a:extLst>
                  <a:ext uri="{0D108BD9-81ED-4DB2-BD59-A6C34878D82A}">
                    <a16:rowId xmlns:a16="http://schemas.microsoft.com/office/drawing/2014/main" val="3400726571"/>
                  </a:ext>
                </a:extLst>
              </a:tr>
              <a:tr h="758333">
                <a:tc rowSpan="4">
                  <a:txBody>
                    <a:bodyPr/>
                    <a:lstStyle/>
                    <a:p>
                      <a:r>
                        <a:rPr kumimoji="1" lang="ja-JP" altLang="en-US" sz="1900" dirty="0">
                          <a:latin typeface="ＭＳ Ｐゴシック" panose="020B0600070205080204" pitchFamily="50" charset="-128"/>
                          <a:ea typeface="ＭＳ Ｐゴシック" panose="020B0600070205080204" pitchFamily="50" charset="-128"/>
                        </a:rPr>
                        <a:t>大阪港</a:t>
                      </a:r>
                    </a:p>
                  </a:txBody>
                  <a:tcPr marL="167503" marR="167503" marT="83752" marB="83752"/>
                </a:tc>
                <a:tc>
                  <a:txBody>
                    <a:bodyPr/>
                    <a:lstStyle/>
                    <a:p>
                      <a:r>
                        <a:rPr kumimoji="1" lang="ja-JP" altLang="en-US" sz="1900" dirty="0">
                          <a:latin typeface="ＭＳ Ｐゴシック" panose="020B0600070205080204" pitchFamily="50" charset="-128"/>
                          <a:ea typeface="ＭＳ Ｐゴシック" panose="020B0600070205080204" pitchFamily="50" charset="-128"/>
                        </a:rPr>
                        <a:t>港湾ターミナル内</a:t>
                      </a:r>
                    </a:p>
                  </a:txBody>
                  <a:tcPr marL="167503" marR="167503" marT="83752" marB="83752"/>
                </a:tc>
                <a:tc>
                  <a:txBody>
                    <a:bodyPr/>
                    <a:lstStyle/>
                    <a:p>
                      <a:pPr marL="0" algn="l" defTabSz="960120" rtl="0" eaLnBrk="1" latinLnBrk="0" hangingPunct="1"/>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化の計画反映・電力会社の取組による電力排出削減等により目標達成の見込み</a:t>
                      </a:r>
                    </a:p>
                  </a:txBody>
                  <a:tcPr marL="167503" marR="167503" marT="83752" marB="8375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kumimoji="1" lang="en-US" altLang="ja-JP" sz="1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900" dirty="0">
                        <a:solidFill>
                          <a:schemeClr val="tx1"/>
                        </a:solidFill>
                        <a:latin typeface="ＭＳ Ｐゴシック" panose="020B0600070205080204" pitchFamily="50" charset="-128"/>
                        <a:ea typeface="ＭＳ Ｐゴシック" panose="020B0600070205080204" pitchFamily="50" charset="-128"/>
                      </a:endParaRPr>
                    </a:p>
                  </a:txBody>
                  <a:tcPr marL="167503" marR="167503" marT="83752" marB="83752" anchor="ctr"/>
                </a:tc>
                <a:extLst>
                  <a:ext uri="{0D108BD9-81ED-4DB2-BD59-A6C34878D82A}">
                    <a16:rowId xmlns:a16="http://schemas.microsoft.com/office/drawing/2014/main" val="4280357164"/>
                  </a:ext>
                </a:extLst>
              </a:tr>
              <a:tr h="1053747">
                <a:tc vMerge="1">
                  <a:txBody>
                    <a:bodyPr/>
                    <a:lstStyle/>
                    <a:p>
                      <a:endParaRPr kumimoji="1" lang="ja-JP" altLang="en-US" sz="1200" dirty="0"/>
                    </a:p>
                  </a:txBody>
                  <a:tcPr/>
                </a:tc>
                <a:tc rowSpan="2">
                  <a:txBody>
                    <a:bodyPr/>
                    <a:lstStyle/>
                    <a:p>
                      <a:r>
                        <a:rPr kumimoji="1" lang="ja-JP" altLang="en-US" sz="1900" dirty="0">
                          <a:latin typeface="ＭＳ Ｐゴシック" panose="020B0600070205080204" pitchFamily="50" charset="-128"/>
                          <a:ea typeface="ＭＳ Ｐゴシック" panose="020B0600070205080204" pitchFamily="50" charset="-128"/>
                        </a:rPr>
                        <a:t>港湾ターミナルを出入りする船舶・車両</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陸電未導入のターミナルでの船舶削減目標未達成等により</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4</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r>
                        <a:rPr kumimoji="1" lang="ja-JP" altLang="en-US" sz="1900" dirty="0">
                          <a:solidFill>
                            <a:schemeClr val="tx1"/>
                          </a:solidFill>
                          <a:latin typeface="ＭＳ Ｐゴシック" panose="020B0600070205080204" pitchFamily="50" charset="-128"/>
                          <a:ea typeface="ＭＳ Ｐゴシック" panose="020B0600070205080204" pitchFamily="50" charset="-128"/>
                        </a:rPr>
                        <a:t>コンテナ・フェリーターミナル以外のターミナルでの陸上電力供給システムの導入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900" dirty="0">
                          <a:solidFill>
                            <a:schemeClr val="tx1"/>
                          </a:solidFill>
                          <a:latin typeface="ＭＳ Ｐゴシック" panose="020B0600070205080204" pitchFamily="50" charset="-128"/>
                          <a:ea typeface="ＭＳ Ｐゴシック" panose="020B0600070205080204" pitchFamily="50" charset="-128"/>
                        </a:rPr>
                        <a:t>（陸電未導入エリアの船舶の</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65%</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を対象に導入が必要）</a:t>
                      </a:r>
                    </a:p>
                  </a:txBody>
                  <a:tcPr marL="167503" marR="167503" marT="83752" marB="83752"/>
                </a:tc>
                <a:extLst>
                  <a:ext uri="{0D108BD9-81ED-4DB2-BD59-A6C34878D82A}">
                    <a16:rowId xmlns:a16="http://schemas.microsoft.com/office/drawing/2014/main" val="392926807"/>
                  </a:ext>
                </a:extLst>
              </a:tr>
              <a:tr h="758333">
                <a:tc vMerge="1">
                  <a:txBody>
                    <a:bodyPr/>
                    <a:lstStyle/>
                    <a:p>
                      <a:endParaRPr kumimoji="1" lang="ja-JP" altLang="en-US"/>
                    </a:p>
                  </a:txBody>
                  <a:tcPr/>
                </a:tc>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車両の削減目標未達成等により目標値とのギャップ発生（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83</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en-US" altLang="ja-JP" sz="19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化・バイオ燃料導入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化の場合、約</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70</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％の車両において転換が必要）</a:t>
                      </a:r>
                    </a:p>
                  </a:txBody>
                  <a:tcPr marL="167503" marR="167503" marT="83752" marB="83752"/>
                </a:tc>
                <a:extLst>
                  <a:ext uri="{0D108BD9-81ED-4DB2-BD59-A6C34878D82A}">
                    <a16:rowId xmlns:a16="http://schemas.microsoft.com/office/drawing/2014/main" val="4039481059"/>
                  </a:ext>
                </a:extLst>
              </a:tr>
              <a:tr h="1053747">
                <a:tc vMerge="1">
                  <a:txBody>
                    <a:bodyPr/>
                    <a:lstStyle/>
                    <a:p>
                      <a:endParaRPr kumimoji="1" lang="ja-JP" altLang="en-US" sz="1200" dirty="0"/>
                    </a:p>
                  </a:txBody>
                  <a:tcPr/>
                </a:tc>
                <a:tc>
                  <a:txBody>
                    <a:bodyPr/>
                    <a:lstStyle/>
                    <a:p>
                      <a:r>
                        <a:rPr kumimoji="1" lang="ja-JP" altLang="en-US" sz="1900" dirty="0">
                          <a:latin typeface="ＭＳ Ｐゴシック" panose="020B0600070205080204" pitchFamily="50" charset="-128"/>
                          <a:ea typeface="ＭＳ Ｐゴシック" panose="020B0600070205080204" pitchFamily="50" charset="-128"/>
                        </a:rPr>
                        <a:t>港湾ターミナル外</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特定事業所の内、削減目標不明、または目標が</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46%</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未満の事業者もいるため目標値とのギャップ発生（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220</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大規模事業所でのさらなる取組促進及び中小事業所での取組拡大を図り、水素・太陽光等のエネルギー導入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txBody>
                  <a:tcPr marL="167503" marR="167503" marT="83752" marB="83752"/>
                </a:tc>
                <a:extLst>
                  <a:ext uri="{0D108BD9-81ED-4DB2-BD59-A6C34878D82A}">
                    <a16:rowId xmlns:a16="http://schemas.microsoft.com/office/drawing/2014/main" val="1874655250"/>
                  </a:ext>
                </a:extLst>
              </a:tr>
              <a:tr h="758333">
                <a:tc rowSpan="4">
                  <a:txBody>
                    <a:bodyPr/>
                    <a:lstStyle/>
                    <a:p>
                      <a:r>
                        <a:rPr kumimoji="1" lang="ja-JP" altLang="en-US" sz="1900" dirty="0">
                          <a:latin typeface="ＭＳ Ｐゴシック" panose="020B0600070205080204" pitchFamily="50" charset="-128"/>
                          <a:ea typeface="ＭＳ Ｐゴシック" panose="020B0600070205080204" pitchFamily="50" charset="-128"/>
                        </a:rPr>
                        <a:t>堺泉北港</a:t>
                      </a:r>
                    </a:p>
                  </a:txBody>
                  <a:tcPr marL="167503" marR="167503" marT="83752" marB="83752"/>
                </a:tc>
                <a:tc>
                  <a:txBody>
                    <a:bodyPr/>
                    <a:lstStyle/>
                    <a:p>
                      <a:r>
                        <a:rPr kumimoji="1" lang="ja-JP" altLang="en-US" sz="1900" dirty="0">
                          <a:latin typeface="ＭＳ Ｐゴシック" panose="020B0600070205080204" pitchFamily="50" charset="-128"/>
                          <a:ea typeface="ＭＳ Ｐゴシック" panose="020B0600070205080204" pitchFamily="50" charset="-128"/>
                        </a:rPr>
                        <a:t>港湾ターミナル内</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化の計画反映・電力会社の取組による電力排出削減等により目標達成の見込み</a:t>
                      </a:r>
                    </a:p>
                  </a:txBody>
                  <a:tcPr marL="167503" marR="167503" marT="83752" marB="83752"/>
                </a:tc>
                <a:tc>
                  <a:txBody>
                    <a:bodyPr/>
                    <a:lstStyle/>
                    <a:p>
                      <a:pPr marL="0" marR="0" lvl="0" indent="0" algn="ctr" defTabSz="960120" rtl="0" eaLnBrk="1" fontAlgn="auto" latinLnBrk="0" hangingPunct="1">
                        <a:lnSpc>
                          <a:spcPct val="100000"/>
                        </a:lnSpc>
                        <a:spcBef>
                          <a:spcPts val="0"/>
                        </a:spcBef>
                        <a:spcAft>
                          <a:spcPts val="0"/>
                        </a:spcAft>
                        <a:buClrTx/>
                        <a:buSzTx/>
                        <a:buFontTx/>
                        <a:buNone/>
                        <a:tabLst/>
                        <a:defRPr/>
                      </a:pPr>
                      <a:r>
                        <a:rPr kumimoji="1" lang="en-US" altLang="ja-JP" sz="1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900" dirty="0">
                        <a:solidFill>
                          <a:schemeClr val="tx1"/>
                        </a:solidFill>
                        <a:latin typeface="ＭＳ Ｐゴシック" panose="020B0600070205080204" pitchFamily="50" charset="-128"/>
                        <a:ea typeface="ＭＳ Ｐゴシック" panose="020B0600070205080204" pitchFamily="50" charset="-128"/>
                      </a:endParaRPr>
                    </a:p>
                  </a:txBody>
                  <a:tcPr marL="167503" marR="167503" marT="83752" marB="83752" anchor="ctr"/>
                </a:tc>
                <a:extLst>
                  <a:ext uri="{0D108BD9-81ED-4DB2-BD59-A6C34878D82A}">
                    <a16:rowId xmlns:a16="http://schemas.microsoft.com/office/drawing/2014/main" val="3598079255"/>
                  </a:ext>
                </a:extLst>
              </a:tr>
              <a:tr h="1053747">
                <a:tc vMerge="1">
                  <a:txBody>
                    <a:bodyPr/>
                    <a:lstStyle/>
                    <a:p>
                      <a:endParaRPr kumimoji="1" lang="ja-JP" altLang="en-US" sz="1200" dirty="0"/>
                    </a:p>
                  </a:txBody>
                  <a:tcPr/>
                </a:tc>
                <a:tc rowSpan="2">
                  <a:txBody>
                    <a:bodyPr/>
                    <a:lstStyle/>
                    <a:p>
                      <a:r>
                        <a:rPr kumimoji="1" lang="ja-JP" altLang="en-US" sz="1900" dirty="0">
                          <a:latin typeface="ＭＳ Ｐゴシック" panose="020B0600070205080204" pitchFamily="50" charset="-128"/>
                          <a:ea typeface="ＭＳ Ｐゴシック" panose="020B0600070205080204" pitchFamily="50" charset="-128"/>
                        </a:rPr>
                        <a:t>港湾ターミナルを出入りする船舶・車両</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陸電未導入のターミナルでの船舶削減目標未達成等により</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74</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r>
                        <a:rPr kumimoji="1" lang="ja-JP" altLang="en-US" sz="1900" dirty="0">
                          <a:solidFill>
                            <a:schemeClr val="tx1"/>
                          </a:solidFill>
                          <a:latin typeface="ＭＳ Ｐゴシック" panose="020B0600070205080204" pitchFamily="50" charset="-128"/>
                          <a:ea typeface="ＭＳ Ｐゴシック" panose="020B0600070205080204" pitchFamily="50" charset="-128"/>
                        </a:rPr>
                        <a:t>コンテナ・フェリー・</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RORO</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ターミナル以外のターミナルでの陸上電力供給システムの導入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900" dirty="0">
                          <a:solidFill>
                            <a:schemeClr val="tx1"/>
                          </a:solidFill>
                          <a:latin typeface="ＭＳ Ｐゴシック" panose="020B0600070205080204" pitchFamily="50" charset="-128"/>
                          <a:ea typeface="ＭＳ Ｐゴシック" panose="020B0600070205080204" pitchFamily="50" charset="-128"/>
                        </a:rPr>
                        <a:t>（陸電未導入エリアの船舶の</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65%</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を対象に導入が必要）</a:t>
                      </a:r>
                    </a:p>
                  </a:txBody>
                  <a:tcPr marL="167503" marR="167503" marT="83752" marB="83752"/>
                </a:tc>
                <a:extLst>
                  <a:ext uri="{0D108BD9-81ED-4DB2-BD59-A6C34878D82A}">
                    <a16:rowId xmlns:a16="http://schemas.microsoft.com/office/drawing/2014/main" val="3503530196"/>
                  </a:ext>
                </a:extLst>
              </a:tr>
              <a:tr h="758333">
                <a:tc vMerge="1">
                  <a:txBody>
                    <a:bodyPr/>
                    <a:lstStyle/>
                    <a:p>
                      <a:endParaRPr kumimoji="1" lang="ja-JP" altLang="en-US"/>
                    </a:p>
                  </a:txBody>
                  <a:tcPr/>
                </a:tc>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車両の削減目標未達成等により目標値とのギャップ発生（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76</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en-US" altLang="ja-JP" sz="19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化・バイオ燃料導入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化の場合、約</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70</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％の車両において転換が必要）</a:t>
                      </a:r>
                    </a:p>
                  </a:txBody>
                  <a:tcPr marL="167503" marR="167503" marT="83752" marB="83752"/>
                </a:tc>
                <a:extLst>
                  <a:ext uri="{0D108BD9-81ED-4DB2-BD59-A6C34878D82A}">
                    <a16:rowId xmlns:a16="http://schemas.microsoft.com/office/drawing/2014/main" val="1961595084"/>
                  </a:ext>
                </a:extLst>
              </a:tr>
              <a:tr h="1053747">
                <a:tc vMerge="1">
                  <a:txBody>
                    <a:bodyPr/>
                    <a:lstStyle/>
                    <a:p>
                      <a:endParaRPr kumimoji="1" lang="ja-JP" altLang="en-US" sz="1200" dirty="0"/>
                    </a:p>
                  </a:txBody>
                  <a:tcPr/>
                </a:tc>
                <a:tc>
                  <a:txBody>
                    <a:bodyPr/>
                    <a:lstStyle/>
                    <a:p>
                      <a:r>
                        <a:rPr kumimoji="1" lang="ja-JP" altLang="en-US" sz="1900" dirty="0">
                          <a:latin typeface="ＭＳ Ｐゴシック" panose="020B0600070205080204" pitchFamily="50" charset="-128"/>
                          <a:ea typeface="ＭＳ Ｐゴシック" panose="020B0600070205080204" pitchFamily="50" charset="-128"/>
                        </a:rPr>
                        <a:t>港湾ターミナル外</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特定事業所の内、削減目標不明、または目標が</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46%</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未満の事業者もいるため目標値とのギャップ発生（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648</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大規模事業所でのさらなる取組促進及び中小事業所での取組拡大を図り、水素・太陽光等のエネルギー導入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txBody>
                  <a:tcPr marL="167503" marR="167503" marT="83752" marB="83752"/>
                </a:tc>
                <a:extLst>
                  <a:ext uri="{0D108BD9-81ED-4DB2-BD59-A6C34878D82A}">
                    <a16:rowId xmlns:a16="http://schemas.microsoft.com/office/drawing/2014/main" val="3262807680"/>
                  </a:ext>
                </a:extLst>
              </a:tr>
              <a:tr h="758333">
                <a:tc rowSpan="4">
                  <a:txBody>
                    <a:bodyPr/>
                    <a:lstStyle/>
                    <a:p>
                      <a:r>
                        <a:rPr kumimoji="1" lang="ja-JP" altLang="en-US" sz="1900" dirty="0">
                          <a:latin typeface="ＭＳ Ｐゴシック" panose="020B0600070205080204" pitchFamily="50" charset="-128"/>
                          <a:ea typeface="ＭＳ Ｐゴシック" panose="020B0600070205080204" pitchFamily="50" charset="-128"/>
                        </a:rPr>
                        <a:t>阪南港</a:t>
                      </a:r>
                    </a:p>
                  </a:txBody>
                  <a:tcPr marL="167503" marR="167503" marT="83752" marB="83752"/>
                </a:tc>
                <a:tc>
                  <a:txBody>
                    <a:bodyPr/>
                    <a:lstStyle/>
                    <a:p>
                      <a:r>
                        <a:rPr kumimoji="1" lang="ja-JP" altLang="en-US" sz="1900" dirty="0">
                          <a:latin typeface="ＭＳ Ｐゴシック" panose="020B0600070205080204" pitchFamily="50" charset="-128"/>
                          <a:ea typeface="ＭＳ Ｐゴシック" panose="020B0600070205080204" pitchFamily="50" charset="-128"/>
                        </a:rPr>
                        <a:t>港湾ターミナル内</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化の計画反映・電力会社の取組による電力排出削減等により目標達成の見込み</a:t>
                      </a:r>
                    </a:p>
                  </a:txBody>
                  <a:tcPr marL="167503" marR="167503" marT="83752" marB="83752"/>
                </a:tc>
                <a:tc>
                  <a:txBody>
                    <a:bodyPr/>
                    <a:lstStyle/>
                    <a:p>
                      <a:pPr algn="ctr"/>
                      <a:r>
                        <a:rPr kumimoji="1" lang="en-US" altLang="ja-JP" sz="19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900" dirty="0">
                        <a:solidFill>
                          <a:schemeClr val="tx1"/>
                        </a:solidFill>
                        <a:latin typeface="ＭＳ Ｐゴシック" panose="020B0600070205080204" pitchFamily="50" charset="-128"/>
                        <a:ea typeface="ＭＳ Ｐゴシック" panose="020B0600070205080204" pitchFamily="50" charset="-128"/>
                      </a:endParaRPr>
                    </a:p>
                  </a:txBody>
                  <a:tcPr marL="167503" marR="167503" marT="83752" marB="83752" anchor="ctr"/>
                </a:tc>
                <a:extLst>
                  <a:ext uri="{0D108BD9-81ED-4DB2-BD59-A6C34878D82A}">
                    <a16:rowId xmlns:a16="http://schemas.microsoft.com/office/drawing/2014/main" val="2336884904"/>
                  </a:ext>
                </a:extLst>
              </a:tr>
              <a:tr h="758333">
                <a:tc vMerge="1">
                  <a:txBody>
                    <a:bodyPr/>
                    <a:lstStyle/>
                    <a:p>
                      <a:endParaRPr kumimoji="1" lang="ja-JP" altLang="en-US" sz="1200"/>
                    </a:p>
                  </a:txBody>
                  <a:tcPr/>
                </a:tc>
                <a:tc rowSpan="2">
                  <a:txBody>
                    <a:bodyPr/>
                    <a:lstStyle/>
                    <a:p>
                      <a:r>
                        <a:rPr kumimoji="1" lang="ja-JP" altLang="en-US" sz="1900" dirty="0">
                          <a:latin typeface="ＭＳ Ｐゴシック" panose="020B0600070205080204" pitchFamily="50" charset="-128"/>
                          <a:ea typeface="ＭＳ Ｐゴシック" panose="020B0600070205080204" pitchFamily="50" charset="-128"/>
                        </a:rPr>
                        <a:t>港湾ターミナルを出入りする船舶・車両</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船舶の削減目標未達成等により目標値とのギャップ発生（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1.3</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r>
                        <a:rPr kumimoji="1" lang="ja-JP" altLang="en-US" sz="1900" dirty="0">
                          <a:solidFill>
                            <a:schemeClr val="tx1"/>
                          </a:solidFill>
                          <a:latin typeface="ＭＳ Ｐゴシック" panose="020B0600070205080204" pitchFamily="50" charset="-128"/>
                          <a:ea typeface="ＭＳ Ｐゴシック" panose="020B0600070205080204" pitchFamily="50" charset="-128"/>
                        </a:rPr>
                        <a:t>陸上電力供給システムの導入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900" dirty="0">
                          <a:solidFill>
                            <a:schemeClr val="tx1"/>
                          </a:solidFill>
                          <a:latin typeface="ＭＳ Ｐゴシック" panose="020B0600070205080204" pitchFamily="50" charset="-128"/>
                          <a:ea typeface="ＭＳ Ｐゴシック" panose="020B0600070205080204" pitchFamily="50" charset="-128"/>
                        </a:rPr>
                        <a:t>（陸電未導入エリアの船舶の</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65%</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を対象に導入が必要）</a:t>
                      </a:r>
                    </a:p>
                  </a:txBody>
                  <a:tcPr marL="167503" marR="167503" marT="83752" marB="83752"/>
                </a:tc>
                <a:extLst>
                  <a:ext uri="{0D108BD9-81ED-4DB2-BD59-A6C34878D82A}">
                    <a16:rowId xmlns:a16="http://schemas.microsoft.com/office/drawing/2014/main" val="846731683"/>
                  </a:ext>
                </a:extLst>
              </a:tr>
              <a:tr h="758333">
                <a:tc vMerge="1">
                  <a:txBody>
                    <a:bodyPr/>
                    <a:lstStyle/>
                    <a:p>
                      <a:endParaRPr kumimoji="1" lang="ja-JP" altLang="en-US"/>
                    </a:p>
                  </a:txBody>
                  <a:tcPr/>
                </a:tc>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車両の削減目標未達成等により目標値とのギャップ発生（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0.7</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en-US" altLang="ja-JP" sz="19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化・バイオ燃料導入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化の場合、約</a:t>
                      </a:r>
                      <a:r>
                        <a:rPr kumimoji="1" lang="en-US" altLang="ja-JP" sz="1900" dirty="0">
                          <a:solidFill>
                            <a:schemeClr val="tx1"/>
                          </a:solidFill>
                          <a:latin typeface="ＭＳ Ｐゴシック" panose="020B0600070205080204" pitchFamily="50" charset="-128"/>
                          <a:ea typeface="ＭＳ Ｐゴシック" panose="020B0600070205080204" pitchFamily="50" charset="-128"/>
                        </a:rPr>
                        <a:t>70</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％の車両において転換が必要）</a:t>
                      </a:r>
                    </a:p>
                  </a:txBody>
                  <a:tcPr marL="167503" marR="167503" marT="83752" marB="83752"/>
                </a:tc>
                <a:extLst>
                  <a:ext uri="{0D108BD9-81ED-4DB2-BD59-A6C34878D82A}">
                    <a16:rowId xmlns:a16="http://schemas.microsoft.com/office/drawing/2014/main" val="3336571660"/>
                  </a:ext>
                </a:extLst>
              </a:tr>
              <a:tr h="1053747">
                <a:tc vMerge="1">
                  <a:txBody>
                    <a:bodyPr/>
                    <a:lstStyle/>
                    <a:p>
                      <a:endParaRPr kumimoji="1" lang="ja-JP" altLang="en-US" sz="1200" dirty="0"/>
                    </a:p>
                  </a:txBody>
                  <a:tcPr/>
                </a:tc>
                <a:tc>
                  <a:txBody>
                    <a:bodyPr/>
                    <a:lstStyle/>
                    <a:p>
                      <a:r>
                        <a:rPr kumimoji="1" lang="ja-JP" altLang="en-US" sz="1900" dirty="0">
                          <a:latin typeface="ＭＳ Ｐゴシック" panose="020B0600070205080204" pitchFamily="50" charset="-128"/>
                          <a:ea typeface="ＭＳ Ｐゴシック" panose="020B0600070205080204" pitchFamily="50" charset="-128"/>
                        </a:rPr>
                        <a:t>ターミナル外</a:t>
                      </a:r>
                    </a:p>
                  </a:txBody>
                  <a:tcPr marL="167503" marR="167503" marT="83752" marB="83752"/>
                </a:tc>
                <a:tc>
                  <a:txBody>
                    <a:bodyPr/>
                    <a:lstStyle/>
                    <a:p>
                      <a:pPr marL="0" algn="l" defTabSz="960120" rtl="0" eaLnBrk="1" latinLnBrk="0" hangingPunct="1"/>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特定事業所の内、削減目標不明、または目標値が</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46%</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未満の事業者もいるため目標値とのギャップ発生（</a:t>
                      </a:r>
                      <a:r>
                        <a:rPr kumimoji="1" lang="en-US" altLang="ja-JP" sz="1900" kern="1200" dirty="0">
                          <a:solidFill>
                            <a:schemeClr val="tx1"/>
                          </a:solidFill>
                          <a:latin typeface="ＭＳ Ｐゴシック" panose="020B0600070205080204" pitchFamily="50" charset="-128"/>
                          <a:ea typeface="ＭＳ Ｐゴシック" panose="020B0600070205080204" pitchFamily="50" charset="-128"/>
                          <a:cs typeface="+mn-cs"/>
                        </a:rPr>
                        <a:t>44</a:t>
                      </a:r>
                      <a:r>
                        <a:rPr kumimoji="1" lang="ja-JP" altLang="en-US" sz="1900" kern="1200" dirty="0">
                          <a:solidFill>
                            <a:schemeClr val="tx1"/>
                          </a:solidFill>
                          <a:latin typeface="ＭＳ Ｐゴシック" panose="020B0600070205080204" pitchFamily="50" charset="-128"/>
                          <a:ea typeface="ＭＳ Ｐゴシック" panose="020B0600070205080204" pitchFamily="50" charset="-128"/>
                          <a:cs typeface="+mn-cs"/>
                        </a:rPr>
                        <a:t>千トン削減不足）</a:t>
                      </a:r>
                    </a:p>
                  </a:txBody>
                  <a:tcPr marL="167503" marR="167503" marT="83752" marB="83752"/>
                </a:tc>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大規模事業所でのさらなる取組促進及び中小事業所での取組拡大を図り、水素・太陽光等のエネルギー導入</a:t>
                      </a:r>
                      <a:endParaRPr kumimoji="1" lang="en-US" altLang="ja-JP" sz="1900" dirty="0">
                        <a:solidFill>
                          <a:schemeClr val="tx1"/>
                        </a:solidFill>
                        <a:latin typeface="ＭＳ Ｐゴシック" panose="020B0600070205080204" pitchFamily="50" charset="-128"/>
                        <a:ea typeface="ＭＳ Ｐゴシック" panose="020B0600070205080204" pitchFamily="50" charset="-128"/>
                      </a:endParaRPr>
                    </a:p>
                  </a:txBody>
                  <a:tcPr marL="167503" marR="167503" marT="83752" marB="83752"/>
                </a:tc>
                <a:extLst>
                  <a:ext uri="{0D108BD9-81ED-4DB2-BD59-A6C34878D82A}">
                    <a16:rowId xmlns:a16="http://schemas.microsoft.com/office/drawing/2014/main" val="334408957"/>
                  </a:ext>
                </a:extLst>
              </a:tr>
            </a:tbl>
          </a:graphicData>
        </a:graphic>
      </p:graphicFrame>
      <p:cxnSp>
        <p:nvCxnSpPr>
          <p:cNvPr id="6" name="直線コネクタ 5"/>
          <p:cNvCxnSpPr/>
          <p:nvPr/>
        </p:nvCxnSpPr>
        <p:spPr>
          <a:xfrm>
            <a:off x="2" y="965117"/>
            <a:ext cx="16884000" cy="0"/>
          </a:xfrm>
          <a:prstGeom prst="line">
            <a:avLst/>
          </a:prstGeom>
          <a:ln w="5080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27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8BFB03F-7E29-4771-A31B-5D71E6E76864}"/>
              </a:ext>
            </a:extLst>
          </p:cNvPr>
          <p:cNvPicPr>
            <a:picLocks noChangeAspect="1"/>
          </p:cNvPicPr>
          <p:nvPr/>
        </p:nvPicPr>
        <p:blipFill rotWithShape="1">
          <a:blip r:embed="rId3"/>
          <a:srcRect b="75119"/>
          <a:stretch/>
        </p:blipFill>
        <p:spPr>
          <a:xfrm>
            <a:off x="1190082" y="1911659"/>
            <a:ext cx="7315200" cy="4528239"/>
          </a:xfrm>
          <a:prstGeom prst="rect">
            <a:avLst/>
          </a:prstGeom>
        </p:spPr>
      </p:pic>
      <p:sp>
        <p:nvSpPr>
          <p:cNvPr id="12" name="スライド番号プレースホルダー 2">
            <a:extLst>
              <a:ext uri="{FF2B5EF4-FFF2-40B4-BE49-F238E27FC236}">
                <a16:creationId xmlns:a16="http://schemas.microsoft.com/office/drawing/2014/main" id="{41C936E8-C142-4E2D-92CF-7BCEDC5B99FC}"/>
              </a:ext>
            </a:extLst>
          </p:cNvPr>
          <p:cNvSpPr>
            <a:spLocks noGrp="1"/>
          </p:cNvSpPr>
          <p:nvPr>
            <p:ph type="sldNum" sz="quarter" idx="11"/>
          </p:nvPr>
        </p:nvSpPr>
        <p:spPr>
          <a:xfrm>
            <a:off x="19952259" y="12072332"/>
            <a:ext cx="1268746" cy="629138"/>
          </a:xfrm>
        </p:spPr>
        <p:txBody>
          <a:bodyPr/>
          <a:lstStyle>
            <a:lvl1pPr>
              <a:defRPr>
                <a:solidFill>
                  <a:schemeClr val="tx1"/>
                </a:solidFill>
              </a:defRPr>
            </a:lvl1pPr>
          </a:lstStyle>
          <a:p>
            <a:pPr defTabSz="1575603" fontAlgn="base">
              <a:spcBef>
                <a:spcPct val="0"/>
              </a:spcBef>
              <a:spcAft>
                <a:spcPct val="0"/>
              </a:spcAft>
              <a:defRPr/>
            </a:pPr>
            <a:fld id="{18EAE80E-A420-40D4-8E6A-F3B1068ED3F0}" type="slidenum">
              <a:rPr kumimoji="1" lang="ja-JP" altLang="en-US" sz="1689">
                <a:solidFill>
                  <a:prstClr val="black"/>
                </a:solidFill>
                <a:latin typeface="Arial" charset="0"/>
                <a:ea typeface="ＭＳ Ｐゴシック" charset="-128"/>
              </a:rPr>
              <a:pPr defTabSz="1575603" fontAlgn="base">
                <a:spcBef>
                  <a:spcPct val="0"/>
                </a:spcBef>
                <a:spcAft>
                  <a:spcPct val="0"/>
                </a:spcAft>
                <a:defRPr/>
              </a:pPr>
              <a:t>3</a:t>
            </a:fld>
            <a:endParaRPr kumimoji="1" lang="ja-JP" altLang="en-US" sz="1689" dirty="0">
              <a:solidFill>
                <a:prstClr val="black"/>
              </a:solidFill>
              <a:latin typeface="Arial" charset="0"/>
              <a:ea typeface="ＭＳ Ｐゴシック" charset="-128"/>
            </a:endParaRPr>
          </a:p>
        </p:txBody>
      </p:sp>
      <p:sp>
        <p:nvSpPr>
          <p:cNvPr id="6" name="タイトル 1">
            <a:extLst>
              <a:ext uri="{FF2B5EF4-FFF2-40B4-BE49-F238E27FC236}">
                <a16:creationId xmlns:a16="http://schemas.microsoft.com/office/drawing/2014/main" id="{C5402626-AE90-40FA-B52E-9AD9DCD4C5EF}"/>
              </a:ext>
            </a:extLst>
          </p:cNvPr>
          <p:cNvSpPr txBox="1">
            <a:spLocks/>
          </p:cNvSpPr>
          <p:nvPr/>
        </p:nvSpPr>
        <p:spPr bwMode="auto">
          <a:xfrm>
            <a:off x="220200" y="770958"/>
            <a:ext cx="12917274" cy="75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438" tIns="72719" rIns="145438" bIns="72719"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温室効果ガス排出量の推計</a:t>
            </a:r>
            <a:endParaRPr kumimoji="1" lang="en-US" altLang="ja-JP" sz="3343" b="1" dirty="0">
              <a:solidFill>
                <a:srgbClr val="006699"/>
              </a:solidFill>
              <a:latin typeface="ＭＳ Ｐゴシック" panose="020B0600070205080204" pitchFamily="50" charset="-128"/>
              <a:ea typeface="ＭＳ Ｐゴシック" panose="020B0600070205080204" pitchFamily="50" charset="-128"/>
            </a:endParaRPr>
          </a:p>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温室効果ガスの削減目標及び削減計画</a:t>
            </a:r>
          </a:p>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　</a:t>
            </a:r>
          </a:p>
        </p:txBody>
      </p:sp>
      <p:sp>
        <p:nvSpPr>
          <p:cNvPr id="7" name="タイトル 1">
            <a:extLst>
              <a:ext uri="{FF2B5EF4-FFF2-40B4-BE49-F238E27FC236}">
                <a16:creationId xmlns:a16="http://schemas.microsoft.com/office/drawing/2014/main" id="{C1310B15-C930-4E6E-9626-A6793502A2DF}"/>
              </a:ext>
            </a:extLst>
          </p:cNvPr>
          <p:cNvSpPr txBox="1">
            <a:spLocks/>
          </p:cNvSpPr>
          <p:nvPr/>
        </p:nvSpPr>
        <p:spPr bwMode="auto">
          <a:xfrm>
            <a:off x="12013187" y="593291"/>
            <a:ext cx="3700228" cy="75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438" tIns="72719" rIns="145438" bIns="72719"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r" defTabSz="1575603" fontAlgn="base">
              <a:spcBef>
                <a:spcPct val="0"/>
              </a:spcBef>
              <a:spcAft>
                <a:spcPct val="0"/>
              </a:spcAft>
            </a:pPr>
            <a:r>
              <a:rPr kumimoji="1" lang="ja-JP" altLang="en-US" sz="4135" b="1" dirty="0">
                <a:solidFill>
                  <a:srgbClr val="006699"/>
                </a:solidFill>
                <a:latin typeface="ＭＳ Ｐゴシック" panose="020B0600070205080204" pitchFamily="50" charset="-128"/>
                <a:ea typeface="ＭＳ Ｐゴシック" panose="020B0600070205080204" pitchFamily="50" charset="-128"/>
              </a:rPr>
              <a:t>（大阪港）</a:t>
            </a:r>
          </a:p>
        </p:txBody>
      </p:sp>
      <p:cxnSp>
        <p:nvCxnSpPr>
          <p:cNvPr id="8" name="直線コネクタ 7">
            <a:extLst>
              <a:ext uri="{FF2B5EF4-FFF2-40B4-BE49-F238E27FC236}">
                <a16:creationId xmlns:a16="http://schemas.microsoft.com/office/drawing/2014/main" id="{9C4C357B-FB13-40C8-AF11-697E142D2832}"/>
              </a:ext>
            </a:extLst>
          </p:cNvPr>
          <p:cNvCxnSpPr/>
          <p:nvPr/>
        </p:nvCxnSpPr>
        <p:spPr>
          <a:xfrm>
            <a:off x="157286" y="1475056"/>
            <a:ext cx="15459977" cy="0"/>
          </a:xfrm>
          <a:prstGeom prst="line">
            <a:avLst/>
          </a:prstGeom>
          <a:ln w="50800" cmpd="sng"/>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B0AB08C9-24BB-4AED-AF8B-3AE6D1A6A4BB}"/>
              </a:ext>
            </a:extLst>
          </p:cNvPr>
          <p:cNvSpPr/>
          <p:nvPr/>
        </p:nvSpPr>
        <p:spPr>
          <a:xfrm>
            <a:off x="9381868" y="11676131"/>
            <a:ext cx="7511212" cy="523220"/>
          </a:xfrm>
          <a:prstGeom prst="rect">
            <a:avLst/>
          </a:prstGeom>
        </p:spPr>
        <p:txBody>
          <a:bodyPr wrap="square">
            <a:spAutoFit/>
          </a:bodyPr>
          <a:lstStyle/>
          <a:p>
            <a:r>
              <a:rPr lang="en-US" altLang="ja-JP" sz="1400" b="1" dirty="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①アンケート・ヒアリングで把握した事業者の取組、②大口利用事業者の中長期経営計画、</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③次世代エネルギーに関する政策に基づき推計した排出量</a:t>
            </a:r>
            <a:endParaRPr lang="ja-JP" altLang="en-US" sz="1400" dirty="0">
              <a:highlight>
                <a:srgbClr val="FFFF00"/>
              </a:highlight>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4008551" y="1917898"/>
            <a:ext cx="1608712"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D6F96F6B-9C9B-4A6A-96F9-C280838FCA33}"/>
              </a:ext>
            </a:extLst>
          </p:cNvPr>
          <p:cNvSpPr/>
          <p:nvPr/>
        </p:nvSpPr>
        <p:spPr>
          <a:xfrm>
            <a:off x="3369540" y="1751670"/>
            <a:ext cx="1835759"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ターミナル内</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94" name="正方形/長方形 93">
            <a:extLst>
              <a:ext uri="{FF2B5EF4-FFF2-40B4-BE49-F238E27FC236}">
                <a16:creationId xmlns:a16="http://schemas.microsoft.com/office/drawing/2014/main" id="{E828829E-8780-4444-8BB5-444B4C18E03A}"/>
              </a:ext>
            </a:extLst>
          </p:cNvPr>
          <p:cNvSpPr/>
          <p:nvPr/>
        </p:nvSpPr>
        <p:spPr>
          <a:xfrm>
            <a:off x="3411497" y="6468652"/>
            <a:ext cx="1577676"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船舶・車両</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95" name="正方形/長方形 94">
            <a:extLst>
              <a:ext uri="{FF2B5EF4-FFF2-40B4-BE49-F238E27FC236}">
                <a16:creationId xmlns:a16="http://schemas.microsoft.com/office/drawing/2014/main" id="{7F20BE0A-149B-48D4-AEAC-EF9F2CC6D9ED}"/>
              </a:ext>
            </a:extLst>
          </p:cNvPr>
          <p:cNvSpPr/>
          <p:nvPr/>
        </p:nvSpPr>
        <p:spPr>
          <a:xfrm>
            <a:off x="11786203" y="1692586"/>
            <a:ext cx="1835759"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ターミナル外</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96" name="正方形/長方形 95">
            <a:extLst>
              <a:ext uri="{FF2B5EF4-FFF2-40B4-BE49-F238E27FC236}">
                <a16:creationId xmlns:a16="http://schemas.microsoft.com/office/drawing/2014/main" id="{31589736-1BA4-4871-98A5-E81641113647}"/>
              </a:ext>
            </a:extLst>
          </p:cNvPr>
          <p:cNvSpPr/>
          <p:nvPr/>
        </p:nvSpPr>
        <p:spPr>
          <a:xfrm>
            <a:off x="12302369" y="6465978"/>
            <a:ext cx="803425"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合計</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98" name="角丸四角形 3">
            <a:extLst>
              <a:ext uri="{FF2B5EF4-FFF2-40B4-BE49-F238E27FC236}">
                <a16:creationId xmlns:a16="http://schemas.microsoft.com/office/drawing/2014/main" id="{75CCD912-D605-41D3-8C13-4136086E1FE6}"/>
              </a:ext>
            </a:extLst>
          </p:cNvPr>
          <p:cNvSpPr/>
          <p:nvPr/>
        </p:nvSpPr>
        <p:spPr>
          <a:xfrm>
            <a:off x="9381868" y="6251897"/>
            <a:ext cx="7280532" cy="5299953"/>
          </a:xfrm>
          <a:prstGeom prst="roundRect">
            <a:avLst>
              <a:gd name="adj" fmla="val 52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45" dirty="0"/>
          </a:p>
        </p:txBody>
      </p:sp>
      <p:sp>
        <p:nvSpPr>
          <p:cNvPr id="100" name="スライド番号プレースホルダー 2">
            <a:extLst>
              <a:ext uri="{FF2B5EF4-FFF2-40B4-BE49-F238E27FC236}">
                <a16:creationId xmlns:a16="http://schemas.microsoft.com/office/drawing/2014/main" id="{4BF6C262-3B03-4503-8BBF-E96A3EC8C1B3}"/>
              </a:ext>
            </a:extLst>
          </p:cNvPr>
          <p:cNvSpPr txBox="1">
            <a:spLocks/>
          </p:cNvSpPr>
          <p:nvPr/>
        </p:nvSpPr>
        <p:spPr>
          <a:xfrm>
            <a:off x="13228320" y="12223583"/>
            <a:ext cx="3840480" cy="629138"/>
          </a:xfrm>
          <a:prstGeom prst="rect">
            <a:avLst/>
          </a:prstGeom>
        </p:spPr>
        <p:txBody>
          <a:bodyPr vert="horz" lIns="91440" tIns="45720" rIns="91440" bIns="45720" rtlCol="0" anchor="ctr"/>
          <a:lstStyle>
            <a:defPPr>
              <a:defRPr lang="en-US"/>
            </a:defPPr>
            <a:lvl1pPr marL="0" algn="r" defTabSz="457200" rtl="0" eaLnBrk="1" latinLnBrk="0" hangingPunct="1">
              <a:defRPr sz="1163"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575603" fontAlgn="base">
              <a:spcBef>
                <a:spcPct val="0"/>
              </a:spcBef>
              <a:spcAft>
                <a:spcPct val="0"/>
              </a:spcAft>
              <a:defRPr/>
            </a:pPr>
            <a:fld id="{18EAE80E-A420-40D4-8E6A-F3B1068ED3F0}" type="slidenum">
              <a:rPr kumimoji="1" lang="ja-JP" altLang="en-US" sz="1689" smtClean="0">
                <a:solidFill>
                  <a:prstClr val="black"/>
                </a:solidFill>
                <a:latin typeface="Arial" charset="0"/>
                <a:ea typeface="ＭＳ Ｐゴシック" charset="-128"/>
              </a:rPr>
              <a:pPr defTabSz="1575603" fontAlgn="base">
                <a:spcBef>
                  <a:spcPct val="0"/>
                </a:spcBef>
                <a:spcAft>
                  <a:spcPct val="0"/>
                </a:spcAft>
                <a:defRPr/>
              </a:pPr>
              <a:t>3</a:t>
            </a:fld>
            <a:endParaRPr kumimoji="1" lang="ja-JP" altLang="en-US" sz="1689" dirty="0">
              <a:solidFill>
                <a:prstClr val="black"/>
              </a:solidFill>
              <a:latin typeface="Arial" charset="0"/>
              <a:ea typeface="ＭＳ Ｐゴシック" charset="-128"/>
            </a:endParaRPr>
          </a:p>
        </p:txBody>
      </p:sp>
      <p:sp>
        <p:nvSpPr>
          <p:cNvPr id="101" name="吹き出し: 四角形 100">
            <a:extLst>
              <a:ext uri="{FF2B5EF4-FFF2-40B4-BE49-F238E27FC236}">
                <a16:creationId xmlns:a16="http://schemas.microsoft.com/office/drawing/2014/main" id="{B43CD998-99AF-41EC-AB57-E8553EC3D041}"/>
              </a:ext>
            </a:extLst>
          </p:cNvPr>
          <p:cNvSpPr/>
          <p:nvPr/>
        </p:nvSpPr>
        <p:spPr>
          <a:xfrm>
            <a:off x="5548697" y="6488648"/>
            <a:ext cx="2956585" cy="821787"/>
          </a:xfrm>
          <a:prstGeom prst="wedgeRectCallout">
            <a:avLst>
              <a:gd name="adj1" fmla="val 38542"/>
              <a:gd name="adj2" fmla="val 98685"/>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目標達成に向けて、陸電未導入エリアでの船舶への陸電導入・</a:t>
            </a:r>
            <a:endParaRPr kumimoji="1" lang="en-US" altLang="ja-JP" sz="1600" b="1" dirty="0">
              <a:solidFill>
                <a:srgbClr val="00B050"/>
              </a:solidFill>
              <a:latin typeface="ＭＳ Ｐゴシック" panose="020B0600070205080204" pitchFamily="50" charset="-128"/>
              <a:ea typeface="ＭＳ Ｐゴシック" panose="020B0600070205080204" pitchFamily="50" charset="-128"/>
            </a:endParaRPr>
          </a:p>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車両の</a:t>
            </a:r>
            <a:r>
              <a:rPr kumimoji="1" lang="en-US" altLang="ja-JP" sz="1600" b="1" dirty="0">
                <a:solidFill>
                  <a:srgbClr val="00B050"/>
                </a:solidFill>
                <a:latin typeface="ＭＳ Ｐゴシック" panose="020B0600070205080204" pitchFamily="50" charset="-128"/>
                <a:ea typeface="ＭＳ Ｐゴシック" panose="020B0600070205080204" pitchFamily="50" charset="-128"/>
              </a:rPr>
              <a:t>EV</a:t>
            </a:r>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化等が必要</a:t>
            </a:r>
          </a:p>
        </p:txBody>
      </p:sp>
      <p:sp>
        <p:nvSpPr>
          <p:cNvPr id="102" name="吹き出し: 四角形 101">
            <a:extLst>
              <a:ext uri="{FF2B5EF4-FFF2-40B4-BE49-F238E27FC236}">
                <a16:creationId xmlns:a16="http://schemas.microsoft.com/office/drawing/2014/main" id="{CCE9DB17-110E-4184-A879-66DD7121F038}"/>
              </a:ext>
            </a:extLst>
          </p:cNvPr>
          <p:cNvSpPr/>
          <p:nvPr/>
        </p:nvSpPr>
        <p:spPr>
          <a:xfrm>
            <a:off x="15169165" y="4230619"/>
            <a:ext cx="1830419" cy="852069"/>
          </a:xfrm>
          <a:prstGeom prst="wedgeRectCallout">
            <a:avLst>
              <a:gd name="adj1" fmla="val -18537"/>
              <a:gd name="adj2" fmla="val -9829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特定事業者のうち、事業所の削減目標</a:t>
            </a:r>
            <a:r>
              <a:rPr kumimoji="1" lang="en-US" altLang="ja-JP" sz="1600" b="1" dirty="0">
                <a:solidFill>
                  <a:schemeClr val="accent5"/>
                </a:solidFill>
                <a:latin typeface="ＭＳ Ｐゴシック" panose="020B0600070205080204" pitchFamily="50" charset="-128"/>
                <a:ea typeface="ＭＳ Ｐゴシック" panose="020B0600070205080204" pitchFamily="50" charset="-128"/>
              </a:rPr>
              <a:t>46%</a:t>
            </a:r>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未満が多い</a:t>
            </a:r>
          </a:p>
        </p:txBody>
      </p:sp>
      <p:sp>
        <p:nvSpPr>
          <p:cNvPr id="103" name="吹き出し: 四角形 102">
            <a:extLst>
              <a:ext uri="{FF2B5EF4-FFF2-40B4-BE49-F238E27FC236}">
                <a16:creationId xmlns:a16="http://schemas.microsoft.com/office/drawing/2014/main" id="{66B3655C-0D46-4F65-8A5E-03FD7669A47A}"/>
              </a:ext>
            </a:extLst>
          </p:cNvPr>
          <p:cNvSpPr/>
          <p:nvPr/>
        </p:nvSpPr>
        <p:spPr>
          <a:xfrm>
            <a:off x="6967713" y="3340794"/>
            <a:ext cx="2365762" cy="545918"/>
          </a:xfrm>
          <a:prstGeom prst="wedgeRectCallout">
            <a:avLst>
              <a:gd name="adj1" fmla="val -60311"/>
              <a:gd name="adj2" fmla="val 11708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en-US" altLang="ja-JP" sz="1600" b="1" dirty="0">
                <a:solidFill>
                  <a:schemeClr val="accent5"/>
                </a:solidFill>
                <a:latin typeface="ＭＳ Ｐゴシック" panose="020B0600070205080204" pitchFamily="50" charset="-128"/>
                <a:ea typeface="ＭＳ Ｐゴシック" panose="020B0600070205080204" pitchFamily="50" charset="-128"/>
              </a:rPr>
              <a:t>LED</a:t>
            </a:r>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化・電力会社の取組により排出量削減</a:t>
            </a:r>
          </a:p>
        </p:txBody>
      </p:sp>
      <p:sp>
        <p:nvSpPr>
          <p:cNvPr id="20" name="吹き出し: 四角形 19">
            <a:extLst>
              <a:ext uri="{FF2B5EF4-FFF2-40B4-BE49-F238E27FC236}">
                <a16:creationId xmlns:a16="http://schemas.microsoft.com/office/drawing/2014/main" id="{3939E678-CA85-4032-913C-2EC2459C0B5D}"/>
              </a:ext>
            </a:extLst>
          </p:cNvPr>
          <p:cNvSpPr/>
          <p:nvPr/>
        </p:nvSpPr>
        <p:spPr>
          <a:xfrm>
            <a:off x="7265235" y="8988825"/>
            <a:ext cx="2052198" cy="1514017"/>
          </a:xfrm>
          <a:prstGeom prst="wedgeRectCallout">
            <a:avLst>
              <a:gd name="adj1" fmla="val -15384"/>
              <a:gd name="adj2" fmla="val -7735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コンテナ・フェリーターミナルへの陸電導入等により削減は図られるものの、削減車両の削減目標未達成等</a:t>
            </a:r>
          </a:p>
        </p:txBody>
      </p:sp>
      <p:pic>
        <p:nvPicPr>
          <p:cNvPr id="9" name="図 8">
            <a:extLst>
              <a:ext uri="{FF2B5EF4-FFF2-40B4-BE49-F238E27FC236}">
                <a16:creationId xmlns:a16="http://schemas.microsoft.com/office/drawing/2014/main" id="{8A375D7C-07CF-483F-96BF-64FBF9B8E42A}"/>
              </a:ext>
            </a:extLst>
          </p:cNvPr>
          <p:cNvPicPr>
            <a:picLocks noChangeAspect="1"/>
          </p:cNvPicPr>
          <p:nvPr/>
        </p:nvPicPr>
        <p:blipFill rotWithShape="1">
          <a:blip r:embed="rId4"/>
          <a:srcRect l="47411" t="48671"/>
          <a:stretch/>
        </p:blipFill>
        <p:spPr>
          <a:xfrm>
            <a:off x="9156598" y="1598239"/>
            <a:ext cx="7300306" cy="9183035"/>
          </a:xfrm>
          <a:prstGeom prst="rect">
            <a:avLst/>
          </a:prstGeom>
        </p:spPr>
      </p:pic>
      <p:sp>
        <p:nvSpPr>
          <p:cNvPr id="21" name="吹き出し: 四角形 20">
            <a:extLst>
              <a:ext uri="{FF2B5EF4-FFF2-40B4-BE49-F238E27FC236}">
                <a16:creationId xmlns:a16="http://schemas.microsoft.com/office/drawing/2014/main" id="{DCD6D7CA-3C17-42FF-985A-737BA9411A30}"/>
              </a:ext>
            </a:extLst>
          </p:cNvPr>
          <p:cNvSpPr/>
          <p:nvPr/>
        </p:nvSpPr>
        <p:spPr>
          <a:xfrm>
            <a:off x="14102862" y="1528448"/>
            <a:ext cx="2896722" cy="1202560"/>
          </a:xfrm>
          <a:prstGeom prst="wedgeRectCallout">
            <a:avLst>
              <a:gd name="adj1" fmla="val 15699"/>
              <a:gd name="adj2" fmla="val 8151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目標達成に向けて、特定事業者のうち、大規模事業所でのさらなる取組促進及び中小事業所での取組拡大を図り、水素・太陽光等のエネルギー導入が必要</a:t>
            </a:r>
          </a:p>
        </p:txBody>
      </p:sp>
      <p:pic>
        <p:nvPicPr>
          <p:cNvPr id="37" name="図 36">
            <a:extLst>
              <a:ext uri="{FF2B5EF4-FFF2-40B4-BE49-F238E27FC236}">
                <a16:creationId xmlns:a16="http://schemas.microsoft.com/office/drawing/2014/main" id="{9426B58C-E112-4F31-A73F-191398815175}"/>
              </a:ext>
            </a:extLst>
          </p:cNvPr>
          <p:cNvPicPr>
            <a:picLocks noChangeAspect="1"/>
          </p:cNvPicPr>
          <p:nvPr/>
        </p:nvPicPr>
        <p:blipFill>
          <a:blip r:embed="rId5"/>
          <a:stretch>
            <a:fillRect/>
          </a:stretch>
        </p:blipFill>
        <p:spPr>
          <a:xfrm>
            <a:off x="1395337" y="6889902"/>
            <a:ext cx="5892315" cy="4197847"/>
          </a:xfrm>
          <a:prstGeom prst="rect">
            <a:avLst/>
          </a:prstGeom>
        </p:spPr>
      </p:pic>
      <p:sp>
        <p:nvSpPr>
          <p:cNvPr id="52" name="正方形/長方形 51">
            <a:extLst>
              <a:ext uri="{FF2B5EF4-FFF2-40B4-BE49-F238E27FC236}">
                <a16:creationId xmlns:a16="http://schemas.microsoft.com/office/drawing/2014/main" id="{60A6ADAD-F5F9-42BF-A536-3F3F043CB7A4}"/>
              </a:ext>
            </a:extLst>
          </p:cNvPr>
          <p:cNvSpPr/>
          <p:nvPr/>
        </p:nvSpPr>
        <p:spPr>
          <a:xfrm>
            <a:off x="6552876" y="7531825"/>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222</a:t>
            </a:r>
            <a:endParaRPr lang="en-US" altLang="ja-JP" sz="1074" b="1" dirty="0">
              <a:latin typeface="ＭＳ Ｐゴシック" panose="020B0600070205080204" pitchFamily="50" charset="-128"/>
              <a:ea typeface="ＭＳ Ｐゴシック" panose="020B0600070205080204" pitchFamily="50" charset="-128"/>
            </a:endParaRPr>
          </a:p>
        </p:txBody>
      </p:sp>
      <p:sp>
        <p:nvSpPr>
          <p:cNvPr id="53" name="正方形/長方形 52">
            <a:extLst>
              <a:ext uri="{FF2B5EF4-FFF2-40B4-BE49-F238E27FC236}">
                <a16:creationId xmlns:a16="http://schemas.microsoft.com/office/drawing/2014/main" id="{776049A5-FB34-4D55-9A24-1622FF07104C}"/>
              </a:ext>
            </a:extLst>
          </p:cNvPr>
          <p:cNvSpPr/>
          <p:nvPr/>
        </p:nvSpPr>
        <p:spPr>
          <a:xfrm>
            <a:off x="3876306" y="7149432"/>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258</a:t>
            </a:r>
          </a:p>
        </p:txBody>
      </p:sp>
      <p:sp>
        <p:nvSpPr>
          <p:cNvPr id="54" name="正方形/長方形 53">
            <a:extLst>
              <a:ext uri="{FF2B5EF4-FFF2-40B4-BE49-F238E27FC236}">
                <a16:creationId xmlns:a16="http://schemas.microsoft.com/office/drawing/2014/main" id="{562F7264-ABF6-46D0-8E35-088573519F0E}"/>
              </a:ext>
            </a:extLst>
          </p:cNvPr>
          <p:cNvSpPr/>
          <p:nvPr/>
        </p:nvSpPr>
        <p:spPr>
          <a:xfrm>
            <a:off x="2127730" y="7208572"/>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250</a:t>
            </a:r>
            <a:endParaRPr lang="en-US" altLang="ja-JP" sz="1074" b="1" dirty="0">
              <a:latin typeface="ＭＳ Ｐゴシック" panose="020B0600070205080204" pitchFamily="50" charset="-128"/>
              <a:ea typeface="ＭＳ Ｐゴシック" panose="020B0600070205080204" pitchFamily="50" charset="-128"/>
            </a:endParaRPr>
          </a:p>
        </p:txBody>
      </p:sp>
      <p:sp>
        <p:nvSpPr>
          <p:cNvPr id="55" name="正方形/長方形 54">
            <a:extLst>
              <a:ext uri="{FF2B5EF4-FFF2-40B4-BE49-F238E27FC236}">
                <a16:creationId xmlns:a16="http://schemas.microsoft.com/office/drawing/2014/main" id="{A7A5FE87-F760-4645-B24D-6E08813C1FCD}"/>
              </a:ext>
            </a:extLst>
          </p:cNvPr>
          <p:cNvSpPr/>
          <p:nvPr/>
        </p:nvSpPr>
        <p:spPr>
          <a:xfrm>
            <a:off x="5691170" y="8901873"/>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135</a:t>
            </a:r>
          </a:p>
        </p:txBody>
      </p:sp>
      <p:sp>
        <p:nvSpPr>
          <p:cNvPr id="51" name="正方形/長方形 50">
            <a:extLst>
              <a:ext uri="{FF2B5EF4-FFF2-40B4-BE49-F238E27FC236}">
                <a16:creationId xmlns:a16="http://schemas.microsoft.com/office/drawing/2014/main" id="{061A4AE7-769C-4C6D-AF5D-E2CBE5558A64}"/>
              </a:ext>
            </a:extLst>
          </p:cNvPr>
          <p:cNvSpPr/>
          <p:nvPr/>
        </p:nvSpPr>
        <p:spPr>
          <a:xfrm>
            <a:off x="5960390" y="8123943"/>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115</a:t>
            </a:r>
          </a:p>
        </p:txBody>
      </p:sp>
      <p:pic>
        <p:nvPicPr>
          <p:cNvPr id="39" name="図 38">
            <a:extLst>
              <a:ext uri="{FF2B5EF4-FFF2-40B4-BE49-F238E27FC236}">
                <a16:creationId xmlns:a16="http://schemas.microsoft.com/office/drawing/2014/main" id="{24F31DBF-4B48-44E9-A370-6A9627108E2E}"/>
              </a:ext>
            </a:extLst>
          </p:cNvPr>
          <p:cNvPicPr>
            <a:picLocks noChangeAspect="1"/>
          </p:cNvPicPr>
          <p:nvPr/>
        </p:nvPicPr>
        <p:blipFill>
          <a:blip r:embed="rId6"/>
          <a:stretch>
            <a:fillRect/>
          </a:stretch>
        </p:blipFill>
        <p:spPr>
          <a:xfrm>
            <a:off x="2086768" y="7547120"/>
            <a:ext cx="4572000" cy="41587"/>
          </a:xfrm>
          <a:prstGeom prst="rect">
            <a:avLst/>
          </a:prstGeom>
          <a:ln w="28575">
            <a:noFill/>
            <a:prstDash val="sysDash"/>
          </a:ln>
        </p:spPr>
      </p:pic>
      <p:pic>
        <p:nvPicPr>
          <p:cNvPr id="40" name="図 39">
            <a:extLst>
              <a:ext uri="{FF2B5EF4-FFF2-40B4-BE49-F238E27FC236}">
                <a16:creationId xmlns:a16="http://schemas.microsoft.com/office/drawing/2014/main" id="{250ED06D-8F7E-4301-B840-85DDCFB96391}"/>
              </a:ext>
            </a:extLst>
          </p:cNvPr>
          <p:cNvPicPr>
            <a:picLocks noChangeAspect="1"/>
          </p:cNvPicPr>
          <p:nvPr/>
        </p:nvPicPr>
        <p:blipFill>
          <a:blip r:embed="rId7"/>
          <a:stretch>
            <a:fillRect/>
          </a:stretch>
        </p:blipFill>
        <p:spPr>
          <a:xfrm>
            <a:off x="4284193" y="8622655"/>
            <a:ext cx="3456000" cy="72269"/>
          </a:xfrm>
          <a:prstGeom prst="rect">
            <a:avLst/>
          </a:prstGeom>
        </p:spPr>
      </p:pic>
      <p:pic>
        <p:nvPicPr>
          <p:cNvPr id="42" name="図 41">
            <a:extLst>
              <a:ext uri="{FF2B5EF4-FFF2-40B4-BE49-F238E27FC236}">
                <a16:creationId xmlns:a16="http://schemas.microsoft.com/office/drawing/2014/main" id="{814E4275-1EE8-4D1A-9B1F-D37BAA7465EB}"/>
              </a:ext>
            </a:extLst>
          </p:cNvPr>
          <p:cNvPicPr>
            <a:picLocks noChangeAspect="1"/>
          </p:cNvPicPr>
          <p:nvPr/>
        </p:nvPicPr>
        <p:blipFill>
          <a:blip r:embed="rId8"/>
          <a:stretch>
            <a:fillRect/>
          </a:stretch>
        </p:blipFill>
        <p:spPr>
          <a:xfrm>
            <a:off x="6995569" y="7824687"/>
            <a:ext cx="453301" cy="788063"/>
          </a:xfrm>
          <a:prstGeom prst="rect">
            <a:avLst/>
          </a:prstGeom>
          <a:ln>
            <a:noFill/>
          </a:ln>
        </p:spPr>
      </p:pic>
      <p:sp>
        <p:nvSpPr>
          <p:cNvPr id="63" name="正方形/長方形 62">
            <a:extLst>
              <a:ext uri="{FF2B5EF4-FFF2-40B4-BE49-F238E27FC236}">
                <a16:creationId xmlns:a16="http://schemas.microsoft.com/office/drawing/2014/main" id="{B2A6368F-7D73-45B5-BF24-DD0E36EB561B}"/>
              </a:ext>
            </a:extLst>
          </p:cNvPr>
          <p:cNvSpPr/>
          <p:nvPr/>
        </p:nvSpPr>
        <p:spPr>
          <a:xfrm>
            <a:off x="7433650" y="7724745"/>
            <a:ext cx="1408066" cy="923330"/>
          </a:xfrm>
          <a:prstGeom prst="rect">
            <a:avLst/>
          </a:prstGeom>
          <a:noFill/>
        </p:spPr>
        <p:txBody>
          <a:bodyPr wrap="square">
            <a:spAutoFit/>
          </a:bodyPr>
          <a:lstStyle/>
          <a:p>
            <a:r>
              <a:rPr lang="ja-JP" altLang="en-US" b="1" dirty="0">
                <a:solidFill>
                  <a:srgbClr val="FF0000"/>
                </a:solidFill>
                <a:latin typeface="ＭＳ Ｐゴシック" panose="020B0600070205080204" pitchFamily="50" charset="-128"/>
                <a:ea typeface="ＭＳ Ｐゴシック" panose="020B0600070205080204" pitchFamily="50" charset="-128"/>
              </a:rPr>
              <a:t>ギャップ</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r>
              <a:rPr lang="en-US" altLang="ja-JP" b="1" dirty="0">
                <a:solidFill>
                  <a:srgbClr val="FF0000"/>
                </a:solidFill>
                <a:latin typeface="ＭＳ Ｐゴシック" panose="020B0600070205080204" pitchFamily="50" charset="-128"/>
                <a:ea typeface="ＭＳ Ｐゴシック" panose="020B0600070205080204" pitchFamily="50" charset="-128"/>
              </a:rPr>
              <a:t>87</a:t>
            </a:r>
            <a:r>
              <a:rPr lang="ja-JP" altLang="en-US" b="1" dirty="0">
                <a:solidFill>
                  <a:srgbClr val="FF0000"/>
                </a:solidFill>
                <a:latin typeface="ＭＳ Ｐゴシック" panose="020B0600070205080204" pitchFamily="50" charset="-128"/>
                <a:ea typeface="ＭＳ Ｐゴシック" panose="020B0600070205080204" pitchFamily="50" charset="-128"/>
              </a:rPr>
              <a:t>千トン</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r>
              <a:rPr lang="ja-JP" altLang="en-US" b="1" dirty="0">
                <a:solidFill>
                  <a:srgbClr val="FF0000"/>
                </a:solidFill>
                <a:latin typeface="ＭＳ Ｐゴシック" panose="020B0600070205080204" pitchFamily="50" charset="-128"/>
                <a:ea typeface="ＭＳ Ｐゴシック" panose="020B0600070205080204" pitchFamily="50" charset="-128"/>
              </a:rPr>
              <a:t>削減不足</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p:txBody>
      </p:sp>
      <p:sp>
        <p:nvSpPr>
          <p:cNvPr id="64" name="正方形/長方形 63">
            <a:extLst>
              <a:ext uri="{FF2B5EF4-FFF2-40B4-BE49-F238E27FC236}">
                <a16:creationId xmlns:a16="http://schemas.microsoft.com/office/drawing/2014/main" id="{D463C88D-5879-45C2-92D5-0C8E2399B457}"/>
              </a:ext>
            </a:extLst>
          </p:cNvPr>
          <p:cNvSpPr/>
          <p:nvPr/>
        </p:nvSpPr>
        <p:spPr>
          <a:xfrm>
            <a:off x="4284193" y="8677815"/>
            <a:ext cx="1415772" cy="584775"/>
          </a:xfrm>
          <a:prstGeom prst="rect">
            <a:avLst/>
          </a:prstGeom>
        </p:spPr>
        <p:txBody>
          <a:bodyPr wrap="none">
            <a:spAutoFit/>
          </a:bodyPr>
          <a:lstStyle/>
          <a:p>
            <a:r>
              <a:rPr lang="en-US" altLang="ja-JP" sz="1600" dirty="0">
                <a:solidFill>
                  <a:srgbClr val="FF0000"/>
                </a:solidFill>
                <a:latin typeface="ＭＳ Ｐゴシック" panose="020B0600070205080204" pitchFamily="50" charset="-128"/>
                <a:ea typeface="ＭＳ Ｐゴシック" panose="020B0600070205080204" pitchFamily="50" charset="-128"/>
              </a:rPr>
              <a:t>2030</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rPr>
              <a:t>排出量目標値</a:t>
            </a:r>
          </a:p>
        </p:txBody>
      </p:sp>
      <p:sp>
        <p:nvSpPr>
          <p:cNvPr id="65" name="正方形/長方形 64">
            <a:extLst>
              <a:ext uri="{FF2B5EF4-FFF2-40B4-BE49-F238E27FC236}">
                <a16:creationId xmlns:a16="http://schemas.microsoft.com/office/drawing/2014/main" id="{6091BA66-A434-4186-B746-CD17151F56F3}"/>
              </a:ext>
            </a:extLst>
          </p:cNvPr>
          <p:cNvSpPr/>
          <p:nvPr/>
        </p:nvSpPr>
        <p:spPr>
          <a:xfrm>
            <a:off x="5190186" y="7711689"/>
            <a:ext cx="825074" cy="707886"/>
          </a:xfrm>
          <a:prstGeom prst="rect">
            <a:avLst/>
          </a:prstGeom>
        </p:spPr>
        <p:txBody>
          <a:bodyPr wrap="square">
            <a:spAutoFit/>
          </a:bodyPr>
          <a:lstStyle/>
          <a:p>
            <a:r>
              <a:rPr lang="en-US" altLang="ja-JP" sz="2000" b="1" dirty="0">
                <a:latin typeface="ＭＳ Ｐゴシック" panose="020B0600070205080204" pitchFamily="50" charset="-128"/>
                <a:ea typeface="ＭＳ Ｐゴシック" panose="020B0600070205080204" pitchFamily="50" charset="-128"/>
              </a:rPr>
              <a:t>46%</a:t>
            </a:r>
          </a:p>
          <a:p>
            <a:r>
              <a:rPr lang="ja-JP" altLang="en-US" sz="2000" b="1" dirty="0">
                <a:latin typeface="ＭＳ Ｐゴシック" panose="020B0600070205080204" pitchFamily="50" charset="-128"/>
                <a:ea typeface="ＭＳ Ｐゴシック" panose="020B0600070205080204" pitchFamily="50" charset="-128"/>
              </a:rPr>
              <a:t>削減</a:t>
            </a:r>
          </a:p>
        </p:txBody>
      </p:sp>
      <p:cxnSp>
        <p:nvCxnSpPr>
          <p:cNvPr id="66" name="直線矢印コネクタ 65">
            <a:extLst>
              <a:ext uri="{FF2B5EF4-FFF2-40B4-BE49-F238E27FC236}">
                <a16:creationId xmlns:a16="http://schemas.microsoft.com/office/drawing/2014/main" id="{598441D1-FB46-4D35-917E-A136BD200EE4}"/>
              </a:ext>
            </a:extLst>
          </p:cNvPr>
          <p:cNvCxnSpPr>
            <a:cxnSpLocks/>
          </p:cNvCxnSpPr>
          <p:nvPr/>
        </p:nvCxnSpPr>
        <p:spPr>
          <a:xfrm>
            <a:off x="5960390" y="7547120"/>
            <a:ext cx="0" cy="11160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B2452D83-7318-4E43-A317-8B585A0278DB}"/>
              </a:ext>
            </a:extLst>
          </p:cNvPr>
          <p:cNvSpPr/>
          <p:nvPr/>
        </p:nvSpPr>
        <p:spPr>
          <a:xfrm>
            <a:off x="966679" y="6632258"/>
            <a:ext cx="763351" cy="369332"/>
          </a:xfrm>
          <a:prstGeom prst="rect">
            <a:avLst/>
          </a:prstGeom>
        </p:spPr>
        <p:txBody>
          <a:bodyPr wrap="none">
            <a:spAutoFit/>
          </a:bodyPr>
          <a:lstStyle/>
          <a:p>
            <a:r>
              <a:rPr lang="ja-JP" altLang="en-US" dirty="0">
                <a:latin typeface="ＭＳ Ｐゴシック" panose="020B0600070205080204" pitchFamily="50" charset="-128"/>
                <a:ea typeface="ＭＳ Ｐゴシック" panose="020B0600070205080204" pitchFamily="50" charset="-128"/>
              </a:rPr>
              <a:t>千トン</a:t>
            </a:r>
          </a:p>
        </p:txBody>
      </p:sp>
    </p:spTree>
    <p:extLst>
      <p:ext uri="{BB962C8B-B14F-4D97-AF65-F5344CB8AC3E}">
        <p14:creationId xmlns:p14="http://schemas.microsoft.com/office/powerpoint/2010/main" val="52584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2">
            <a:extLst>
              <a:ext uri="{FF2B5EF4-FFF2-40B4-BE49-F238E27FC236}">
                <a16:creationId xmlns:a16="http://schemas.microsoft.com/office/drawing/2014/main" id="{41C936E8-C142-4E2D-92CF-7BCEDC5B99FC}"/>
              </a:ext>
            </a:extLst>
          </p:cNvPr>
          <p:cNvSpPr>
            <a:spLocks noGrp="1"/>
          </p:cNvSpPr>
          <p:nvPr>
            <p:ph type="sldNum" sz="quarter" idx="11"/>
          </p:nvPr>
        </p:nvSpPr>
        <p:spPr>
          <a:xfrm>
            <a:off x="19952259" y="12072332"/>
            <a:ext cx="1268746" cy="629138"/>
          </a:xfrm>
        </p:spPr>
        <p:txBody>
          <a:bodyPr/>
          <a:lstStyle>
            <a:lvl1pPr>
              <a:defRPr>
                <a:solidFill>
                  <a:schemeClr val="tx1"/>
                </a:solidFill>
              </a:defRPr>
            </a:lvl1pPr>
          </a:lstStyle>
          <a:p>
            <a:pPr defTabSz="1575603" fontAlgn="base">
              <a:spcBef>
                <a:spcPct val="0"/>
              </a:spcBef>
              <a:spcAft>
                <a:spcPct val="0"/>
              </a:spcAft>
              <a:defRPr/>
            </a:pPr>
            <a:fld id="{18EAE80E-A420-40D4-8E6A-F3B1068ED3F0}" type="slidenum">
              <a:rPr kumimoji="1" lang="ja-JP" altLang="en-US" sz="1689">
                <a:solidFill>
                  <a:prstClr val="black"/>
                </a:solidFill>
                <a:latin typeface="Arial" charset="0"/>
                <a:ea typeface="ＭＳ Ｐゴシック" charset="-128"/>
              </a:rPr>
              <a:pPr defTabSz="1575603" fontAlgn="base">
                <a:spcBef>
                  <a:spcPct val="0"/>
                </a:spcBef>
                <a:spcAft>
                  <a:spcPct val="0"/>
                </a:spcAft>
                <a:defRPr/>
              </a:pPr>
              <a:t>4</a:t>
            </a:fld>
            <a:endParaRPr kumimoji="1" lang="ja-JP" altLang="en-US" sz="1689" dirty="0">
              <a:solidFill>
                <a:prstClr val="black"/>
              </a:solidFill>
              <a:latin typeface="Arial" charset="0"/>
              <a:ea typeface="ＭＳ Ｐゴシック" charset="-128"/>
            </a:endParaRPr>
          </a:p>
        </p:txBody>
      </p:sp>
      <p:sp>
        <p:nvSpPr>
          <p:cNvPr id="6" name="タイトル 1">
            <a:extLst>
              <a:ext uri="{FF2B5EF4-FFF2-40B4-BE49-F238E27FC236}">
                <a16:creationId xmlns:a16="http://schemas.microsoft.com/office/drawing/2014/main" id="{C5402626-AE90-40FA-B52E-9AD9DCD4C5EF}"/>
              </a:ext>
            </a:extLst>
          </p:cNvPr>
          <p:cNvSpPr txBox="1">
            <a:spLocks/>
          </p:cNvSpPr>
          <p:nvPr/>
        </p:nvSpPr>
        <p:spPr bwMode="auto">
          <a:xfrm>
            <a:off x="220200" y="770958"/>
            <a:ext cx="12917274" cy="75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438" tIns="72719" rIns="145438" bIns="72719"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温室効果ガス排出量の推計</a:t>
            </a:r>
            <a:endParaRPr kumimoji="1" lang="en-US" altLang="ja-JP" sz="3343" b="1" dirty="0">
              <a:solidFill>
                <a:srgbClr val="006699"/>
              </a:solidFill>
              <a:latin typeface="ＭＳ Ｐゴシック" panose="020B0600070205080204" pitchFamily="50" charset="-128"/>
              <a:ea typeface="ＭＳ Ｐゴシック" panose="020B0600070205080204" pitchFamily="50" charset="-128"/>
            </a:endParaRPr>
          </a:p>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温室効果ガスの削減目標及び削減計画</a:t>
            </a:r>
          </a:p>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　</a:t>
            </a:r>
          </a:p>
        </p:txBody>
      </p:sp>
      <p:sp>
        <p:nvSpPr>
          <p:cNvPr id="7" name="タイトル 1">
            <a:extLst>
              <a:ext uri="{FF2B5EF4-FFF2-40B4-BE49-F238E27FC236}">
                <a16:creationId xmlns:a16="http://schemas.microsoft.com/office/drawing/2014/main" id="{C1310B15-C930-4E6E-9626-A6793502A2DF}"/>
              </a:ext>
            </a:extLst>
          </p:cNvPr>
          <p:cNvSpPr txBox="1">
            <a:spLocks/>
          </p:cNvSpPr>
          <p:nvPr/>
        </p:nvSpPr>
        <p:spPr bwMode="auto">
          <a:xfrm>
            <a:off x="12013187" y="593291"/>
            <a:ext cx="3700228" cy="75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438" tIns="72719" rIns="145438" bIns="72719"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r" defTabSz="1575603" fontAlgn="base">
              <a:spcBef>
                <a:spcPct val="0"/>
              </a:spcBef>
              <a:spcAft>
                <a:spcPct val="0"/>
              </a:spcAft>
            </a:pPr>
            <a:r>
              <a:rPr kumimoji="1" lang="ja-JP" altLang="en-US" sz="4135" b="1" dirty="0">
                <a:solidFill>
                  <a:srgbClr val="006699"/>
                </a:solidFill>
                <a:latin typeface="ＭＳ Ｐゴシック" panose="020B0600070205080204" pitchFamily="50" charset="-128"/>
                <a:ea typeface="ＭＳ Ｐゴシック" panose="020B0600070205080204" pitchFamily="50" charset="-128"/>
              </a:rPr>
              <a:t>（堺泉北港）</a:t>
            </a:r>
          </a:p>
        </p:txBody>
      </p:sp>
      <p:cxnSp>
        <p:nvCxnSpPr>
          <p:cNvPr id="8" name="直線コネクタ 7">
            <a:extLst>
              <a:ext uri="{FF2B5EF4-FFF2-40B4-BE49-F238E27FC236}">
                <a16:creationId xmlns:a16="http://schemas.microsoft.com/office/drawing/2014/main" id="{9C4C357B-FB13-40C8-AF11-697E142D2832}"/>
              </a:ext>
            </a:extLst>
          </p:cNvPr>
          <p:cNvCxnSpPr/>
          <p:nvPr/>
        </p:nvCxnSpPr>
        <p:spPr>
          <a:xfrm>
            <a:off x="157286" y="1475056"/>
            <a:ext cx="15459977" cy="0"/>
          </a:xfrm>
          <a:prstGeom prst="line">
            <a:avLst/>
          </a:prstGeom>
          <a:ln w="50800" cmpd="sng"/>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DD8DFF66-A2E9-4CD4-AA05-5F1CEE5A357D}"/>
              </a:ext>
            </a:extLst>
          </p:cNvPr>
          <p:cNvSpPr/>
          <p:nvPr/>
        </p:nvSpPr>
        <p:spPr>
          <a:xfrm>
            <a:off x="9381868" y="11676131"/>
            <a:ext cx="7511212" cy="523220"/>
          </a:xfrm>
          <a:prstGeom prst="rect">
            <a:avLst/>
          </a:prstGeom>
        </p:spPr>
        <p:txBody>
          <a:bodyPr wrap="square">
            <a:spAutoFit/>
          </a:bodyPr>
          <a:lstStyle/>
          <a:p>
            <a:r>
              <a:rPr lang="en-US" altLang="ja-JP" sz="1400" b="1" dirty="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①アンケート・ヒアリングで把握した事業者の取組、②大口利用事業者の中長期経営計画、</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③次世代エネルギーに関する政策に基づき推計した排出量</a:t>
            </a:r>
            <a:endParaRPr lang="ja-JP" altLang="en-US" sz="1400" dirty="0">
              <a:highlight>
                <a:srgbClr val="FFFF00"/>
              </a:highlight>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53C20118-76D5-4085-871C-8ECF4FF159D4}"/>
              </a:ext>
            </a:extLst>
          </p:cNvPr>
          <p:cNvSpPr/>
          <p:nvPr/>
        </p:nvSpPr>
        <p:spPr>
          <a:xfrm>
            <a:off x="6018437" y="3483429"/>
            <a:ext cx="1320800" cy="246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5473539-BB6D-4615-9D45-729FF9540988}"/>
              </a:ext>
            </a:extLst>
          </p:cNvPr>
          <p:cNvSpPr/>
          <p:nvPr/>
        </p:nvSpPr>
        <p:spPr>
          <a:xfrm>
            <a:off x="14008551" y="1917898"/>
            <a:ext cx="1608712"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5701BD7-14E3-473B-AB78-D7C75A1C04FA}"/>
              </a:ext>
            </a:extLst>
          </p:cNvPr>
          <p:cNvSpPr/>
          <p:nvPr/>
        </p:nvSpPr>
        <p:spPr>
          <a:xfrm>
            <a:off x="3369540" y="1751670"/>
            <a:ext cx="1835759"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ターミナル内</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23" name="正方形/長方形 22">
            <a:extLst>
              <a:ext uri="{FF2B5EF4-FFF2-40B4-BE49-F238E27FC236}">
                <a16:creationId xmlns:a16="http://schemas.microsoft.com/office/drawing/2014/main" id="{375DA34B-0288-4968-A102-CA44381E95AD}"/>
              </a:ext>
            </a:extLst>
          </p:cNvPr>
          <p:cNvSpPr/>
          <p:nvPr/>
        </p:nvSpPr>
        <p:spPr>
          <a:xfrm>
            <a:off x="3498581" y="6468652"/>
            <a:ext cx="1577676"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船舶・車両</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24" name="正方形/長方形 23">
            <a:extLst>
              <a:ext uri="{FF2B5EF4-FFF2-40B4-BE49-F238E27FC236}">
                <a16:creationId xmlns:a16="http://schemas.microsoft.com/office/drawing/2014/main" id="{EECA3081-71A1-48C5-8669-5E40B91C018B}"/>
              </a:ext>
            </a:extLst>
          </p:cNvPr>
          <p:cNvSpPr/>
          <p:nvPr/>
        </p:nvSpPr>
        <p:spPr>
          <a:xfrm>
            <a:off x="11786203" y="1692586"/>
            <a:ext cx="1835759"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ターミナル外</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4BD6C0F3-88C3-4127-9845-0EE361040DB9}"/>
              </a:ext>
            </a:extLst>
          </p:cNvPr>
          <p:cNvSpPr/>
          <p:nvPr/>
        </p:nvSpPr>
        <p:spPr>
          <a:xfrm>
            <a:off x="12302369" y="6465978"/>
            <a:ext cx="803425"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合計</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26" name="角丸四角形 3">
            <a:extLst>
              <a:ext uri="{FF2B5EF4-FFF2-40B4-BE49-F238E27FC236}">
                <a16:creationId xmlns:a16="http://schemas.microsoft.com/office/drawing/2014/main" id="{A66EEA01-41FF-4CA5-A470-94F94FF4D8B3}"/>
              </a:ext>
            </a:extLst>
          </p:cNvPr>
          <p:cNvSpPr/>
          <p:nvPr/>
        </p:nvSpPr>
        <p:spPr>
          <a:xfrm>
            <a:off x="9381868" y="6400800"/>
            <a:ext cx="7280532" cy="5151050"/>
          </a:xfrm>
          <a:prstGeom prst="roundRect">
            <a:avLst>
              <a:gd name="adj" fmla="val 52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45" dirty="0"/>
          </a:p>
        </p:txBody>
      </p:sp>
      <p:pic>
        <p:nvPicPr>
          <p:cNvPr id="27" name="図 26">
            <a:extLst>
              <a:ext uri="{FF2B5EF4-FFF2-40B4-BE49-F238E27FC236}">
                <a16:creationId xmlns:a16="http://schemas.microsoft.com/office/drawing/2014/main" id="{A15A4C93-5CE8-4E1C-BF02-B3A3CA953F9D}"/>
              </a:ext>
            </a:extLst>
          </p:cNvPr>
          <p:cNvPicPr>
            <a:picLocks noChangeAspect="1"/>
          </p:cNvPicPr>
          <p:nvPr/>
        </p:nvPicPr>
        <p:blipFill rotWithShape="1">
          <a:blip r:embed="rId3"/>
          <a:srcRect b="48944"/>
          <a:stretch/>
        </p:blipFill>
        <p:spPr>
          <a:xfrm>
            <a:off x="1124102" y="2154251"/>
            <a:ext cx="7410298" cy="9139174"/>
          </a:xfrm>
          <a:prstGeom prst="rect">
            <a:avLst/>
          </a:prstGeom>
        </p:spPr>
      </p:pic>
      <p:pic>
        <p:nvPicPr>
          <p:cNvPr id="29" name="図 28">
            <a:extLst>
              <a:ext uri="{FF2B5EF4-FFF2-40B4-BE49-F238E27FC236}">
                <a16:creationId xmlns:a16="http://schemas.microsoft.com/office/drawing/2014/main" id="{8F83EE6B-53D5-4A93-88A6-E650201A2EAE}"/>
              </a:ext>
            </a:extLst>
          </p:cNvPr>
          <p:cNvPicPr>
            <a:picLocks noChangeAspect="1"/>
          </p:cNvPicPr>
          <p:nvPr/>
        </p:nvPicPr>
        <p:blipFill rotWithShape="1">
          <a:blip r:embed="rId4"/>
          <a:srcRect t="52132"/>
          <a:stretch/>
        </p:blipFill>
        <p:spPr>
          <a:xfrm>
            <a:off x="9658502" y="2303436"/>
            <a:ext cx="7410298" cy="8568514"/>
          </a:xfrm>
          <a:prstGeom prst="rect">
            <a:avLst/>
          </a:prstGeom>
        </p:spPr>
      </p:pic>
      <p:sp>
        <p:nvSpPr>
          <p:cNvPr id="30" name="スライド番号プレースホルダー 2">
            <a:extLst>
              <a:ext uri="{FF2B5EF4-FFF2-40B4-BE49-F238E27FC236}">
                <a16:creationId xmlns:a16="http://schemas.microsoft.com/office/drawing/2014/main" id="{9C4652A8-6BD6-43F4-9EC0-DEE12ACEE196}"/>
              </a:ext>
            </a:extLst>
          </p:cNvPr>
          <p:cNvSpPr txBox="1">
            <a:spLocks/>
          </p:cNvSpPr>
          <p:nvPr/>
        </p:nvSpPr>
        <p:spPr>
          <a:xfrm>
            <a:off x="13228320" y="12223583"/>
            <a:ext cx="3840480" cy="629138"/>
          </a:xfrm>
          <a:prstGeom prst="rect">
            <a:avLst/>
          </a:prstGeom>
        </p:spPr>
        <p:txBody>
          <a:bodyPr vert="horz" lIns="91440" tIns="45720" rIns="91440" bIns="45720" rtlCol="0" anchor="ctr"/>
          <a:lstStyle>
            <a:defPPr>
              <a:defRPr lang="en-US"/>
            </a:defPPr>
            <a:lvl1pPr marL="0" algn="r" defTabSz="457200" rtl="0" eaLnBrk="1" latinLnBrk="0" hangingPunct="1">
              <a:defRPr sz="1163"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575603" fontAlgn="base">
              <a:spcBef>
                <a:spcPct val="0"/>
              </a:spcBef>
              <a:spcAft>
                <a:spcPct val="0"/>
              </a:spcAft>
              <a:defRPr/>
            </a:pPr>
            <a:fld id="{18EAE80E-A420-40D4-8E6A-F3B1068ED3F0}" type="slidenum">
              <a:rPr kumimoji="1" lang="ja-JP" altLang="en-US" sz="1689" smtClean="0">
                <a:solidFill>
                  <a:prstClr val="black"/>
                </a:solidFill>
                <a:latin typeface="Arial" charset="0"/>
                <a:ea typeface="ＭＳ Ｐゴシック" charset="-128"/>
              </a:rPr>
              <a:pPr defTabSz="1575603" fontAlgn="base">
                <a:spcBef>
                  <a:spcPct val="0"/>
                </a:spcBef>
                <a:spcAft>
                  <a:spcPct val="0"/>
                </a:spcAft>
                <a:defRPr/>
              </a:pPr>
              <a:t>4</a:t>
            </a:fld>
            <a:endParaRPr kumimoji="1" lang="ja-JP" altLang="en-US" sz="1689" dirty="0">
              <a:solidFill>
                <a:prstClr val="black"/>
              </a:solidFill>
              <a:latin typeface="Arial" charset="0"/>
              <a:ea typeface="ＭＳ Ｐゴシック" charset="-128"/>
            </a:endParaRPr>
          </a:p>
        </p:txBody>
      </p:sp>
      <p:sp>
        <p:nvSpPr>
          <p:cNvPr id="34" name="吹き出し: 四角形 33">
            <a:extLst>
              <a:ext uri="{FF2B5EF4-FFF2-40B4-BE49-F238E27FC236}">
                <a16:creationId xmlns:a16="http://schemas.microsoft.com/office/drawing/2014/main" id="{28236B55-CC08-4401-92AD-10375B5A9646}"/>
              </a:ext>
            </a:extLst>
          </p:cNvPr>
          <p:cNvSpPr/>
          <p:nvPr/>
        </p:nvSpPr>
        <p:spPr>
          <a:xfrm>
            <a:off x="5223866" y="6587693"/>
            <a:ext cx="2956585" cy="821787"/>
          </a:xfrm>
          <a:prstGeom prst="wedgeRectCallout">
            <a:avLst>
              <a:gd name="adj1" fmla="val 33594"/>
              <a:gd name="adj2" fmla="val 95718"/>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目標達成に向けて、陸電未導入エリアでの船舶への陸電導入・</a:t>
            </a:r>
            <a:endParaRPr kumimoji="1" lang="en-US" altLang="ja-JP" sz="1600" b="1" dirty="0">
              <a:solidFill>
                <a:srgbClr val="00B050"/>
              </a:solidFill>
              <a:latin typeface="ＭＳ Ｐゴシック" panose="020B0600070205080204" pitchFamily="50" charset="-128"/>
              <a:ea typeface="ＭＳ Ｐゴシック" panose="020B0600070205080204" pitchFamily="50" charset="-128"/>
            </a:endParaRPr>
          </a:p>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車両の</a:t>
            </a:r>
            <a:r>
              <a:rPr kumimoji="1" lang="en-US" altLang="ja-JP" sz="1600" b="1" dirty="0">
                <a:solidFill>
                  <a:srgbClr val="00B050"/>
                </a:solidFill>
                <a:latin typeface="ＭＳ Ｐゴシック" panose="020B0600070205080204" pitchFamily="50" charset="-128"/>
                <a:ea typeface="ＭＳ Ｐゴシック" panose="020B0600070205080204" pitchFamily="50" charset="-128"/>
              </a:rPr>
              <a:t>EV</a:t>
            </a:r>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化等が必要</a:t>
            </a:r>
          </a:p>
        </p:txBody>
      </p:sp>
      <p:sp>
        <p:nvSpPr>
          <p:cNvPr id="35" name="吹き出し: 四角形 34">
            <a:extLst>
              <a:ext uri="{FF2B5EF4-FFF2-40B4-BE49-F238E27FC236}">
                <a16:creationId xmlns:a16="http://schemas.microsoft.com/office/drawing/2014/main" id="{5E99D6F1-568B-4A5C-8974-C2A7E32A077B}"/>
              </a:ext>
            </a:extLst>
          </p:cNvPr>
          <p:cNvSpPr/>
          <p:nvPr/>
        </p:nvSpPr>
        <p:spPr>
          <a:xfrm>
            <a:off x="7016106" y="3597959"/>
            <a:ext cx="2365762" cy="545918"/>
          </a:xfrm>
          <a:prstGeom prst="wedgeRectCallout">
            <a:avLst>
              <a:gd name="adj1" fmla="val -60311"/>
              <a:gd name="adj2" fmla="val 11708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en-US" altLang="ja-JP" sz="1600" b="1" dirty="0">
                <a:solidFill>
                  <a:schemeClr val="accent5"/>
                </a:solidFill>
                <a:latin typeface="ＭＳ Ｐゴシック" panose="020B0600070205080204" pitchFamily="50" charset="-128"/>
                <a:ea typeface="ＭＳ Ｐゴシック" panose="020B0600070205080204" pitchFamily="50" charset="-128"/>
              </a:rPr>
              <a:t>LED</a:t>
            </a:r>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化・電力会社の取組により排出量削減</a:t>
            </a:r>
          </a:p>
        </p:txBody>
      </p:sp>
      <p:sp>
        <p:nvSpPr>
          <p:cNvPr id="33" name="吹き出し: 四角形 32">
            <a:extLst>
              <a:ext uri="{FF2B5EF4-FFF2-40B4-BE49-F238E27FC236}">
                <a16:creationId xmlns:a16="http://schemas.microsoft.com/office/drawing/2014/main" id="{D23023F4-813E-4041-ACFC-6F3F81A80F7B}"/>
              </a:ext>
            </a:extLst>
          </p:cNvPr>
          <p:cNvSpPr/>
          <p:nvPr/>
        </p:nvSpPr>
        <p:spPr>
          <a:xfrm>
            <a:off x="7054776" y="8787171"/>
            <a:ext cx="2603725" cy="1128562"/>
          </a:xfrm>
          <a:prstGeom prst="wedgeRectCallout">
            <a:avLst>
              <a:gd name="adj1" fmla="val -16940"/>
              <a:gd name="adj2" fmla="val -67524"/>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コンテナ・フェリー・</a:t>
            </a:r>
            <a:r>
              <a:rPr kumimoji="1" lang="en-US" altLang="ja-JP" sz="1600" b="1" dirty="0">
                <a:solidFill>
                  <a:schemeClr val="accent5"/>
                </a:solidFill>
                <a:latin typeface="ＭＳ Ｐゴシック" panose="020B0600070205080204" pitchFamily="50" charset="-128"/>
                <a:ea typeface="ＭＳ Ｐゴシック" panose="020B0600070205080204" pitchFamily="50" charset="-128"/>
              </a:rPr>
              <a:t>RORO</a:t>
            </a:r>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ターミナルへの陸電導入等により削減は図られるものの、削減車両の削減目標未達成等</a:t>
            </a:r>
          </a:p>
        </p:txBody>
      </p:sp>
      <p:sp>
        <p:nvSpPr>
          <p:cNvPr id="31" name="吹き出し: 四角形 30">
            <a:extLst>
              <a:ext uri="{FF2B5EF4-FFF2-40B4-BE49-F238E27FC236}">
                <a16:creationId xmlns:a16="http://schemas.microsoft.com/office/drawing/2014/main" id="{1185D0CD-8491-4B10-A99D-8F083ECC9E3D}"/>
              </a:ext>
            </a:extLst>
          </p:cNvPr>
          <p:cNvSpPr/>
          <p:nvPr/>
        </p:nvSpPr>
        <p:spPr>
          <a:xfrm>
            <a:off x="15310338" y="4230619"/>
            <a:ext cx="1689246" cy="852069"/>
          </a:xfrm>
          <a:prstGeom prst="wedgeRectCallout">
            <a:avLst>
              <a:gd name="adj1" fmla="val 6446"/>
              <a:gd name="adj2" fmla="val -84534"/>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特定事業者のうち、事業所の削減目標</a:t>
            </a:r>
            <a:r>
              <a:rPr kumimoji="1" lang="en-US" altLang="ja-JP" sz="1600" b="1" dirty="0">
                <a:solidFill>
                  <a:schemeClr val="accent5"/>
                </a:solidFill>
                <a:latin typeface="ＭＳ Ｐゴシック" panose="020B0600070205080204" pitchFamily="50" charset="-128"/>
                <a:ea typeface="ＭＳ Ｐゴシック" panose="020B0600070205080204" pitchFamily="50" charset="-128"/>
              </a:rPr>
              <a:t>46%</a:t>
            </a:r>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未満が多い</a:t>
            </a:r>
          </a:p>
        </p:txBody>
      </p:sp>
      <p:sp>
        <p:nvSpPr>
          <p:cNvPr id="36" name="吹き出し: 四角形 35">
            <a:extLst>
              <a:ext uri="{FF2B5EF4-FFF2-40B4-BE49-F238E27FC236}">
                <a16:creationId xmlns:a16="http://schemas.microsoft.com/office/drawing/2014/main" id="{A7E1ECE2-FC11-4060-B471-3617320EBEF3}"/>
              </a:ext>
            </a:extLst>
          </p:cNvPr>
          <p:cNvSpPr/>
          <p:nvPr/>
        </p:nvSpPr>
        <p:spPr>
          <a:xfrm>
            <a:off x="14102862" y="1528448"/>
            <a:ext cx="2896722" cy="1202560"/>
          </a:xfrm>
          <a:prstGeom prst="wedgeRectCallout">
            <a:avLst>
              <a:gd name="adj1" fmla="val 15699"/>
              <a:gd name="adj2" fmla="val 8151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目標達成に向けて、特定事業者のうち、大規模事業所でのさらなる取組促進及び中小事業所での取組拡大を図り、水素・太陽光等のエネルギー導入が必要</a:t>
            </a:r>
          </a:p>
        </p:txBody>
      </p:sp>
    </p:spTree>
    <p:extLst>
      <p:ext uri="{BB962C8B-B14F-4D97-AF65-F5344CB8AC3E}">
        <p14:creationId xmlns:p14="http://schemas.microsoft.com/office/powerpoint/2010/main" val="254657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5402626-AE90-40FA-B52E-9AD9DCD4C5EF}"/>
              </a:ext>
            </a:extLst>
          </p:cNvPr>
          <p:cNvSpPr txBox="1">
            <a:spLocks/>
          </p:cNvSpPr>
          <p:nvPr/>
        </p:nvSpPr>
        <p:spPr bwMode="auto">
          <a:xfrm>
            <a:off x="311046" y="634338"/>
            <a:ext cx="12917274" cy="75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438" tIns="72719" rIns="145438" bIns="72719"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温室効果ガス排出量の推計</a:t>
            </a:r>
            <a:endParaRPr kumimoji="1" lang="en-US" altLang="ja-JP" sz="3343" b="1" dirty="0">
              <a:solidFill>
                <a:srgbClr val="006699"/>
              </a:solidFill>
              <a:latin typeface="ＭＳ Ｐゴシック" panose="020B0600070205080204" pitchFamily="50" charset="-128"/>
              <a:ea typeface="ＭＳ Ｐゴシック" panose="020B0600070205080204" pitchFamily="50" charset="-128"/>
            </a:endParaRPr>
          </a:p>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温室効果ガスの削減目標及び削減計画</a:t>
            </a:r>
          </a:p>
          <a:p>
            <a:pPr defTabSz="1575603" fontAlgn="base">
              <a:spcBef>
                <a:spcPct val="0"/>
              </a:spcBef>
              <a:spcAft>
                <a:spcPct val="0"/>
              </a:spcAft>
            </a:pPr>
            <a:r>
              <a:rPr kumimoji="1" lang="ja-JP" altLang="en-US" sz="3343" b="1" dirty="0">
                <a:solidFill>
                  <a:srgbClr val="006699"/>
                </a:solidFill>
                <a:latin typeface="ＭＳ Ｐゴシック" panose="020B0600070205080204" pitchFamily="50" charset="-128"/>
                <a:ea typeface="ＭＳ Ｐゴシック" panose="020B0600070205080204" pitchFamily="50" charset="-128"/>
              </a:rPr>
              <a:t>　</a:t>
            </a:r>
          </a:p>
        </p:txBody>
      </p:sp>
      <p:sp>
        <p:nvSpPr>
          <p:cNvPr id="5" name="タイトル 1">
            <a:extLst>
              <a:ext uri="{FF2B5EF4-FFF2-40B4-BE49-F238E27FC236}">
                <a16:creationId xmlns:a16="http://schemas.microsoft.com/office/drawing/2014/main" id="{C1310B15-C930-4E6E-9626-A6793502A2DF}"/>
              </a:ext>
            </a:extLst>
          </p:cNvPr>
          <p:cNvSpPr txBox="1">
            <a:spLocks/>
          </p:cNvSpPr>
          <p:nvPr/>
        </p:nvSpPr>
        <p:spPr bwMode="auto">
          <a:xfrm>
            <a:off x="12104033" y="456671"/>
            <a:ext cx="3700228" cy="75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5438" tIns="72719" rIns="145438" bIns="72719" numCol="1" anchor="ctr" anchorCtr="0" compatLnSpc="1">
            <a:prstTxWarp prst="textNoShape">
              <a:avLst/>
            </a:prstTxWarp>
          </a:bodyPr>
          <a:lstStyle>
            <a:lvl1pPr>
              <a:defRPr sz="2800">
                <a:solidFill>
                  <a:srgbClr val="4087C8"/>
                </a:solidFill>
                <a:latin typeface="+mj-lt"/>
                <a:ea typeface="+mj-ea"/>
                <a:cs typeface="+mj-cs"/>
              </a:defRPr>
            </a:lvl1pPr>
            <a:lvl2pPr>
              <a:defRPr sz="2800">
                <a:solidFill>
                  <a:srgbClr val="4087C8"/>
                </a:solidFill>
                <a:latin typeface="HGP創英角ｺﾞｼｯｸUB" pitchFamily="50" charset="-128"/>
                <a:ea typeface="HGP創英角ｺﾞｼｯｸUB" pitchFamily="50" charset="-128"/>
              </a:defRPr>
            </a:lvl2pPr>
            <a:lvl3pPr>
              <a:defRPr sz="2800">
                <a:solidFill>
                  <a:srgbClr val="4087C8"/>
                </a:solidFill>
                <a:latin typeface="HGP創英角ｺﾞｼｯｸUB" pitchFamily="50" charset="-128"/>
                <a:ea typeface="HGP創英角ｺﾞｼｯｸUB" pitchFamily="50" charset="-128"/>
              </a:defRPr>
            </a:lvl3pPr>
            <a:lvl4pPr>
              <a:defRPr sz="2800">
                <a:solidFill>
                  <a:srgbClr val="4087C8"/>
                </a:solidFill>
                <a:latin typeface="HGP創英角ｺﾞｼｯｸUB" pitchFamily="50" charset="-128"/>
                <a:ea typeface="HGP創英角ｺﾞｼｯｸUB" pitchFamily="50" charset="-128"/>
              </a:defRPr>
            </a:lvl4pPr>
            <a:lvl5pPr>
              <a:defRPr sz="2800">
                <a:solidFill>
                  <a:srgbClr val="4087C8"/>
                </a:solidFill>
                <a:latin typeface="HGP創英角ｺﾞｼｯｸUB" pitchFamily="50" charset="-128"/>
                <a:ea typeface="HGP創英角ｺﾞｼｯｸUB" pitchFamily="50" charset="-128"/>
              </a:defRPr>
            </a:lvl5pPr>
            <a:lvl6pPr marL="457200"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400"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600"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800"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pPr algn="r" defTabSz="1575603" fontAlgn="base">
              <a:spcBef>
                <a:spcPct val="0"/>
              </a:spcBef>
              <a:spcAft>
                <a:spcPct val="0"/>
              </a:spcAft>
            </a:pPr>
            <a:r>
              <a:rPr kumimoji="1" lang="ja-JP" altLang="en-US" sz="4135" b="1" dirty="0">
                <a:solidFill>
                  <a:srgbClr val="006699"/>
                </a:solidFill>
                <a:latin typeface="ＭＳ Ｐゴシック" panose="020B0600070205080204" pitchFamily="50" charset="-128"/>
                <a:ea typeface="ＭＳ Ｐゴシック" panose="020B0600070205080204" pitchFamily="50" charset="-128"/>
              </a:rPr>
              <a:t>（阪南港）</a:t>
            </a:r>
          </a:p>
        </p:txBody>
      </p:sp>
      <p:cxnSp>
        <p:nvCxnSpPr>
          <p:cNvPr id="6" name="直線コネクタ 5">
            <a:extLst>
              <a:ext uri="{FF2B5EF4-FFF2-40B4-BE49-F238E27FC236}">
                <a16:creationId xmlns:a16="http://schemas.microsoft.com/office/drawing/2014/main" id="{9C4C357B-FB13-40C8-AF11-697E142D2832}"/>
              </a:ext>
            </a:extLst>
          </p:cNvPr>
          <p:cNvCxnSpPr/>
          <p:nvPr/>
        </p:nvCxnSpPr>
        <p:spPr>
          <a:xfrm>
            <a:off x="248132" y="1338436"/>
            <a:ext cx="15459977" cy="0"/>
          </a:xfrm>
          <a:prstGeom prst="line">
            <a:avLst/>
          </a:prstGeom>
          <a:ln w="50800" cmpd="sng"/>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12DE44FD-5549-4202-A873-6A3B9A793FA0}"/>
              </a:ext>
            </a:extLst>
          </p:cNvPr>
          <p:cNvSpPr/>
          <p:nvPr/>
        </p:nvSpPr>
        <p:spPr>
          <a:xfrm>
            <a:off x="9482587" y="11964318"/>
            <a:ext cx="7511212" cy="523220"/>
          </a:xfrm>
          <a:prstGeom prst="rect">
            <a:avLst/>
          </a:prstGeom>
        </p:spPr>
        <p:txBody>
          <a:bodyPr wrap="square">
            <a:spAutoFit/>
          </a:bodyPr>
          <a:lstStyle/>
          <a:p>
            <a:r>
              <a:rPr lang="en-US" altLang="ja-JP" sz="1400" b="1" dirty="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①アンケート・ヒアリングで把握した事業者の取組、②大口利用事業者の中長期経営計画、</a:t>
            </a:r>
            <a:endParaRPr lang="en-US" altLang="ja-JP" sz="1400" b="1" dirty="0">
              <a:latin typeface="ＭＳ Ｐゴシック" panose="020B0600070205080204" pitchFamily="50" charset="-128"/>
              <a:ea typeface="ＭＳ Ｐゴシック" panose="020B0600070205080204" pitchFamily="50" charset="-128"/>
            </a:endParaRPr>
          </a:p>
          <a:p>
            <a:r>
              <a:rPr lang="ja-JP" altLang="en-US" sz="1400" b="1" dirty="0">
                <a:latin typeface="ＭＳ Ｐゴシック" panose="020B0600070205080204" pitchFamily="50" charset="-128"/>
                <a:ea typeface="ＭＳ Ｐゴシック" panose="020B0600070205080204" pitchFamily="50" charset="-128"/>
              </a:rPr>
              <a:t>　③次世代エネルギーに関する政策に基づき推計した排出量</a:t>
            </a:r>
            <a:endParaRPr lang="ja-JP" altLang="en-US" sz="1400" dirty="0">
              <a:highlight>
                <a:srgbClr val="FFFF00"/>
              </a:highlight>
              <a:latin typeface="ＭＳ Ｐゴシック" panose="020B0600070205080204" pitchFamily="50" charset="-128"/>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AB951A29-2653-4B03-BF05-1B50DDA3DAAA}"/>
              </a:ext>
            </a:extLst>
          </p:cNvPr>
          <p:cNvSpPr/>
          <p:nvPr/>
        </p:nvSpPr>
        <p:spPr>
          <a:xfrm>
            <a:off x="6018437" y="3483429"/>
            <a:ext cx="1320800" cy="246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236F661-44F7-4FF4-B0A8-EC50FDA9362B}"/>
              </a:ext>
            </a:extLst>
          </p:cNvPr>
          <p:cNvSpPr/>
          <p:nvPr/>
        </p:nvSpPr>
        <p:spPr>
          <a:xfrm>
            <a:off x="14008551" y="1917898"/>
            <a:ext cx="1608712"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476540E-1BB0-4DC1-A1BF-0E2F370BFDF8}"/>
              </a:ext>
            </a:extLst>
          </p:cNvPr>
          <p:cNvSpPr/>
          <p:nvPr/>
        </p:nvSpPr>
        <p:spPr>
          <a:xfrm>
            <a:off x="3369540" y="1751670"/>
            <a:ext cx="1835759"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ターミナル内</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D2615BB6-A3A0-4A03-9232-71C9980C4170}"/>
              </a:ext>
            </a:extLst>
          </p:cNvPr>
          <p:cNvSpPr/>
          <p:nvPr/>
        </p:nvSpPr>
        <p:spPr>
          <a:xfrm>
            <a:off x="3498581" y="6842438"/>
            <a:ext cx="1577676"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船舶・車両</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D6EF7E6E-CC40-41D2-B01F-5C40539CA4CE}"/>
              </a:ext>
            </a:extLst>
          </p:cNvPr>
          <p:cNvSpPr/>
          <p:nvPr/>
        </p:nvSpPr>
        <p:spPr>
          <a:xfrm>
            <a:off x="11786203" y="1692586"/>
            <a:ext cx="1835759"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ターミナル外</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BC90B24A-2F4A-4800-9238-9C314A4AC07C}"/>
              </a:ext>
            </a:extLst>
          </p:cNvPr>
          <p:cNvSpPr/>
          <p:nvPr/>
        </p:nvSpPr>
        <p:spPr>
          <a:xfrm>
            <a:off x="12434768" y="7051919"/>
            <a:ext cx="803425" cy="461665"/>
          </a:xfrm>
          <a:prstGeom prst="rect">
            <a:avLst/>
          </a:prstGeom>
        </p:spPr>
        <p:txBody>
          <a:bodyPr wrap="none">
            <a:spAutoFit/>
          </a:bodyPr>
          <a:lstStyle/>
          <a:p>
            <a:r>
              <a:rPr lang="ja-JP" altLang="en-US" sz="2400" b="1" dirty="0">
                <a:highlight>
                  <a:srgbClr val="FFFF00"/>
                </a:highlight>
                <a:latin typeface="ＭＳ Ｐゴシック" panose="020B0600070205080204" pitchFamily="50" charset="-128"/>
                <a:ea typeface="ＭＳ Ｐゴシック" panose="020B0600070205080204" pitchFamily="50" charset="-128"/>
              </a:rPr>
              <a:t>合計</a:t>
            </a:r>
            <a:endParaRPr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23" name="角丸四角形 3">
            <a:extLst>
              <a:ext uri="{FF2B5EF4-FFF2-40B4-BE49-F238E27FC236}">
                <a16:creationId xmlns:a16="http://schemas.microsoft.com/office/drawing/2014/main" id="{544BAB59-E75B-445A-9AC6-D8576B4FD9DD}"/>
              </a:ext>
            </a:extLst>
          </p:cNvPr>
          <p:cNvSpPr/>
          <p:nvPr/>
        </p:nvSpPr>
        <p:spPr>
          <a:xfrm>
            <a:off x="9381868" y="7051919"/>
            <a:ext cx="7280532" cy="4499931"/>
          </a:xfrm>
          <a:prstGeom prst="roundRect">
            <a:avLst>
              <a:gd name="adj" fmla="val 52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45" dirty="0"/>
          </a:p>
        </p:txBody>
      </p:sp>
      <p:grpSp>
        <p:nvGrpSpPr>
          <p:cNvPr id="26" name="グループ化 25">
            <a:extLst>
              <a:ext uri="{FF2B5EF4-FFF2-40B4-BE49-F238E27FC236}">
                <a16:creationId xmlns:a16="http://schemas.microsoft.com/office/drawing/2014/main" id="{D20952C2-0069-43B3-92BE-D738D40553A5}"/>
              </a:ext>
            </a:extLst>
          </p:cNvPr>
          <p:cNvGrpSpPr/>
          <p:nvPr/>
        </p:nvGrpSpPr>
        <p:grpSpPr>
          <a:xfrm>
            <a:off x="9392874" y="2110958"/>
            <a:ext cx="7269526" cy="4887570"/>
            <a:chOff x="9392874" y="2110958"/>
            <a:chExt cx="7269526" cy="4887570"/>
          </a:xfrm>
        </p:grpSpPr>
        <p:pic>
          <p:nvPicPr>
            <p:cNvPr id="8" name="図 7">
              <a:extLst>
                <a:ext uri="{FF2B5EF4-FFF2-40B4-BE49-F238E27FC236}">
                  <a16:creationId xmlns:a16="http://schemas.microsoft.com/office/drawing/2014/main" id="{86CCBFE2-A72C-4DA9-9849-D7DDA6AA4AB8}"/>
                </a:ext>
              </a:extLst>
            </p:cNvPr>
            <p:cNvPicPr>
              <a:picLocks noChangeAspect="1"/>
            </p:cNvPicPr>
            <p:nvPr/>
          </p:nvPicPr>
          <p:blipFill rotWithShape="1">
            <a:blip r:embed="rId3"/>
            <a:srcRect t="45828" b="24169"/>
            <a:stretch/>
          </p:blipFill>
          <p:spPr>
            <a:xfrm>
              <a:off x="9392874" y="2110958"/>
              <a:ext cx="7269526" cy="4826872"/>
            </a:xfrm>
            <a:prstGeom prst="rect">
              <a:avLst/>
            </a:prstGeom>
          </p:spPr>
        </p:pic>
        <p:sp>
          <p:nvSpPr>
            <p:cNvPr id="25" name="正方形/長方形 24">
              <a:extLst>
                <a:ext uri="{FF2B5EF4-FFF2-40B4-BE49-F238E27FC236}">
                  <a16:creationId xmlns:a16="http://schemas.microsoft.com/office/drawing/2014/main" id="{4FD70D76-151E-43DE-A740-93D33A3004A0}"/>
                </a:ext>
              </a:extLst>
            </p:cNvPr>
            <p:cNvSpPr/>
            <p:nvPr/>
          </p:nvSpPr>
          <p:spPr>
            <a:xfrm>
              <a:off x="9753554" y="6699484"/>
              <a:ext cx="522560" cy="29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1C29C6B0-5614-4D98-A030-8B7C89D39284}"/>
              </a:ext>
            </a:extLst>
          </p:cNvPr>
          <p:cNvGrpSpPr/>
          <p:nvPr/>
        </p:nvGrpSpPr>
        <p:grpSpPr>
          <a:xfrm>
            <a:off x="9753554" y="7177708"/>
            <a:ext cx="6568486" cy="4285456"/>
            <a:chOff x="9753554" y="7177708"/>
            <a:chExt cx="6568486" cy="4285456"/>
          </a:xfrm>
        </p:grpSpPr>
        <p:pic>
          <p:nvPicPr>
            <p:cNvPr id="24" name="図 23">
              <a:extLst>
                <a:ext uri="{FF2B5EF4-FFF2-40B4-BE49-F238E27FC236}">
                  <a16:creationId xmlns:a16="http://schemas.microsoft.com/office/drawing/2014/main" id="{AC0F0DDE-487A-4468-9EE4-18C32CB6BABD}"/>
                </a:ext>
              </a:extLst>
            </p:cNvPr>
            <p:cNvPicPr>
              <a:picLocks noChangeAspect="1"/>
            </p:cNvPicPr>
            <p:nvPr/>
          </p:nvPicPr>
          <p:blipFill rotWithShape="1">
            <a:blip r:embed="rId3"/>
            <a:srcRect l="2830" t="74371" r="11216" b="290"/>
            <a:stretch/>
          </p:blipFill>
          <p:spPr>
            <a:xfrm>
              <a:off x="9753554" y="7177709"/>
              <a:ext cx="6568486" cy="4285455"/>
            </a:xfrm>
            <a:prstGeom prst="rect">
              <a:avLst/>
            </a:prstGeom>
          </p:spPr>
        </p:pic>
        <p:sp>
          <p:nvSpPr>
            <p:cNvPr id="27" name="正方形/長方形 26">
              <a:extLst>
                <a:ext uri="{FF2B5EF4-FFF2-40B4-BE49-F238E27FC236}">
                  <a16:creationId xmlns:a16="http://schemas.microsoft.com/office/drawing/2014/main" id="{B450D95A-EA79-4A5D-A294-DF0C50127D24}"/>
                </a:ext>
              </a:extLst>
            </p:cNvPr>
            <p:cNvSpPr/>
            <p:nvPr/>
          </p:nvSpPr>
          <p:spPr>
            <a:xfrm>
              <a:off x="13954146" y="7177708"/>
              <a:ext cx="2113167" cy="33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
            <a:extLst>
              <a:ext uri="{FF2B5EF4-FFF2-40B4-BE49-F238E27FC236}">
                <a16:creationId xmlns:a16="http://schemas.microsoft.com/office/drawing/2014/main" id="{EAAB4302-FAFE-4965-A943-9D12B2B77642}"/>
              </a:ext>
            </a:extLst>
          </p:cNvPr>
          <p:cNvSpPr>
            <a:spLocks noGrp="1"/>
          </p:cNvSpPr>
          <p:nvPr>
            <p:ph type="sldNum" sz="quarter" idx="11"/>
          </p:nvPr>
        </p:nvSpPr>
        <p:spPr>
          <a:xfrm>
            <a:off x="13228320" y="12223583"/>
            <a:ext cx="3840480" cy="629138"/>
          </a:xfrm>
        </p:spPr>
        <p:txBody>
          <a:bodyPr/>
          <a:lstStyle>
            <a:lvl1pPr>
              <a:defRPr>
                <a:solidFill>
                  <a:schemeClr val="tx1"/>
                </a:solidFill>
              </a:defRPr>
            </a:lvl1pPr>
          </a:lstStyle>
          <a:p>
            <a:pPr defTabSz="1575603" fontAlgn="base">
              <a:spcBef>
                <a:spcPct val="0"/>
              </a:spcBef>
              <a:spcAft>
                <a:spcPct val="0"/>
              </a:spcAft>
              <a:defRPr/>
            </a:pPr>
            <a:fld id="{18EAE80E-A420-40D4-8E6A-F3B1068ED3F0}" type="slidenum">
              <a:rPr kumimoji="1" lang="ja-JP" altLang="en-US" sz="1689">
                <a:solidFill>
                  <a:prstClr val="black"/>
                </a:solidFill>
                <a:latin typeface="Arial" charset="0"/>
                <a:ea typeface="ＭＳ Ｐゴシック" charset="-128"/>
              </a:rPr>
              <a:pPr defTabSz="1575603" fontAlgn="base">
                <a:spcBef>
                  <a:spcPct val="0"/>
                </a:spcBef>
                <a:spcAft>
                  <a:spcPct val="0"/>
                </a:spcAft>
                <a:defRPr/>
              </a:pPr>
              <a:t>5</a:t>
            </a:fld>
            <a:endParaRPr kumimoji="1" lang="ja-JP" altLang="en-US" sz="1689" dirty="0">
              <a:solidFill>
                <a:prstClr val="black"/>
              </a:solidFill>
              <a:latin typeface="Arial" charset="0"/>
              <a:ea typeface="ＭＳ Ｐゴシック" charset="-128"/>
            </a:endParaRPr>
          </a:p>
        </p:txBody>
      </p:sp>
      <p:sp>
        <p:nvSpPr>
          <p:cNvPr id="31" name="吹き出し: 四角形 30">
            <a:extLst>
              <a:ext uri="{FF2B5EF4-FFF2-40B4-BE49-F238E27FC236}">
                <a16:creationId xmlns:a16="http://schemas.microsoft.com/office/drawing/2014/main" id="{8A36E61A-D885-46BF-89DD-F0914A74DC20}"/>
              </a:ext>
            </a:extLst>
          </p:cNvPr>
          <p:cNvSpPr/>
          <p:nvPr/>
        </p:nvSpPr>
        <p:spPr>
          <a:xfrm>
            <a:off x="7594885" y="9886923"/>
            <a:ext cx="1666754" cy="545918"/>
          </a:xfrm>
          <a:prstGeom prst="wedgeRectCallout">
            <a:avLst>
              <a:gd name="adj1" fmla="val -27269"/>
              <a:gd name="adj2" fmla="val -9829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車両の削減目標未達成等</a:t>
            </a:r>
          </a:p>
        </p:txBody>
      </p:sp>
      <p:sp>
        <p:nvSpPr>
          <p:cNvPr id="34" name="吹き出し: 四角形 33">
            <a:extLst>
              <a:ext uri="{FF2B5EF4-FFF2-40B4-BE49-F238E27FC236}">
                <a16:creationId xmlns:a16="http://schemas.microsoft.com/office/drawing/2014/main" id="{9D81F92A-AD0A-45E7-8294-7EAF747EA466}"/>
              </a:ext>
            </a:extLst>
          </p:cNvPr>
          <p:cNvSpPr/>
          <p:nvPr/>
        </p:nvSpPr>
        <p:spPr>
          <a:xfrm>
            <a:off x="5698476" y="7222286"/>
            <a:ext cx="2956585" cy="821787"/>
          </a:xfrm>
          <a:prstGeom prst="wedgeRectCallout">
            <a:avLst>
              <a:gd name="adj1" fmla="val 33594"/>
              <a:gd name="adj2" fmla="val 95718"/>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目標達成に向けて、陸電未導入エリアでの船舶への陸電導入・</a:t>
            </a:r>
            <a:endParaRPr kumimoji="1" lang="en-US" altLang="ja-JP" sz="1600" b="1" dirty="0">
              <a:solidFill>
                <a:srgbClr val="00B050"/>
              </a:solidFill>
              <a:latin typeface="ＭＳ Ｐゴシック" panose="020B0600070205080204" pitchFamily="50" charset="-128"/>
              <a:ea typeface="ＭＳ Ｐゴシック" panose="020B0600070205080204" pitchFamily="50" charset="-128"/>
            </a:endParaRPr>
          </a:p>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車両の</a:t>
            </a:r>
            <a:r>
              <a:rPr kumimoji="1" lang="en-US" altLang="ja-JP" sz="1600" b="1" dirty="0">
                <a:solidFill>
                  <a:srgbClr val="00B050"/>
                </a:solidFill>
                <a:latin typeface="ＭＳ Ｐゴシック" panose="020B0600070205080204" pitchFamily="50" charset="-128"/>
                <a:ea typeface="ＭＳ Ｐゴシック" panose="020B0600070205080204" pitchFamily="50" charset="-128"/>
              </a:rPr>
              <a:t>EV</a:t>
            </a:r>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化等が必要</a:t>
            </a:r>
          </a:p>
        </p:txBody>
      </p:sp>
      <p:sp>
        <p:nvSpPr>
          <p:cNvPr id="35" name="吹き出し: 四角形 34">
            <a:extLst>
              <a:ext uri="{FF2B5EF4-FFF2-40B4-BE49-F238E27FC236}">
                <a16:creationId xmlns:a16="http://schemas.microsoft.com/office/drawing/2014/main" id="{029F464A-3C72-41AA-AA91-8FFC36B4AB02}"/>
              </a:ext>
            </a:extLst>
          </p:cNvPr>
          <p:cNvSpPr/>
          <p:nvPr/>
        </p:nvSpPr>
        <p:spPr>
          <a:xfrm>
            <a:off x="7273817" y="3431279"/>
            <a:ext cx="2365762" cy="545918"/>
          </a:xfrm>
          <a:prstGeom prst="wedgeRectCallout">
            <a:avLst>
              <a:gd name="adj1" fmla="val -51496"/>
              <a:gd name="adj2" fmla="val 14940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en-US" altLang="ja-JP" sz="1600" b="1" dirty="0">
                <a:solidFill>
                  <a:schemeClr val="accent5"/>
                </a:solidFill>
                <a:latin typeface="ＭＳ Ｐゴシック" panose="020B0600070205080204" pitchFamily="50" charset="-128"/>
                <a:ea typeface="ＭＳ Ｐゴシック" panose="020B0600070205080204" pitchFamily="50" charset="-128"/>
              </a:rPr>
              <a:t>LED</a:t>
            </a:r>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化・電力会社の取組により排出量削減</a:t>
            </a:r>
          </a:p>
        </p:txBody>
      </p:sp>
      <p:sp>
        <p:nvSpPr>
          <p:cNvPr id="33" name="吹き出し: 四角形 32">
            <a:extLst>
              <a:ext uri="{FF2B5EF4-FFF2-40B4-BE49-F238E27FC236}">
                <a16:creationId xmlns:a16="http://schemas.microsoft.com/office/drawing/2014/main" id="{EC56A93B-B93E-478C-BC5F-B926D7866BA8}"/>
              </a:ext>
            </a:extLst>
          </p:cNvPr>
          <p:cNvSpPr/>
          <p:nvPr/>
        </p:nvSpPr>
        <p:spPr>
          <a:xfrm>
            <a:off x="15330671" y="4458436"/>
            <a:ext cx="1663128" cy="852069"/>
          </a:xfrm>
          <a:prstGeom prst="wedgeRectCallout">
            <a:avLst>
              <a:gd name="adj1" fmla="val -18537"/>
              <a:gd name="adj2" fmla="val -9829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特定事業者のうち、事業所の削減目標</a:t>
            </a:r>
            <a:r>
              <a:rPr kumimoji="1" lang="en-US" altLang="ja-JP" sz="1600" b="1" dirty="0">
                <a:solidFill>
                  <a:schemeClr val="accent5"/>
                </a:solidFill>
                <a:latin typeface="ＭＳ Ｐゴシック" panose="020B0600070205080204" pitchFamily="50" charset="-128"/>
                <a:ea typeface="ＭＳ Ｐゴシック" panose="020B0600070205080204" pitchFamily="50" charset="-128"/>
              </a:rPr>
              <a:t>46%</a:t>
            </a:r>
            <a:r>
              <a:rPr kumimoji="1" lang="ja-JP" altLang="en-US" sz="1600" b="1" dirty="0">
                <a:solidFill>
                  <a:schemeClr val="accent5"/>
                </a:solidFill>
                <a:latin typeface="ＭＳ Ｐゴシック" panose="020B0600070205080204" pitchFamily="50" charset="-128"/>
                <a:ea typeface="ＭＳ Ｐゴシック" panose="020B0600070205080204" pitchFamily="50" charset="-128"/>
              </a:rPr>
              <a:t>未満が多い</a:t>
            </a:r>
          </a:p>
        </p:txBody>
      </p:sp>
      <p:sp>
        <p:nvSpPr>
          <p:cNvPr id="36" name="吹き出し: 四角形 35">
            <a:extLst>
              <a:ext uri="{FF2B5EF4-FFF2-40B4-BE49-F238E27FC236}">
                <a16:creationId xmlns:a16="http://schemas.microsoft.com/office/drawing/2014/main" id="{596DC5C0-087C-44AB-85E7-E9B016156C5C}"/>
              </a:ext>
            </a:extLst>
          </p:cNvPr>
          <p:cNvSpPr/>
          <p:nvPr/>
        </p:nvSpPr>
        <p:spPr>
          <a:xfrm>
            <a:off x="14375757" y="1441254"/>
            <a:ext cx="2618042" cy="1533435"/>
          </a:xfrm>
          <a:prstGeom prst="wedgeRectCallout">
            <a:avLst>
              <a:gd name="adj1" fmla="val 19484"/>
              <a:gd name="adj2" fmla="val 79010"/>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4892" rIns="34892" rtlCol="0" anchor="ctr"/>
          <a:lstStyle/>
          <a:p>
            <a:r>
              <a:rPr kumimoji="1" lang="ja-JP" altLang="en-US" sz="1600" b="1" dirty="0">
                <a:solidFill>
                  <a:srgbClr val="00B050"/>
                </a:solidFill>
                <a:latin typeface="ＭＳ Ｐゴシック" panose="020B0600070205080204" pitchFamily="50" charset="-128"/>
                <a:ea typeface="ＭＳ Ｐゴシック" panose="020B0600070205080204" pitchFamily="50" charset="-128"/>
              </a:rPr>
              <a:t>目標達成に向けて、特定事業者のうち、大規模事業所でのさらなる取組促進及び中小事業所での取組拡大を図り、水素・太陽光等のエネルギー導入が必要</a:t>
            </a:r>
          </a:p>
        </p:txBody>
      </p:sp>
      <p:pic>
        <p:nvPicPr>
          <p:cNvPr id="3" name="図 2">
            <a:extLst>
              <a:ext uri="{FF2B5EF4-FFF2-40B4-BE49-F238E27FC236}">
                <a16:creationId xmlns:a16="http://schemas.microsoft.com/office/drawing/2014/main" id="{9EEDFCE9-678D-4389-8206-09708528AA0E}"/>
              </a:ext>
            </a:extLst>
          </p:cNvPr>
          <p:cNvPicPr>
            <a:picLocks noChangeAspect="1"/>
          </p:cNvPicPr>
          <p:nvPr/>
        </p:nvPicPr>
        <p:blipFill>
          <a:blip r:embed="rId4"/>
          <a:stretch>
            <a:fillRect/>
          </a:stretch>
        </p:blipFill>
        <p:spPr>
          <a:xfrm>
            <a:off x="1260141" y="7304103"/>
            <a:ext cx="6426792" cy="4606486"/>
          </a:xfrm>
          <a:prstGeom prst="rect">
            <a:avLst/>
          </a:prstGeom>
        </p:spPr>
      </p:pic>
      <p:pic>
        <p:nvPicPr>
          <p:cNvPr id="30" name="図 29">
            <a:extLst>
              <a:ext uri="{FF2B5EF4-FFF2-40B4-BE49-F238E27FC236}">
                <a16:creationId xmlns:a16="http://schemas.microsoft.com/office/drawing/2014/main" id="{72609500-349E-4AFB-ABC9-DA8DC8F18B3E}"/>
              </a:ext>
            </a:extLst>
          </p:cNvPr>
          <p:cNvPicPr>
            <a:picLocks noChangeAspect="1"/>
          </p:cNvPicPr>
          <p:nvPr/>
        </p:nvPicPr>
        <p:blipFill>
          <a:blip r:embed="rId5"/>
          <a:stretch>
            <a:fillRect/>
          </a:stretch>
        </p:blipFill>
        <p:spPr>
          <a:xfrm>
            <a:off x="7407315" y="8313638"/>
            <a:ext cx="325089" cy="1079871"/>
          </a:xfrm>
          <a:prstGeom prst="rect">
            <a:avLst/>
          </a:prstGeom>
          <a:ln>
            <a:noFill/>
          </a:ln>
        </p:spPr>
      </p:pic>
      <p:sp>
        <p:nvSpPr>
          <p:cNvPr id="32" name="正方形/長方形 31">
            <a:extLst>
              <a:ext uri="{FF2B5EF4-FFF2-40B4-BE49-F238E27FC236}">
                <a16:creationId xmlns:a16="http://schemas.microsoft.com/office/drawing/2014/main" id="{810BBDDC-ED95-4F91-97DB-90995DD6637D}"/>
              </a:ext>
            </a:extLst>
          </p:cNvPr>
          <p:cNvSpPr/>
          <p:nvPr/>
        </p:nvSpPr>
        <p:spPr>
          <a:xfrm>
            <a:off x="7720995" y="8491816"/>
            <a:ext cx="1408066" cy="923330"/>
          </a:xfrm>
          <a:prstGeom prst="rect">
            <a:avLst/>
          </a:prstGeom>
          <a:noFill/>
        </p:spPr>
        <p:txBody>
          <a:bodyPr wrap="square">
            <a:spAutoFit/>
          </a:bodyPr>
          <a:lstStyle/>
          <a:p>
            <a:r>
              <a:rPr lang="ja-JP" altLang="en-US" b="1" dirty="0">
                <a:solidFill>
                  <a:srgbClr val="FF0000"/>
                </a:solidFill>
                <a:latin typeface="ＭＳ Ｐゴシック" panose="020B0600070205080204" pitchFamily="50" charset="-128"/>
                <a:ea typeface="ＭＳ Ｐゴシック" panose="020B0600070205080204" pitchFamily="50" charset="-128"/>
              </a:rPr>
              <a:t>ギャップ</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r>
              <a:rPr lang="en-US" altLang="ja-JP" b="1" dirty="0">
                <a:solidFill>
                  <a:srgbClr val="FF0000"/>
                </a:solidFill>
                <a:latin typeface="ＭＳ Ｐゴシック" panose="020B0600070205080204" pitchFamily="50" charset="-128"/>
                <a:ea typeface="ＭＳ Ｐゴシック" panose="020B0600070205080204" pitchFamily="50" charset="-128"/>
              </a:rPr>
              <a:t>2.0</a:t>
            </a:r>
            <a:r>
              <a:rPr lang="ja-JP" altLang="en-US" b="1" dirty="0">
                <a:solidFill>
                  <a:srgbClr val="FF0000"/>
                </a:solidFill>
                <a:latin typeface="ＭＳ Ｐゴシック" panose="020B0600070205080204" pitchFamily="50" charset="-128"/>
                <a:ea typeface="ＭＳ Ｐゴシック" panose="020B0600070205080204" pitchFamily="50" charset="-128"/>
              </a:rPr>
              <a:t>千トン</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a:p>
            <a:r>
              <a:rPr lang="ja-JP" altLang="en-US" b="1" dirty="0">
                <a:solidFill>
                  <a:srgbClr val="FF0000"/>
                </a:solidFill>
                <a:latin typeface="ＭＳ Ｐゴシック" panose="020B0600070205080204" pitchFamily="50" charset="-128"/>
                <a:ea typeface="ＭＳ Ｐゴシック" panose="020B0600070205080204" pitchFamily="50" charset="-128"/>
              </a:rPr>
              <a:t>削減不足</a:t>
            </a:r>
            <a:endParaRPr lang="en-US" altLang="ja-JP" b="1" dirty="0">
              <a:solidFill>
                <a:srgbClr val="FF0000"/>
              </a:solidFill>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a16="http://schemas.microsoft.com/office/drawing/2014/main" id="{FE91776A-A01F-4D0E-B736-F584D587E321}"/>
              </a:ext>
            </a:extLst>
          </p:cNvPr>
          <p:cNvSpPr/>
          <p:nvPr/>
        </p:nvSpPr>
        <p:spPr>
          <a:xfrm>
            <a:off x="4446704" y="9534207"/>
            <a:ext cx="1415772" cy="584775"/>
          </a:xfrm>
          <a:prstGeom prst="rect">
            <a:avLst/>
          </a:prstGeom>
        </p:spPr>
        <p:txBody>
          <a:bodyPr wrap="none">
            <a:spAutoFit/>
          </a:bodyPr>
          <a:lstStyle/>
          <a:p>
            <a:r>
              <a:rPr lang="en-US" altLang="ja-JP" sz="1600" dirty="0">
                <a:solidFill>
                  <a:srgbClr val="FF0000"/>
                </a:solidFill>
                <a:latin typeface="ＭＳ Ｐゴシック" panose="020B0600070205080204" pitchFamily="50" charset="-128"/>
                <a:ea typeface="ＭＳ Ｐゴシック" panose="020B0600070205080204" pitchFamily="50" charset="-128"/>
              </a:rPr>
              <a:t>2030</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a:solidFill>
                  <a:srgbClr val="FF0000"/>
                </a:solidFill>
                <a:latin typeface="ＭＳ Ｐゴシック" panose="020B0600070205080204" pitchFamily="50" charset="-128"/>
                <a:ea typeface="ＭＳ Ｐゴシック" panose="020B0600070205080204" pitchFamily="50" charset="-128"/>
              </a:rPr>
              <a:t>排出量目標値</a:t>
            </a:r>
          </a:p>
        </p:txBody>
      </p:sp>
      <p:sp>
        <p:nvSpPr>
          <p:cNvPr id="38" name="正方形/長方形 37">
            <a:extLst>
              <a:ext uri="{FF2B5EF4-FFF2-40B4-BE49-F238E27FC236}">
                <a16:creationId xmlns:a16="http://schemas.microsoft.com/office/drawing/2014/main" id="{C225EB36-45B7-451D-8FD2-85CB892158CD}"/>
              </a:ext>
            </a:extLst>
          </p:cNvPr>
          <p:cNvSpPr/>
          <p:nvPr/>
        </p:nvSpPr>
        <p:spPr>
          <a:xfrm>
            <a:off x="5461308" y="8429134"/>
            <a:ext cx="825074" cy="707886"/>
          </a:xfrm>
          <a:prstGeom prst="rect">
            <a:avLst/>
          </a:prstGeom>
        </p:spPr>
        <p:txBody>
          <a:bodyPr wrap="square">
            <a:spAutoFit/>
          </a:bodyPr>
          <a:lstStyle/>
          <a:p>
            <a:r>
              <a:rPr lang="en-US" altLang="ja-JP" sz="2000" b="1" dirty="0">
                <a:latin typeface="ＭＳ Ｐゴシック" panose="020B0600070205080204" pitchFamily="50" charset="-128"/>
                <a:ea typeface="ＭＳ Ｐゴシック" panose="020B0600070205080204" pitchFamily="50" charset="-128"/>
              </a:rPr>
              <a:t>46%</a:t>
            </a:r>
          </a:p>
          <a:p>
            <a:r>
              <a:rPr lang="ja-JP" altLang="en-US" sz="2000" b="1" dirty="0">
                <a:latin typeface="ＭＳ Ｐゴシック" panose="020B0600070205080204" pitchFamily="50" charset="-128"/>
                <a:ea typeface="ＭＳ Ｐゴシック" panose="020B0600070205080204" pitchFamily="50" charset="-128"/>
              </a:rPr>
              <a:t>削減</a:t>
            </a:r>
          </a:p>
        </p:txBody>
      </p:sp>
      <p:pic>
        <p:nvPicPr>
          <p:cNvPr id="39" name="図 38">
            <a:extLst>
              <a:ext uri="{FF2B5EF4-FFF2-40B4-BE49-F238E27FC236}">
                <a16:creationId xmlns:a16="http://schemas.microsoft.com/office/drawing/2014/main" id="{C21BD875-65F1-4B5C-B6D1-FCBC871E820C}"/>
              </a:ext>
            </a:extLst>
          </p:cNvPr>
          <p:cNvPicPr>
            <a:picLocks noChangeAspect="1"/>
          </p:cNvPicPr>
          <p:nvPr/>
        </p:nvPicPr>
        <p:blipFill>
          <a:blip r:embed="rId6"/>
          <a:stretch>
            <a:fillRect/>
          </a:stretch>
        </p:blipFill>
        <p:spPr>
          <a:xfrm>
            <a:off x="4477692" y="9380121"/>
            <a:ext cx="3456000" cy="72269"/>
          </a:xfrm>
          <a:prstGeom prst="rect">
            <a:avLst/>
          </a:prstGeom>
        </p:spPr>
      </p:pic>
      <p:pic>
        <p:nvPicPr>
          <p:cNvPr id="40" name="図 39">
            <a:extLst>
              <a:ext uri="{FF2B5EF4-FFF2-40B4-BE49-F238E27FC236}">
                <a16:creationId xmlns:a16="http://schemas.microsoft.com/office/drawing/2014/main" id="{2E3321B5-C35C-4BE2-A020-0CDF560ADB72}"/>
              </a:ext>
            </a:extLst>
          </p:cNvPr>
          <p:cNvPicPr>
            <a:picLocks noChangeAspect="1"/>
          </p:cNvPicPr>
          <p:nvPr/>
        </p:nvPicPr>
        <p:blipFill>
          <a:blip r:embed="rId7"/>
          <a:stretch>
            <a:fillRect/>
          </a:stretch>
        </p:blipFill>
        <p:spPr>
          <a:xfrm>
            <a:off x="2245421" y="8248339"/>
            <a:ext cx="4500000" cy="40933"/>
          </a:xfrm>
          <a:prstGeom prst="rect">
            <a:avLst/>
          </a:prstGeom>
          <a:ln w="28575">
            <a:noFill/>
            <a:prstDash val="sysDash"/>
          </a:ln>
        </p:spPr>
      </p:pic>
      <p:cxnSp>
        <p:nvCxnSpPr>
          <p:cNvPr id="41" name="直線矢印コネクタ 40">
            <a:extLst>
              <a:ext uri="{FF2B5EF4-FFF2-40B4-BE49-F238E27FC236}">
                <a16:creationId xmlns:a16="http://schemas.microsoft.com/office/drawing/2014/main" id="{D8458F93-4460-4FB0-BB7D-25A5C097AAA3}"/>
              </a:ext>
            </a:extLst>
          </p:cNvPr>
          <p:cNvCxnSpPr>
            <a:cxnSpLocks/>
          </p:cNvCxnSpPr>
          <p:nvPr/>
        </p:nvCxnSpPr>
        <p:spPr>
          <a:xfrm>
            <a:off x="6193525" y="8298087"/>
            <a:ext cx="0" cy="11160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313AFD95-1FB7-4D00-8091-AF2DAF6EA8EF}"/>
              </a:ext>
            </a:extLst>
          </p:cNvPr>
          <p:cNvSpPr/>
          <p:nvPr/>
        </p:nvSpPr>
        <p:spPr>
          <a:xfrm>
            <a:off x="2101560" y="7944306"/>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4.6</a:t>
            </a:r>
            <a:endParaRPr lang="en-US" altLang="ja-JP" sz="1074" b="1" dirty="0">
              <a:latin typeface="ＭＳ Ｐゴシック" panose="020B0600070205080204" pitchFamily="50" charset="-128"/>
              <a:ea typeface="ＭＳ Ｐゴシック" panose="020B0600070205080204" pitchFamily="50" charset="-128"/>
            </a:endParaRPr>
          </a:p>
        </p:txBody>
      </p:sp>
      <p:sp>
        <p:nvSpPr>
          <p:cNvPr id="43" name="正方形/長方形 42">
            <a:extLst>
              <a:ext uri="{FF2B5EF4-FFF2-40B4-BE49-F238E27FC236}">
                <a16:creationId xmlns:a16="http://schemas.microsoft.com/office/drawing/2014/main" id="{C0401289-B914-451E-BEEE-ED5F2B67F696}"/>
              </a:ext>
            </a:extLst>
          </p:cNvPr>
          <p:cNvSpPr/>
          <p:nvPr/>
        </p:nvSpPr>
        <p:spPr>
          <a:xfrm>
            <a:off x="4021702" y="7429788"/>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5.6</a:t>
            </a:r>
            <a:endParaRPr lang="en-US" altLang="ja-JP" sz="1074" b="1" dirty="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8AB3A6D6-ADE4-4FCA-8ADF-C89AE5B3BF18}"/>
              </a:ext>
            </a:extLst>
          </p:cNvPr>
          <p:cNvSpPr/>
          <p:nvPr/>
        </p:nvSpPr>
        <p:spPr>
          <a:xfrm>
            <a:off x="6207582" y="8627758"/>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2.1</a:t>
            </a:r>
            <a:endParaRPr lang="en-US" altLang="ja-JP" sz="1074" b="1" dirty="0">
              <a:latin typeface="ＭＳ Ｐゴシック" panose="020B0600070205080204" pitchFamily="50" charset="-128"/>
              <a:ea typeface="ＭＳ Ｐゴシック" panose="020B0600070205080204" pitchFamily="50" charset="-128"/>
            </a:endParaRPr>
          </a:p>
        </p:txBody>
      </p:sp>
      <p:sp>
        <p:nvSpPr>
          <p:cNvPr id="45" name="正方形/長方形 44">
            <a:extLst>
              <a:ext uri="{FF2B5EF4-FFF2-40B4-BE49-F238E27FC236}">
                <a16:creationId xmlns:a16="http://schemas.microsoft.com/office/drawing/2014/main" id="{E6838929-3C76-4862-B703-B4DC67BC5848}"/>
              </a:ext>
            </a:extLst>
          </p:cNvPr>
          <p:cNvSpPr/>
          <p:nvPr/>
        </p:nvSpPr>
        <p:spPr>
          <a:xfrm>
            <a:off x="6901007" y="8059802"/>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4.5</a:t>
            </a:r>
            <a:endParaRPr lang="en-US" altLang="ja-JP" sz="1074" b="1" dirty="0">
              <a:latin typeface="ＭＳ Ｐゴシック" panose="020B0600070205080204" pitchFamily="50" charset="-128"/>
              <a:ea typeface="ＭＳ Ｐゴシック" panose="020B0600070205080204" pitchFamily="50" charset="-128"/>
            </a:endParaRPr>
          </a:p>
        </p:txBody>
      </p:sp>
      <p:sp>
        <p:nvSpPr>
          <p:cNvPr id="46" name="正方形/長方形 45">
            <a:extLst>
              <a:ext uri="{FF2B5EF4-FFF2-40B4-BE49-F238E27FC236}">
                <a16:creationId xmlns:a16="http://schemas.microsoft.com/office/drawing/2014/main" id="{2F1DE879-5DAA-44BC-B643-05C8C19C86F5}"/>
              </a:ext>
            </a:extLst>
          </p:cNvPr>
          <p:cNvSpPr/>
          <p:nvPr/>
        </p:nvSpPr>
        <p:spPr>
          <a:xfrm>
            <a:off x="5979322" y="9650755"/>
            <a:ext cx="551524" cy="369332"/>
          </a:xfrm>
          <a:prstGeom prst="rect">
            <a:avLst/>
          </a:prstGeom>
          <a:noFill/>
        </p:spPr>
        <p:txBody>
          <a:bodyPr wrap="square">
            <a:spAutoFit/>
          </a:bodyPr>
          <a:lstStyle/>
          <a:p>
            <a:r>
              <a:rPr lang="en-US" altLang="ja-JP" b="1" dirty="0">
                <a:latin typeface="ＭＳ Ｐゴシック" panose="020B0600070205080204" pitchFamily="50" charset="-128"/>
                <a:ea typeface="ＭＳ Ｐゴシック" panose="020B0600070205080204" pitchFamily="50" charset="-128"/>
              </a:rPr>
              <a:t>2.5</a:t>
            </a:r>
            <a:endParaRPr lang="en-US" altLang="ja-JP" sz="1074" b="1" dirty="0">
              <a:latin typeface="ＭＳ Ｐゴシック" panose="020B0600070205080204" pitchFamily="50" charset="-128"/>
              <a:ea typeface="ＭＳ Ｐゴシック" panose="020B0600070205080204" pitchFamily="50" charset="-128"/>
            </a:endParaRPr>
          </a:p>
        </p:txBody>
      </p:sp>
      <p:sp>
        <p:nvSpPr>
          <p:cNvPr id="47" name="正方形/長方形 46">
            <a:extLst>
              <a:ext uri="{FF2B5EF4-FFF2-40B4-BE49-F238E27FC236}">
                <a16:creationId xmlns:a16="http://schemas.microsoft.com/office/drawing/2014/main" id="{E5858B85-BD91-429C-81FF-91E02A600DF9}"/>
              </a:ext>
            </a:extLst>
          </p:cNvPr>
          <p:cNvSpPr/>
          <p:nvPr/>
        </p:nvSpPr>
        <p:spPr>
          <a:xfrm>
            <a:off x="1208780" y="7030266"/>
            <a:ext cx="763351" cy="369332"/>
          </a:xfrm>
          <a:prstGeom prst="rect">
            <a:avLst/>
          </a:prstGeom>
        </p:spPr>
        <p:txBody>
          <a:bodyPr wrap="none">
            <a:spAutoFit/>
          </a:bodyPr>
          <a:lstStyle/>
          <a:p>
            <a:r>
              <a:rPr lang="ja-JP" altLang="en-US" dirty="0">
                <a:latin typeface="ＭＳ Ｐゴシック" panose="020B0600070205080204" pitchFamily="50" charset="-128"/>
                <a:ea typeface="ＭＳ Ｐゴシック" panose="020B0600070205080204" pitchFamily="50" charset="-128"/>
              </a:rPr>
              <a:t>千トン</a:t>
            </a:r>
          </a:p>
        </p:txBody>
      </p:sp>
      <p:sp>
        <p:nvSpPr>
          <p:cNvPr id="48" name="正方形/長方形 47">
            <a:extLst>
              <a:ext uri="{FF2B5EF4-FFF2-40B4-BE49-F238E27FC236}">
                <a16:creationId xmlns:a16="http://schemas.microsoft.com/office/drawing/2014/main" id="{C547ED79-3E68-43EA-A69B-724903AFF88B}"/>
              </a:ext>
            </a:extLst>
          </p:cNvPr>
          <p:cNvSpPr/>
          <p:nvPr/>
        </p:nvSpPr>
        <p:spPr>
          <a:xfrm>
            <a:off x="9613050" y="11539896"/>
            <a:ext cx="7280533" cy="307777"/>
          </a:xfrm>
          <a:prstGeom prst="rect">
            <a:avLst/>
          </a:prstGeom>
        </p:spPr>
        <p:txBody>
          <a:bodyPr wrap="square">
            <a:spAutoFit/>
          </a:bodyPr>
          <a:lstStyle/>
          <a:p>
            <a:r>
              <a:rPr lang="en-US" altLang="ja-JP"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端数処理を四捨五入により行っていることから、</a:t>
            </a:r>
            <a:r>
              <a:rPr lang="ja-JP" altLang="en-US"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合計</a:t>
            </a:r>
            <a:r>
              <a:rPr lang="ja-JP" altLang="ja-JP"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と内訳の計とが一致しない場合がある</a:t>
            </a:r>
            <a:endParaRPr lang="ja-JP" altLang="en-US" sz="1400" dirty="0">
              <a:latin typeface="ＭＳ Ｐゴシック" panose="020B0600070205080204" pitchFamily="50" charset="-128"/>
              <a:ea typeface="ＭＳ Ｐゴシック" panose="020B0600070205080204" pitchFamily="50" charset="-128"/>
            </a:endParaRPr>
          </a:p>
        </p:txBody>
      </p:sp>
      <p:pic>
        <p:nvPicPr>
          <p:cNvPr id="1089" name="図 1088">
            <a:extLst>
              <a:ext uri="{FF2B5EF4-FFF2-40B4-BE49-F238E27FC236}">
                <a16:creationId xmlns:a16="http://schemas.microsoft.com/office/drawing/2014/main" id="{4303298A-A3B4-48B2-98F7-733C3D6765A8}"/>
              </a:ext>
            </a:extLst>
          </p:cNvPr>
          <p:cNvPicPr>
            <a:picLocks noChangeAspect="1"/>
          </p:cNvPicPr>
          <p:nvPr/>
        </p:nvPicPr>
        <p:blipFill rotWithShape="1">
          <a:blip r:embed="rId8">
            <a:extLst>
              <a:ext uri="{28A0092B-C50C-407E-A947-70E740481C1C}">
                <a14:useLocalDpi xmlns:a14="http://schemas.microsoft.com/office/drawing/2010/main"/>
              </a:ext>
            </a:extLst>
          </a:blip>
          <a:srcRect l="34979" r="29829" b="76835"/>
          <a:stretch/>
        </p:blipFill>
        <p:spPr>
          <a:xfrm>
            <a:off x="696678" y="1950530"/>
            <a:ext cx="7387533" cy="4592829"/>
          </a:xfrm>
          <a:prstGeom prst="rect">
            <a:avLst/>
          </a:prstGeom>
        </p:spPr>
      </p:pic>
    </p:spTree>
    <p:extLst>
      <p:ext uri="{BB962C8B-B14F-4D97-AF65-F5344CB8AC3E}">
        <p14:creationId xmlns:p14="http://schemas.microsoft.com/office/powerpoint/2010/main" val="2213666045"/>
      </p:ext>
    </p:extLst>
  </p:cSld>
  <p:clrMapOvr>
    <a:masterClrMapping/>
  </p:clrMapOvr>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1949</Words>
  <PresentationFormat>ユーザー設定</PresentationFormat>
  <Paragraphs>200</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HG丸ｺﾞｼｯｸM-PRO</vt:lpstr>
      <vt:lpstr>ＭＳ Ｐゴシック</vt:lpstr>
      <vt:lpstr>游ゴシック</vt:lpstr>
      <vt:lpstr>游ゴシック Light</vt:lpstr>
      <vt:lpstr>Arial</vt:lpstr>
      <vt:lpstr>Calibri</vt:lpstr>
      <vt:lpstr>Calibri Light</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2023-01-06T01:13:45Z</cp:lastPrinted>
  <dcterms:modified xsi:type="dcterms:W3CDTF">2023-01-18T10:26:15Z</dcterms:modified>
</cp:coreProperties>
</file>