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27" r:id="rId2"/>
  </p:sldIdLst>
  <p:sldSz cx="12801600" cy="9601200" type="A3"/>
  <p:notesSz cx="7099300" cy="102346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F00"/>
    <a:srgbClr val="9BBB59"/>
    <a:srgbClr val="FFD5FF"/>
    <a:srgbClr val="FFCCFF"/>
    <a:srgbClr val="FFFFFF"/>
    <a:srgbClr val="003366"/>
    <a:srgbClr val="FF99FF"/>
    <a:srgbClr val="FF0000"/>
    <a:srgbClr val="4BACC6"/>
    <a:srgbClr val="DAEB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96" autoAdjust="0"/>
    <p:restoredTop sz="99884" autoAdjust="0"/>
  </p:normalViewPr>
  <p:slideViewPr>
    <p:cSldViewPr showGuides="1">
      <p:cViewPr>
        <p:scale>
          <a:sx n="75" d="100"/>
          <a:sy n="75" d="100"/>
        </p:scale>
        <p:origin x="744" y="96"/>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9"/>
            <a:ext cx="3076364" cy="511730"/>
          </a:xfrm>
          <a:prstGeom prst="rect">
            <a:avLst/>
          </a:prstGeom>
        </p:spPr>
        <p:txBody>
          <a:bodyPr vert="horz" lIns="94582" tIns="47292" rIns="94582" bIns="4729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301" y="9"/>
            <a:ext cx="3076364" cy="511730"/>
          </a:xfrm>
          <a:prstGeom prst="rect">
            <a:avLst/>
          </a:prstGeom>
        </p:spPr>
        <p:txBody>
          <a:bodyPr vert="horz" lIns="94582" tIns="47292" rIns="94582" bIns="47292" rtlCol="0"/>
          <a:lstStyle>
            <a:lvl1pPr algn="r">
              <a:defRPr sz="1200"/>
            </a:lvl1pPr>
          </a:lstStyle>
          <a:p>
            <a:fld id="{9DC3240C-4457-4748-A87E-E97EB9BFB9C3}" type="datetimeFigureOut">
              <a:rPr kumimoji="1" lang="ja-JP" altLang="en-US" smtClean="0"/>
              <a:t>2023/2/1</a:t>
            </a:fld>
            <a:endParaRPr kumimoji="1" lang="ja-JP" altLang="en-US"/>
          </a:p>
        </p:txBody>
      </p:sp>
      <p:sp>
        <p:nvSpPr>
          <p:cNvPr id="4" name="フッター プレースホルダー 3"/>
          <p:cNvSpPr>
            <a:spLocks noGrp="1"/>
          </p:cNvSpPr>
          <p:nvPr>
            <p:ph type="ftr" sz="quarter" idx="2"/>
          </p:nvPr>
        </p:nvSpPr>
        <p:spPr>
          <a:xfrm>
            <a:off x="9" y="9721115"/>
            <a:ext cx="3076364" cy="511730"/>
          </a:xfrm>
          <a:prstGeom prst="rect">
            <a:avLst/>
          </a:prstGeom>
        </p:spPr>
        <p:txBody>
          <a:bodyPr vert="horz" lIns="94582" tIns="47292" rIns="94582" bIns="4729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301" y="9721115"/>
            <a:ext cx="3076364" cy="511730"/>
          </a:xfrm>
          <a:prstGeom prst="rect">
            <a:avLst/>
          </a:prstGeom>
        </p:spPr>
        <p:txBody>
          <a:bodyPr vert="horz" lIns="94582" tIns="47292" rIns="94582" bIns="47292" rtlCol="0" anchor="b"/>
          <a:lstStyle>
            <a:lvl1pPr algn="r">
              <a:defRPr sz="1200"/>
            </a:lvl1pPr>
          </a:lstStyle>
          <a:p>
            <a:fld id="{371AE32C-035D-4DE8-B90D-E3557E6E23EA}" type="slidenum">
              <a:rPr kumimoji="1" lang="ja-JP" altLang="en-US" smtClean="0"/>
              <a:t>‹#›</a:t>
            </a:fld>
            <a:endParaRPr kumimoji="1" lang="ja-JP" altLang="en-US"/>
          </a:p>
        </p:txBody>
      </p:sp>
    </p:spTree>
    <p:extLst>
      <p:ext uri="{BB962C8B-B14F-4D97-AF65-F5344CB8AC3E}">
        <p14:creationId xmlns:p14="http://schemas.microsoft.com/office/powerpoint/2010/main" val="39854088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9"/>
            <a:ext cx="3076364" cy="511730"/>
          </a:xfrm>
          <a:prstGeom prst="rect">
            <a:avLst/>
          </a:prstGeom>
        </p:spPr>
        <p:txBody>
          <a:bodyPr vert="horz" lIns="94582" tIns="47292" rIns="94582" bIns="47292"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301" y="9"/>
            <a:ext cx="3076364" cy="511730"/>
          </a:xfrm>
          <a:prstGeom prst="rect">
            <a:avLst/>
          </a:prstGeom>
        </p:spPr>
        <p:txBody>
          <a:bodyPr vert="horz" lIns="94582" tIns="47292" rIns="94582" bIns="47292" rtlCol="0"/>
          <a:lstStyle>
            <a:lvl1pPr algn="r">
              <a:defRPr sz="1200"/>
            </a:lvl1pPr>
          </a:lstStyle>
          <a:p>
            <a:fld id="{2879DAFA-0F6B-4F95-AAF7-71D6FA7E8861}" type="datetimeFigureOut">
              <a:rPr kumimoji="1" lang="ja-JP" altLang="en-US" smtClean="0"/>
              <a:t>2023/2/1</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5400"/>
          </a:xfrm>
          <a:prstGeom prst="rect">
            <a:avLst/>
          </a:prstGeom>
          <a:noFill/>
          <a:ln w="12700">
            <a:solidFill>
              <a:prstClr val="black"/>
            </a:solidFill>
          </a:ln>
        </p:spPr>
        <p:txBody>
          <a:bodyPr vert="horz" lIns="94582" tIns="47292" rIns="94582" bIns="47292" rtlCol="0" anchor="ctr"/>
          <a:lstStyle/>
          <a:p>
            <a:endParaRPr lang="ja-JP" altLang="en-US"/>
          </a:p>
        </p:txBody>
      </p:sp>
      <p:sp>
        <p:nvSpPr>
          <p:cNvPr id="5" name="ノート プレースホルダー 4"/>
          <p:cNvSpPr>
            <a:spLocks noGrp="1"/>
          </p:cNvSpPr>
          <p:nvPr>
            <p:ph type="body" sz="quarter" idx="3"/>
          </p:nvPr>
        </p:nvSpPr>
        <p:spPr>
          <a:xfrm>
            <a:off x="709930" y="4861443"/>
            <a:ext cx="5679440" cy="4605576"/>
          </a:xfrm>
          <a:prstGeom prst="rect">
            <a:avLst/>
          </a:prstGeom>
        </p:spPr>
        <p:txBody>
          <a:bodyPr vert="horz" lIns="94582" tIns="47292" rIns="94582" bIns="4729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9" y="9721115"/>
            <a:ext cx="3076364" cy="511730"/>
          </a:xfrm>
          <a:prstGeom prst="rect">
            <a:avLst/>
          </a:prstGeom>
        </p:spPr>
        <p:txBody>
          <a:bodyPr vert="horz" lIns="94582" tIns="47292" rIns="94582" bIns="4729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301" y="9721115"/>
            <a:ext cx="3076364" cy="511730"/>
          </a:xfrm>
          <a:prstGeom prst="rect">
            <a:avLst/>
          </a:prstGeom>
        </p:spPr>
        <p:txBody>
          <a:bodyPr vert="horz" lIns="94582" tIns="47292" rIns="94582" bIns="47292" rtlCol="0" anchor="b"/>
          <a:lstStyle>
            <a:lvl1pPr algn="r">
              <a:defRPr sz="1200"/>
            </a:lvl1pPr>
          </a:lstStyle>
          <a:p>
            <a:fld id="{241D90C3-CB9A-4FF9-9913-7575DAB1CD0A}" type="slidenum">
              <a:rPr kumimoji="1" lang="ja-JP" altLang="en-US" smtClean="0"/>
              <a:t>‹#›</a:t>
            </a:fld>
            <a:endParaRPr kumimoji="1" lang="ja-JP" altLang="en-US"/>
          </a:p>
        </p:txBody>
      </p:sp>
    </p:spTree>
    <p:extLst>
      <p:ext uri="{BB962C8B-B14F-4D97-AF65-F5344CB8AC3E}">
        <p14:creationId xmlns:p14="http://schemas.microsoft.com/office/powerpoint/2010/main" val="814714686"/>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023569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86115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329857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195998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221084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23838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4145436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358995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071044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228310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649ED4D-1E6C-42B9-8384-6D897068C32C}" type="datetimeFigureOut">
              <a:rPr kumimoji="1" lang="ja-JP" altLang="en-US" smtClean="0"/>
              <a:t>2023/2/1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3820155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6649ED4D-1E6C-42B9-8384-6D897068C32C}" type="datetimeFigureOut">
              <a:rPr kumimoji="1" lang="ja-JP" altLang="en-US" smtClean="0"/>
              <a:t>2023/2/1</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7D1BB46-3E93-42EE-B90C-66F4951B72DB}" type="slidenum">
              <a:rPr kumimoji="1" lang="ja-JP" altLang="en-US" smtClean="0"/>
              <a:t>‹#›</a:t>
            </a:fld>
            <a:endParaRPr kumimoji="1" lang="ja-JP" altLang="en-US"/>
          </a:p>
        </p:txBody>
      </p:sp>
    </p:spTree>
    <p:extLst>
      <p:ext uri="{BB962C8B-B14F-4D97-AF65-F5344CB8AC3E}">
        <p14:creationId xmlns:p14="http://schemas.microsoft.com/office/powerpoint/2010/main" val="623875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 name="表 83">
            <a:extLst>
              <a:ext uri="{FF2B5EF4-FFF2-40B4-BE49-F238E27FC236}">
                <a16:creationId xmlns:a16="http://schemas.microsoft.com/office/drawing/2014/main" id="{64D758CC-B884-4E40-B7B8-4A8DB19CD230}"/>
              </a:ext>
            </a:extLst>
          </p:cNvPr>
          <p:cNvGraphicFramePr>
            <a:graphicFrameLocks noGrp="1"/>
          </p:cNvGraphicFramePr>
          <p:nvPr>
            <p:extLst>
              <p:ext uri="{D42A27DB-BD31-4B8C-83A1-F6EECF244321}">
                <p14:modId xmlns:p14="http://schemas.microsoft.com/office/powerpoint/2010/main" val="2947965887"/>
              </p:ext>
            </p:extLst>
          </p:nvPr>
        </p:nvGraphicFramePr>
        <p:xfrm>
          <a:off x="6616803" y="5954284"/>
          <a:ext cx="5834277" cy="640080"/>
        </p:xfrm>
        <a:graphic>
          <a:graphicData uri="http://schemas.openxmlformats.org/drawingml/2006/table">
            <a:tbl>
              <a:tblPr firstRow="1" bandRow="1">
                <a:tableStyleId>{5940675A-B579-460E-94D1-54222C63F5DA}</a:tableStyleId>
              </a:tblPr>
              <a:tblGrid>
                <a:gridCol w="2876960">
                  <a:extLst>
                    <a:ext uri="{9D8B030D-6E8A-4147-A177-3AD203B41FA5}">
                      <a16:colId xmlns:a16="http://schemas.microsoft.com/office/drawing/2014/main" val="1390695492"/>
                    </a:ext>
                  </a:extLst>
                </a:gridCol>
                <a:gridCol w="248980">
                  <a:extLst>
                    <a:ext uri="{9D8B030D-6E8A-4147-A177-3AD203B41FA5}">
                      <a16:colId xmlns:a16="http://schemas.microsoft.com/office/drawing/2014/main" val="3761638086"/>
                    </a:ext>
                  </a:extLst>
                </a:gridCol>
                <a:gridCol w="450180">
                  <a:extLst>
                    <a:ext uri="{9D8B030D-6E8A-4147-A177-3AD203B41FA5}">
                      <a16:colId xmlns:a16="http://schemas.microsoft.com/office/drawing/2014/main" val="3288043534"/>
                    </a:ext>
                  </a:extLst>
                </a:gridCol>
                <a:gridCol w="450180">
                  <a:extLst>
                    <a:ext uri="{9D8B030D-6E8A-4147-A177-3AD203B41FA5}">
                      <a16:colId xmlns:a16="http://schemas.microsoft.com/office/drawing/2014/main" val="1067415148"/>
                    </a:ext>
                  </a:extLst>
                </a:gridCol>
                <a:gridCol w="447428">
                  <a:extLst>
                    <a:ext uri="{9D8B030D-6E8A-4147-A177-3AD203B41FA5}">
                      <a16:colId xmlns:a16="http://schemas.microsoft.com/office/drawing/2014/main" val="3611313892"/>
                    </a:ext>
                  </a:extLst>
                </a:gridCol>
                <a:gridCol w="1360549">
                  <a:extLst>
                    <a:ext uri="{9D8B030D-6E8A-4147-A177-3AD203B41FA5}">
                      <a16:colId xmlns:a16="http://schemas.microsoft.com/office/drawing/2014/main" val="532515363"/>
                    </a:ext>
                  </a:extLst>
                </a:gridCol>
              </a:tblGrid>
              <a:tr h="0">
                <a:tc>
                  <a:txBody>
                    <a:bodyPr/>
                    <a:lstStyle/>
                    <a:p>
                      <a:pPr algn="ctr"/>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主な取組</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主に取り組む港</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endPar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tc>
                <a:tc gridSpan="4">
                  <a:txBody>
                    <a:bodyPr/>
                    <a:lstStyle/>
                    <a:p>
                      <a:pPr algn="ctr"/>
                      <a:r>
                        <a:rPr kumimoji="1" lang="ja-JP" altLang="en-US" sz="800" b="1" dirty="0">
                          <a:latin typeface="ＭＳ Ｐゴシック" panose="020B0600070205080204" pitchFamily="50" charset="-128"/>
                          <a:ea typeface="ＭＳ Ｐゴシック" panose="020B0600070205080204" pitchFamily="50" charset="-128"/>
                        </a:rPr>
                        <a:t>短・中期（～</a:t>
                      </a:r>
                      <a:r>
                        <a:rPr kumimoji="1" lang="en-US" altLang="ja-JP" sz="800" b="1" dirty="0">
                          <a:latin typeface="ＭＳ Ｐゴシック" panose="020B0600070205080204" pitchFamily="50" charset="-128"/>
                          <a:ea typeface="ＭＳ Ｐゴシック" panose="020B0600070205080204" pitchFamily="50" charset="-128"/>
                        </a:rPr>
                        <a:t>2030</a:t>
                      </a:r>
                      <a:r>
                        <a:rPr kumimoji="1" lang="ja-JP" altLang="en-US" sz="800" b="1" dirty="0">
                          <a:latin typeface="ＭＳ Ｐゴシック" panose="020B0600070205080204" pitchFamily="50" charset="-128"/>
                          <a:ea typeface="ＭＳ Ｐゴシック" panose="020B0600070205080204" pitchFamily="50" charset="-128"/>
                        </a:rPr>
                        <a:t>年度）</a:t>
                      </a:r>
                      <a:endParaRPr kumimoji="1" lang="ja-JP" altLang="en-US" sz="8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800" b="1" dirty="0">
                          <a:latin typeface="ＭＳ Ｐゴシック" panose="020B0600070205080204" pitchFamily="50" charset="-128"/>
                          <a:ea typeface="ＭＳ Ｐゴシック" panose="020B0600070205080204" pitchFamily="50" charset="-128"/>
                        </a:rPr>
                        <a:t>長期（～</a:t>
                      </a:r>
                      <a:r>
                        <a:rPr kumimoji="1" lang="en-US" altLang="ja-JP" sz="800" b="1" dirty="0">
                          <a:latin typeface="ＭＳ Ｐゴシック" panose="020B0600070205080204" pitchFamily="50" charset="-128"/>
                          <a:ea typeface="ＭＳ Ｐゴシック" panose="020B0600070205080204" pitchFamily="50" charset="-128"/>
                        </a:rPr>
                        <a:t>2050</a:t>
                      </a:r>
                      <a:r>
                        <a:rPr kumimoji="1" lang="ja-JP" altLang="en-US" sz="800" b="1" dirty="0">
                          <a:latin typeface="ＭＳ Ｐゴシック" panose="020B0600070205080204" pitchFamily="50" charset="-128"/>
                          <a:ea typeface="ＭＳ Ｐゴシック" panose="020B0600070205080204" pitchFamily="50" charset="-128"/>
                        </a:rPr>
                        <a:t>年）</a:t>
                      </a:r>
                    </a:p>
                  </a:txBody>
                  <a:tcPr/>
                </a:tc>
                <a:extLst>
                  <a:ext uri="{0D108BD9-81ED-4DB2-BD59-A6C34878D82A}">
                    <a16:rowId xmlns:a16="http://schemas.microsoft.com/office/drawing/2014/main" val="2694867600"/>
                  </a:ext>
                </a:extLst>
              </a:tr>
              <a:tr h="0">
                <a:tc>
                  <a:txBody>
                    <a:bodyPr/>
                    <a:lstStyle/>
                    <a:p>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陸上電力供給施設整備</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３港共通</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endPar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900782027"/>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kern="1200" dirty="0">
                          <a:solidFill>
                            <a:schemeClr val="tx1"/>
                          </a:solidFill>
                          <a:latin typeface="ＭＳ Ｐゴシック" panose="020B0600070205080204" pitchFamily="50" charset="-128"/>
                          <a:ea typeface="+mn-ea"/>
                          <a:cs typeface="+mn-cs"/>
                        </a:rPr>
                        <a:t>水素・アンモニア・合成メタン燃料船</a:t>
                      </a:r>
                      <a:r>
                        <a:rPr kumimoji="1" lang="en-US" altLang="ja-JP" sz="800" kern="1200" dirty="0">
                          <a:solidFill>
                            <a:schemeClr val="tx1"/>
                          </a:solidFill>
                          <a:latin typeface="ＭＳ Ｐゴシック" panose="020B0600070205080204" pitchFamily="50" charset="-128"/>
                          <a:ea typeface="+mn-ea"/>
                          <a:cs typeface="+mn-cs"/>
                        </a:rPr>
                        <a:t>【</a:t>
                      </a:r>
                      <a:r>
                        <a:rPr kumimoji="1" lang="ja-JP" altLang="en-US" sz="800" kern="1200" dirty="0">
                          <a:solidFill>
                            <a:schemeClr val="tx1"/>
                          </a:solidFill>
                          <a:latin typeface="ＭＳ Ｐゴシック" panose="020B0600070205080204" pitchFamily="50" charset="-128"/>
                          <a:ea typeface="+mn-ea"/>
                          <a:cs typeface="+mn-cs"/>
                        </a:rPr>
                        <a:t>３港共通</a:t>
                      </a:r>
                      <a:r>
                        <a:rPr kumimoji="1" lang="en-US" altLang="ja-JP" sz="800" kern="1200" dirty="0">
                          <a:solidFill>
                            <a:schemeClr val="tx1"/>
                          </a:solidFill>
                          <a:latin typeface="ＭＳ Ｐゴシック" panose="020B0600070205080204" pitchFamily="50" charset="-128"/>
                          <a:ea typeface="+mn-ea"/>
                          <a:cs typeface="+mn-cs"/>
                        </a:rPr>
                        <a:t>】</a:t>
                      </a:r>
                      <a:endParaRPr kumimoji="1" lang="ja-JP" altLang="en-US" sz="800" kern="1200" dirty="0">
                        <a:solidFill>
                          <a:schemeClr val="tx1"/>
                        </a:solidFill>
                        <a:latin typeface="ＭＳ Ｐゴシック" panose="020B0600070205080204" pitchFamily="50" charset="-128"/>
                        <a:ea typeface="+mn-ea"/>
                        <a:cs typeface="+mn-cs"/>
                      </a:endParaRPr>
                    </a:p>
                  </a:txBody>
                  <a:tcPr anchor="ct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612747330"/>
                  </a:ext>
                </a:extLst>
              </a:tr>
            </a:tbl>
          </a:graphicData>
        </a:graphic>
      </p:graphicFrame>
      <p:sp>
        <p:nvSpPr>
          <p:cNvPr id="111" name="矢印: 五方向 23">
            <a:extLst>
              <a:ext uri="{FF2B5EF4-FFF2-40B4-BE49-F238E27FC236}">
                <a16:creationId xmlns:a16="http://schemas.microsoft.com/office/drawing/2014/main" id="{175A03A1-0503-4554-97C4-8A6F4EDE04DB}"/>
              </a:ext>
            </a:extLst>
          </p:cNvPr>
          <p:cNvSpPr/>
          <p:nvPr/>
        </p:nvSpPr>
        <p:spPr>
          <a:xfrm>
            <a:off x="9498243" y="6209220"/>
            <a:ext cx="468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500" dirty="0">
              <a:solidFill>
                <a:schemeClr val="tx1"/>
              </a:solidFill>
              <a:latin typeface="+mn-ea"/>
            </a:endParaRPr>
          </a:p>
        </p:txBody>
      </p:sp>
      <p:sp>
        <p:nvSpPr>
          <p:cNvPr id="110" name="テキスト ボックス 11">
            <a:extLst>
              <a:ext uri="{FF2B5EF4-FFF2-40B4-BE49-F238E27FC236}">
                <a16:creationId xmlns:a16="http://schemas.microsoft.com/office/drawing/2014/main" id="{B3DBF1CC-29FE-4E4B-AB59-64A9E7564FE0}"/>
              </a:ext>
            </a:extLst>
          </p:cNvPr>
          <p:cNvSpPr txBox="1"/>
          <p:nvPr/>
        </p:nvSpPr>
        <p:spPr>
          <a:xfrm>
            <a:off x="9425114" y="6160337"/>
            <a:ext cx="828000" cy="261610"/>
          </a:xfrm>
          <a:prstGeom prst="rect">
            <a:avLst/>
          </a:prstGeom>
          <a:noFill/>
          <a:ln>
            <a:noFill/>
          </a:ln>
        </p:spPr>
        <p:txBody>
          <a:bodyPr wrap="square" rtlCol="0">
            <a:spAutoFit/>
          </a:bodyPr>
          <a:ls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r>
              <a:rPr lang="ja-JP" altLang="en-US" sz="600" dirty="0">
                <a:latin typeface="+mn-ea"/>
              </a:rPr>
              <a:t>調査・検討</a:t>
            </a:r>
          </a:p>
          <a:p>
            <a:r>
              <a:rPr lang="en-US" altLang="ja-JP" sz="500" dirty="0">
                <a:latin typeface="+mn-ea"/>
              </a:rPr>
              <a:t>(2023</a:t>
            </a:r>
            <a:r>
              <a:rPr lang="ja-JP" altLang="en-US" sz="500" dirty="0">
                <a:latin typeface="+mn-ea"/>
              </a:rPr>
              <a:t>・</a:t>
            </a:r>
            <a:r>
              <a:rPr lang="en-US" altLang="ja-JP" sz="500" dirty="0">
                <a:latin typeface="+mn-ea"/>
              </a:rPr>
              <a:t>2024</a:t>
            </a:r>
            <a:r>
              <a:rPr lang="ja-JP" altLang="en-US" sz="500" dirty="0">
                <a:latin typeface="+mn-ea"/>
              </a:rPr>
              <a:t>年度</a:t>
            </a:r>
            <a:r>
              <a:rPr lang="en-US" altLang="ja-JP" sz="500" dirty="0">
                <a:latin typeface="+mn-ea"/>
              </a:rPr>
              <a:t>)</a:t>
            </a:r>
          </a:p>
        </p:txBody>
      </p:sp>
      <p:sp>
        <p:nvSpPr>
          <p:cNvPr id="2" name="正方形/長方形 1"/>
          <p:cNvSpPr/>
          <p:nvPr/>
        </p:nvSpPr>
        <p:spPr>
          <a:xfrm>
            <a:off x="347238" y="387828"/>
            <a:ext cx="5973945" cy="907367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9"/>
          <p:cNvSpPr txBox="1">
            <a:spLocks noChangeArrowheads="1"/>
          </p:cNvSpPr>
          <p:nvPr/>
        </p:nvSpPr>
        <p:spPr bwMode="auto">
          <a:xfrm>
            <a:off x="346956" y="274680"/>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１．大阪“みなと”の特徴　２．</a:t>
            </a:r>
            <a:r>
              <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CNP</a:t>
            </a: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形成計画における基本的な事項</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5" name="Rectangle 8"/>
          <p:cNvSpPr>
            <a:spLocks noChangeArrowheads="1"/>
          </p:cNvSpPr>
          <p:nvPr/>
        </p:nvSpPr>
        <p:spPr bwMode="auto">
          <a:xfrm>
            <a:off x="0" y="-95944"/>
            <a:ext cx="1280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テキスト ボックス 9">
            <a:extLst>
              <a:ext uri="{FF2B5EF4-FFF2-40B4-BE49-F238E27FC236}">
                <a16:creationId xmlns:a16="http://schemas.microsoft.com/office/drawing/2014/main" id="{29BEF007-33D0-4424-A7EA-13003C3726C7}"/>
              </a:ext>
            </a:extLst>
          </p:cNvPr>
          <p:cNvSpPr txBox="1">
            <a:spLocks noChangeArrowheads="1"/>
          </p:cNvSpPr>
          <p:nvPr/>
        </p:nvSpPr>
        <p:spPr bwMode="auto">
          <a:xfrm>
            <a:off x="319692" y="-35374"/>
            <a:ext cx="9503711" cy="349702"/>
          </a:xfrm>
          <a:prstGeom prst="rect">
            <a:avLst/>
          </a:prstGeom>
          <a:noFill/>
          <a:ln w="9525">
            <a:noFill/>
          </a:ln>
        </p:spPr>
        <p:txBody>
          <a:bodyPr wrap="square" lIns="36000" tIns="36000" rIns="36000" bIns="36000">
            <a:sp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lgn="just">
              <a:spcBef>
                <a:spcPct val="0"/>
              </a:spcBef>
              <a:buClrTx/>
              <a:buNone/>
            </a:pP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大阪“みなと”</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 </a:t>
            </a:r>
            <a:r>
              <a:rPr lang="ja-JP" altLang="en-US" sz="1800" kern="100" dirty="0">
                <a:latin typeface="HGP創英角ｺﾞｼｯｸUB" panose="020B0900000000000000" pitchFamily="50" charset="-128"/>
                <a:ea typeface="HGP創英角ｺﾞｼｯｸUB" panose="020B0900000000000000" pitchFamily="50" charset="-128"/>
                <a:cs typeface="Times New Roman"/>
              </a:rPr>
              <a:t>における</a:t>
            </a:r>
            <a:r>
              <a:rPr lang="en-US" altLang="ja-JP" sz="1800" kern="100" dirty="0">
                <a:latin typeface="HGP創英角ｺﾞｼｯｸUB" panose="020B0900000000000000" pitchFamily="50" charset="-128"/>
                <a:ea typeface="HGP創英角ｺﾞｼｯｸUB" panose="020B0900000000000000" pitchFamily="50" charset="-128"/>
                <a:cs typeface="Times New Roman"/>
              </a:rPr>
              <a:t>CNP</a:t>
            </a:r>
            <a:r>
              <a:rPr lang="ja-JP" altLang="en-US" sz="1800" kern="100" dirty="0">
                <a:latin typeface="HGP創英角ｺﾞｼｯｸUB" panose="020B0900000000000000" pitchFamily="50" charset="-128"/>
                <a:ea typeface="HGP創英角ｺﾞｼｯｸUB" panose="020B0900000000000000" pitchFamily="50" charset="-128"/>
                <a:cs typeface="Times New Roman"/>
              </a:rPr>
              <a:t>形成計画（案）　概要版まとめ</a:t>
            </a:r>
          </a:p>
        </p:txBody>
      </p:sp>
      <p:sp>
        <p:nvSpPr>
          <p:cNvPr id="116" name="正方形/長方形 115">
            <a:extLst>
              <a:ext uri="{FF2B5EF4-FFF2-40B4-BE49-F238E27FC236}">
                <a16:creationId xmlns:a16="http://schemas.microsoft.com/office/drawing/2014/main" id="{A4E3DA02-0130-4265-B704-A463F7AF113E}"/>
              </a:ext>
            </a:extLst>
          </p:cNvPr>
          <p:cNvSpPr/>
          <p:nvPr/>
        </p:nvSpPr>
        <p:spPr>
          <a:xfrm>
            <a:off x="6446025" y="264099"/>
            <a:ext cx="6090855" cy="919739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6" name="正方形/長方形 235">
            <a:extLst>
              <a:ext uri="{FF2B5EF4-FFF2-40B4-BE49-F238E27FC236}">
                <a16:creationId xmlns:a16="http://schemas.microsoft.com/office/drawing/2014/main" id="{A5C00AA4-74DC-465D-AFAA-DB0F5C4D3FD3}"/>
              </a:ext>
            </a:extLst>
          </p:cNvPr>
          <p:cNvSpPr/>
          <p:nvPr/>
        </p:nvSpPr>
        <p:spPr>
          <a:xfrm>
            <a:off x="1244857" y="3931873"/>
            <a:ext cx="4375066" cy="430887"/>
          </a:xfrm>
          <a:prstGeom prst="rect">
            <a:avLst/>
          </a:prstGeom>
        </p:spPr>
        <p:txBody>
          <a:bodyPr wrap="square">
            <a:spAutoFit/>
          </a:bodyPr>
          <a:lstStyle/>
          <a:p>
            <a:r>
              <a:rPr lang="ja-JP" altLang="en-US" sz="1100" u="sng" dirty="0">
                <a:solidFill>
                  <a:srgbClr val="FF0000"/>
                </a:solidFill>
                <a:latin typeface="HGP創英角ｺﾞｼｯｸUB" panose="020B0900000000000000" pitchFamily="50" charset="-128"/>
                <a:ea typeface="HGP創英角ｺﾞｼｯｸUB" panose="020B0900000000000000" pitchFamily="50" charset="-128"/>
              </a:rPr>
              <a:t>各港の特徴・強みを活かし、次世代エネルギー利活用の需要と供給体制を一体的に創出。大阪“みなと”全体を俯瞰し、連携した計画をめざす</a:t>
            </a:r>
            <a:endParaRPr lang="ja-JP" altLang="en-US" sz="1100" u="sng" dirty="0">
              <a:latin typeface="HGP創英角ｺﾞｼｯｸUB" panose="020B0900000000000000" pitchFamily="50" charset="-128"/>
              <a:ea typeface="HGP創英角ｺﾞｼｯｸUB" panose="020B0900000000000000" pitchFamily="50" charset="-128"/>
            </a:endParaRPr>
          </a:p>
        </p:txBody>
      </p:sp>
      <p:sp>
        <p:nvSpPr>
          <p:cNvPr id="31" name="テキスト ボックス 9">
            <a:extLst>
              <a:ext uri="{FF2B5EF4-FFF2-40B4-BE49-F238E27FC236}">
                <a16:creationId xmlns:a16="http://schemas.microsoft.com/office/drawing/2014/main" id="{3214E046-00EE-4109-BDD0-3C89E44BFF98}"/>
              </a:ext>
            </a:extLst>
          </p:cNvPr>
          <p:cNvSpPr txBox="1">
            <a:spLocks noChangeArrowheads="1"/>
          </p:cNvSpPr>
          <p:nvPr/>
        </p:nvSpPr>
        <p:spPr bwMode="auto">
          <a:xfrm>
            <a:off x="346956" y="4536103"/>
            <a:ext cx="5973945"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３．温室効果ガス排出量の推計　４．温室効果ガスの削減目標及び削減計画</a:t>
            </a:r>
          </a:p>
        </p:txBody>
      </p:sp>
      <p:sp>
        <p:nvSpPr>
          <p:cNvPr id="34" name="正方形/長方形 33">
            <a:extLst>
              <a:ext uri="{FF2B5EF4-FFF2-40B4-BE49-F238E27FC236}">
                <a16:creationId xmlns:a16="http://schemas.microsoft.com/office/drawing/2014/main" id="{080CBAF8-E4B2-4DCD-A182-0FC0C185FB54}"/>
              </a:ext>
            </a:extLst>
          </p:cNvPr>
          <p:cNvSpPr/>
          <p:nvPr/>
        </p:nvSpPr>
        <p:spPr>
          <a:xfrm>
            <a:off x="369293" y="4833320"/>
            <a:ext cx="5919787" cy="246221"/>
          </a:xfrm>
          <a:prstGeom prst="rect">
            <a:avLst/>
          </a:prstGeom>
          <a:ln w="6350">
            <a:solidFill>
              <a:schemeClr val="tx1"/>
            </a:solidFill>
          </a:ln>
        </p:spPr>
        <p:txBody>
          <a:bodyPr wrap="square">
            <a:spAutoFit/>
          </a:bodyPr>
          <a:lstStyle/>
          <a:p>
            <a:r>
              <a:rPr lang="ja-JP" altLang="en-US" sz="1000" dirty="0">
                <a:latin typeface="ＭＳ Ｐゴシック" panose="020B0600070205080204" pitchFamily="50" charset="-128"/>
                <a:ea typeface="ＭＳ Ｐゴシック" panose="020B0600070205080204" pitchFamily="50" charset="-128"/>
              </a:rPr>
              <a:t>「ターミナル内」「船舶・車両」「ターミナル外」の</a:t>
            </a:r>
            <a:r>
              <a:rPr lang="en-US" altLang="ja-JP" sz="1000" dirty="0">
                <a:latin typeface="ＭＳ Ｐゴシック" panose="020B0600070205080204" pitchFamily="50" charset="-128"/>
                <a:ea typeface="ＭＳ Ｐゴシック" panose="020B0600070205080204" pitchFamily="50" charset="-128"/>
              </a:rPr>
              <a:t>3</a:t>
            </a:r>
            <a:r>
              <a:rPr lang="ja-JP" altLang="en-US" sz="1000" dirty="0">
                <a:latin typeface="ＭＳ Ｐゴシック" panose="020B0600070205080204" pitchFamily="50" charset="-128"/>
                <a:ea typeface="ＭＳ Ｐゴシック" panose="020B0600070205080204" pitchFamily="50" charset="-128"/>
              </a:rPr>
              <a:t>区域に分類すると、 「ターミナル外」が約</a:t>
            </a:r>
            <a:r>
              <a:rPr lang="en-US" altLang="ja-JP" sz="1000" dirty="0">
                <a:latin typeface="ＭＳ Ｐゴシック" panose="020B0600070205080204" pitchFamily="50" charset="-128"/>
                <a:ea typeface="ＭＳ Ｐゴシック" panose="020B0600070205080204" pitchFamily="50" charset="-128"/>
              </a:rPr>
              <a:t>90</a:t>
            </a:r>
            <a:r>
              <a:rPr lang="ja-JP" altLang="en-US" sz="1000" dirty="0">
                <a:latin typeface="ＭＳ Ｐゴシック" panose="020B0600070205080204" pitchFamily="50" charset="-128"/>
                <a:ea typeface="ＭＳ Ｐゴシック" panose="020B0600070205080204" pitchFamily="50" charset="-128"/>
              </a:rPr>
              <a:t>％を占めた。</a:t>
            </a:r>
          </a:p>
        </p:txBody>
      </p:sp>
      <p:graphicFrame>
        <p:nvGraphicFramePr>
          <p:cNvPr id="36" name="表 35">
            <a:extLst>
              <a:ext uri="{FF2B5EF4-FFF2-40B4-BE49-F238E27FC236}">
                <a16:creationId xmlns:a16="http://schemas.microsoft.com/office/drawing/2014/main" id="{1B3957C0-64F6-45CC-BE83-BBFFCDEECEC7}"/>
              </a:ext>
            </a:extLst>
          </p:cNvPr>
          <p:cNvGraphicFramePr>
            <a:graphicFrameLocks noGrp="1"/>
          </p:cNvGraphicFramePr>
          <p:nvPr>
            <p:extLst>
              <p:ext uri="{D42A27DB-BD31-4B8C-83A1-F6EECF244321}">
                <p14:modId xmlns:p14="http://schemas.microsoft.com/office/powerpoint/2010/main" val="254445480"/>
              </p:ext>
            </p:extLst>
          </p:nvPr>
        </p:nvGraphicFramePr>
        <p:xfrm>
          <a:off x="462875" y="7192424"/>
          <a:ext cx="5680158" cy="1417320"/>
        </p:xfrm>
        <a:graphic>
          <a:graphicData uri="http://schemas.openxmlformats.org/drawingml/2006/table">
            <a:tbl>
              <a:tblPr firstRow="1" bandRow="1">
                <a:tableStyleId>{5940675A-B579-460E-94D1-54222C63F5DA}</a:tableStyleId>
              </a:tblPr>
              <a:tblGrid>
                <a:gridCol w="861045">
                  <a:extLst>
                    <a:ext uri="{9D8B030D-6E8A-4147-A177-3AD203B41FA5}">
                      <a16:colId xmlns:a16="http://schemas.microsoft.com/office/drawing/2014/main" val="4143521613"/>
                    </a:ext>
                  </a:extLst>
                </a:gridCol>
                <a:gridCol w="535457">
                  <a:extLst>
                    <a:ext uri="{9D8B030D-6E8A-4147-A177-3AD203B41FA5}">
                      <a16:colId xmlns:a16="http://schemas.microsoft.com/office/drawing/2014/main" val="2621855893"/>
                    </a:ext>
                  </a:extLst>
                </a:gridCol>
                <a:gridCol w="535457">
                  <a:extLst>
                    <a:ext uri="{9D8B030D-6E8A-4147-A177-3AD203B41FA5}">
                      <a16:colId xmlns:a16="http://schemas.microsoft.com/office/drawing/2014/main" val="301993470"/>
                    </a:ext>
                  </a:extLst>
                </a:gridCol>
                <a:gridCol w="535457">
                  <a:extLst>
                    <a:ext uri="{9D8B030D-6E8A-4147-A177-3AD203B41FA5}">
                      <a16:colId xmlns:a16="http://schemas.microsoft.com/office/drawing/2014/main" val="1306361987"/>
                    </a:ext>
                  </a:extLst>
                </a:gridCol>
                <a:gridCol w="535457">
                  <a:extLst>
                    <a:ext uri="{9D8B030D-6E8A-4147-A177-3AD203B41FA5}">
                      <a16:colId xmlns:a16="http://schemas.microsoft.com/office/drawing/2014/main" val="2944685001"/>
                    </a:ext>
                  </a:extLst>
                </a:gridCol>
                <a:gridCol w="535457">
                  <a:extLst>
                    <a:ext uri="{9D8B030D-6E8A-4147-A177-3AD203B41FA5}">
                      <a16:colId xmlns:a16="http://schemas.microsoft.com/office/drawing/2014/main" val="3463000630"/>
                    </a:ext>
                  </a:extLst>
                </a:gridCol>
                <a:gridCol w="535457">
                  <a:extLst>
                    <a:ext uri="{9D8B030D-6E8A-4147-A177-3AD203B41FA5}">
                      <a16:colId xmlns:a16="http://schemas.microsoft.com/office/drawing/2014/main" val="164834822"/>
                    </a:ext>
                  </a:extLst>
                </a:gridCol>
                <a:gridCol w="535457">
                  <a:extLst>
                    <a:ext uri="{9D8B030D-6E8A-4147-A177-3AD203B41FA5}">
                      <a16:colId xmlns:a16="http://schemas.microsoft.com/office/drawing/2014/main" val="72729568"/>
                    </a:ext>
                  </a:extLst>
                </a:gridCol>
                <a:gridCol w="535457">
                  <a:extLst>
                    <a:ext uri="{9D8B030D-6E8A-4147-A177-3AD203B41FA5}">
                      <a16:colId xmlns:a16="http://schemas.microsoft.com/office/drawing/2014/main" val="2846230512"/>
                    </a:ext>
                  </a:extLst>
                </a:gridCol>
                <a:gridCol w="535457">
                  <a:extLst>
                    <a:ext uri="{9D8B030D-6E8A-4147-A177-3AD203B41FA5}">
                      <a16:colId xmlns:a16="http://schemas.microsoft.com/office/drawing/2014/main" val="4161141541"/>
                    </a:ext>
                  </a:extLst>
                </a:gridCol>
              </a:tblGrid>
              <a:tr h="0">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tc>
                <a:tc gridSpan="3">
                  <a:txBody>
                    <a:bodyPr/>
                    <a:lstStyle/>
                    <a:p>
                      <a:pPr algn="ctr"/>
                      <a:r>
                        <a:rPr kumimoji="1" lang="ja-JP" altLang="en-US" sz="900" dirty="0">
                          <a:latin typeface="ＭＳ Ｐゴシック" panose="020B0600070205080204" pitchFamily="50" charset="-128"/>
                          <a:ea typeface="ＭＳ Ｐゴシック" panose="020B0600070205080204" pitchFamily="50" charset="-128"/>
                        </a:rPr>
                        <a:t>大阪港</a:t>
                      </a:r>
                    </a:p>
                  </a:txBody>
                  <a:tcPr/>
                </a:tc>
                <a:tc hMerge="1">
                  <a:txBody>
                    <a:bodyPr/>
                    <a:lstStyle/>
                    <a:p>
                      <a:endParaRPr kumimoji="1" lang="ja-JP" altLang="en-US" sz="1800" dirty="0"/>
                    </a:p>
                  </a:txBody>
                  <a:tcPr/>
                </a:tc>
                <a:tc hMerge="1">
                  <a:txBody>
                    <a:bodyPr/>
                    <a:lstStyle/>
                    <a:p>
                      <a:endParaRPr kumimoji="1" lang="ja-JP" altLang="en-US" sz="1800" dirty="0"/>
                    </a:p>
                  </a:txBody>
                  <a:tcPr/>
                </a:tc>
                <a:tc gridSpan="3">
                  <a:txBody>
                    <a:bodyPr/>
                    <a:lstStyle/>
                    <a:p>
                      <a:pPr algn="ctr"/>
                      <a:r>
                        <a:rPr kumimoji="1" lang="ja-JP" altLang="en-US" sz="900" dirty="0">
                          <a:latin typeface="ＭＳ Ｐゴシック" panose="020B0600070205080204" pitchFamily="50" charset="-128"/>
                          <a:ea typeface="ＭＳ Ｐゴシック" panose="020B0600070205080204" pitchFamily="50" charset="-128"/>
                        </a:rPr>
                        <a:t>堺泉北港</a:t>
                      </a:r>
                    </a:p>
                  </a:txBody>
                  <a:tcPr/>
                </a:tc>
                <a:tc hMerge="1">
                  <a:txBody>
                    <a:bodyPr/>
                    <a:lstStyle/>
                    <a:p>
                      <a:endParaRPr kumimoji="1" lang="ja-JP" altLang="en-US" sz="1800" dirty="0"/>
                    </a:p>
                  </a:txBody>
                  <a:tcPr/>
                </a:tc>
                <a:tc hMerge="1">
                  <a:txBody>
                    <a:bodyPr/>
                    <a:lstStyle/>
                    <a:p>
                      <a:endParaRPr kumimoji="1" lang="ja-JP" altLang="en-US" sz="1800" dirty="0"/>
                    </a:p>
                  </a:txBody>
                  <a:tcPr/>
                </a:tc>
                <a:tc gridSpan="3">
                  <a:txBody>
                    <a:bodyPr/>
                    <a:lstStyle/>
                    <a:p>
                      <a:pPr algn="ctr"/>
                      <a:r>
                        <a:rPr kumimoji="1" lang="ja-JP" altLang="en-US" sz="900" dirty="0">
                          <a:latin typeface="ＭＳ Ｐゴシック" panose="020B0600070205080204" pitchFamily="50" charset="-128"/>
                          <a:ea typeface="ＭＳ Ｐゴシック" panose="020B0600070205080204" pitchFamily="50" charset="-128"/>
                        </a:rPr>
                        <a:t>阪南港</a:t>
                      </a:r>
                    </a:p>
                  </a:txBody>
                  <a:tcPr/>
                </a:tc>
                <a:tc hMerge="1">
                  <a:txBody>
                    <a:bodyPr/>
                    <a:lstStyle/>
                    <a:p>
                      <a:endParaRPr kumimoji="1" lang="ja-JP" altLang="en-US" sz="1800" dirty="0"/>
                    </a:p>
                  </a:txBody>
                  <a:tcPr/>
                </a:tc>
                <a:tc hMerge="1">
                  <a:txBody>
                    <a:bodyPr/>
                    <a:lstStyle/>
                    <a:p>
                      <a:endParaRPr kumimoji="1" lang="ja-JP" altLang="en-US" sz="1800" dirty="0"/>
                    </a:p>
                  </a:txBody>
                  <a:tcPr/>
                </a:tc>
                <a:extLst>
                  <a:ext uri="{0D108BD9-81ED-4DB2-BD59-A6C34878D82A}">
                    <a16:rowId xmlns:a16="http://schemas.microsoft.com/office/drawing/2014/main" val="3314399561"/>
                  </a:ext>
                </a:extLst>
              </a:tr>
              <a:tr h="150492">
                <a:tc>
                  <a:txBody>
                    <a:bodyPr/>
                    <a:lstStyle/>
                    <a:p>
                      <a:endParaRPr kumimoji="1" lang="ja-JP" altLang="en-US" sz="9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ターミナル内</a:t>
                      </a:r>
                    </a:p>
                  </a:txBody>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船舶・</a:t>
                      </a:r>
                      <a:endParaRPr kumimoji="1" lang="en-US" altLang="ja-JP" sz="900" dirty="0">
                        <a:latin typeface="ＭＳ Ｐゴシック" panose="020B0600070205080204" pitchFamily="50" charset="-128"/>
                        <a:ea typeface="ＭＳ Ｐゴシック" panose="020B0600070205080204" pitchFamily="50" charset="-128"/>
                      </a:endParaRPr>
                    </a:p>
                    <a:p>
                      <a:pPr algn="ctr"/>
                      <a:r>
                        <a:rPr kumimoji="1" lang="ja-JP" altLang="en-US" sz="900" dirty="0">
                          <a:latin typeface="ＭＳ Ｐゴシック" panose="020B0600070205080204" pitchFamily="50" charset="-128"/>
                          <a:ea typeface="ＭＳ Ｐゴシック" panose="020B0600070205080204" pitchFamily="50" charset="-128"/>
                        </a:rPr>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ターミナル外</a:t>
                      </a:r>
                    </a:p>
                  </a:txBody>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ターミナル内</a:t>
                      </a:r>
                    </a:p>
                  </a:txBody>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船舶・</a:t>
                      </a:r>
                      <a:endParaRPr kumimoji="1" lang="en-US" altLang="ja-JP" sz="900" dirty="0">
                        <a:latin typeface="ＭＳ Ｐゴシック" panose="020B0600070205080204" pitchFamily="50" charset="-128"/>
                        <a:ea typeface="ＭＳ Ｐゴシック" panose="020B0600070205080204" pitchFamily="50" charset="-128"/>
                      </a:endParaRPr>
                    </a:p>
                    <a:p>
                      <a:pPr algn="ctr"/>
                      <a:r>
                        <a:rPr kumimoji="1" lang="ja-JP" altLang="en-US" sz="900" dirty="0">
                          <a:latin typeface="ＭＳ Ｐゴシック" panose="020B0600070205080204" pitchFamily="50" charset="-128"/>
                          <a:ea typeface="ＭＳ Ｐゴシック" panose="020B0600070205080204" pitchFamily="50" charset="-128"/>
                        </a:rPr>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ターミナル外</a:t>
                      </a:r>
                    </a:p>
                  </a:txBody>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ターミナル内</a:t>
                      </a:r>
                    </a:p>
                  </a:txBody>
                  <a:tcPr/>
                </a:tc>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船舶・</a:t>
                      </a:r>
                      <a:endParaRPr kumimoji="1" lang="en-US" altLang="ja-JP" sz="900" dirty="0">
                        <a:latin typeface="ＭＳ Ｐゴシック" panose="020B0600070205080204" pitchFamily="50" charset="-128"/>
                        <a:ea typeface="ＭＳ Ｐゴシック" panose="020B0600070205080204" pitchFamily="50" charset="-128"/>
                      </a:endParaRPr>
                    </a:p>
                    <a:p>
                      <a:pPr algn="ctr"/>
                      <a:r>
                        <a:rPr kumimoji="1" lang="ja-JP" altLang="en-US" sz="900" dirty="0">
                          <a:latin typeface="ＭＳ Ｐゴシック" panose="020B0600070205080204" pitchFamily="50" charset="-128"/>
                          <a:ea typeface="ＭＳ Ｐゴシック" panose="020B0600070205080204" pitchFamily="50" charset="-128"/>
                        </a:rPr>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900" dirty="0">
                          <a:latin typeface="ＭＳ Ｐゴシック" panose="020B0600070205080204" pitchFamily="50" charset="-128"/>
                          <a:ea typeface="ＭＳ Ｐゴシック" panose="020B0600070205080204" pitchFamily="50" charset="-128"/>
                        </a:rPr>
                        <a:t>ターミナル外</a:t>
                      </a:r>
                    </a:p>
                  </a:txBody>
                  <a:tcPr/>
                </a:tc>
                <a:extLst>
                  <a:ext uri="{0D108BD9-81ED-4DB2-BD59-A6C34878D82A}">
                    <a16:rowId xmlns:a16="http://schemas.microsoft.com/office/drawing/2014/main" val="2268708475"/>
                  </a:ext>
                </a:extLst>
              </a:tr>
              <a:tr h="0">
                <a:tc>
                  <a:txBody>
                    <a:bodyPr/>
                    <a:lstStyle/>
                    <a:p>
                      <a:r>
                        <a:rPr kumimoji="1" lang="en-US" altLang="ja-JP" sz="900" dirty="0">
                          <a:latin typeface="ＭＳ Ｐゴシック" panose="020B0600070205080204" pitchFamily="50" charset="-128"/>
                          <a:ea typeface="ＭＳ Ｐゴシック" panose="020B0600070205080204" pitchFamily="50" charset="-128"/>
                        </a:rPr>
                        <a:t>2013</a:t>
                      </a:r>
                      <a:r>
                        <a:rPr kumimoji="1" lang="ja-JP" altLang="en-US" sz="900" dirty="0">
                          <a:latin typeface="ＭＳ Ｐゴシック" panose="020B0600070205080204" pitchFamily="50" charset="-128"/>
                          <a:ea typeface="ＭＳ Ｐゴシック" panose="020B0600070205080204" pitchFamily="50" charset="-128"/>
                        </a:rPr>
                        <a:t>年度</a:t>
                      </a:r>
                    </a:p>
                  </a:txBody>
                  <a:tcP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232</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250</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1,563</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17</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377</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5,058</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0.07</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4.6</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488</a:t>
                      </a:r>
                    </a:p>
                  </a:txBody>
                  <a:tcPr marL="0" marR="0" marT="0" marB="0" anchor="ctr"/>
                </a:tc>
                <a:extLst>
                  <a:ext uri="{0D108BD9-81ED-4DB2-BD59-A6C34878D82A}">
                    <a16:rowId xmlns:a16="http://schemas.microsoft.com/office/drawing/2014/main" val="2827131637"/>
                  </a:ext>
                </a:extLst>
              </a:tr>
              <a:tr h="0">
                <a:tc>
                  <a:txBody>
                    <a:bodyPr/>
                    <a:lstStyle/>
                    <a:p>
                      <a:r>
                        <a:rPr kumimoji="1" lang="en-US" altLang="ja-JP" sz="900" dirty="0">
                          <a:latin typeface="ＭＳ Ｐゴシック" panose="020B0600070205080204" pitchFamily="50" charset="-128"/>
                          <a:ea typeface="ＭＳ Ｐゴシック" panose="020B0600070205080204" pitchFamily="50" charset="-128"/>
                        </a:rPr>
                        <a:t>2021</a:t>
                      </a:r>
                      <a:r>
                        <a:rPr kumimoji="1" lang="ja-JP" altLang="en-US" sz="900" dirty="0">
                          <a:latin typeface="ＭＳ Ｐゴシック" panose="020B0600070205080204" pitchFamily="50" charset="-128"/>
                          <a:ea typeface="ＭＳ Ｐゴシック" panose="020B0600070205080204" pitchFamily="50" charset="-128"/>
                        </a:rPr>
                        <a:t>年度</a:t>
                      </a:r>
                    </a:p>
                  </a:txBody>
                  <a:tcP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173</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258</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1,502</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13</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315</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4,855</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0.05</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5.6</a:t>
                      </a:r>
                    </a:p>
                  </a:txBody>
                  <a:tcPr marL="0" marR="0" marT="0" marB="0" anchor="ctr"/>
                </a:tc>
                <a:tc>
                  <a:txBody>
                    <a:bodyPr/>
                    <a:lstStyle/>
                    <a:p>
                      <a:pPr algn="r" fontAlgn="ctr"/>
                      <a:r>
                        <a:rPr lang="en-US" altLang="ja-JP" sz="1000" b="0" i="0" u="none" strike="noStrike" dirty="0">
                          <a:solidFill>
                            <a:srgbClr val="000000"/>
                          </a:solidFill>
                          <a:effectLst/>
                          <a:latin typeface="ＭＳ Ｐゴシック" panose="020B0600070205080204" pitchFamily="50" charset="-128"/>
                          <a:ea typeface="ＭＳ Ｐゴシック" panose="020B0600070205080204" pitchFamily="50" charset="-128"/>
                        </a:rPr>
                        <a:t>343</a:t>
                      </a:r>
                    </a:p>
                  </a:txBody>
                  <a:tcPr marL="0" marR="0" marT="0" marB="0" anchor="ctr"/>
                </a:tc>
                <a:extLst>
                  <a:ext uri="{0D108BD9-81ED-4DB2-BD59-A6C34878D82A}">
                    <a16:rowId xmlns:a16="http://schemas.microsoft.com/office/drawing/2014/main" val="284844562"/>
                  </a:ext>
                </a:extLst>
              </a:tr>
              <a:tr h="119620">
                <a:tc>
                  <a:txBody>
                    <a:bodyPr/>
                    <a:lstStyle/>
                    <a:p>
                      <a:r>
                        <a:rPr kumimoji="1" lang="en-US" altLang="ja-JP" sz="900" dirty="0">
                          <a:latin typeface="ＭＳ Ｐゴシック" panose="020B0600070205080204" pitchFamily="50" charset="-128"/>
                          <a:ea typeface="ＭＳ Ｐゴシック" panose="020B0600070205080204" pitchFamily="50" charset="-128"/>
                        </a:rPr>
                        <a:t>2030</a:t>
                      </a:r>
                      <a:r>
                        <a:rPr kumimoji="1" lang="ja-JP" altLang="en-US" sz="900" dirty="0">
                          <a:latin typeface="ＭＳ Ｐゴシック" panose="020B0600070205080204" pitchFamily="50" charset="-128"/>
                          <a:ea typeface="ＭＳ Ｐゴシック" panose="020B0600070205080204" pitchFamily="50" charset="-128"/>
                        </a:rPr>
                        <a:t>年度</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及び</a:t>
                      </a:r>
                      <a:r>
                        <a:rPr kumimoji="1" lang="en-US" altLang="ja-JP" sz="900" dirty="0">
                          <a:latin typeface="ＭＳ Ｐゴシック" panose="020B0600070205080204" pitchFamily="50" charset="-128"/>
                          <a:ea typeface="ＭＳ Ｐゴシック" panose="020B0600070205080204" pitchFamily="50" charset="-128"/>
                        </a:rPr>
                        <a:t>2050</a:t>
                      </a:r>
                      <a:r>
                        <a:rPr kumimoji="1" lang="ja-JP" altLang="en-US" sz="900" dirty="0">
                          <a:latin typeface="ＭＳ Ｐゴシック" panose="020B0600070205080204" pitchFamily="50" charset="-128"/>
                          <a:ea typeface="ＭＳ Ｐゴシック" panose="020B0600070205080204" pitchFamily="50" charset="-128"/>
                        </a:rPr>
                        <a:t>年</a:t>
                      </a:r>
                    </a:p>
                  </a:txBody>
                  <a:tcPr/>
                </a:tc>
                <a:tc gridSpan="9">
                  <a:txBody>
                    <a:bodyPr/>
                    <a:lstStyle/>
                    <a:p>
                      <a:pPr algn="ctr"/>
                      <a:r>
                        <a:rPr kumimoji="1" lang="en-US" altLang="ja-JP" sz="900" b="0"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rPr>
                        <a:t>2030</a:t>
                      </a:r>
                      <a:r>
                        <a:rPr kumimoji="1" lang="ja-JP" altLang="en-US" sz="900" b="0"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rPr>
                        <a:t>年度目標：</a:t>
                      </a:r>
                      <a:r>
                        <a:rPr kumimoji="1" lang="en-US" altLang="ja-JP" sz="900" b="0"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rPr>
                        <a:t>2013</a:t>
                      </a:r>
                      <a:r>
                        <a:rPr kumimoji="1" lang="ja-JP" altLang="en-US" sz="900" b="0" i="0" u="none" strike="noStrike" kern="1200" baseline="0" dirty="0" smtClean="0">
                          <a:solidFill>
                            <a:schemeClr val="tx1"/>
                          </a:solidFill>
                          <a:latin typeface="ＭＳ Ｐゴシック" panose="020B0600070205080204" pitchFamily="50" charset="-128"/>
                          <a:ea typeface="ＭＳ Ｐゴシック" panose="020B0600070205080204" pitchFamily="50" charset="-128"/>
                          <a:cs typeface="+mn-cs"/>
                        </a:rPr>
                        <a:t>年度比</a:t>
                      </a:r>
                      <a:r>
                        <a:rPr kumimoji="1" lang="en-US" altLang="ja-JP" sz="900" b="0"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rPr>
                        <a:t>46</a:t>
                      </a:r>
                      <a:r>
                        <a:rPr kumimoji="1" lang="ja-JP" altLang="en-US" sz="900" b="0"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rPr>
                        <a:t>％削減</a:t>
                      </a:r>
                      <a:endParaRPr kumimoji="1" lang="en-US" altLang="ja-JP" sz="900" b="0"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endParaRPr>
                    </a:p>
                    <a:p>
                      <a:pPr algn="ctr"/>
                      <a:r>
                        <a:rPr kumimoji="1" lang="en-US" altLang="ja-JP" sz="900" b="0"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rPr>
                        <a:t>2050</a:t>
                      </a:r>
                      <a:r>
                        <a:rPr kumimoji="1" lang="ja-JP" altLang="en-US" sz="900" b="0"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rPr>
                        <a:t>年目標：カーボンニュートラル</a:t>
                      </a:r>
                      <a:endParaRPr kumimoji="1" lang="ja-JP" altLang="en-US" sz="9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20394641"/>
                  </a:ext>
                </a:extLst>
              </a:tr>
            </a:tbl>
          </a:graphicData>
        </a:graphic>
      </p:graphicFrame>
      <p:sp>
        <p:nvSpPr>
          <p:cNvPr id="83" name="タイトル 1">
            <a:extLst>
              <a:ext uri="{FF2B5EF4-FFF2-40B4-BE49-F238E27FC236}">
                <a16:creationId xmlns:a16="http://schemas.microsoft.com/office/drawing/2014/main" id="{1515C5D2-7039-4A32-8D15-0F68A7683256}"/>
              </a:ext>
            </a:extLst>
          </p:cNvPr>
          <p:cNvSpPr txBox="1">
            <a:spLocks/>
          </p:cNvSpPr>
          <p:nvPr/>
        </p:nvSpPr>
        <p:spPr bwMode="auto">
          <a:xfrm>
            <a:off x="6380568" y="101382"/>
            <a:ext cx="523933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en-US" altLang="ja-JP" sz="1000" dirty="0">
                <a:solidFill>
                  <a:schemeClr val="tx1"/>
                </a:solidFill>
                <a:latin typeface="+mn-ea"/>
                <a:ea typeface="+mn-ea"/>
              </a:rPr>
              <a:t>【</a:t>
            </a:r>
            <a:r>
              <a:rPr lang="ja-JP" altLang="en-US" sz="1000" dirty="0">
                <a:solidFill>
                  <a:schemeClr val="tx1"/>
                </a:solidFill>
                <a:latin typeface="+mn-ea"/>
                <a:ea typeface="+mn-ea"/>
              </a:rPr>
              <a:t>目標達成に必要な温室効果ガス排出量・アンケート結果による温室効果ガス排出量</a:t>
            </a:r>
            <a:r>
              <a:rPr lang="en-US" altLang="ja-JP" sz="1000" dirty="0">
                <a:solidFill>
                  <a:schemeClr val="tx1"/>
                </a:solidFill>
                <a:latin typeface="+mn-ea"/>
                <a:ea typeface="+mn-ea"/>
              </a:rPr>
              <a:t>】</a:t>
            </a:r>
          </a:p>
        </p:txBody>
      </p:sp>
      <p:graphicFrame>
        <p:nvGraphicFramePr>
          <p:cNvPr id="95" name="表 94">
            <a:extLst>
              <a:ext uri="{FF2B5EF4-FFF2-40B4-BE49-F238E27FC236}">
                <a16:creationId xmlns:a16="http://schemas.microsoft.com/office/drawing/2014/main" id="{69F98691-0A36-4F3B-865B-7284C328C940}"/>
              </a:ext>
            </a:extLst>
          </p:cNvPr>
          <p:cNvGraphicFramePr>
            <a:graphicFrameLocks noGrp="1"/>
          </p:cNvGraphicFramePr>
          <p:nvPr>
            <p:extLst>
              <p:ext uri="{D42A27DB-BD31-4B8C-83A1-F6EECF244321}">
                <p14:modId xmlns:p14="http://schemas.microsoft.com/office/powerpoint/2010/main" val="3556794991"/>
              </p:ext>
            </p:extLst>
          </p:nvPr>
        </p:nvGraphicFramePr>
        <p:xfrm>
          <a:off x="6461424" y="822861"/>
          <a:ext cx="6046443" cy="1295400"/>
        </p:xfrm>
        <a:graphic>
          <a:graphicData uri="http://schemas.openxmlformats.org/drawingml/2006/table">
            <a:tbl>
              <a:tblPr firstRow="1" bandRow="1">
                <a:tableStyleId>{5940675A-B579-460E-94D1-54222C63F5DA}</a:tableStyleId>
              </a:tblPr>
              <a:tblGrid>
                <a:gridCol w="576000">
                  <a:extLst>
                    <a:ext uri="{9D8B030D-6E8A-4147-A177-3AD203B41FA5}">
                      <a16:colId xmlns:a16="http://schemas.microsoft.com/office/drawing/2014/main" val="4143521613"/>
                    </a:ext>
                  </a:extLst>
                </a:gridCol>
                <a:gridCol w="1188000">
                  <a:extLst>
                    <a:ext uri="{9D8B030D-6E8A-4147-A177-3AD203B41FA5}">
                      <a16:colId xmlns:a16="http://schemas.microsoft.com/office/drawing/2014/main" val="1924756588"/>
                    </a:ext>
                  </a:extLst>
                </a:gridCol>
                <a:gridCol w="475827">
                  <a:extLst>
                    <a:ext uri="{9D8B030D-6E8A-4147-A177-3AD203B41FA5}">
                      <a16:colId xmlns:a16="http://schemas.microsoft.com/office/drawing/2014/main" val="2621855893"/>
                    </a:ext>
                  </a:extLst>
                </a:gridCol>
                <a:gridCol w="475827">
                  <a:extLst>
                    <a:ext uri="{9D8B030D-6E8A-4147-A177-3AD203B41FA5}">
                      <a16:colId xmlns:a16="http://schemas.microsoft.com/office/drawing/2014/main" val="301993470"/>
                    </a:ext>
                  </a:extLst>
                </a:gridCol>
                <a:gridCol w="475827">
                  <a:extLst>
                    <a:ext uri="{9D8B030D-6E8A-4147-A177-3AD203B41FA5}">
                      <a16:colId xmlns:a16="http://schemas.microsoft.com/office/drawing/2014/main" val="1306361987"/>
                    </a:ext>
                  </a:extLst>
                </a:gridCol>
                <a:gridCol w="475827">
                  <a:extLst>
                    <a:ext uri="{9D8B030D-6E8A-4147-A177-3AD203B41FA5}">
                      <a16:colId xmlns:a16="http://schemas.microsoft.com/office/drawing/2014/main" val="2944685001"/>
                    </a:ext>
                  </a:extLst>
                </a:gridCol>
                <a:gridCol w="475827">
                  <a:extLst>
                    <a:ext uri="{9D8B030D-6E8A-4147-A177-3AD203B41FA5}">
                      <a16:colId xmlns:a16="http://schemas.microsoft.com/office/drawing/2014/main" val="3463000630"/>
                    </a:ext>
                  </a:extLst>
                </a:gridCol>
                <a:gridCol w="475827">
                  <a:extLst>
                    <a:ext uri="{9D8B030D-6E8A-4147-A177-3AD203B41FA5}">
                      <a16:colId xmlns:a16="http://schemas.microsoft.com/office/drawing/2014/main" val="164834822"/>
                    </a:ext>
                  </a:extLst>
                </a:gridCol>
                <a:gridCol w="475827">
                  <a:extLst>
                    <a:ext uri="{9D8B030D-6E8A-4147-A177-3AD203B41FA5}">
                      <a16:colId xmlns:a16="http://schemas.microsoft.com/office/drawing/2014/main" val="72729568"/>
                    </a:ext>
                  </a:extLst>
                </a:gridCol>
                <a:gridCol w="475827">
                  <a:extLst>
                    <a:ext uri="{9D8B030D-6E8A-4147-A177-3AD203B41FA5}">
                      <a16:colId xmlns:a16="http://schemas.microsoft.com/office/drawing/2014/main" val="2846230512"/>
                    </a:ext>
                  </a:extLst>
                </a:gridCol>
                <a:gridCol w="475827">
                  <a:extLst>
                    <a:ext uri="{9D8B030D-6E8A-4147-A177-3AD203B41FA5}">
                      <a16:colId xmlns:a16="http://schemas.microsoft.com/office/drawing/2014/main" val="4161141541"/>
                    </a:ext>
                  </a:extLst>
                </a:gridCol>
              </a:tblGrid>
              <a:tr h="0">
                <a:tc rowSpan="2">
                  <a:txBody>
                    <a:bodyPr/>
                    <a:lstStyle/>
                    <a:p>
                      <a:pPr algn="ctr"/>
                      <a:r>
                        <a:rPr kumimoji="1" lang="ja-JP" altLang="en-US" sz="800" dirty="0">
                          <a:latin typeface="+mn-ea"/>
                          <a:ea typeface="+mn-ea"/>
                        </a:rPr>
                        <a:t>目標年</a:t>
                      </a:r>
                    </a:p>
                  </a:txBody>
                  <a:tcPr/>
                </a:tc>
                <a:tc rowSpan="2">
                  <a:txBody>
                    <a:bodyPr/>
                    <a:lstStyle/>
                    <a:p>
                      <a:endParaRPr kumimoji="1" lang="ja-JP" altLang="en-US" sz="750" dirty="0">
                        <a:latin typeface="+mn-ea"/>
                        <a:ea typeface="+mn-ea"/>
                      </a:endParaRPr>
                    </a:p>
                  </a:txBody>
                  <a:tcPr/>
                </a:tc>
                <a:tc gridSpan="3">
                  <a:txBody>
                    <a:bodyPr/>
                    <a:lstStyle/>
                    <a:p>
                      <a:pPr algn="ctr"/>
                      <a:r>
                        <a:rPr kumimoji="1" lang="ja-JP" altLang="en-US" sz="800" dirty="0">
                          <a:latin typeface="+mn-ea"/>
                          <a:ea typeface="+mn-ea"/>
                        </a:rPr>
                        <a:t>大阪港</a:t>
                      </a:r>
                    </a:p>
                  </a:txBody>
                  <a:tcPr/>
                </a:tc>
                <a:tc hMerge="1">
                  <a:txBody>
                    <a:bodyPr/>
                    <a:lstStyle/>
                    <a:p>
                      <a:endParaRPr kumimoji="1" lang="ja-JP" altLang="en-US" sz="1800" dirty="0"/>
                    </a:p>
                  </a:txBody>
                  <a:tcPr/>
                </a:tc>
                <a:tc hMerge="1">
                  <a:txBody>
                    <a:bodyPr/>
                    <a:lstStyle/>
                    <a:p>
                      <a:endParaRPr kumimoji="1" lang="ja-JP" altLang="en-US" sz="1800" dirty="0"/>
                    </a:p>
                  </a:txBody>
                  <a:tcPr/>
                </a:tc>
                <a:tc gridSpan="3">
                  <a:txBody>
                    <a:bodyPr/>
                    <a:lstStyle/>
                    <a:p>
                      <a:pPr algn="ctr"/>
                      <a:r>
                        <a:rPr kumimoji="1" lang="ja-JP" altLang="en-US" sz="800" dirty="0">
                          <a:latin typeface="+mn-ea"/>
                          <a:ea typeface="+mn-ea"/>
                        </a:rPr>
                        <a:t>堺泉北港</a:t>
                      </a:r>
                    </a:p>
                  </a:txBody>
                  <a:tcPr/>
                </a:tc>
                <a:tc hMerge="1">
                  <a:txBody>
                    <a:bodyPr/>
                    <a:lstStyle/>
                    <a:p>
                      <a:endParaRPr kumimoji="1" lang="ja-JP" altLang="en-US" sz="1800" dirty="0"/>
                    </a:p>
                  </a:txBody>
                  <a:tcPr/>
                </a:tc>
                <a:tc hMerge="1">
                  <a:txBody>
                    <a:bodyPr/>
                    <a:lstStyle/>
                    <a:p>
                      <a:endParaRPr kumimoji="1" lang="ja-JP" altLang="en-US" sz="1800" dirty="0"/>
                    </a:p>
                  </a:txBody>
                  <a:tcPr/>
                </a:tc>
                <a:tc gridSpan="3">
                  <a:txBody>
                    <a:bodyPr/>
                    <a:lstStyle/>
                    <a:p>
                      <a:pPr algn="ctr"/>
                      <a:r>
                        <a:rPr kumimoji="1" lang="ja-JP" altLang="en-US" sz="800" dirty="0">
                          <a:latin typeface="+mn-ea"/>
                          <a:ea typeface="+mn-ea"/>
                        </a:rPr>
                        <a:t>阪南港</a:t>
                      </a:r>
                    </a:p>
                  </a:txBody>
                  <a:tcPr/>
                </a:tc>
                <a:tc hMerge="1">
                  <a:txBody>
                    <a:bodyPr/>
                    <a:lstStyle/>
                    <a:p>
                      <a:endParaRPr kumimoji="1" lang="ja-JP" altLang="en-US" sz="1800" dirty="0"/>
                    </a:p>
                  </a:txBody>
                  <a:tcPr/>
                </a:tc>
                <a:tc hMerge="1">
                  <a:txBody>
                    <a:bodyPr/>
                    <a:lstStyle/>
                    <a:p>
                      <a:endParaRPr kumimoji="1" lang="ja-JP" altLang="en-US" sz="1800" dirty="0"/>
                    </a:p>
                  </a:txBody>
                  <a:tcPr/>
                </a:tc>
                <a:extLst>
                  <a:ext uri="{0D108BD9-81ED-4DB2-BD59-A6C34878D82A}">
                    <a16:rowId xmlns:a16="http://schemas.microsoft.com/office/drawing/2014/main" val="3314399561"/>
                  </a:ext>
                </a:extLst>
              </a:tr>
              <a:tr h="118580">
                <a:tc vMerge="1">
                  <a:txBody>
                    <a:bodyPr/>
                    <a:lstStyle/>
                    <a:p>
                      <a:endParaRPr kumimoji="1" lang="ja-JP" altLang="en-US" sz="900" dirty="0"/>
                    </a:p>
                  </a:txBody>
                  <a:tcPr/>
                </a:tc>
                <a:tc vMerge="1">
                  <a:txBody>
                    <a:bodyPr/>
                    <a:lstStyle/>
                    <a:p>
                      <a:endParaRPr kumimoji="1" lang="ja-JP" altLang="en-US" sz="900" dirty="0"/>
                    </a:p>
                  </a:txBody>
                  <a:tcPr/>
                </a:tc>
                <a:tc>
                  <a:txBody>
                    <a:bodyPr/>
                    <a:lstStyle/>
                    <a:p>
                      <a:pPr algn="ctr"/>
                      <a:r>
                        <a:rPr kumimoji="1" lang="ja-JP" altLang="en-US" sz="750" dirty="0">
                          <a:latin typeface="+mn-ea"/>
                          <a:ea typeface="+mn-ea"/>
                        </a:rPr>
                        <a:t>ターミナル内</a:t>
                      </a:r>
                    </a:p>
                  </a:txBody>
                  <a:tcPr/>
                </a:tc>
                <a:tc>
                  <a:txBody>
                    <a:bodyPr/>
                    <a:lstStyle/>
                    <a:p>
                      <a:pPr algn="ctr"/>
                      <a:r>
                        <a:rPr kumimoji="1" lang="ja-JP" altLang="en-US" sz="750" dirty="0">
                          <a:latin typeface="+mn-ea"/>
                          <a:ea typeface="+mn-ea"/>
                        </a:rPr>
                        <a:t>船舶・</a:t>
                      </a:r>
                      <a:endParaRPr kumimoji="1" lang="en-US" altLang="ja-JP" sz="750" dirty="0">
                        <a:latin typeface="+mn-ea"/>
                        <a:ea typeface="+mn-ea"/>
                      </a:endParaRPr>
                    </a:p>
                    <a:p>
                      <a:pPr algn="ctr"/>
                      <a:r>
                        <a:rPr kumimoji="1" lang="ja-JP" altLang="en-US" sz="750" dirty="0">
                          <a:latin typeface="+mn-ea"/>
                          <a:ea typeface="+mn-ea"/>
                        </a:rPr>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750" dirty="0">
                          <a:latin typeface="+mn-ea"/>
                          <a:ea typeface="+mn-ea"/>
                        </a:rPr>
                        <a:t>ターミナル外</a:t>
                      </a:r>
                    </a:p>
                  </a:txBody>
                  <a:tcPr/>
                </a:tc>
                <a:tc>
                  <a:txBody>
                    <a:bodyPr/>
                    <a:lstStyle/>
                    <a:p>
                      <a:pPr algn="ctr"/>
                      <a:r>
                        <a:rPr kumimoji="1" lang="ja-JP" altLang="en-US" sz="750" dirty="0">
                          <a:latin typeface="+mn-ea"/>
                          <a:ea typeface="+mn-ea"/>
                        </a:rPr>
                        <a:t>ターミナル内</a:t>
                      </a:r>
                    </a:p>
                  </a:txBody>
                  <a:tcPr/>
                </a:tc>
                <a:tc>
                  <a:txBody>
                    <a:bodyPr/>
                    <a:lstStyle/>
                    <a:p>
                      <a:pPr algn="ctr"/>
                      <a:r>
                        <a:rPr kumimoji="1" lang="ja-JP" altLang="en-US" sz="750" dirty="0">
                          <a:latin typeface="+mn-ea"/>
                          <a:ea typeface="+mn-ea"/>
                        </a:rPr>
                        <a:t>船舶・</a:t>
                      </a:r>
                      <a:endParaRPr kumimoji="1" lang="en-US" altLang="ja-JP" sz="750" dirty="0">
                        <a:latin typeface="+mn-ea"/>
                        <a:ea typeface="+mn-ea"/>
                      </a:endParaRPr>
                    </a:p>
                    <a:p>
                      <a:pPr algn="ctr"/>
                      <a:r>
                        <a:rPr kumimoji="1" lang="ja-JP" altLang="en-US" sz="750" dirty="0">
                          <a:latin typeface="+mn-ea"/>
                          <a:ea typeface="+mn-ea"/>
                        </a:rPr>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750" dirty="0">
                          <a:latin typeface="+mn-ea"/>
                          <a:ea typeface="+mn-ea"/>
                        </a:rPr>
                        <a:t>ターミナル外</a:t>
                      </a:r>
                    </a:p>
                  </a:txBody>
                  <a:tcPr/>
                </a:tc>
                <a:tc>
                  <a:txBody>
                    <a:bodyPr/>
                    <a:lstStyle/>
                    <a:p>
                      <a:pPr algn="ctr"/>
                      <a:r>
                        <a:rPr kumimoji="1" lang="ja-JP" altLang="en-US" sz="750" dirty="0">
                          <a:latin typeface="+mn-ea"/>
                          <a:ea typeface="+mn-ea"/>
                        </a:rPr>
                        <a:t>ターミナル内</a:t>
                      </a:r>
                    </a:p>
                  </a:txBody>
                  <a:tcPr/>
                </a:tc>
                <a:tc>
                  <a:txBody>
                    <a:bodyPr/>
                    <a:lstStyle/>
                    <a:p>
                      <a:pPr algn="ctr"/>
                      <a:r>
                        <a:rPr kumimoji="1" lang="ja-JP" altLang="en-US" sz="750" dirty="0">
                          <a:latin typeface="+mn-ea"/>
                          <a:ea typeface="+mn-ea"/>
                        </a:rPr>
                        <a:t>船舶・</a:t>
                      </a:r>
                      <a:endParaRPr kumimoji="1" lang="en-US" altLang="ja-JP" sz="750" dirty="0">
                        <a:latin typeface="+mn-ea"/>
                        <a:ea typeface="+mn-ea"/>
                      </a:endParaRPr>
                    </a:p>
                    <a:p>
                      <a:pPr algn="ctr"/>
                      <a:r>
                        <a:rPr kumimoji="1" lang="ja-JP" altLang="en-US" sz="750" dirty="0">
                          <a:latin typeface="+mn-ea"/>
                          <a:ea typeface="+mn-ea"/>
                        </a:rPr>
                        <a:t>車両</a:t>
                      </a:r>
                    </a:p>
                  </a:txBody>
                  <a:tcP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750" dirty="0">
                          <a:latin typeface="+mn-ea"/>
                          <a:ea typeface="+mn-ea"/>
                        </a:rPr>
                        <a:t>ターミナル外</a:t>
                      </a:r>
                    </a:p>
                  </a:txBody>
                  <a:tcPr/>
                </a:tc>
                <a:extLst>
                  <a:ext uri="{0D108BD9-81ED-4DB2-BD59-A6C34878D82A}">
                    <a16:rowId xmlns:a16="http://schemas.microsoft.com/office/drawing/2014/main" val="2268708475"/>
                  </a:ext>
                </a:extLst>
              </a:tr>
              <a:tr h="0">
                <a:tc rowSpan="2">
                  <a:txBody>
                    <a:bodyPr/>
                    <a:lstStyle/>
                    <a:p>
                      <a:pPr algn="ctr"/>
                      <a:r>
                        <a:rPr kumimoji="1" lang="en-US" altLang="ja-JP" sz="750" dirty="0">
                          <a:latin typeface="+mn-ea"/>
                          <a:ea typeface="+mn-ea"/>
                        </a:rPr>
                        <a:t>2030</a:t>
                      </a:r>
                      <a:r>
                        <a:rPr kumimoji="1" lang="ja-JP" altLang="en-US" sz="750" dirty="0">
                          <a:latin typeface="+mn-ea"/>
                          <a:ea typeface="+mn-ea"/>
                        </a:rPr>
                        <a:t>年度</a:t>
                      </a:r>
                    </a:p>
                  </a:txBody>
                  <a:tcPr/>
                </a:tc>
                <a:tc>
                  <a:txBody>
                    <a:bodyPr/>
                    <a:lstStyle/>
                    <a:p>
                      <a:r>
                        <a:rPr kumimoji="1" lang="ja-JP" altLang="en-US" sz="800" dirty="0">
                          <a:latin typeface="+mn-ea"/>
                          <a:ea typeface="+mn-ea"/>
                        </a:rPr>
                        <a:t>排出量（目標値）</a:t>
                      </a:r>
                    </a:p>
                  </a:txBody>
                  <a:tcPr/>
                </a:tc>
                <a:tc>
                  <a:txBody>
                    <a:bodyPr/>
                    <a:lstStyle/>
                    <a:p>
                      <a:pPr algn="r" rtl="0" fontAlgn="ctr"/>
                      <a:r>
                        <a:rPr lang="en-US" altLang="ja-JP" sz="900" b="0" i="0" u="none" strike="noStrike">
                          <a:solidFill>
                            <a:srgbClr val="000000"/>
                          </a:solidFill>
                          <a:effectLst/>
                          <a:latin typeface="+mn-ea"/>
                          <a:ea typeface="+mn-ea"/>
                        </a:rPr>
                        <a:t>125</a:t>
                      </a:r>
                    </a:p>
                  </a:txBody>
                  <a:tcPr marL="7620" marR="7620" marT="7620" marB="0" anchor="ctr"/>
                </a:tc>
                <a:tc>
                  <a:txBody>
                    <a:bodyPr/>
                    <a:lstStyle/>
                    <a:p>
                      <a:pPr algn="r" rtl="0" fontAlgn="ctr"/>
                      <a:r>
                        <a:rPr lang="en-US" altLang="ja-JP" sz="900" b="0" i="0" u="none" strike="noStrike">
                          <a:solidFill>
                            <a:srgbClr val="000000"/>
                          </a:solidFill>
                          <a:effectLst/>
                          <a:latin typeface="+mn-ea"/>
                          <a:ea typeface="+mn-ea"/>
                        </a:rPr>
                        <a:t>135</a:t>
                      </a:r>
                    </a:p>
                  </a:txBody>
                  <a:tcPr marL="7620" marR="7620" marT="7620" marB="0" anchor="ctr"/>
                </a:tc>
                <a:tc>
                  <a:txBody>
                    <a:bodyPr/>
                    <a:lstStyle/>
                    <a:p>
                      <a:pPr algn="r" rtl="0" fontAlgn="ctr"/>
                      <a:r>
                        <a:rPr lang="en-US" altLang="ja-JP" sz="900" b="0" i="0" u="none" strike="noStrike">
                          <a:solidFill>
                            <a:srgbClr val="000000"/>
                          </a:solidFill>
                          <a:effectLst/>
                          <a:latin typeface="+mn-ea"/>
                          <a:ea typeface="+mn-ea"/>
                        </a:rPr>
                        <a:t>844</a:t>
                      </a:r>
                    </a:p>
                  </a:txBody>
                  <a:tcPr marL="7620" marR="7620" marT="7620" marB="0" anchor="ctr"/>
                </a:tc>
                <a:tc>
                  <a:txBody>
                    <a:bodyPr/>
                    <a:lstStyle/>
                    <a:p>
                      <a:pPr algn="r" rtl="0" fontAlgn="ctr"/>
                      <a:r>
                        <a:rPr lang="en-US" altLang="ja-JP" sz="900" b="0" i="0" u="none" strike="noStrike" dirty="0">
                          <a:solidFill>
                            <a:srgbClr val="000000"/>
                          </a:solidFill>
                          <a:effectLst/>
                          <a:latin typeface="+mn-ea"/>
                          <a:ea typeface="+mn-ea"/>
                        </a:rPr>
                        <a:t>9.2</a:t>
                      </a:r>
                    </a:p>
                  </a:txBody>
                  <a:tcPr marL="7620" marR="7620" marT="7620" marB="0" anchor="ctr"/>
                </a:tc>
                <a:tc>
                  <a:txBody>
                    <a:bodyPr/>
                    <a:lstStyle/>
                    <a:p>
                      <a:pPr algn="r" rtl="0" fontAlgn="ctr"/>
                      <a:r>
                        <a:rPr lang="en-US" altLang="ja-JP" sz="900" b="0" i="0" u="none" strike="noStrike">
                          <a:solidFill>
                            <a:srgbClr val="000000"/>
                          </a:solidFill>
                          <a:effectLst/>
                          <a:latin typeface="+mn-ea"/>
                          <a:ea typeface="+mn-ea"/>
                        </a:rPr>
                        <a:t>204</a:t>
                      </a:r>
                    </a:p>
                  </a:txBody>
                  <a:tcPr marL="7620" marR="7620" marT="7620" marB="0" anchor="ctr"/>
                </a:tc>
                <a:tc>
                  <a:txBody>
                    <a:bodyPr/>
                    <a:lstStyle/>
                    <a:p>
                      <a:pPr algn="r" rtl="0" fontAlgn="ctr"/>
                      <a:r>
                        <a:rPr lang="en-US" altLang="ja-JP" sz="900" b="0" i="0" u="none" strike="noStrike">
                          <a:solidFill>
                            <a:srgbClr val="000000"/>
                          </a:solidFill>
                          <a:effectLst/>
                          <a:latin typeface="+mn-ea"/>
                          <a:ea typeface="+mn-ea"/>
                        </a:rPr>
                        <a:t>2,731</a:t>
                      </a:r>
                    </a:p>
                  </a:txBody>
                  <a:tcPr marL="7620" marR="7620" marT="7620" marB="0" anchor="ctr"/>
                </a:tc>
                <a:tc>
                  <a:txBody>
                    <a:bodyPr/>
                    <a:lstStyle/>
                    <a:p>
                      <a:pPr algn="r" rtl="0" fontAlgn="ctr"/>
                      <a:r>
                        <a:rPr lang="en-US" altLang="ja-JP" sz="900" b="0" i="0" u="none" strike="noStrike" dirty="0">
                          <a:solidFill>
                            <a:srgbClr val="000000"/>
                          </a:solidFill>
                          <a:effectLst/>
                          <a:latin typeface="+mn-ea"/>
                          <a:ea typeface="+mn-ea"/>
                        </a:rPr>
                        <a:t>0.04</a:t>
                      </a:r>
                    </a:p>
                  </a:txBody>
                  <a:tcPr marL="7620" marR="7620" marT="7620" marB="0" anchor="ctr"/>
                </a:tc>
                <a:tc>
                  <a:txBody>
                    <a:bodyPr/>
                    <a:lstStyle/>
                    <a:p>
                      <a:pPr algn="r" rtl="0" fontAlgn="ctr"/>
                      <a:r>
                        <a:rPr lang="en-US" altLang="ja-JP" sz="900" b="0" i="0" u="none" strike="noStrike">
                          <a:solidFill>
                            <a:srgbClr val="000000"/>
                          </a:solidFill>
                          <a:effectLst/>
                          <a:latin typeface="+mn-ea"/>
                          <a:ea typeface="+mn-ea"/>
                        </a:rPr>
                        <a:t>2.5</a:t>
                      </a:r>
                    </a:p>
                  </a:txBody>
                  <a:tcPr marL="7620" marR="7620" marT="7620" marB="0" anchor="ctr"/>
                </a:tc>
                <a:tc>
                  <a:txBody>
                    <a:bodyPr/>
                    <a:lstStyle/>
                    <a:p>
                      <a:pPr algn="r" rtl="0" fontAlgn="ctr"/>
                      <a:r>
                        <a:rPr lang="en-US" altLang="ja-JP" sz="900" b="0" i="0" u="none" strike="noStrike">
                          <a:solidFill>
                            <a:srgbClr val="000000"/>
                          </a:solidFill>
                          <a:effectLst/>
                          <a:latin typeface="+mn-ea"/>
                          <a:ea typeface="+mn-ea"/>
                        </a:rPr>
                        <a:t>263</a:t>
                      </a:r>
                    </a:p>
                  </a:txBody>
                  <a:tcPr marL="7620" marR="7620" marT="7620" marB="0" anchor="ctr"/>
                </a:tc>
                <a:extLst>
                  <a:ext uri="{0D108BD9-81ED-4DB2-BD59-A6C34878D82A}">
                    <a16:rowId xmlns:a16="http://schemas.microsoft.com/office/drawing/2014/main" val="2827131637"/>
                  </a:ext>
                </a:extLst>
              </a:tr>
              <a:tr h="0">
                <a:tc vMerge="1">
                  <a:txBody>
                    <a:bodyPr/>
                    <a:lstStyle/>
                    <a:p>
                      <a:endParaRPr kumimoji="1" lang="ja-JP" altLang="en-US" sz="900" dirty="0"/>
                    </a:p>
                  </a:txBody>
                  <a:tcPr/>
                </a:tc>
                <a:tc>
                  <a:txBody>
                    <a:bodyPr/>
                    <a:lstStyle/>
                    <a:p>
                      <a:r>
                        <a:rPr kumimoji="1" lang="ja-JP" altLang="en-US" sz="800" b="0" dirty="0">
                          <a:solidFill>
                            <a:schemeClr val="tx1"/>
                          </a:solidFill>
                          <a:latin typeface="+mn-ea"/>
                          <a:ea typeface="+mn-ea"/>
                        </a:rPr>
                        <a:t>排出量（上記①～③のシナリオによる推計値）</a:t>
                      </a:r>
                    </a:p>
                  </a:txBody>
                  <a:tcPr/>
                </a:tc>
                <a:tc>
                  <a:txBody>
                    <a:bodyPr/>
                    <a:lstStyle/>
                    <a:p>
                      <a:pPr algn="r" rtl="0" fontAlgn="ctr"/>
                      <a:r>
                        <a:rPr lang="en-US" altLang="ja-JP" sz="900" b="0" i="0" u="none" strike="noStrike" dirty="0">
                          <a:solidFill>
                            <a:srgbClr val="000000"/>
                          </a:solidFill>
                          <a:effectLst/>
                          <a:latin typeface="+mn-ea"/>
                          <a:ea typeface="+mn-ea"/>
                        </a:rPr>
                        <a:t>90</a:t>
                      </a:r>
                    </a:p>
                  </a:txBody>
                  <a:tcPr marL="7620" marR="7620" marT="7620" marB="0" anchor="ctr"/>
                </a:tc>
                <a:tc>
                  <a:txBody>
                    <a:bodyPr/>
                    <a:lstStyle/>
                    <a:p>
                      <a:pPr algn="r" rtl="0" fontAlgn="ctr"/>
                      <a:r>
                        <a:rPr lang="en-US" altLang="ja-JP" sz="900" b="0" i="0" u="none" strike="noStrike" dirty="0">
                          <a:solidFill>
                            <a:srgbClr val="000000"/>
                          </a:solidFill>
                          <a:effectLst/>
                          <a:latin typeface="+mn-ea"/>
                          <a:ea typeface="+mn-ea"/>
                        </a:rPr>
                        <a:t>222</a:t>
                      </a:r>
                    </a:p>
                  </a:txBody>
                  <a:tcPr marL="7620" marR="7620" marT="7620" marB="0" anchor="ctr"/>
                </a:tc>
                <a:tc>
                  <a:txBody>
                    <a:bodyPr/>
                    <a:lstStyle/>
                    <a:p>
                      <a:pPr algn="r" rtl="0" fontAlgn="ctr"/>
                      <a:r>
                        <a:rPr lang="en-US" altLang="ja-JP" sz="900" b="0" i="0" u="none" strike="noStrike" dirty="0">
                          <a:solidFill>
                            <a:srgbClr val="000000"/>
                          </a:solidFill>
                          <a:effectLst/>
                          <a:latin typeface="+mn-ea"/>
                          <a:ea typeface="+mn-ea"/>
                        </a:rPr>
                        <a:t>1,064</a:t>
                      </a:r>
                    </a:p>
                  </a:txBody>
                  <a:tcPr marL="7620" marR="7620" marT="7620" marB="0" anchor="ctr"/>
                </a:tc>
                <a:tc>
                  <a:txBody>
                    <a:bodyPr/>
                    <a:lstStyle/>
                    <a:p>
                      <a:pPr algn="r" rtl="0" fontAlgn="ctr"/>
                      <a:r>
                        <a:rPr lang="en-US" altLang="ja-JP" sz="900" b="0" i="0" u="none" strike="noStrike" dirty="0">
                          <a:solidFill>
                            <a:srgbClr val="000000"/>
                          </a:solidFill>
                          <a:effectLst/>
                          <a:latin typeface="+mn-ea"/>
                          <a:ea typeface="+mn-ea"/>
                        </a:rPr>
                        <a:t>3.3</a:t>
                      </a:r>
                    </a:p>
                  </a:txBody>
                  <a:tcPr marL="7620" marR="7620" marT="7620" marB="0" anchor="ctr"/>
                </a:tc>
                <a:tc>
                  <a:txBody>
                    <a:bodyPr/>
                    <a:lstStyle/>
                    <a:p>
                      <a:pPr algn="r" rtl="0" fontAlgn="ctr"/>
                      <a:r>
                        <a:rPr lang="en-US" altLang="ja-JP" sz="900" b="0" i="0" u="none" strike="noStrike">
                          <a:solidFill>
                            <a:srgbClr val="000000"/>
                          </a:solidFill>
                          <a:effectLst/>
                          <a:latin typeface="+mn-ea"/>
                          <a:ea typeface="+mn-ea"/>
                        </a:rPr>
                        <a:t>352</a:t>
                      </a:r>
                    </a:p>
                  </a:txBody>
                  <a:tcPr marL="7620" marR="7620" marT="7620" marB="0" anchor="ctr"/>
                </a:tc>
                <a:tc>
                  <a:txBody>
                    <a:bodyPr/>
                    <a:lstStyle/>
                    <a:p>
                      <a:pPr algn="r" rtl="0" fontAlgn="ctr"/>
                      <a:r>
                        <a:rPr lang="en-US" altLang="ja-JP" sz="900" b="0" i="0" u="none" strike="noStrike" dirty="0">
                          <a:solidFill>
                            <a:srgbClr val="000000"/>
                          </a:solidFill>
                          <a:effectLst/>
                          <a:latin typeface="+mn-ea"/>
                          <a:ea typeface="+mn-ea"/>
                        </a:rPr>
                        <a:t>3,379</a:t>
                      </a:r>
                    </a:p>
                  </a:txBody>
                  <a:tcPr marL="7620" marR="7620" marT="7620" marB="0" anchor="ctr"/>
                </a:tc>
                <a:tc>
                  <a:txBody>
                    <a:bodyPr/>
                    <a:lstStyle/>
                    <a:p>
                      <a:pPr algn="r" rtl="0" fontAlgn="ctr"/>
                      <a:r>
                        <a:rPr lang="en-US" altLang="ja-JP" sz="900" b="0" i="0" u="none" strike="noStrike" dirty="0">
                          <a:solidFill>
                            <a:srgbClr val="000000"/>
                          </a:solidFill>
                          <a:effectLst/>
                          <a:latin typeface="+mn-ea"/>
                          <a:ea typeface="+mn-ea"/>
                        </a:rPr>
                        <a:t>0.02</a:t>
                      </a:r>
                    </a:p>
                  </a:txBody>
                  <a:tcPr marL="7620" marR="7620" marT="7620" marB="0" anchor="ctr"/>
                </a:tc>
                <a:tc>
                  <a:txBody>
                    <a:bodyPr/>
                    <a:lstStyle/>
                    <a:p>
                      <a:pPr algn="r" rtl="0" fontAlgn="ctr"/>
                      <a:r>
                        <a:rPr lang="en-US" altLang="ja-JP" sz="900" b="0" i="0" u="none" strike="noStrike" dirty="0">
                          <a:solidFill>
                            <a:srgbClr val="000000"/>
                          </a:solidFill>
                          <a:effectLst/>
                          <a:latin typeface="+mn-ea"/>
                          <a:ea typeface="+mn-ea"/>
                        </a:rPr>
                        <a:t>4.5</a:t>
                      </a:r>
                    </a:p>
                  </a:txBody>
                  <a:tcPr marL="7620" marR="7620" marT="7620" marB="0" anchor="ctr"/>
                </a:tc>
                <a:tc>
                  <a:txBody>
                    <a:bodyPr/>
                    <a:lstStyle/>
                    <a:p>
                      <a:pPr algn="r" rtl="0" fontAlgn="ctr"/>
                      <a:r>
                        <a:rPr lang="en-US" altLang="ja-JP" sz="900" b="0" i="0" u="none" strike="noStrike" dirty="0">
                          <a:solidFill>
                            <a:srgbClr val="000000"/>
                          </a:solidFill>
                          <a:effectLst/>
                          <a:latin typeface="+mn-ea"/>
                          <a:ea typeface="+mn-ea"/>
                        </a:rPr>
                        <a:t>308</a:t>
                      </a:r>
                    </a:p>
                  </a:txBody>
                  <a:tcPr marL="7620" marR="7620" marT="7620" marB="0" anchor="ctr"/>
                </a:tc>
                <a:extLst>
                  <a:ext uri="{0D108BD9-81ED-4DB2-BD59-A6C34878D82A}">
                    <a16:rowId xmlns:a16="http://schemas.microsoft.com/office/drawing/2014/main" val="265526267"/>
                  </a:ext>
                </a:extLst>
              </a:tr>
              <a:tr h="204529">
                <a:tc>
                  <a:txBody>
                    <a:bodyPr/>
                    <a:lstStyle/>
                    <a:p>
                      <a:pPr algn="ctr"/>
                      <a:r>
                        <a:rPr kumimoji="1" lang="en-US" altLang="ja-JP" sz="750" dirty="0">
                          <a:latin typeface="+mn-ea"/>
                          <a:ea typeface="+mn-ea"/>
                        </a:rPr>
                        <a:t>2050</a:t>
                      </a:r>
                      <a:r>
                        <a:rPr kumimoji="1" lang="ja-JP" altLang="en-US" sz="750" dirty="0">
                          <a:latin typeface="+mn-ea"/>
                          <a:ea typeface="+mn-ea"/>
                        </a:rPr>
                        <a:t>年</a:t>
                      </a:r>
                    </a:p>
                  </a:txBody>
                  <a:tcPr/>
                </a:tc>
                <a:tc>
                  <a:txBody>
                    <a:bodyPr/>
                    <a:lstStyle/>
                    <a:p>
                      <a:r>
                        <a:rPr kumimoji="1" lang="ja-JP" altLang="en-US" sz="800" dirty="0">
                          <a:latin typeface="+mn-ea"/>
                          <a:ea typeface="+mn-ea"/>
                        </a:rPr>
                        <a:t>排出量（目標値）</a:t>
                      </a:r>
                    </a:p>
                  </a:txBody>
                  <a:tcPr/>
                </a:tc>
                <a:tc>
                  <a:txBody>
                    <a:bodyPr/>
                    <a:lstStyle/>
                    <a:p>
                      <a:pPr algn="r" fontAlgn="ctr"/>
                      <a:r>
                        <a:rPr lang="en-US" altLang="ja-JP" sz="900" b="0" i="0" u="none" strike="noStrike" dirty="0">
                          <a:solidFill>
                            <a:srgbClr val="000000"/>
                          </a:solidFill>
                          <a:effectLst/>
                          <a:latin typeface="+mn-ea"/>
                          <a:ea typeface="+mn-ea"/>
                        </a:rPr>
                        <a:t>0</a:t>
                      </a:r>
                    </a:p>
                  </a:txBody>
                  <a:tcPr marL="0" marR="0" marT="0" marB="0" anchor="ctr"/>
                </a:tc>
                <a:tc>
                  <a:txBody>
                    <a:bodyPr/>
                    <a:lstStyle/>
                    <a:p>
                      <a:pPr marL="0" marR="0" lvl="0" indent="0" algn="r" defTabSz="128016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0</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0</a:t>
                      </a:r>
                    </a:p>
                  </a:txBody>
                  <a:tcPr marL="0" marR="0" marT="0" marB="0" anchor="ctr"/>
                </a:tc>
                <a:tc>
                  <a:txBody>
                    <a:bodyPr/>
                    <a:lstStyle/>
                    <a:p>
                      <a:pPr marL="0" marR="0" lvl="0" indent="0" algn="r" defTabSz="128016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0</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0</a:t>
                      </a:r>
                    </a:p>
                  </a:txBody>
                  <a:tcPr marL="0" marR="0" marT="0" marB="0" anchor="ctr"/>
                </a:tc>
                <a:tc>
                  <a:txBody>
                    <a:bodyPr/>
                    <a:lstStyle/>
                    <a:p>
                      <a:pPr marL="0" marR="0" lvl="0" indent="0" algn="r" defTabSz="128016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0</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0</a:t>
                      </a:r>
                    </a:p>
                  </a:txBody>
                  <a:tcPr marL="0" marR="0" marT="0" marB="0" anchor="ctr"/>
                </a:tc>
                <a:tc>
                  <a:txBody>
                    <a:bodyPr/>
                    <a:lstStyle/>
                    <a:p>
                      <a:pPr marL="0" marR="0" lvl="0" indent="0" algn="r" defTabSz="1280160" rtl="0" eaLnBrk="1" fontAlgn="ctr" latinLnBrk="0" hangingPunct="1">
                        <a:lnSpc>
                          <a:spcPct val="100000"/>
                        </a:lnSpc>
                        <a:spcBef>
                          <a:spcPts val="0"/>
                        </a:spcBef>
                        <a:spcAft>
                          <a:spcPts val="0"/>
                        </a:spcAft>
                        <a:buClrTx/>
                        <a:buSzTx/>
                        <a:buFontTx/>
                        <a:buNone/>
                        <a:tabLst/>
                        <a:defRPr/>
                      </a:pPr>
                      <a:r>
                        <a:rPr lang="en-US" altLang="ja-JP" sz="900" b="0" i="0" u="none" strike="noStrike" dirty="0">
                          <a:solidFill>
                            <a:srgbClr val="000000"/>
                          </a:solidFill>
                          <a:effectLst/>
                          <a:latin typeface="+mn-ea"/>
                          <a:ea typeface="+mn-ea"/>
                        </a:rPr>
                        <a:t>0</a:t>
                      </a:r>
                    </a:p>
                  </a:txBody>
                  <a:tcPr marL="0" marR="0" marT="0" marB="0" anchor="ctr"/>
                </a:tc>
                <a:tc>
                  <a:txBody>
                    <a:bodyPr/>
                    <a:lstStyle/>
                    <a:p>
                      <a:pPr algn="r" fontAlgn="ctr"/>
                      <a:r>
                        <a:rPr lang="en-US" altLang="ja-JP" sz="900" b="0" i="0" u="none" strike="noStrike" dirty="0">
                          <a:solidFill>
                            <a:srgbClr val="000000"/>
                          </a:solidFill>
                          <a:effectLst/>
                          <a:latin typeface="+mn-ea"/>
                          <a:ea typeface="+mn-ea"/>
                        </a:rPr>
                        <a:t>0</a:t>
                      </a:r>
                    </a:p>
                  </a:txBody>
                  <a:tcPr marL="0" marR="0" marT="0" marB="0" anchor="ctr"/>
                </a:tc>
                <a:extLst>
                  <a:ext uri="{0D108BD9-81ED-4DB2-BD59-A6C34878D82A}">
                    <a16:rowId xmlns:a16="http://schemas.microsoft.com/office/drawing/2014/main" val="3203170660"/>
                  </a:ext>
                </a:extLst>
              </a:tr>
            </a:tbl>
          </a:graphicData>
        </a:graphic>
      </p:graphicFrame>
      <p:sp>
        <p:nvSpPr>
          <p:cNvPr id="33" name="正方形/長方形 32">
            <a:extLst>
              <a:ext uri="{FF2B5EF4-FFF2-40B4-BE49-F238E27FC236}">
                <a16:creationId xmlns:a16="http://schemas.microsoft.com/office/drawing/2014/main" id="{43F68CCA-9D56-4A12-A434-D9DAF2F0DC41}"/>
              </a:ext>
            </a:extLst>
          </p:cNvPr>
          <p:cNvSpPr/>
          <p:nvPr/>
        </p:nvSpPr>
        <p:spPr>
          <a:xfrm>
            <a:off x="1182814" y="5023783"/>
            <a:ext cx="1587294" cy="253916"/>
          </a:xfrm>
          <a:prstGeom prst="rect">
            <a:avLst/>
          </a:prstGeom>
        </p:spPr>
        <p:txBody>
          <a:bodyPr wrap="none">
            <a:spAutoFit/>
          </a:bodyPr>
          <a:lstStyle/>
          <a:p>
            <a:r>
              <a:rPr lang="en-US" altLang="ja-JP" sz="1050" dirty="0">
                <a:latin typeface="HGP創英角ｺﾞｼｯｸUB" panose="020B0900000000000000" pitchFamily="50" charset="-128"/>
                <a:ea typeface="HGP創英角ｺﾞｼｯｸUB" panose="020B0900000000000000" pitchFamily="50" charset="-128"/>
              </a:rPr>
              <a:t>2021</a:t>
            </a:r>
            <a:r>
              <a:rPr lang="ja-JP" altLang="en-US" sz="1050" dirty="0">
                <a:latin typeface="HGP創英角ｺﾞｼｯｸUB" panose="020B0900000000000000" pitchFamily="50" charset="-128"/>
                <a:ea typeface="HGP創英角ｺﾞｼｯｸUB" panose="020B0900000000000000" pitchFamily="50" charset="-128"/>
              </a:rPr>
              <a:t>年度の</a:t>
            </a:r>
            <a:r>
              <a:rPr lang="en-US" altLang="ja-JP" sz="1050" dirty="0">
                <a:latin typeface="HGP創英角ｺﾞｼｯｸUB" panose="020B0900000000000000" pitchFamily="50" charset="-128"/>
                <a:ea typeface="HGP創英角ｺﾞｼｯｸUB" panose="020B0900000000000000" pitchFamily="50" charset="-128"/>
              </a:rPr>
              <a:t>CO2</a:t>
            </a:r>
            <a:r>
              <a:rPr lang="ja-JP" altLang="en-US" sz="1050" dirty="0">
                <a:latin typeface="HGP創英角ｺﾞｼｯｸUB" panose="020B0900000000000000" pitchFamily="50" charset="-128"/>
                <a:ea typeface="HGP創英角ｺﾞｼｯｸUB" panose="020B0900000000000000" pitchFamily="50" charset="-128"/>
              </a:rPr>
              <a:t>排出量</a:t>
            </a:r>
          </a:p>
        </p:txBody>
      </p:sp>
      <p:sp>
        <p:nvSpPr>
          <p:cNvPr id="43" name="正方形/長方形 42">
            <a:extLst>
              <a:ext uri="{FF2B5EF4-FFF2-40B4-BE49-F238E27FC236}">
                <a16:creationId xmlns:a16="http://schemas.microsoft.com/office/drawing/2014/main" id="{9FA2F2AA-39E8-4F5D-8F58-73B8339258DA}"/>
              </a:ext>
            </a:extLst>
          </p:cNvPr>
          <p:cNvSpPr/>
          <p:nvPr/>
        </p:nvSpPr>
        <p:spPr>
          <a:xfrm>
            <a:off x="5498088" y="7054359"/>
            <a:ext cx="1047202" cy="231847"/>
          </a:xfrm>
          <a:prstGeom prst="rect">
            <a:avLst/>
          </a:prstGeom>
        </p:spPr>
        <p:txBody>
          <a:bodyPr wrap="square">
            <a:spAutoFit/>
          </a:bodyPr>
          <a:lstStyle/>
          <a:p>
            <a:r>
              <a:rPr lang="ja-JP" altLang="en-US" sz="900" b="1" dirty="0"/>
              <a:t>単位：千トン</a:t>
            </a:r>
          </a:p>
        </p:txBody>
      </p:sp>
      <p:sp>
        <p:nvSpPr>
          <p:cNvPr id="44" name="正方形/長方形 43">
            <a:extLst>
              <a:ext uri="{FF2B5EF4-FFF2-40B4-BE49-F238E27FC236}">
                <a16:creationId xmlns:a16="http://schemas.microsoft.com/office/drawing/2014/main" id="{41E78E8E-3E96-47E5-BC43-E937FDD16519}"/>
              </a:ext>
            </a:extLst>
          </p:cNvPr>
          <p:cNvSpPr/>
          <p:nvPr/>
        </p:nvSpPr>
        <p:spPr>
          <a:xfrm>
            <a:off x="11864576" y="613279"/>
            <a:ext cx="901179" cy="230832"/>
          </a:xfrm>
          <a:prstGeom prst="rect">
            <a:avLst/>
          </a:prstGeom>
        </p:spPr>
        <p:txBody>
          <a:bodyPr wrap="square">
            <a:spAutoFit/>
          </a:bodyPr>
          <a:lstStyle/>
          <a:p>
            <a:r>
              <a:rPr lang="ja-JP" altLang="en-US" sz="900" dirty="0">
                <a:latin typeface="+mn-ea"/>
              </a:rPr>
              <a:t>単位：千トン</a:t>
            </a:r>
          </a:p>
        </p:txBody>
      </p:sp>
      <p:sp>
        <p:nvSpPr>
          <p:cNvPr id="67" name="正方形/長方形 66">
            <a:extLst>
              <a:ext uri="{FF2B5EF4-FFF2-40B4-BE49-F238E27FC236}">
                <a16:creationId xmlns:a16="http://schemas.microsoft.com/office/drawing/2014/main" id="{35D01637-5D95-4C8C-B961-180F30DD90EB}"/>
              </a:ext>
            </a:extLst>
          </p:cNvPr>
          <p:cNvSpPr/>
          <p:nvPr/>
        </p:nvSpPr>
        <p:spPr>
          <a:xfrm>
            <a:off x="1371567" y="5185505"/>
            <a:ext cx="2044853" cy="230832"/>
          </a:xfrm>
          <a:prstGeom prst="rect">
            <a:avLst/>
          </a:prstGeom>
        </p:spPr>
        <p:txBody>
          <a:bodyPr wrap="square">
            <a:spAutoFit/>
          </a:bodyPr>
          <a:lstStyle/>
          <a:p>
            <a:r>
              <a:rPr lang="en-US" altLang="ja-JP" sz="900" b="1" dirty="0">
                <a:highlight>
                  <a:srgbClr val="FFFF00"/>
                </a:highlight>
                <a:latin typeface="ＭＳ Ｐゴシック" panose="020B0600070205080204" pitchFamily="50" charset="-128"/>
                <a:ea typeface="ＭＳ Ｐゴシック" panose="020B0600070205080204" pitchFamily="50" charset="-128"/>
              </a:rPr>
              <a:t>CO2</a:t>
            </a:r>
            <a:r>
              <a:rPr lang="ja-JP" altLang="en-US" sz="900" b="1" dirty="0">
                <a:highlight>
                  <a:srgbClr val="FFFF00"/>
                </a:highlight>
                <a:latin typeface="ＭＳ Ｐゴシック" panose="020B0600070205080204" pitchFamily="50" charset="-128"/>
                <a:ea typeface="ＭＳ Ｐゴシック" panose="020B0600070205080204" pitchFamily="50" charset="-128"/>
              </a:rPr>
              <a:t>排出量合計　約</a:t>
            </a:r>
            <a:r>
              <a:rPr lang="en-US" altLang="ja-JP" sz="900" b="1" dirty="0">
                <a:highlight>
                  <a:srgbClr val="FFFF00"/>
                </a:highlight>
                <a:latin typeface="ＭＳ Ｐゴシック" panose="020B0600070205080204" pitchFamily="50" charset="-128"/>
                <a:ea typeface="ＭＳ Ｐゴシック" panose="020B0600070205080204" pitchFamily="50" charset="-128"/>
              </a:rPr>
              <a:t>767</a:t>
            </a:r>
            <a:r>
              <a:rPr lang="ja-JP" altLang="en-US" sz="900" b="1" dirty="0">
                <a:highlight>
                  <a:srgbClr val="FFFF00"/>
                </a:highlight>
                <a:latin typeface="ＭＳ Ｐゴシック" panose="020B0600070205080204" pitchFamily="50" charset="-128"/>
                <a:ea typeface="ＭＳ Ｐゴシック" panose="020B0600070205080204" pitchFamily="50" charset="-128"/>
              </a:rPr>
              <a:t>万トン</a:t>
            </a:r>
          </a:p>
        </p:txBody>
      </p:sp>
      <p:sp>
        <p:nvSpPr>
          <p:cNvPr id="4" name="正方形/長方形 3">
            <a:extLst>
              <a:ext uri="{FF2B5EF4-FFF2-40B4-BE49-F238E27FC236}">
                <a16:creationId xmlns:a16="http://schemas.microsoft.com/office/drawing/2014/main" id="{351EAA2E-8689-42D6-BB13-5CD76BF2939C}"/>
              </a:ext>
            </a:extLst>
          </p:cNvPr>
          <p:cNvSpPr/>
          <p:nvPr/>
        </p:nvSpPr>
        <p:spPr>
          <a:xfrm>
            <a:off x="287853" y="8671339"/>
            <a:ext cx="6099717" cy="846386"/>
          </a:xfrm>
          <a:prstGeom prst="rect">
            <a:avLst/>
          </a:prstGeom>
        </p:spPr>
        <p:txBody>
          <a:bodyPr wrap="square">
            <a:spAutoFit/>
          </a:bodyPr>
          <a:lstStyle/>
          <a:p>
            <a:r>
              <a:rPr lang="en-US" altLang="ja-JP" sz="700" dirty="0">
                <a:latin typeface="ＭＳ Ｐゴシック" panose="020B0600070205080204" pitchFamily="50" charset="-128"/>
                <a:ea typeface="ＭＳ Ｐゴシック" panose="020B0600070205080204" pitchFamily="50" charset="-128"/>
              </a:rPr>
              <a:t>※</a:t>
            </a:r>
            <a:r>
              <a:rPr lang="ja-JP" altLang="en-US" sz="700" dirty="0">
                <a:latin typeface="ＭＳ Ｐゴシック" panose="020B0600070205080204" pitchFamily="50" charset="-128"/>
                <a:ea typeface="ＭＳ Ｐゴシック" panose="020B0600070205080204" pitchFamily="50" charset="-128"/>
              </a:rPr>
              <a:t>ターミナル内のコンテナの荷役機械、上屋や照明施設、船舶・車両は公表資料から推計。コンテナ以外の荷役機械は、アンケート調査を実施。</a:t>
            </a:r>
            <a:endParaRPr lang="en-US" altLang="ja-JP" sz="700" dirty="0">
              <a:latin typeface="ＭＳ Ｐゴシック" panose="020B0600070205080204" pitchFamily="50" charset="-128"/>
              <a:ea typeface="ＭＳ Ｐゴシック" panose="020B0600070205080204" pitchFamily="50" charset="-128"/>
            </a:endParaRPr>
          </a:p>
          <a:p>
            <a:r>
              <a:rPr lang="en-US" altLang="ja-JP" sz="700" dirty="0">
                <a:latin typeface="ＭＳ Ｐゴシック" panose="020B0600070205080204" pitchFamily="50" charset="-128"/>
                <a:ea typeface="ＭＳ Ｐゴシック" panose="020B0600070205080204" pitchFamily="50" charset="-128"/>
              </a:rPr>
              <a:t>※</a:t>
            </a:r>
            <a:r>
              <a:rPr lang="ja-JP" altLang="en-US" sz="700" dirty="0">
                <a:latin typeface="ＭＳ Ｐゴシック" panose="020B0600070205080204" pitchFamily="50" charset="-128"/>
                <a:ea typeface="ＭＳ Ｐゴシック" panose="020B0600070205080204" pitchFamily="50" charset="-128"/>
              </a:rPr>
              <a:t>ターミナルを出入する船舶・車両は公表資料から推計。</a:t>
            </a:r>
            <a:endParaRPr lang="en-US" altLang="ja-JP" sz="700" dirty="0">
              <a:latin typeface="ＭＳ Ｐゴシック" panose="020B0600070205080204" pitchFamily="50" charset="-128"/>
              <a:ea typeface="ＭＳ Ｐゴシック" panose="020B0600070205080204" pitchFamily="50" charset="-128"/>
            </a:endParaRPr>
          </a:p>
          <a:p>
            <a:r>
              <a:rPr lang="en-US" altLang="ja-JP" sz="700" dirty="0">
                <a:latin typeface="ＭＳ Ｐゴシック" panose="020B0600070205080204" pitchFamily="50" charset="-128"/>
                <a:ea typeface="ＭＳ Ｐゴシック" panose="020B0600070205080204" pitchFamily="50" charset="-128"/>
              </a:rPr>
              <a:t>※</a:t>
            </a:r>
            <a:r>
              <a:rPr lang="ja-JP" altLang="en-US" sz="700" dirty="0">
                <a:latin typeface="ＭＳ Ｐゴシック" panose="020B0600070205080204" pitchFamily="50" charset="-128"/>
                <a:ea typeface="ＭＳ Ｐゴシック" panose="020B0600070205080204" pitchFamily="50" charset="-128"/>
              </a:rPr>
              <a:t>ターミナル外は、現状（</a:t>
            </a:r>
            <a:r>
              <a:rPr lang="en-US" altLang="ja-JP" sz="700" dirty="0">
                <a:latin typeface="ＭＳ Ｐゴシック" panose="020B0600070205080204" pitchFamily="50" charset="-128"/>
                <a:ea typeface="ＭＳ Ｐゴシック" panose="020B0600070205080204" pitchFamily="50" charset="-128"/>
              </a:rPr>
              <a:t>2021</a:t>
            </a:r>
            <a:r>
              <a:rPr lang="ja-JP" altLang="en-US" sz="700" dirty="0">
                <a:latin typeface="ＭＳ Ｐゴシック" panose="020B0600070205080204" pitchFamily="50" charset="-128"/>
                <a:ea typeface="ＭＳ Ｐゴシック" panose="020B0600070205080204" pitchFamily="50" charset="-128"/>
              </a:rPr>
              <a:t>年度）や将来のエネルギー資源利用の実態や将来計画等を把握するため、「地球温暖化対策の推進に関する法律に基づく温室効果ガス排出量算定・報告・公表制度」の報告対象である特定事業所排出者（</a:t>
            </a:r>
            <a:r>
              <a:rPr lang="en-US" altLang="ja-JP" sz="700" dirty="0">
                <a:latin typeface="ＭＳ Ｐゴシック" panose="020B0600070205080204" pitchFamily="50" charset="-128"/>
                <a:ea typeface="ＭＳ Ｐゴシック" panose="020B0600070205080204" pitchFamily="50" charset="-128"/>
              </a:rPr>
              <a:t>※1</a:t>
            </a:r>
            <a:r>
              <a:rPr lang="ja-JP" altLang="en-US" sz="700" dirty="0">
                <a:latin typeface="ＭＳ Ｐゴシック" panose="020B0600070205080204" pitchFamily="50" charset="-128"/>
                <a:ea typeface="ＭＳ Ｐゴシック" panose="020B0600070205080204" pitchFamily="50" charset="-128"/>
              </a:rPr>
              <a:t>）へのアンケートを実施。その他「大阪府気候変動対策の推進に関する条例」の特定事業者（</a:t>
            </a:r>
            <a:r>
              <a:rPr lang="en-US" altLang="ja-JP" sz="700" dirty="0">
                <a:latin typeface="ＭＳ Ｐゴシック" panose="020B0600070205080204" pitchFamily="50" charset="-128"/>
                <a:ea typeface="ＭＳ Ｐゴシック" panose="020B0600070205080204" pitchFamily="50" charset="-128"/>
              </a:rPr>
              <a:t>※2</a:t>
            </a:r>
            <a:r>
              <a:rPr lang="ja-JP" altLang="en-US" sz="700" dirty="0">
                <a:latin typeface="ＭＳ Ｐゴシック" panose="020B0600070205080204" pitchFamily="50" charset="-128"/>
                <a:ea typeface="ＭＳ Ｐゴシック" panose="020B0600070205080204" pitchFamily="50" charset="-128"/>
              </a:rPr>
              <a:t>）に加えて、倉庫業者にアンケートを実施。アンケート・ヒアリングで把握していない項目は、公表資料・統計データにより排出量を推計。</a:t>
            </a:r>
            <a:endParaRPr lang="en-US" altLang="ja-JP" sz="700" dirty="0">
              <a:latin typeface="ＭＳ Ｐゴシック" panose="020B0600070205080204" pitchFamily="50" charset="-128"/>
              <a:ea typeface="ＭＳ Ｐゴシック" panose="020B0600070205080204" pitchFamily="50" charset="-128"/>
            </a:endParaRPr>
          </a:p>
          <a:p>
            <a:r>
              <a:rPr lang="en-US" altLang="ja-JP" sz="700" dirty="0">
                <a:latin typeface="ＭＳ Ｐゴシック" panose="020B0600070205080204" pitchFamily="50" charset="-128"/>
                <a:ea typeface="ＭＳ Ｐゴシック" panose="020B0600070205080204" pitchFamily="50" charset="-128"/>
              </a:rPr>
              <a:t>※1</a:t>
            </a:r>
            <a:r>
              <a:rPr lang="ja-JP" altLang="en-US" sz="700" dirty="0">
                <a:latin typeface="ＭＳ Ｐゴシック" panose="020B0600070205080204" pitchFamily="50" charset="-128"/>
                <a:ea typeface="ＭＳ Ｐゴシック" panose="020B0600070205080204" pitchFamily="50" charset="-128"/>
              </a:rPr>
              <a:t>：全ての事業所のエネルギー使用量合計が原油換算</a:t>
            </a:r>
            <a:r>
              <a:rPr lang="en-US" altLang="ja-JP" sz="700" dirty="0">
                <a:latin typeface="ＭＳ Ｐゴシック" panose="020B0600070205080204" pitchFamily="50" charset="-128"/>
                <a:ea typeface="ＭＳ Ｐゴシック" panose="020B0600070205080204" pitchFamily="50" charset="-128"/>
              </a:rPr>
              <a:t>1,500kl/</a:t>
            </a:r>
            <a:r>
              <a:rPr lang="ja-JP" altLang="en-US" sz="700" dirty="0">
                <a:latin typeface="ＭＳ Ｐゴシック" panose="020B0600070205080204" pitchFamily="50" charset="-128"/>
                <a:ea typeface="ＭＳ Ｐゴシック" panose="020B0600070205080204" pitchFamily="50" charset="-128"/>
              </a:rPr>
              <a:t>年以上の事業者の中で、事業所単体でも原油換算</a:t>
            </a:r>
            <a:r>
              <a:rPr lang="en-US" altLang="ja-JP" sz="700" dirty="0">
                <a:latin typeface="ＭＳ Ｐゴシック" panose="020B0600070205080204" pitchFamily="50" charset="-128"/>
                <a:ea typeface="ＭＳ Ｐゴシック" panose="020B0600070205080204" pitchFamily="50" charset="-128"/>
              </a:rPr>
              <a:t>1,500kl/</a:t>
            </a:r>
            <a:r>
              <a:rPr lang="ja-JP" altLang="en-US" sz="700" dirty="0">
                <a:latin typeface="ＭＳ Ｐゴシック" panose="020B0600070205080204" pitchFamily="50" charset="-128"/>
                <a:ea typeface="ＭＳ Ｐゴシック" panose="020B0600070205080204" pitchFamily="50" charset="-128"/>
              </a:rPr>
              <a:t>年以上となる事業所</a:t>
            </a:r>
            <a:endParaRPr lang="en-US" altLang="ja-JP" sz="700" dirty="0">
              <a:latin typeface="ＭＳ Ｐゴシック" panose="020B0600070205080204" pitchFamily="50" charset="-128"/>
              <a:ea typeface="ＭＳ Ｐゴシック" panose="020B0600070205080204" pitchFamily="50" charset="-128"/>
            </a:endParaRPr>
          </a:p>
          <a:p>
            <a:r>
              <a:rPr lang="en-US" altLang="ja-JP" sz="700" dirty="0">
                <a:latin typeface="ＭＳ Ｐゴシック" panose="020B0600070205080204" pitchFamily="50" charset="-128"/>
                <a:ea typeface="ＭＳ Ｐゴシック" panose="020B0600070205080204" pitchFamily="50" charset="-128"/>
              </a:rPr>
              <a:t>※2</a:t>
            </a:r>
            <a:r>
              <a:rPr lang="ja-JP" altLang="en-US" sz="700" dirty="0">
                <a:latin typeface="ＭＳ Ｐゴシック" panose="020B0600070205080204" pitchFamily="50" charset="-128"/>
                <a:ea typeface="ＭＳ Ｐゴシック" panose="020B0600070205080204" pitchFamily="50" charset="-128"/>
              </a:rPr>
              <a:t>：府全体における事業所のエネルギー使用量合計が原油換算</a:t>
            </a:r>
            <a:r>
              <a:rPr lang="en-US" altLang="ja-JP" sz="700" dirty="0">
                <a:latin typeface="ＭＳ Ｐゴシック" panose="020B0600070205080204" pitchFamily="50" charset="-128"/>
                <a:ea typeface="ＭＳ Ｐゴシック" panose="020B0600070205080204" pitchFamily="50" charset="-128"/>
              </a:rPr>
              <a:t>1,500kl/</a:t>
            </a:r>
            <a:r>
              <a:rPr lang="ja-JP" altLang="en-US" sz="700" dirty="0">
                <a:latin typeface="ＭＳ Ｐゴシック" panose="020B0600070205080204" pitchFamily="50" charset="-128"/>
                <a:ea typeface="ＭＳ Ｐゴシック" panose="020B0600070205080204" pitchFamily="50" charset="-128"/>
              </a:rPr>
              <a:t>年以上等</a:t>
            </a:r>
            <a:endParaRPr lang="en-US" altLang="ja-JP" sz="700" dirty="0">
              <a:latin typeface="ＭＳ Ｐゴシック" panose="020B0600070205080204" pitchFamily="50" charset="-128"/>
              <a:ea typeface="ＭＳ Ｐゴシック" panose="020B0600070205080204" pitchFamily="50" charset="-128"/>
            </a:endParaRPr>
          </a:p>
        </p:txBody>
      </p:sp>
      <p:sp>
        <p:nvSpPr>
          <p:cNvPr id="59" name="タイトル 1">
            <a:extLst>
              <a:ext uri="{FF2B5EF4-FFF2-40B4-BE49-F238E27FC236}">
                <a16:creationId xmlns:a16="http://schemas.microsoft.com/office/drawing/2014/main" id="{6EA6B4BB-380E-482C-986B-4C9C5F989704}"/>
              </a:ext>
            </a:extLst>
          </p:cNvPr>
          <p:cNvSpPr txBox="1">
            <a:spLocks/>
          </p:cNvSpPr>
          <p:nvPr/>
        </p:nvSpPr>
        <p:spPr bwMode="auto">
          <a:xfrm>
            <a:off x="2398593" y="7031503"/>
            <a:ext cx="2561589" cy="15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1000" dirty="0">
                <a:solidFill>
                  <a:schemeClr val="tx1"/>
                </a:solidFill>
                <a:latin typeface="HGP創英角ｺﾞｼｯｸUB" panose="020B0900000000000000" pitchFamily="50" charset="-128"/>
                <a:ea typeface="HGP創英角ｺﾞｼｯｸUB" panose="020B0900000000000000" pitchFamily="50" charset="-128"/>
              </a:rPr>
              <a:t>３港の温室効果ガス排出量と削減目標</a:t>
            </a:r>
            <a:endParaRPr lang="en-US" altLang="ja-JP" sz="1000" dirty="0">
              <a:solidFill>
                <a:schemeClr val="tx1"/>
              </a:solidFill>
              <a:latin typeface="HGP創英角ｺﾞｼｯｸUB" panose="020B0900000000000000" pitchFamily="50" charset="-128"/>
              <a:ea typeface="HGP創英角ｺﾞｼｯｸUB" panose="020B0900000000000000" pitchFamily="50" charset="-128"/>
            </a:endParaRPr>
          </a:p>
        </p:txBody>
      </p:sp>
      <p:graphicFrame>
        <p:nvGraphicFramePr>
          <p:cNvPr id="60" name="表 59">
            <a:extLst>
              <a:ext uri="{FF2B5EF4-FFF2-40B4-BE49-F238E27FC236}">
                <a16:creationId xmlns:a16="http://schemas.microsoft.com/office/drawing/2014/main" id="{FE53F57A-FC27-4AB1-8760-3408E4AAEFD6}"/>
              </a:ext>
            </a:extLst>
          </p:cNvPr>
          <p:cNvGraphicFramePr>
            <a:graphicFrameLocks noGrp="1"/>
          </p:cNvGraphicFramePr>
          <p:nvPr>
            <p:extLst>
              <p:ext uri="{D42A27DB-BD31-4B8C-83A1-F6EECF244321}">
                <p14:modId xmlns:p14="http://schemas.microsoft.com/office/powerpoint/2010/main" val="1012148543"/>
              </p:ext>
            </p:extLst>
          </p:nvPr>
        </p:nvGraphicFramePr>
        <p:xfrm>
          <a:off x="405585" y="588874"/>
          <a:ext cx="5852202" cy="3913040"/>
        </p:xfrm>
        <a:graphic>
          <a:graphicData uri="http://schemas.openxmlformats.org/drawingml/2006/table">
            <a:tbl>
              <a:tblPr firstRow="1" bandRow="1">
                <a:tableStyleId>{5C22544A-7EE6-4342-B048-85BDC9FD1C3A}</a:tableStyleId>
              </a:tblPr>
              <a:tblGrid>
                <a:gridCol w="698769">
                  <a:extLst>
                    <a:ext uri="{9D8B030D-6E8A-4147-A177-3AD203B41FA5}">
                      <a16:colId xmlns:a16="http://schemas.microsoft.com/office/drawing/2014/main" val="1905241061"/>
                    </a:ext>
                  </a:extLst>
                </a:gridCol>
                <a:gridCol w="1717811">
                  <a:extLst>
                    <a:ext uri="{9D8B030D-6E8A-4147-A177-3AD203B41FA5}">
                      <a16:colId xmlns:a16="http://schemas.microsoft.com/office/drawing/2014/main" val="836286386"/>
                    </a:ext>
                  </a:extLst>
                </a:gridCol>
                <a:gridCol w="1717811">
                  <a:extLst>
                    <a:ext uri="{9D8B030D-6E8A-4147-A177-3AD203B41FA5}">
                      <a16:colId xmlns:a16="http://schemas.microsoft.com/office/drawing/2014/main" val="3705130867"/>
                    </a:ext>
                  </a:extLst>
                </a:gridCol>
                <a:gridCol w="1717811">
                  <a:extLst>
                    <a:ext uri="{9D8B030D-6E8A-4147-A177-3AD203B41FA5}">
                      <a16:colId xmlns:a16="http://schemas.microsoft.com/office/drawing/2014/main" val="3303172041"/>
                    </a:ext>
                  </a:extLst>
                </a:gridCol>
              </a:tblGrid>
              <a:tr h="0">
                <a:tc>
                  <a:txBody>
                    <a:bodyPr/>
                    <a:lstStyle/>
                    <a:p>
                      <a:endParaRPr kumimoji="1" lang="ja-JP" altLang="en-US" sz="1000" dirty="0">
                        <a:latin typeface="ＭＳ Ｐゴシック" panose="020B0600070205080204" pitchFamily="50" charset="-128"/>
                        <a:ea typeface="ＭＳ Ｐゴシック" panose="020B0600070205080204" pitchFamily="50" charset="-128"/>
                      </a:endParaRPr>
                    </a:p>
                  </a:txBody>
                  <a:tcPr marL="88028" marR="88028" marT="44014" marB="44014"/>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大阪港</a:t>
                      </a:r>
                    </a:p>
                  </a:txBody>
                  <a:tcPr marL="88028" marR="88028" marT="44014" marB="44014"/>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堺泉北港</a:t>
                      </a:r>
                    </a:p>
                  </a:txBody>
                  <a:tcPr marL="88028" marR="88028" marT="44014" marB="44014"/>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阪南港</a:t>
                      </a:r>
                    </a:p>
                  </a:txBody>
                  <a:tcPr marL="88028" marR="88028" marT="44014" marB="44014"/>
                </a:tc>
                <a:extLst>
                  <a:ext uri="{0D108BD9-81ED-4DB2-BD59-A6C34878D82A}">
                    <a16:rowId xmlns:a16="http://schemas.microsoft.com/office/drawing/2014/main" val="3906801317"/>
                  </a:ext>
                </a:extLst>
              </a:tr>
              <a:tr h="0">
                <a:tc>
                  <a:txBody>
                    <a:bodyPr/>
                    <a:lstStyle/>
                    <a:p>
                      <a:pPr algn="ctr"/>
                      <a:r>
                        <a:rPr kumimoji="1" lang="ja-JP" altLang="en-US" sz="900" dirty="0">
                          <a:latin typeface="ＭＳ Ｐゴシック" panose="020B0600070205080204" pitchFamily="50" charset="-128"/>
                          <a:ea typeface="ＭＳ Ｐゴシック" panose="020B0600070205080204" pitchFamily="50" charset="-128"/>
                        </a:rPr>
                        <a:t>特徴</a:t>
                      </a:r>
                    </a:p>
                  </a:txBody>
                  <a:tcPr marL="88028" marR="88028" marT="44014" marB="44014"/>
                </a:tc>
                <a:tc>
                  <a:txBody>
                    <a:bodyPr/>
                    <a:lstStyle/>
                    <a:p>
                      <a:pPr algn="l"/>
                      <a:r>
                        <a:rPr kumimoji="1" lang="ja-JP" altLang="en-US" sz="900" dirty="0">
                          <a:latin typeface="ＭＳ Ｐゴシック" panose="020B0600070205080204" pitchFamily="50" charset="-128"/>
                          <a:ea typeface="ＭＳ Ｐゴシック" panose="020B0600070205080204" pitchFamily="50" charset="-128"/>
                        </a:rPr>
                        <a:t>・西日本の一大物流拠点</a:t>
                      </a:r>
                      <a:endParaRPr kumimoji="1" lang="en-US" altLang="ja-JP" sz="900" dirty="0">
                        <a:latin typeface="ＭＳ Ｐゴシック" panose="020B0600070205080204" pitchFamily="50" charset="-128"/>
                        <a:ea typeface="ＭＳ Ｐゴシック" panose="020B0600070205080204" pitchFamily="50" charset="-128"/>
                      </a:endParaRPr>
                    </a:p>
                    <a:p>
                      <a:pPr algn="l"/>
                      <a:r>
                        <a:rPr kumimoji="1" lang="ja-JP" altLang="en-US" sz="900" dirty="0">
                          <a:latin typeface="ＭＳ Ｐゴシック" panose="020B0600070205080204" pitchFamily="50" charset="-128"/>
                          <a:ea typeface="ＭＳ Ｐゴシック" panose="020B0600070205080204" pitchFamily="50" charset="-128"/>
                        </a:rPr>
                        <a:t>・近畿圏の経済活動を支える</a:t>
                      </a:r>
                      <a:endParaRPr kumimoji="1" lang="en-US" altLang="ja-JP" sz="900" dirty="0">
                        <a:latin typeface="ＭＳ Ｐゴシック" panose="020B0600070205080204" pitchFamily="50" charset="-128"/>
                        <a:ea typeface="ＭＳ Ｐゴシック" panose="020B0600070205080204" pitchFamily="50" charset="-128"/>
                      </a:endParaRPr>
                    </a:p>
                    <a:p>
                      <a:pPr algn="l"/>
                      <a:r>
                        <a:rPr kumimoji="1" lang="ja-JP" altLang="en-US" sz="900" dirty="0">
                          <a:latin typeface="ＭＳ Ｐゴシック" panose="020B0600070205080204" pitchFamily="50" charset="-128"/>
                          <a:ea typeface="ＭＳ Ｐゴシック" panose="020B0600070205080204" pitchFamily="50" charset="-128"/>
                        </a:rPr>
                        <a:t>　輸出入の拠点</a:t>
                      </a:r>
                    </a:p>
                  </a:txBody>
                  <a:tcPr marL="88028" marR="88028" marT="44014" marB="44014"/>
                </a:tc>
                <a:tc>
                  <a:txBody>
                    <a:bodyPr/>
                    <a:lstStyle/>
                    <a:p>
                      <a:pPr algn="l"/>
                      <a:r>
                        <a:rPr kumimoji="1" lang="ja-JP" altLang="en-US" sz="900" dirty="0">
                          <a:latin typeface="ＭＳ Ｐゴシック" panose="020B0600070205080204" pitchFamily="50" charset="-128"/>
                          <a:ea typeface="ＭＳ Ｐゴシック" panose="020B0600070205080204" pitchFamily="50" charset="-128"/>
                        </a:rPr>
                        <a:t>・原油や</a:t>
                      </a:r>
                      <a:r>
                        <a:rPr kumimoji="1" lang="en-US" altLang="ja-JP" sz="900" dirty="0">
                          <a:latin typeface="ＭＳ Ｐゴシック" panose="020B0600070205080204" pitchFamily="50" charset="-128"/>
                          <a:ea typeface="ＭＳ Ｐゴシック" panose="020B0600070205080204" pitchFamily="50" charset="-128"/>
                        </a:rPr>
                        <a:t>LNG</a:t>
                      </a:r>
                      <a:r>
                        <a:rPr kumimoji="1" lang="ja-JP" altLang="en-US" sz="900" dirty="0">
                          <a:latin typeface="ＭＳ Ｐゴシック" panose="020B0600070205080204" pitchFamily="50" charset="-128"/>
                          <a:ea typeface="ＭＳ Ｐゴシック" panose="020B0600070205080204" pitchFamily="50" charset="-128"/>
                        </a:rPr>
                        <a:t>等のエネルギー</a:t>
                      </a:r>
                      <a:endParaRPr kumimoji="1" lang="en-US" altLang="ja-JP" sz="900" dirty="0">
                        <a:latin typeface="ＭＳ Ｐゴシック" panose="020B0600070205080204" pitchFamily="50" charset="-128"/>
                        <a:ea typeface="ＭＳ Ｐゴシック" panose="020B0600070205080204" pitchFamily="50" charset="-128"/>
                      </a:endParaRPr>
                    </a:p>
                    <a:p>
                      <a:pPr algn="l"/>
                      <a:r>
                        <a:rPr kumimoji="1" lang="ja-JP" altLang="en-US" sz="900" dirty="0">
                          <a:latin typeface="ＭＳ Ｐゴシック" panose="020B0600070205080204" pitchFamily="50" charset="-128"/>
                          <a:ea typeface="ＭＳ Ｐゴシック" panose="020B0600070205080204" pitchFamily="50" charset="-128"/>
                        </a:rPr>
                        <a:t>  供給拠点</a:t>
                      </a:r>
                      <a:endParaRPr kumimoji="1" lang="en-US" altLang="ja-JP" sz="900" dirty="0">
                        <a:latin typeface="ＭＳ Ｐゴシック" panose="020B0600070205080204" pitchFamily="50" charset="-128"/>
                        <a:ea typeface="ＭＳ Ｐゴシック" panose="020B0600070205080204" pitchFamily="50" charset="-128"/>
                      </a:endParaRPr>
                    </a:p>
                    <a:p>
                      <a:pPr algn="l"/>
                      <a:r>
                        <a:rPr kumimoji="1" lang="ja-JP" altLang="en-US" sz="900" dirty="0">
                          <a:latin typeface="ＭＳ Ｐゴシック" panose="020B0600070205080204" pitchFamily="50" charset="-128"/>
                          <a:ea typeface="ＭＳ Ｐゴシック" panose="020B0600070205080204" pitchFamily="50" charset="-128"/>
                        </a:rPr>
                        <a:t>・中古車輸出拠点</a:t>
                      </a:r>
                    </a:p>
                  </a:txBody>
                  <a:tcPr marL="88028" marR="88028" marT="44014" marB="44014"/>
                </a:tc>
                <a:tc>
                  <a:txBody>
                    <a:bodyPr/>
                    <a:lstStyle/>
                    <a:p>
                      <a:pPr algn="l"/>
                      <a:r>
                        <a:rPr kumimoji="1" lang="ja-JP" altLang="en-US" sz="900" dirty="0">
                          <a:latin typeface="ＭＳ Ｐゴシック" panose="020B0600070205080204" pitchFamily="50" charset="-128"/>
                          <a:ea typeface="ＭＳ Ｐゴシック" panose="020B0600070205080204" pitchFamily="50" charset="-128"/>
                        </a:rPr>
                        <a:t>・製造業や物流・保管施設等</a:t>
                      </a:r>
                      <a:endParaRPr kumimoji="1" lang="en-US" altLang="ja-JP" sz="900" dirty="0">
                        <a:latin typeface="ＭＳ Ｐゴシック" panose="020B0600070205080204" pitchFamily="50" charset="-128"/>
                        <a:ea typeface="ＭＳ Ｐゴシック" panose="020B0600070205080204" pitchFamily="50" charset="-128"/>
                      </a:endParaRPr>
                    </a:p>
                    <a:p>
                      <a:pPr algn="l"/>
                      <a:r>
                        <a:rPr kumimoji="1" lang="ja-JP" altLang="en-US" sz="900" dirty="0">
                          <a:latin typeface="ＭＳ Ｐゴシック" panose="020B0600070205080204" pitchFamily="50" charset="-128"/>
                          <a:ea typeface="ＭＳ Ｐゴシック" panose="020B0600070205080204" pitchFamily="50" charset="-128"/>
                        </a:rPr>
                        <a:t>　の企業進出の進展</a:t>
                      </a:r>
                    </a:p>
                  </a:txBody>
                  <a:tcPr marL="88028" marR="88028" marT="44014" marB="44014"/>
                </a:tc>
                <a:extLst>
                  <a:ext uri="{0D108BD9-81ED-4DB2-BD59-A6C34878D82A}">
                    <a16:rowId xmlns:a16="http://schemas.microsoft.com/office/drawing/2014/main" val="2404160640"/>
                  </a:ext>
                </a:extLst>
              </a:tr>
              <a:tr h="0">
                <a:tc rowSpan="5">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dirty="0">
                          <a:latin typeface="ＭＳ Ｐゴシック" panose="020B0600070205080204" pitchFamily="50" charset="-128"/>
                          <a:ea typeface="ＭＳ Ｐゴシック" panose="020B0600070205080204" pitchFamily="50" charset="-128"/>
                        </a:rPr>
                        <a:t>CNP</a:t>
                      </a:r>
                      <a:r>
                        <a:rPr lang="ja-JP" altLang="en-US" sz="900" dirty="0">
                          <a:latin typeface="ＭＳ Ｐゴシック" panose="020B0600070205080204" pitchFamily="50" charset="-128"/>
                          <a:ea typeface="ＭＳ Ｐゴシック" panose="020B0600070205080204" pitchFamily="50" charset="-128"/>
                        </a:rPr>
                        <a:t>形成に向けた方針</a:t>
                      </a:r>
                    </a:p>
                  </a:txBody>
                  <a:tcPr marL="88028" marR="88028" marT="44014" marB="44014" anchor="ctr"/>
                </a:tc>
                <a:tc gridSpan="3">
                  <a:txBody>
                    <a:bodyPr/>
                    <a:lstStyle/>
                    <a:p>
                      <a:pPr algn="ctr"/>
                      <a:r>
                        <a:rPr kumimoji="1" lang="ja-JP" altLang="en-US" sz="900" b="1"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rPr>
                        <a:t>（１）水素・燃料アンモニア等のサプライチェーンの拠点としての受入環境等の整備</a:t>
                      </a:r>
                      <a:endParaRPr kumimoji="1" lang="en-US" altLang="ja-JP" sz="900" b="1"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endParaRPr>
                    </a:p>
                  </a:txBody>
                  <a:tcPr marL="88028" marR="88028" marT="44014" marB="44014"/>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1333682081"/>
                  </a:ext>
                </a:extLst>
              </a:tr>
              <a:tr h="274762">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a:txBody>
                    <a:bodyPr/>
                    <a:lstStyle/>
                    <a:p>
                      <a:r>
                        <a:rPr kumimoji="1" lang="ja-JP" altLang="en-US" sz="900" dirty="0">
                          <a:solidFill>
                            <a:schemeClr val="tx1"/>
                          </a:solidFill>
                          <a:latin typeface="ＭＳ Ｐゴシック" panose="020B0600070205080204" pitchFamily="50" charset="-128"/>
                          <a:ea typeface="+mn-ea"/>
                        </a:rPr>
                        <a:t>水素・燃料アンモニア・合成メタン等</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次世代エネルギーの二次受入・供給拠点化</a:t>
                      </a:r>
                    </a:p>
                  </a:txBody>
                  <a:tcPr marL="88028" marR="88028" marT="44014" marB="44014"/>
                </a:tc>
                <a:tc>
                  <a:txBody>
                    <a:bodyPr/>
                    <a:lstStyle/>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水素・燃料アンモニア・合成メタン等の次世代エネルギーの輸入拠点化</a:t>
                      </a:r>
                    </a:p>
                  </a:txBody>
                  <a:tcPr marL="88028" marR="88028" marT="44014" marB="44014"/>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ＭＳ Ｐゴシック" panose="020B0600070205080204" pitchFamily="50" charset="-128"/>
                          <a:ea typeface="+mn-ea"/>
                        </a:rPr>
                        <a:t>水素・燃料アンモニア・合成メタン等</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次世代エネルギーの二次受入・供給拠点化</a:t>
                      </a:r>
                    </a:p>
                  </a:txBody>
                  <a:tcPr marL="88028" marR="88028" marT="44014" marB="44014"/>
                </a:tc>
                <a:extLst>
                  <a:ext uri="{0D108BD9-81ED-4DB2-BD59-A6C34878D82A}">
                    <a16:rowId xmlns:a16="http://schemas.microsoft.com/office/drawing/2014/main" val="3121623854"/>
                  </a:ext>
                </a:extLst>
              </a:tr>
              <a:tr h="120214">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gridSpan="3">
                  <a:txBody>
                    <a:bodyPr/>
                    <a:lstStyle/>
                    <a:p>
                      <a:pPr algn="ctr"/>
                      <a:r>
                        <a:rPr kumimoji="1" lang="ja-JP" altLang="en-US" sz="900" b="0" u="none" dirty="0">
                          <a:solidFill>
                            <a:schemeClr val="tx1"/>
                          </a:solidFill>
                          <a:latin typeface="ＭＳ Ｐゴシック" panose="020B0600070205080204" pitchFamily="50" charset="-128"/>
                          <a:ea typeface="ＭＳ Ｐゴシック" panose="020B0600070205080204" pitchFamily="50" charset="-128"/>
                        </a:rPr>
                        <a:t>船舶への水素・燃料アンモニア・合成メタン等のバンカリング拠点の形成、</a:t>
                      </a:r>
                      <a:r>
                        <a:rPr kumimoji="1" lang="en-US" altLang="ja-JP" sz="900" b="0" u="none" dirty="0">
                          <a:solidFill>
                            <a:schemeClr val="tx1"/>
                          </a:solidFill>
                          <a:latin typeface="ＭＳ Ｐゴシック" panose="020B0600070205080204" pitchFamily="50" charset="-128"/>
                          <a:ea typeface="ＭＳ Ｐゴシック" panose="020B0600070205080204" pitchFamily="50" charset="-128"/>
                        </a:rPr>
                        <a:t>LNG</a:t>
                      </a:r>
                      <a:r>
                        <a:rPr kumimoji="1" lang="ja-JP" altLang="en-US" sz="900" b="0" u="none" dirty="0">
                          <a:solidFill>
                            <a:schemeClr val="tx1"/>
                          </a:solidFill>
                          <a:latin typeface="ＭＳ Ｐゴシック" panose="020B0600070205080204" pitchFamily="50" charset="-128"/>
                          <a:ea typeface="ＭＳ Ｐゴシック" panose="020B0600070205080204" pitchFamily="50" charset="-128"/>
                        </a:rPr>
                        <a:t>バンカリング拠点の形成</a:t>
                      </a:r>
                    </a:p>
                  </a:txBody>
                  <a:tcPr marL="88028" marR="88028" marT="44014" marB="44014"/>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871110311"/>
                  </a:ext>
                </a:extLst>
              </a:tr>
              <a:tr h="0">
                <a:tc vMerge="1">
                  <a:txBody>
                    <a:bodyPr/>
                    <a:lstStyle/>
                    <a:p>
                      <a:endParaRPr kumimoji="1" lang="ja-JP" altLang="en-US"/>
                    </a:p>
                  </a:txBody>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baseline="0" dirty="0">
                          <a:solidFill>
                            <a:schemeClr val="tx1"/>
                          </a:solidFill>
                          <a:latin typeface="ＭＳ Ｐゴシック" panose="020B0600070205080204" pitchFamily="50" charset="-128"/>
                          <a:ea typeface="ＭＳ Ｐゴシック" panose="020B0600070205080204" pitchFamily="50" charset="-128"/>
                          <a:cs typeface="+mn-cs"/>
                        </a:rPr>
                        <a:t>（２）港湾地域の面的・効率的な脱炭素化</a:t>
                      </a:r>
                      <a:endParaRPr kumimoji="1"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88028" marR="88028" marT="44014" marB="44014"/>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06180639"/>
                  </a:ext>
                </a:extLst>
              </a:tr>
              <a:tr h="0">
                <a:tc v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lang="ja-JP" altLang="en-US" sz="1600" dirty="0"/>
                    </a:p>
                  </a:txBody>
                  <a:tcPr anchor="ctr"/>
                </a:tc>
                <a:tc gridSpan="3">
                  <a:txBody>
                    <a:bodyPr/>
                    <a:lstStyle/>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・停泊船舶への陸上電力供給・港湾荷役機械の低炭素化・脱炭素化</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・港湾ターミナルを出入りする車両の水素等次世代エネルギー燃料化</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・立地企業での水素・燃料アンモニア・合成メタンの共同調達・利用による港湾地域における</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　面的・効率的な脱炭素化　等</a:t>
                      </a:r>
                    </a:p>
                  </a:txBody>
                  <a:tcPr marL="88028" marR="88028" marT="44014" marB="44014"/>
                </a:tc>
                <a:tc hMerge="1">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300" dirty="0"/>
                    </a:p>
                  </a:txBody>
                  <a:tcPr marL="88028" marR="88028" marT="44014" marB="44014"/>
                </a:tc>
                <a:tc hMerge="1">
                  <a:txBody>
                    <a:bodyPr/>
                    <a:lstStyle/>
                    <a:p>
                      <a:endParaRPr kumimoji="1" lang="ja-JP" altLang="en-US" sz="1300" dirty="0"/>
                    </a:p>
                  </a:txBody>
                  <a:tcPr marL="88028" marR="88028" marT="44014" marB="44014"/>
                </a:tc>
                <a:extLst>
                  <a:ext uri="{0D108BD9-81ED-4DB2-BD59-A6C34878D82A}">
                    <a16:rowId xmlns:a16="http://schemas.microsoft.com/office/drawing/2014/main" val="188135788"/>
                  </a:ext>
                </a:extLst>
              </a:tr>
              <a:tr h="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900" dirty="0">
                          <a:latin typeface="ＭＳ Ｐゴシック" panose="020B0600070205080204" pitchFamily="50" charset="-128"/>
                          <a:ea typeface="ＭＳ Ｐゴシック" panose="020B0600070205080204" pitchFamily="50" charset="-128"/>
                        </a:rPr>
                        <a:t>目標年次</a:t>
                      </a:r>
                    </a:p>
                  </a:txBody>
                  <a:tcPr marL="88028" marR="88028" marT="44014" marB="44014" anchor="ctr"/>
                </a:tc>
                <a:tc gridSpan="3">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900" b="0" dirty="0">
                          <a:solidFill>
                            <a:schemeClr val="tx1"/>
                          </a:solidFill>
                          <a:latin typeface="ＭＳ Ｐゴシック" panose="020B0600070205080204" pitchFamily="50" charset="-128"/>
                          <a:ea typeface="ＭＳ Ｐゴシック" panose="020B0600070205080204" pitchFamily="50" charset="-128"/>
                        </a:rPr>
                        <a:t>2030</a:t>
                      </a:r>
                      <a:r>
                        <a:rPr lang="ja-JP" altLang="en-US" sz="900" b="0" dirty="0">
                          <a:solidFill>
                            <a:schemeClr val="tx1"/>
                          </a:solidFill>
                          <a:latin typeface="ＭＳ Ｐゴシック" panose="020B0600070205080204" pitchFamily="50" charset="-128"/>
                          <a:ea typeface="ＭＳ Ｐゴシック" panose="020B0600070205080204" pitchFamily="50" charset="-128"/>
                        </a:rPr>
                        <a:t>年度及び</a:t>
                      </a:r>
                      <a:r>
                        <a:rPr lang="en-US" altLang="ja-JP" sz="900" b="0" dirty="0">
                          <a:solidFill>
                            <a:schemeClr val="tx1"/>
                          </a:solidFill>
                          <a:latin typeface="ＭＳ Ｐゴシック" panose="020B0600070205080204" pitchFamily="50" charset="-128"/>
                          <a:ea typeface="ＭＳ Ｐゴシック" panose="020B0600070205080204" pitchFamily="50" charset="-128"/>
                        </a:rPr>
                        <a:t>2050</a:t>
                      </a:r>
                      <a:r>
                        <a:rPr lang="ja-JP" altLang="en-US" sz="900" b="0" dirty="0">
                          <a:solidFill>
                            <a:schemeClr val="tx1"/>
                          </a:solidFill>
                          <a:latin typeface="ＭＳ Ｐゴシック" panose="020B0600070205080204" pitchFamily="50" charset="-128"/>
                          <a:ea typeface="ＭＳ Ｐゴシック" panose="020B0600070205080204" pitchFamily="50" charset="-128"/>
                        </a:rPr>
                        <a:t>年</a:t>
                      </a:r>
                    </a:p>
                  </a:txBody>
                  <a:tcPr marL="88028" marR="88028" marT="44014" marB="44014" anchor="ctr"/>
                </a:tc>
                <a:tc hMerge="1">
                  <a:txBody>
                    <a:bodyPr/>
                    <a:lstStyle/>
                    <a:p>
                      <a:endParaRPr kumimoji="1" lang="ja-JP" altLang="en-US" sz="1600" dirty="0"/>
                    </a:p>
                  </a:txBody>
                  <a:tcPr/>
                </a:tc>
                <a:tc hMerge="1">
                  <a:txBody>
                    <a:bodyPr/>
                    <a:lstStyle/>
                    <a:p>
                      <a:endParaRPr kumimoji="1" lang="ja-JP" altLang="en-US" sz="1600" dirty="0"/>
                    </a:p>
                  </a:txBody>
                  <a:tcPr/>
                </a:tc>
                <a:extLst>
                  <a:ext uri="{0D108BD9-81ED-4DB2-BD59-A6C34878D82A}">
                    <a16:rowId xmlns:a16="http://schemas.microsoft.com/office/drawing/2014/main" val="1877922376"/>
                  </a:ext>
                </a:extLst>
              </a:tr>
              <a:tr h="487953">
                <a:tc>
                  <a:txBody>
                    <a:bodyPr/>
                    <a:lstStyle/>
                    <a:p>
                      <a:pPr algn="l"/>
                      <a:r>
                        <a:rPr kumimoji="1" lang="ja-JP" altLang="en-US" sz="900" dirty="0">
                          <a:latin typeface="ＭＳ Ｐゴシック" panose="020B0600070205080204" pitchFamily="50" charset="-128"/>
                          <a:ea typeface="ＭＳ Ｐゴシック" panose="020B0600070205080204" pitchFamily="50" charset="-128"/>
                        </a:rPr>
                        <a:t>対象範囲</a:t>
                      </a:r>
                    </a:p>
                  </a:txBody>
                  <a:tcPr marL="88028" marR="88028" marT="44014" marB="44014" anchor="ctr"/>
                </a:tc>
                <a:tc gridSpan="3">
                  <a:txBody>
                    <a:bodyPr/>
                    <a:lstStyle/>
                    <a:p>
                      <a:r>
                        <a:rPr lang="ja-JP" altLang="en-US" sz="900" dirty="0">
                          <a:solidFill>
                            <a:schemeClr val="tx1"/>
                          </a:solidFill>
                          <a:latin typeface="ＭＳ Ｐゴシック" panose="020B0600070205080204" pitchFamily="50" charset="-128"/>
                          <a:ea typeface="ＭＳ Ｐゴシック" panose="020B0600070205080204" pitchFamily="50" charset="-128"/>
                        </a:rPr>
                        <a:t>①港湾ターミナル内</a:t>
                      </a:r>
                      <a:r>
                        <a:rPr lang="ja-JP" altLang="en-US"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ＭＳ Ｐゴシック" panose="020B0600070205080204" pitchFamily="50" charset="-128"/>
                        </a:rPr>
                        <a:t>公共・専用ターミナル（コンテナ、バルク、フェリー・</a:t>
                      </a:r>
                      <a:r>
                        <a:rPr lang="en-US" altLang="ja-JP" sz="900" dirty="0">
                          <a:solidFill>
                            <a:schemeClr val="tx1"/>
                          </a:solidFill>
                          <a:latin typeface="ＭＳ Ｐゴシック" panose="020B0600070205080204" pitchFamily="50" charset="-128"/>
                          <a:ea typeface="ＭＳ Ｐゴシック" panose="020B0600070205080204" pitchFamily="50" charset="-128"/>
                        </a:rPr>
                        <a:t>RORO</a:t>
                      </a:r>
                      <a:r>
                        <a:rPr lang="ja-JP" altLang="en-US" sz="900" dirty="0">
                          <a:solidFill>
                            <a:schemeClr val="tx1"/>
                          </a:solidFill>
                          <a:latin typeface="ＭＳ Ｐゴシック" panose="020B0600070205080204" pitchFamily="50" charset="-128"/>
                          <a:ea typeface="+mn-ea"/>
                        </a:rPr>
                        <a:t>）（</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以下「ターミナル内」）</a:t>
                      </a:r>
                      <a:endParaRPr lang="ja-JP" altLang="en-US" sz="900" dirty="0">
                        <a:solidFill>
                          <a:schemeClr val="tx1"/>
                        </a:solidFill>
                        <a:latin typeface="ＭＳ Ｐゴシック" panose="020B0600070205080204" pitchFamily="50" charset="-128"/>
                        <a:ea typeface="ＭＳ Ｐゴシック" panose="020B0600070205080204" pitchFamily="50" charset="-128"/>
                      </a:endParaRPr>
                    </a:p>
                    <a:p>
                      <a:r>
                        <a:rPr lang="ja-JP" altLang="en-US" sz="900" dirty="0">
                          <a:solidFill>
                            <a:schemeClr val="tx1"/>
                          </a:solidFill>
                          <a:latin typeface="ＭＳ Ｐゴシック" panose="020B0600070205080204" pitchFamily="50" charset="-128"/>
                          <a:ea typeface="ＭＳ Ｐゴシック" panose="020B0600070205080204" pitchFamily="50" charset="-128"/>
                        </a:rPr>
                        <a:t>②</a:t>
                      </a:r>
                      <a:r>
                        <a:rPr lang="ja-JP" altLang="en-US" sz="900" dirty="0">
                          <a:solidFill>
                            <a:schemeClr val="tx1"/>
                          </a:solidFill>
                          <a:latin typeface="ＭＳ Ｐゴシック" panose="020B0600070205080204" pitchFamily="50" charset="-128"/>
                          <a:ea typeface="+mn-ea"/>
                        </a:rPr>
                        <a:t>港湾ターミナル（公共・専用ターミナル）を</a:t>
                      </a:r>
                      <a:r>
                        <a:rPr lang="ja-JP" altLang="en-US" sz="900" dirty="0">
                          <a:solidFill>
                            <a:schemeClr val="tx1"/>
                          </a:solidFill>
                          <a:latin typeface="ＭＳ Ｐゴシック" panose="020B0600070205080204" pitchFamily="50" charset="-128"/>
                          <a:ea typeface="ＭＳ Ｐゴシック" panose="020B0600070205080204" pitchFamily="50" charset="-128"/>
                        </a:rPr>
                        <a:t>出入りする船舶・</a:t>
                      </a:r>
                      <a:r>
                        <a:rPr lang="ja-JP" altLang="en-US" sz="900" dirty="0">
                          <a:solidFill>
                            <a:schemeClr val="tx1"/>
                          </a:solidFill>
                          <a:latin typeface="ＭＳ Ｐゴシック" panose="020B0600070205080204" pitchFamily="50" charset="-128"/>
                          <a:ea typeface="+mn-ea"/>
                        </a:rPr>
                        <a:t>車両（</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以下「船舶・車両」）</a:t>
                      </a:r>
                      <a:endParaRPr lang="en-US" altLang="ja-JP" sz="900" dirty="0">
                        <a:solidFill>
                          <a:schemeClr val="tx1"/>
                        </a:solidFill>
                        <a:latin typeface="ＭＳ Ｐゴシック" panose="020B0600070205080204" pitchFamily="50" charset="-128"/>
                        <a:ea typeface="ＭＳ Ｐゴシック" panose="020B0600070205080204" pitchFamily="50" charset="-128"/>
                      </a:endParaRPr>
                    </a:p>
                    <a:p>
                      <a:r>
                        <a:rPr lang="ja-JP" altLang="en-US" sz="900" dirty="0">
                          <a:solidFill>
                            <a:schemeClr val="tx1"/>
                          </a:solidFill>
                          <a:latin typeface="ＭＳ Ｐゴシック" panose="020B0600070205080204" pitchFamily="50" charset="-128"/>
                          <a:ea typeface="ＭＳ Ｐゴシック" panose="020B0600070205080204" pitchFamily="50" charset="-128"/>
                        </a:rPr>
                        <a:t>③港湾ターミナル外：港湾エリア（臨港地区等）で活動を行う</a:t>
                      </a:r>
                      <a:r>
                        <a:rPr lang="ja-JP" altLang="en-US" sz="900" dirty="0">
                          <a:solidFill>
                            <a:schemeClr val="tx1"/>
                          </a:solidFill>
                          <a:latin typeface="ＭＳ Ｐゴシック" panose="020B0600070205080204" pitchFamily="50" charset="-128"/>
                          <a:ea typeface="+mn-ea"/>
                        </a:rPr>
                        <a:t>事業所（</a:t>
                      </a:r>
                      <a:r>
                        <a:rPr lang="en-US" altLang="ja-JP" sz="900" dirty="0">
                          <a:solidFill>
                            <a:schemeClr val="tx1"/>
                          </a:solidFill>
                          <a:latin typeface="ＭＳ Ｐゴシック" panose="020B0600070205080204" pitchFamily="50" charset="-128"/>
                          <a:ea typeface="+mn-ea"/>
                        </a:rPr>
                        <a:t>※</a:t>
                      </a:r>
                      <a:r>
                        <a:rPr lang="ja-JP" altLang="en-US" sz="900" dirty="0">
                          <a:solidFill>
                            <a:schemeClr val="tx1"/>
                          </a:solidFill>
                          <a:latin typeface="ＭＳ Ｐゴシック" panose="020B0600070205080204" pitchFamily="50" charset="-128"/>
                          <a:ea typeface="+mn-ea"/>
                        </a:rPr>
                        <a:t>以下「ターミナル外」）</a:t>
                      </a:r>
                      <a:endParaRPr lang="ja-JP" altLang="en-US" sz="900" dirty="0">
                        <a:solidFill>
                          <a:schemeClr val="tx1"/>
                        </a:solidFill>
                        <a:latin typeface="ＭＳ Ｐゴシック" panose="020B0600070205080204" pitchFamily="50" charset="-128"/>
                        <a:ea typeface="ＭＳ Ｐゴシック" panose="020B0600070205080204" pitchFamily="50" charset="-128"/>
                      </a:endParaRPr>
                    </a:p>
                  </a:txBody>
                  <a:tcPr marL="88028" marR="88028" marT="44014" marB="44014"/>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1517331913"/>
                  </a:ext>
                </a:extLst>
              </a:tr>
              <a:tr h="438254">
                <a:tc>
                  <a:txBody>
                    <a:bodyPr/>
                    <a:lstStyle/>
                    <a:p>
                      <a:r>
                        <a:rPr kumimoji="1" lang="ja-JP" altLang="en-US" sz="900" dirty="0">
                          <a:latin typeface="ＭＳ Ｐゴシック" panose="020B0600070205080204" pitchFamily="50" charset="-128"/>
                          <a:ea typeface="ＭＳ Ｐゴシック" panose="020B0600070205080204" pitchFamily="50" charset="-128"/>
                        </a:rPr>
                        <a:t>計画策定推進体制、進捗管理</a:t>
                      </a:r>
                    </a:p>
                  </a:txBody>
                  <a:tcPr marL="88028" marR="88028" marT="44014" marB="44014" anchor="ctr"/>
                </a:tc>
                <a:tc gridSpan="3">
                  <a:txBody>
                    <a:bodyPr/>
                    <a:lstStyle/>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900" dirty="0">
                          <a:solidFill>
                            <a:schemeClr val="tx1"/>
                          </a:solidFill>
                          <a:latin typeface="ＭＳ Ｐゴシック" panose="020B0600070205080204" pitchFamily="50" charset="-128"/>
                          <a:ea typeface="ＭＳ Ｐゴシック" panose="020B0600070205080204" pitchFamily="50" charset="-128"/>
                        </a:rPr>
                        <a:t>CNP</a:t>
                      </a:r>
                      <a:r>
                        <a:rPr kumimoji="1" lang="ja-JP" altLang="en-US" sz="900" dirty="0">
                          <a:solidFill>
                            <a:schemeClr val="tx1"/>
                          </a:solidFill>
                          <a:latin typeface="ＭＳ Ｐゴシック" panose="020B0600070205080204" pitchFamily="50" charset="-128"/>
                          <a:ea typeface="ＭＳ Ｐゴシック" panose="020B0600070205080204" pitchFamily="50" charset="-128"/>
                        </a:rPr>
                        <a:t>検討会の意見を踏まえ港湾管理者である大阪府・大阪市が策定</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solidFill>
                          <a:latin typeface="ＭＳ Ｐゴシック" panose="020B0600070205080204" pitchFamily="50" charset="-128"/>
                          <a:ea typeface="+mn-ea"/>
                        </a:rPr>
                        <a:t>・策定後、改正港湾法に基づく「港湾脱炭素化推進計画」及び「港湾脱炭素化推進協議会」への移行を視</a:t>
                      </a:r>
                      <a:endParaRPr kumimoji="1" lang="en-US" altLang="ja-JP" sz="900" dirty="0">
                        <a:solidFill>
                          <a:schemeClr val="tx1"/>
                        </a:solidFill>
                        <a:latin typeface="ＭＳ Ｐゴシック" panose="020B0600070205080204" pitchFamily="50" charset="-128"/>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baseline="0" dirty="0">
                          <a:solidFill>
                            <a:schemeClr val="tx1"/>
                          </a:solidFill>
                          <a:latin typeface="ＭＳ Ｐゴシック" panose="020B0600070205080204" pitchFamily="50" charset="-128"/>
                          <a:ea typeface="+mn-ea"/>
                        </a:rPr>
                        <a:t>  </a:t>
                      </a:r>
                      <a:r>
                        <a:rPr kumimoji="1" lang="ja-JP" altLang="en-US" sz="900" dirty="0">
                          <a:solidFill>
                            <a:schemeClr val="tx1"/>
                          </a:solidFill>
                          <a:latin typeface="ＭＳ Ｐゴシック" panose="020B0600070205080204" pitchFamily="50" charset="-128"/>
                          <a:ea typeface="+mn-ea"/>
                        </a:rPr>
                        <a:t>野に入れながら、計画の進捗状況を確認・管理</a:t>
                      </a:r>
                      <a:endParaRPr kumimoji="1" lang="en-US" altLang="ja-JP" sz="9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900" dirty="0">
                          <a:solidFill>
                            <a:schemeClr val="tx1"/>
                          </a:solidFill>
                          <a:latin typeface="ＭＳ Ｐゴシック" panose="020B0600070205080204" pitchFamily="50" charset="-128"/>
                          <a:ea typeface="ＭＳ Ｐゴシック" panose="020B0600070205080204" pitchFamily="50" charset="-128"/>
                        </a:rPr>
                        <a:t>・政府の温室効果ガス削減目標、技術の進展等を踏まえ、計画を見直し</a:t>
                      </a:r>
                    </a:p>
                  </a:txBody>
                  <a:tcPr marL="88028" marR="88028" marT="44014" marB="44014"/>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339797"/>
                  </a:ext>
                </a:extLst>
              </a:tr>
            </a:tbl>
          </a:graphicData>
        </a:graphic>
      </p:graphicFrame>
      <p:graphicFrame>
        <p:nvGraphicFramePr>
          <p:cNvPr id="82" name="表 81">
            <a:extLst>
              <a:ext uri="{FF2B5EF4-FFF2-40B4-BE49-F238E27FC236}">
                <a16:creationId xmlns:a16="http://schemas.microsoft.com/office/drawing/2014/main" id="{1C911BB2-49AA-4DF0-A533-CE024E89B3C6}"/>
              </a:ext>
            </a:extLst>
          </p:cNvPr>
          <p:cNvGraphicFramePr>
            <a:graphicFrameLocks noGrp="1"/>
          </p:cNvGraphicFramePr>
          <p:nvPr>
            <p:extLst>
              <p:ext uri="{D42A27DB-BD31-4B8C-83A1-F6EECF244321}">
                <p14:modId xmlns:p14="http://schemas.microsoft.com/office/powerpoint/2010/main" val="1421563677"/>
              </p:ext>
            </p:extLst>
          </p:nvPr>
        </p:nvGraphicFramePr>
        <p:xfrm>
          <a:off x="6642392" y="5231554"/>
          <a:ext cx="5807080" cy="548640"/>
        </p:xfrm>
        <a:graphic>
          <a:graphicData uri="http://schemas.openxmlformats.org/drawingml/2006/table">
            <a:tbl>
              <a:tblPr firstRow="1" bandRow="1">
                <a:tableStyleId>{5940675A-B579-460E-94D1-54222C63F5DA}</a:tableStyleId>
              </a:tblPr>
              <a:tblGrid>
                <a:gridCol w="2891340">
                  <a:extLst>
                    <a:ext uri="{9D8B030D-6E8A-4147-A177-3AD203B41FA5}">
                      <a16:colId xmlns:a16="http://schemas.microsoft.com/office/drawing/2014/main" val="1390695492"/>
                    </a:ext>
                  </a:extLst>
                </a:gridCol>
                <a:gridCol w="242260">
                  <a:extLst>
                    <a:ext uri="{9D8B030D-6E8A-4147-A177-3AD203B41FA5}">
                      <a16:colId xmlns:a16="http://schemas.microsoft.com/office/drawing/2014/main" val="3761638086"/>
                    </a:ext>
                  </a:extLst>
                </a:gridCol>
                <a:gridCol w="451283">
                  <a:extLst>
                    <a:ext uri="{9D8B030D-6E8A-4147-A177-3AD203B41FA5}">
                      <a16:colId xmlns:a16="http://schemas.microsoft.com/office/drawing/2014/main" val="31723665"/>
                    </a:ext>
                  </a:extLst>
                </a:gridCol>
                <a:gridCol w="451283">
                  <a:extLst>
                    <a:ext uri="{9D8B030D-6E8A-4147-A177-3AD203B41FA5}">
                      <a16:colId xmlns:a16="http://schemas.microsoft.com/office/drawing/2014/main" val="1067415148"/>
                    </a:ext>
                  </a:extLst>
                </a:gridCol>
                <a:gridCol w="451327">
                  <a:extLst>
                    <a:ext uri="{9D8B030D-6E8A-4147-A177-3AD203B41FA5}">
                      <a16:colId xmlns:a16="http://schemas.microsoft.com/office/drawing/2014/main" val="3611313892"/>
                    </a:ext>
                  </a:extLst>
                </a:gridCol>
                <a:gridCol w="1319587">
                  <a:extLst>
                    <a:ext uri="{9D8B030D-6E8A-4147-A177-3AD203B41FA5}">
                      <a16:colId xmlns:a16="http://schemas.microsoft.com/office/drawing/2014/main" val="532515363"/>
                    </a:ext>
                  </a:extLst>
                </a:gridCol>
              </a:tblGrid>
              <a:tr h="0">
                <a:tc>
                  <a:txBody>
                    <a:bodyPr/>
                    <a:lstStyle/>
                    <a:p>
                      <a:pPr algn="ctr"/>
                      <a:r>
                        <a:rPr kumimoji="1" lang="ja-JP" altLang="en-US" sz="800" dirty="0">
                          <a:latin typeface="+mn-ea"/>
                          <a:ea typeface="+mn-ea"/>
                        </a:rPr>
                        <a:t>主な取組</a:t>
                      </a:r>
                      <a:r>
                        <a:rPr kumimoji="1" lang="en-US" altLang="ja-JP" sz="800" dirty="0">
                          <a:latin typeface="+mn-ea"/>
                          <a:ea typeface="+mn-ea"/>
                        </a:rPr>
                        <a:t>【</a:t>
                      </a:r>
                      <a:r>
                        <a:rPr kumimoji="1" lang="ja-JP" altLang="en-US" sz="800" dirty="0">
                          <a:latin typeface="+mn-ea"/>
                          <a:ea typeface="+mn-ea"/>
                        </a:rPr>
                        <a:t>主に取り組む港</a:t>
                      </a:r>
                      <a:r>
                        <a:rPr kumimoji="1" lang="en-US" altLang="ja-JP" sz="800" dirty="0">
                          <a:latin typeface="+mn-ea"/>
                          <a:ea typeface="+mn-ea"/>
                        </a:rPr>
                        <a:t>】</a:t>
                      </a:r>
                      <a:endParaRPr kumimoji="1" lang="ja-JP" altLang="en-US" sz="800" dirty="0">
                        <a:latin typeface="+mn-ea"/>
                        <a:ea typeface="+mn-ea"/>
                      </a:endParaRPr>
                    </a:p>
                  </a:txBody>
                  <a:tcPr anchor="ctr"/>
                </a:tc>
                <a:tc gridSpan="4">
                  <a:txBody>
                    <a:bodyPr/>
                    <a:lstStyle/>
                    <a:p>
                      <a:pPr algn="ctr"/>
                      <a:r>
                        <a:rPr kumimoji="1" lang="ja-JP" altLang="en-US" sz="800" b="1" dirty="0">
                          <a:latin typeface="+mn-ea"/>
                          <a:ea typeface="+mn-ea"/>
                        </a:rPr>
                        <a:t>短・中期（～</a:t>
                      </a:r>
                      <a:r>
                        <a:rPr kumimoji="1" lang="en-US" altLang="ja-JP" sz="800" b="1" dirty="0">
                          <a:latin typeface="+mn-ea"/>
                          <a:ea typeface="+mn-ea"/>
                        </a:rPr>
                        <a:t>2030</a:t>
                      </a:r>
                      <a:r>
                        <a:rPr kumimoji="1" lang="ja-JP" altLang="en-US" sz="800" b="1" dirty="0">
                          <a:latin typeface="+mn-ea"/>
                          <a:ea typeface="+mn-ea"/>
                        </a:rPr>
                        <a:t>年度）</a:t>
                      </a:r>
                      <a:endParaRPr kumimoji="1" lang="ja-JP" altLang="en-US" sz="800" dirty="0">
                        <a:latin typeface="+mn-ea"/>
                        <a:ea typeface="+mn-ea"/>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800" b="1" dirty="0">
                          <a:latin typeface="+mn-ea"/>
                          <a:ea typeface="+mn-ea"/>
                        </a:rPr>
                        <a:t>長期（～</a:t>
                      </a:r>
                      <a:r>
                        <a:rPr kumimoji="1" lang="en-US" altLang="ja-JP" sz="800" b="1" dirty="0">
                          <a:latin typeface="+mn-ea"/>
                          <a:ea typeface="+mn-ea"/>
                        </a:rPr>
                        <a:t>2050</a:t>
                      </a:r>
                      <a:r>
                        <a:rPr kumimoji="1" lang="ja-JP" altLang="en-US" sz="800" b="1" dirty="0">
                          <a:latin typeface="+mn-ea"/>
                          <a:ea typeface="+mn-ea"/>
                        </a:rPr>
                        <a:t>年）</a:t>
                      </a:r>
                    </a:p>
                  </a:txBody>
                  <a:tcPr/>
                </a:tc>
                <a:extLst>
                  <a:ext uri="{0D108BD9-81ED-4DB2-BD59-A6C34878D82A}">
                    <a16:rowId xmlns:a16="http://schemas.microsoft.com/office/drawing/2014/main" val="2694867600"/>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kern="1200" dirty="0">
                          <a:solidFill>
                            <a:schemeClr val="tx1"/>
                          </a:solidFill>
                          <a:latin typeface="+mn-ea"/>
                          <a:ea typeface="+mn-ea"/>
                          <a:cs typeface="+mn-cs"/>
                        </a:rPr>
                        <a:t>ヤード内荷役機械の電動化・</a:t>
                      </a:r>
                      <a:r>
                        <a:rPr kumimoji="1" lang="en-US" altLang="ja-JP" sz="800" kern="1200" dirty="0">
                          <a:solidFill>
                            <a:schemeClr val="tx1"/>
                          </a:solidFill>
                          <a:latin typeface="+mn-ea"/>
                          <a:ea typeface="+mn-ea"/>
                          <a:cs typeface="+mn-cs"/>
                        </a:rPr>
                        <a:t>FC</a:t>
                      </a:r>
                      <a:r>
                        <a:rPr kumimoji="1" lang="ja-JP" altLang="en-US" sz="800" kern="1200" dirty="0">
                          <a:solidFill>
                            <a:schemeClr val="tx1"/>
                          </a:solidFill>
                          <a:latin typeface="+mn-ea"/>
                          <a:ea typeface="+mn-ea"/>
                          <a:cs typeface="+mn-cs"/>
                        </a:rPr>
                        <a:t>化</a:t>
                      </a:r>
                      <a:r>
                        <a:rPr kumimoji="1" lang="en-US" altLang="ja-JP" sz="800" kern="1200" dirty="0">
                          <a:solidFill>
                            <a:schemeClr val="tx1"/>
                          </a:solidFill>
                          <a:latin typeface="+mn-ea"/>
                          <a:ea typeface="+mn-ea"/>
                          <a:cs typeface="+mn-cs"/>
                        </a:rPr>
                        <a:t>【</a:t>
                      </a:r>
                      <a:r>
                        <a:rPr kumimoji="1" lang="ja-JP" altLang="en-US" sz="800" kern="1200" dirty="0">
                          <a:solidFill>
                            <a:schemeClr val="tx1"/>
                          </a:solidFill>
                          <a:latin typeface="+mn-ea"/>
                          <a:ea typeface="+mn-ea"/>
                          <a:cs typeface="+mn-cs"/>
                        </a:rPr>
                        <a:t>３港共通</a:t>
                      </a:r>
                      <a:r>
                        <a:rPr kumimoji="1" lang="en-US" altLang="ja-JP" sz="800" kern="1200" dirty="0">
                          <a:solidFill>
                            <a:schemeClr val="tx1"/>
                          </a:solidFill>
                          <a:latin typeface="+mn-ea"/>
                          <a:ea typeface="+mn-ea"/>
                          <a:cs typeface="+mn-cs"/>
                        </a:rPr>
                        <a:t>】</a:t>
                      </a:r>
                      <a:endParaRPr kumimoji="1" lang="ja-JP" altLang="en-US" sz="800" kern="1200" dirty="0">
                        <a:solidFill>
                          <a:schemeClr val="tx1"/>
                        </a:solidFill>
                        <a:latin typeface="+mn-ea"/>
                        <a:ea typeface="+mn-ea"/>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tx1"/>
                          </a:solidFill>
                          <a:latin typeface="+mn-ea"/>
                          <a:ea typeface="+mn-ea"/>
                          <a:cs typeface="+mn-cs"/>
                        </a:rPr>
                        <a:t>※</a:t>
                      </a:r>
                      <a:r>
                        <a:rPr kumimoji="1" lang="ja-JP" altLang="en-US" sz="800" kern="1200" dirty="0">
                          <a:solidFill>
                            <a:schemeClr val="tx1"/>
                          </a:solidFill>
                          <a:latin typeface="+mn-ea"/>
                          <a:ea typeface="+mn-ea"/>
                          <a:cs typeface="+mn-cs"/>
                        </a:rPr>
                        <a:t>更新時期に合わせ導入</a:t>
                      </a:r>
                    </a:p>
                  </a:txBody>
                  <a:tcPr anchor="ctr"/>
                </a:tc>
                <a:tc>
                  <a:txBody>
                    <a:bodyPr/>
                    <a:lstStyle/>
                    <a:p>
                      <a:endParaRPr kumimoji="1" lang="ja-JP" altLang="en-US" sz="800" dirty="0">
                        <a:latin typeface="+mn-ea"/>
                        <a:ea typeface="+mn-ea"/>
                      </a:endParaRPr>
                    </a:p>
                  </a:txBody>
                  <a:tcPr>
                    <a:lnR w="12700" cap="flat" cmpd="sng" algn="ctr">
                      <a:noFill/>
                      <a:prstDash val="solid"/>
                      <a:round/>
                      <a:headEnd type="none" w="med" len="med"/>
                      <a:tailEnd type="none" w="med" len="med"/>
                    </a:lnR>
                  </a:tcPr>
                </a:tc>
                <a:tc>
                  <a:txBody>
                    <a:bodyPr/>
                    <a:lstStyle/>
                    <a:p>
                      <a:endParaRPr kumimoji="1" lang="ja-JP" altLang="en-US" sz="8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mn-ea"/>
                        <a:ea typeface="+mn-ea"/>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mn-ea"/>
                        <a:ea typeface="+mn-ea"/>
                      </a:endParaRPr>
                    </a:p>
                  </a:txBody>
                  <a:tcPr>
                    <a:lnL w="12700" cap="flat" cmpd="sng" algn="ctr">
                      <a:noFill/>
                      <a:prstDash val="solid"/>
                      <a:round/>
                      <a:headEnd type="none" w="med" len="med"/>
                      <a:tailEnd type="none" w="med" len="med"/>
                    </a:lnL>
                  </a:tcPr>
                </a:tc>
                <a:tc>
                  <a:txBody>
                    <a:bodyPr/>
                    <a:lstStyle/>
                    <a:p>
                      <a:endParaRPr kumimoji="1" lang="ja-JP" altLang="en-US" sz="800" dirty="0">
                        <a:latin typeface="+mn-ea"/>
                        <a:ea typeface="+mn-ea"/>
                      </a:endParaRPr>
                    </a:p>
                  </a:txBody>
                  <a:tcPr/>
                </a:tc>
                <a:extLst>
                  <a:ext uri="{0D108BD9-81ED-4DB2-BD59-A6C34878D82A}">
                    <a16:rowId xmlns:a16="http://schemas.microsoft.com/office/drawing/2014/main" val="900782027"/>
                  </a:ext>
                </a:extLst>
              </a:tr>
            </a:tbl>
          </a:graphicData>
        </a:graphic>
      </p:graphicFrame>
      <p:graphicFrame>
        <p:nvGraphicFramePr>
          <p:cNvPr id="85" name="表 84">
            <a:extLst>
              <a:ext uri="{FF2B5EF4-FFF2-40B4-BE49-F238E27FC236}">
                <a16:creationId xmlns:a16="http://schemas.microsoft.com/office/drawing/2014/main" id="{F08CFDB4-06E7-44D3-B834-B568F26566A6}"/>
              </a:ext>
            </a:extLst>
          </p:cNvPr>
          <p:cNvGraphicFramePr>
            <a:graphicFrameLocks noGrp="1"/>
          </p:cNvGraphicFramePr>
          <p:nvPr>
            <p:extLst>
              <p:ext uri="{D42A27DB-BD31-4B8C-83A1-F6EECF244321}">
                <p14:modId xmlns:p14="http://schemas.microsoft.com/office/powerpoint/2010/main" val="659201990"/>
              </p:ext>
            </p:extLst>
          </p:nvPr>
        </p:nvGraphicFramePr>
        <p:xfrm>
          <a:off x="6617511" y="6833846"/>
          <a:ext cx="5831957" cy="717625"/>
        </p:xfrm>
        <a:graphic>
          <a:graphicData uri="http://schemas.openxmlformats.org/drawingml/2006/table">
            <a:tbl>
              <a:tblPr firstRow="1" bandRow="1">
                <a:tableStyleId>{5940675A-B579-460E-94D1-54222C63F5DA}</a:tableStyleId>
              </a:tblPr>
              <a:tblGrid>
                <a:gridCol w="2896640">
                  <a:extLst>
                    <a:ext uri="{9D8B030D-6E8A-4147-A177-3AD203B41FA5}">
                      <a16:colId xmlns:a16="http://schemas.microsoft.com/office/drawing/2014/main" val="1390695492"/>
                    </a:ext>
                  </a:extLst>
                </a:gridCol>
                <a:gridCol w="505969">
                  <a:extLst>
                    <a:ext uri="{9D8B030D-6E8A-4147-A177-3AD203B41FA5}">
                      <a16:colId xmlns:a16="http://schemas.microsoft.com/office/drawing/2014/main" val="3761638086"/>
                    </a:ext>
                  </a:extLst>
                </a:gridCol>
                <a:gridCol w="490024">
                  <a:extLst>
                    <a:ext uri="{9D8B030D-6E8A-4147-A177-3AD203B41FA5}">
                      <a16:colId xmlns:a16="http://schemas.microsoft.com/office/drawing/2014/main" val="1067415148"/>
                    </a:ext>
                  </a:extLst>
                </a:gridCol>
                <a:gridCol w="588183">
                  <a:extLst>
                    <a:ext uri="{9D8B030D-6E8A-4147-A177-3AD203B41FA5}">
                      <a16:colId xmlns:a16="http://schemas.microsoft.com/office/drawing/2014/main" val="3611313892"/>
                    </a:ext>
                  </a:extLst>
                </a:gridCol>
                <a:gridCol w="1351141">
                  <a:extLst>
                    <a:ext uri="{9D8B030D-6E8A-4147-A177-3AD203B41FA5}">
                      <a16:colId xmlns:a16="http://schemas.microsoft.com/office/drawing/2014/main" val="532515363"/>
                    </a:ext>
                  </a:extLst>
                </a:gridCol>
              </a:tblGrid>
              <a:tr h="203328">
                <a:tc>
                  <a:txBody>
                    <a:bodyPr/>
                    <a:lstStyle/>
                    <a:p>
                      <a:pPr algn="ctr"/>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主な取組</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主に取り組む港</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endPar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tc>
                <a:tc gridSpan="3">
                  <a:txBody>
                    <a:bodyPr/>
                    <a:lstStyle/>
                    <a:p>
                      <a:pPr algn="ctr"/>
                      <a:r>
                        <a:rPr kumimoji="1" lang="ja-JP" altLang="en-US" sz="800" b="1" dirty="0">
                          <a:latin typeface="ＭＳ Ｐゴシック" panose="020B0600070205080204" pitchFamily="50" charset="-128"/>
                          <a:ea typeface="ＭＳ Ｐゴシック" panose="020B0600070205080204" pitchFamily="50" charset="-128"/>
                        </a:rPr>
                        <a:t>短・中期（～</a:t>
                      </a:r>
                      <a:r>
                        <a:rPr kumimoji="1" lang="en-US" altLang="ja-JP" sz="800" b="1" dirty="0">
                          <a:latin typeface="ＭＳ Ｐゴシック" panose="020B0600070205080204" pitchFamily="50" charset="-128"/>
                          <a:ea typeface="ＭＳ Ｐゴシック" panose="020B0600070205080204" pitchFamily="50" charset="-128"/>
                        </a:rPr>
                        <a:t>2030</a:t>
                      </a:r>
                      <a:r>
                        <a:rPr kumimoji="1" lang="ja-JP" altLang="en-US" sz="800" b="1" dirty="0">
                          <a:latin typeface="ＭＳ Ｐゴシック" panose="020B0600070205080204" pitchFamily="50" charset="-128"/>
                          <a:ea typeface="ＭＳ Ｐゴシック" panose="020B0600070205080204" pitchFamily="50" charset="-128"/>
                        </a:rPr>
                        <a:t>年度）</a:t>
                      </a:r>
                      <a:endParaRPr kumimoji="1" lang="ja-JP" altLang="en-US" sz="8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800" b="1" dirty="0">
                          <a:latin typeface="ＭＳ Ｐゴシック" panose="020B0600070205080204" pitchFamily="50" charset="-128"/>
                          <a:ea typeface="ＭＳ Ｐゴシック" panose="020B0600070205080204" pitchFamily="50" charset="-128"/>
                        </a:rPr>
                        <a:t>長期（～</a:t>
                      </a:r>
                      <a:r>
                        <a:rPr kumimoji="1" lang="en-US" altLang="ja-JP" sz="800" b="1" dirty="0">
                          <a:latin typeface="ＭＳ Ｐゴシック" panose="020B0600070205080204" pitchFamily="50" charset="-128"/>
                          <a:ea typeface="ＭＳ Ｐゴシック" panose="020B0600070205080204" pitchFamily="50" charset="-128"/>
                        </a:rPr>
                        <a:t>2050</a:t>
                      </a:r>
                      <a:r>
                        <a:rPr kumimoji="1" lang="ja-JP" altLang="en-US" sz="800" b="1" dirty="0">
                          <a:latin typeface="ＭＳ Ｐゴシック" panose="020B0600070205080204" pitchFamily="50" charset="-128"/>
                          <a:ea typeface="ＭＳ Ｐゴシック" panose="020B0600070205080204" pitchFamily="50" charset="-128"/>
                        </a:rPr>
                        <a:t>年）</a:t>
                      </a:r>
                    </a:p>
                  </a:txBody>
                  <a:tcPr/>
                </a:tc>
                <a:extLst>
                  <a:ext uri="{0D108BD9-81ED-4DB2-BD59-A6C34878D82A}">
                    <a16:rowId xmlns:a16="http://schemas.microsoft.com/office/drawing/2014/main" val="2694867600"/>
                  </a:ext>
                </a:extLst>
              </a:tr>
              <a:tr h="203328">
                <a:tc>
                  <a:txBody>
                    <a:bodyPr/>
                    <a:lstStyle/>
                    <a:p>
                      <a:r>
                        <a:rPr lang="ja-JP" altLang="en-US" sz="800" dirty="0">
                          <a:latin typeface="ＭＳ Ｐゴシック" panose="020B0600070205080204" pitchFamily="50" charset="-128"/>
                          <a:ea typeface="ＭＳ Ｐゴシック" panose="020B0600070205080204" pitchFamily="50" charset="-128"/>
                        </a:rPr>
                        <a:t>非化石エネルギー由来の電力使用</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３港共通</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endParaRPr lang="ja-JP" altLang="en-US" sz="800" dirty="0">
                        <a:latin typeface="ＭＳ Ｐゴシック" panose="020B0600070205080204" pitchFamily="50" charset="-128"/>
                        <a:ea typeface="ＭＳ Ｐゴシック" panose="020B0600070205080204" pitchFamily="50" charset="-128"/>
                      </a:endParaRPr>
                    </a:p>
                  </a:txBody>
                  <a:tcPr anchor="ct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2340984803"/>
                  </a:ext>
                </a:extLst>
              </a:tr>
              <a:tr h="290905">
                <a:tc>
                  <a:txBody>
                    <a:bodyPr/>
                    <a:lstStyle/>
                    <a:p>
                      <a:r>
                        <a:rPr lang="ja-JP" altLang="en-US" sz="800" dirty="0">
                          <a:latin typeface="ＭＳ Ｐゴシック" panose="020B0600070205080204" pitchFamily="50" charset="-128"/>
                          <a:ea typeface="ＭＳ Ｐゴシック" panose="020B0600070205080204" pitchFamily="50" charset="-128"/>
                        </a:rPr>
                        <a:t>メタネーション（都市ガスへの合成メタン混入）</a:t>
                      </a:r>
                      <a:r>
                        <a:rPr lang="en-US" altLang="ja-JP" sz="800" dirty="0">
                          <a:latin typeface="ＭＳ Ｐゴシック" panose="020B0600070205080204" pitchFamily="50" charset="-128"/>
                          <a:ea typeface="ＭＳ Ｐゴシック" panose="020B0600070205080204" pitchFamily="50" charset="-128"/>
                        </a:rPr>
                        <a:t>【</a:t>
                      </a:r>
                      <a:r>
                        <a:rPr lang="ja-JP" altLang="en-US" sz="800" dirty="0">
                          <a:latin typeface="ＭＳ Ｐゴシック" panose="020B0600070205080204" pitchFamily="50" charset="-128"/>
                          <a:ea typeface="ＭＳ Ｐゴシック" panose="020B0600070205080204" pitchFamily="50" charset="-128"/>
                        </a:rPr>
                        <a:t>大阪・堺泉北</a:t>
                      </a:r>
                      <a:r>
                        <a:rPr lang="en-US" altLang="ja-JP" sz="800" dirty="0">
                          <a:latin typeface="ＭＳ Ｐゴシック" panose="020B0600070205080204" pitchFamily="50" charset="-128"/>
                          <a:ea typeface="ＭＳ Ｐゴシック" panose="020B0600070205080204" pitchFamily="50" charset="-128"/>
                        </a:rPr>
                        <a:t>】</a:t>
                      </a:r>
                      <a:endParaRPr lang="ja-JP" altLang="en-US" sz="800" dirty="0">
                        <a:latin typeface="ＭＳ Ｐゴシック" panose="020B0600070205080204" pitchFamily="50" charset="-128"/>
                        <a:ea typeface="ＭＳ Ｐゴシック" panose="020B0600070205080204" pitchFamily="50" charset="-128"/>
                      </a:endParaRPr>
                    </a:p>
                  </a:txBody>
                  <a:tcPr anchor="ct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1117677273"/>
                  </a:ext>
                </a:extLst>
              </a:tr>
            </a:tbl>
          </a:graphicData>
        </a:graphic>
      </p:graphicFrame>
      <p:sp>
        <p:nvSpPr>
          <p:cNvPr id="86" name="正方形/長方形 85">
            <a:extLst>
              <a:ext uri="{FF2B5EF4-FFF2-40B4-BE49-F238E27FC236}">
                <a16:creationId xmlns:a16="http://schemas.microsoft.com/office/drawing/2014/main" id="{83437E5A-DBA2-41BE-BF13-2FC2919B3BC0}"/>
              </a:ext>
            </a:extLst>
          </p:cNvPr>
          <p:cNvSpPr/>
          <p:nvPr/>
        </p:nvSpPr>
        <p:spPr>
          <a:xfrm>
            <a:off x="6399747" y="5037405"/>
            <a:ext cx="1128835" cy="230832"/>
          </a:xfrm>
          <a:prstGeom prst="rect">
            <a:avLst/>
          </a:prstGeom>
        </p:spPr>
        <p:txBody>
          <a:bodyPr wrap="none">
            <a:spAutoFit/>
          </a:bodyPr>
          <a:lstStyle/>
          <a:p>
            <a:r>
              <a:rPr lang="ja-JP" altLang="en-US" sz="900" dirty="0">
                <a:latin typeface="HGP創英角ｺﾞｼｯｸUB" panose="020B0900000000000000" pitchFamily="50" charset="-128"/>
                <a:ea typeface="HGP創英角ｺﾞｼｯｸUB" panose="020B0900000000000000" pitchFamily="50" charset="-128"/>
              </a:rPr>
              <a:t>①港湾ターミナル内</a:t>
            </a:r>
          </a:p>
        </p:txBody>
      </p:sp>
      <p:sp>
        <p:nvSpPr>
          <p:cNvPr id="87" name="正方形/長方形 86">
            <a:extLst>
              <a:ext uri="{FF2B5EF4-FFF2-40B4-BE49-F238E27FC236}">
                <a16:creationId xmlns:a16="http://schemas.microsoft.com/office/drawing/2014/main" id="{696AF6F1-B30A-44C5-8857-DAB378838D27}"/>
              </a:ext>
            </a:extLst>
          </p:cNvPr>
          <p:cNvSpPr/>
          <p:nvPr/>
        </p:nvSpPr>
        <p:spPr>
          <a:xfrm>
            <a:off x="6399747" y="5747923"/>
            <a:ext cx="2140330" cy="230832"/>
          </a:xfrm>
          <a:prstGeom prst="rect">
            <a:avLst/>
          </a:prstGeom>
        </p:spPr>
        <p:txBody>
          <a:bodyPr wrap="none">
            <a:spAutoFit/>
          </a:bodyPr>
          <a:lstStyle/>
          <a:p>
            <a:r>
              <a:rPr lang="ja-JP" altLang="en-US" sz="900" dirty="0">
                <a:latin typeface="HGP創英角ｺﾞｼｯｸUB" panose="020B0900000000000000" pitchFamily="50" charset="-128"/>
                <a:ea typeface="HGP創英角ｺﾞｼｯｸUB" panose="020B0900000000000000" pitchFamily="50" charset="-128"/>
              </a:rPr>
              <a:t>②港湾ターミナルを出入りする船舶・車両</a:t>
            </a:r>
          </a:p>
        </p:txBody>
      </p:sp>
      <p:sp>
        <p:nvSpPr>
          <p:cNvPr id="88" name="正方形/長方形 87">
            <a:extLst>
              <a:ext uri="{FF2B5EF4-FFF2-40B4-BE49-F238E27FC236}">
                <a16:creationId xmlns:a16="http://schemas.microsoft.com/office/drawing/2014/main" id="{410AF4F3-CE78-49A0-855C-EB838102A914}"/>
              </a:ext>
            </a:extLst>
          </p:cNvPr>
          <p:cNvSpPr/>
          <p:nvPr/>
        </p:nvSpPr>
        <p:spPr>
          <a:xfrm>
            <a:off x="6409121" y="6619397"/>
            <a:ext cx="1233030"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③港湾ターミナル外</a:t>
            </a:r>
          </a:p>
        </p:txBody>
      </p:sp>
      <p:sp>
        <p:nvSpPr>
          <p:cNvPr id="89" name="テキスト ボックス 9">
            <a:extLst>
              <a:ext uri="{FF2B5EF4-FFF2-40B4-BE49-F238E27FC236}">
                <a16:creationId xmlns:a16="http://schemas.microsoft.com/office/drawing/2014/main" id="{78CC81CF-86AF-405F-ACA0-F07F6796EB38}"/>
              </a:ext>
            </a:extLst>
          </p:cNvPr>
          <p:cNvSpPr txBox="1">
            <a:spLocks noChangeArrowheads="1"/>
          </p:cNvSpPr>
          <p:nvPr/>
        </p:nvSpPr>
        <p:spPr bwMode="auto">
          <a:xfrm>
            <a:off x="6449131" y="4805293"/>
            <a:ext cx="6085931" cy="288147"/>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７．ロードマップ</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106" name="テキスト ボックス 9">
            <a:extLst>
              <a:ext uri="{FF2B5EF4-FFF2-40B4-BE49-F238E27FC236}">
                <a16:creationId xmlns:a16="http://schemas.microsoft.com/office/drawing/2014/main" id="{A4A7E278-925F-4C87-AEE9-ABAEEFDAEBCC}"/>
              </a:ext>
            </a:extLst>
          </p:cNvPr>
          <p:cNvSpPr txBox="1">
            <a:spLocks noChangeArrowheads="1"/>
          </p:cNvSpPr>
          <p:nvPr/>
        </p:nvSpPr>
        <p:spPr bwMode="auto">
          <a:xfrm>
            <a:off x="6449131" y="3726576"/>
            <a:ext cx="6085931" cy="287734"/>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６．港湾・産業立地競争力の向上に向けた方策</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graphicFrame>
        <p:nvGraphicFramePr>
          <p:cNvPr id="61" name="表 60">
            <a:extLst>
              <a:ext uri="{FF2B5EF4-FFF2-40B4-BE49-F238E27FC236}">
                <a16:creationId xmlns:a16="http://schemas.microsoft.com/office/drawing/2014/main" id="{A8501D6A-F20E-4FAD-BB61-C0F190D004AB}"/>
              </a:ext>
            </a:extLst>
          </p:cNvPr>
          <p:cNvGraphicFramePr>
            <a:graphicFrameLocks noGrp="1"/>
          </p:cNvGraphicFramePr>
          <p:nvPr>
            <p:extLst>
              <p:ext uri="{D42A27DB-BD31-4B8C-83A1-F6EECF244321}">
                <p14:modId xmlns:p14="http://schemas.microsoft.com/office/powerpoint/2010/main" val="200411339"/>
              </p:ext>
            </p:extLst>
          </p:nvPr>
        </p:nvGraphicFramePr>
        <p:xfrm>
          <a:off x="6623266" y="4146623"/>
          <a:ext cx="5620137" cy="640080"/>
        </p:xfrm>
        <a:graphic>
          <a:graphicData uri="http://schemas.openxmlformats.org/drawingml/2006/table">
            <a:tbl>
              <a:tblPr firstRow="1" bandRow="1">
                <a:tableStyleId>{5940675A-B579-460E-94D1-54222C63F5DA}</a:tableStyleId>
              </a:tblPr>
              <a:tblGrid>
                <a:gridCol w="2972160">
                  <a:extLst>
                    <a:ext uri="{9D8B030D-6E8A-4147-A177-3AD203B41FA5}">
                      <a16:colId xmlns:a16="http://schemas.microsoft.com/office/drawing/2014/main" val="4143521613"/>
                    </a:ext>
                  </a:extLst>
                </a:gridCol>
                <a:gridCol w="882659">
                  <a:extLst>
                    <a:ext uri="{9D8B030D-6E8A-4147-A177-3AD203B41FA5}">
                      <a16:colId xmlns:a16="http://schemas.microsoft.com/office/drawing/2014/main" val="2621855893"/>
                    </a:ext>
                  </a:extLst>
                </a:gridCol>
                <a:gridCol w="882659">
                  <a:extLst>
                    <a:ext uri="{9D8B030D-6E8A-4147-A177-3AD203B41FA5}">
                      <a16:colId xmlns:a16="http://schemas.microsoft.com/office/drawing/2014/main" val="2944685001"/>
                    </a:ext>
                  </a:extLst>
                </a:gridCol>
                <a:gridCol w="882659">
                  <a:extLst>
                    <a:ext uri="{9D8B030D-6E8A-4147-A177-3AD203B41FA5}">
                      <a16:colId xmlns:a16="http://schemas.microsoft.com/office/drawing/2014/main" val="72729568"/>
                    </a:ext>
                  </a:extLst>
                </a:gridCol>
              </a:tblGrid>
              <a:tr h="0">
                <a:tc>
                  <a:txBody>
                    <a:bodyPr/>
                    <a:lstStyle/>
                    <a:p>
                      <a:pPr algn="ctr"/>
                      <a:r>
                        <a:rPr kumimoji="1" lang="ja-JP" altLang="en-US" sz="800" dirty="0"/>
                        <a:t>方策（例）</a:t>
                      </a:r>
                    </a:p>
                  </a:txBody>
                  <a:tcPr/>
                </a:tc>
                <a:tc>
                  <a:txBody>
                    <a:bodyPr/>
                    <a:lstStyle/>
                    <a:p>
                      <a:pPr algn="ctr"/>
                      <a:r>
                        <a:rPr kumimoji="1" lang="ja-JP" altLang="en-US" sz="800" dirty="0"/>
                        <a:t>大阪港</a:t>
                      </a:r>
                    </a:p>
                  </a:txBody>
                  <a:tcPr/>
                </a:tc>
                <a:tc>
                  <a:txBody>
                    <a:bodyPr/>
                    <a:lstStyle/>
                    <a:p>
                      <a:pPr algn="ctr"/>
                      <a:r>
                        <a:rPr kumimoji="1" lang="ja-JP" altLang="en-US" sz="800" dirty="0"/>
                        <a:t>堺泉北港</a:t>
                      </a:r>
                    </a:p>
                  </a:txBody>
                  <a:tcPr/>
                </a:tc>
                <a:tc>
                  <a:txBody>
                    <a:bodyPr/>
                    <a:lstStyle/>
                    <a:p>
                      <a:pPr algn="ctr"/>
                      <a:r>
                        <a:rPr kumimoji="1" lang="ja-JP" altLang="en-US" sz="800" dirty="0"/>
                        <a:t>阪南港</a:t>
                      </a:r>
                    </a:p>
                  </a:txBody>
                  <a:tcPr/>
                </a:tc>
                <a:extLst>
                  <a:ext uri="{0D108BD9-81ED-4DB2-BD59-A6C34878D82A}">
                    <a16:rowId xmlns:a16="http://schemas.microsoft.com/office/drawing/2014/main" val="3314399561"/>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800" dirty="0"/>
                        <a:t>水素・アンモニア等供給拠点形成</a:t>
                      </a:r>
                    </a:p>
                  </a:txBody>
                  <a:tcPr/>
                </a:tc>
                <a:tc>
                  <a:txBody>
                    <a:bodyPr/>
                    <a:lstStyle/>
                    <a:p>
                      <a:pPr algn="ctr"/>
                      <a:r>
                        <a:rPr kumimoji="1" lang="ja-JP" altLang="en-US" sz="800" dirty="0"/>
                        <a:t>○</a:t>
                      </a:r>
                    </a:p>
                  </a:txBody>
                  <a:tcPr/>
                </a:tc>
                <a:tc>
                  <a:txBody>
                    <a:bodyPr/>
                    <a:lstStyle/>
                    <a:p>
                      <a:pPr algn="ctr"/>
                      <a:r>
                        <a:rPr kumimoji="1" lang="ja-JP" altLang="en-US" sz="800" dirty="0"/>
                        <a:t>○</a:t>
                      </a:r>
                    </a:p>
                  </a:txBody>
                  <a:tcPr/>
                </a:tc>
                <a:tc>
                  <a:txBody>
                    <a:bodyPr/>
                    <a:lstStyle/>
                    <a:p>
                      <a:pPr algn="ctr"/>
                      <a:r>
                        <a:rPr kumimoji="1" lang="ja-JP" altLang="en-US" sz="800" dirty="0"/>
                        <a:t>○</a:t>
                      </a:r>
                    </a:p>
                  </a:txBody>
                  <a:tcPr/>
                </a:tc>
                <a:extLst>
                  <a:ext uri="{0D108BD9-81ED-4DB2-BD59-A6C34878D82A}">
                    <a16:rowId xmlns:a16="http://schemas.microsoft.com/office/drawing/2014/main" val="2827131637"/>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ja-JP" altLang="en-US" sz="800" dirty="0"/>
                        <a:t>埠頭再編による内航輸送機能の強化、横持ち輸送の削減</a:t>
                      </a:r>
                      <a:endParaRPr lang="en-US" altLang="ja-JP" sz="800" dirty="0"/>
                    </a:p>
                  </a:txBody>
                  <a:tcPr/>
                </a:tc>
                <a:tc>
                  <a:txBody>
                    <a:bodyPr/>
                    <a:lstStyle/>
                    <a:p>
                      <a:pPr algn="r"/>
                      <a:endParaRPr kumimoji="1" lang="ja-JP" altLang="en-US" sz="800" dirty="0"/>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800" dirty="0"/>
                        <a:t>○</a:t>
                      </a:r>
                    </a:p>
                  </a:txBody>
                  <a:tcPr/>
                </a:tc>
                <a:tc>
                  <a:txBody>
                    <a:bodyPr/>
                    <a:lstStyle/>
                    <a:p>
                      <a:pPr algn="r"/>
                      <a:endParaRPr kumimoji="1" lang="ja-JP" altLang="en-US" sz="800" dirty="0"/>
                    </a:p>
                  </a:txBody>
                  <a:tcPr/>
                </a:tc>
                <a:extLst>
                  <a:ext uri="{0D108BD9-81ED-4DB2-BD59-A6C34878D82A}">
                    <a16:rowId xmlns:a16="http://schemas.microsoft.com/office/drawing/2014/main" val="3804411147"/>
                  </a:ext>
                </a:extLst>
              </a:tr>
            </a:tbl>
          </a:graphicData>
        </a:graphic>
      </p:graphicFrame>
      <p:graphicFrame>
        <p:nvGraphicFramePr>
          <p:cNvPr id="64" name="表 63">
            <a:extLst>
              <a:ext uri="{FF2B5EF4-FFF2-40B4-BE49-F238E27FC236}">
                <a16:creationId xmlns:a16="http://schemas.microsoft.com/office/drawing/2014/main" id="{3E0C226A-5CF9-45EF-BA85-7B4E2D9BEF07}"/>
              </a:ext>
            </a:extLst>
          </p:cNvPr>
          <p:cNvGraphicFramePr>
            <a:graphicFrameLocks noGrp="1"/>
          </p:cNvGraphicFramePr>
          <p:nvPr>
            <p:extLst>
              <p:ext uri="{D42A27DB-BD31-4B8C-83A1-F6EECF244321}">
                <p14:modId xmlns:p14="http://schemas.microsoft.com/office/powerpoint/2010/main" val="1653091847"/>
              </p:ext>
            </p:extLst>
          </p:nvPr>
        </p:nvGraphicFramePr>
        <p:xfrm>
          <a:off x="6617515" y="7741244"/>
          <a:ext cx="5834835" cy="426720"/>
        </p:xfrm>
        <a:graphic>
          <a:graphicData uri="http://schemas.openxmlformats.org/drawingml/2006/table">
            <a:tbl>
              <a:tblPr firstRow="1" bandRow="1">
                <a:tableStyleId>{5940675A-B579-460E-94D1-54222C63F5DA}</a:tableStyleId>
              </a:tblPr>
              <a:tblGrid>
                <a:gridCol w="2876960">
                  <a:extLst>
                    <a:ext uri="{9D8B030D-6E8A-4147-A177-3AD203B41FA5}">
                      <a16:colId xmlns:a16="http://schemas.microsoft.com/office/drawing/2014/main" val="1390695492"/>
                    </a:ext>
                  </a:extLst>
                </a:gridCol>
                <a:gridCol w="248980">
                  <a:extLst>
                    <a:ext uri="{9D8B030D-6E8A-4147-A177-3AD203B41FA5}">
                      <a16:colId xmlns:a16="http://schemas.microsoft.com/office/drawing/2014/main" val="3761638086"/>
                    </a:ext>
                  </a:extLst>
                </a:gridCol>
                <a:gridCol w="450180">
                  <a:extLst>
                    <a:ext uri="{9D8B030D-6E8A-4147-A177-3AD203B41FA5}">
                      <a16:colId xmlns:a16="http://schemas.microsoft.com/office/drawing/2014/main" val="3288043534"/>
                    </a:ext>
                  </a:extLst>
                </a:gridCol>
                <a:gridCol w="450180">
                  <a:extLst>
                    <a:ext uri="{9D8B030D-6E8A-4147-A177-3AD203B41FA5}">
                      <a16:colId xmlns:a16="http://schemas.microsoft.com/office/drawing/2014/main" val="1067415148"/>
                    </a:ext>
                  </a:extLst>
                </a:gridCol>
                <a:gridCol w="447428">
                  <a:extLst>
                    <a:ext uri="{9D8B030D-6E8A-4147-A177-3AD203B41FA5}">
                      <a16:colId xmlns:a16="http://schemas.microsoft.com/office/drawing/2014/main" val="3611313892"/>
                    </a:ext>
                  </a:extLst>
                </a:gridCol>
                <a:gridCol w="1361107">
                  <a:extLst>
                    <a:ext uri="{9D8B030D-6E8A-4147-A177-3AD203B41FA5}">
                      <a16:colId xmlns:a16="http://schemas.microsoft.com/office/drawing/2014/main" val="532515363"/>
                    </a:ext>
                  </a:extLst>
                </a:gridCol>
              </a:tblGrid>
              <a:tr h="0">
                <a:tc>
                  <a:txBody>
                    <a:bodyPr/>
                    <a:lstStyle/>
                    <a:p>
                      <a:pPr algn="ctr"/>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主な取組</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主に取り組む港</a:t>
                      </a:r>
                      <a:r>
                        <a:rPr kumimoji="1" lang="en-US" altLang="ja-JP" sz="800" kern="1200" dirty="0">
                          <a:solidFill>
                            <a:schemeClr val="tx1"/>
                          </a:solidFill>
                          <a:latin typeface="ＭＳ Ｐゴシック" panose="020B0600070205080204" pitchFamily="50" charset="-128"/>
                          <a:ea typeface="ＭＳ Ｐゴシック" panose="020B0600070205080204" pitchFamily="50" charset="-128"/>
                          <a:cs typeface="+mn-cs"/>
                        </a:rPr>
                        <a:t>】</a:t>
                      </a:r>
                      <a:endPar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tc>
                <a:tc gridSpan="4">
                  <a:txBody>
                    <a:bodyPr/>
                    <a:lstStyle/>
                    <a:p>
                      <a:pPr algn="ctr"/>
                      <a:r>
                        <a:rPr kumimoji="1" lang="ja-JP" altLang="en-US" sz="800" b="1" dirty="0">
                          <a:latin typeface="ＭＳ Ｐゴシック" panose="020B0600070205080204" pitchFamily="50" charset="-128"/>
                          <a:ea typeface="ＭＳ Ｐゴシック" panose="020B0600070205080204" pitchFamily="50" charset="-128"/>
                        </a:rPr>
                        <a:t>短・中期（～</a:t>
                      </a:r>
                      <a:r>
                        <a:rPr kumimoji="1" lang="en-US" altLang="ja-JP" sz="800" b="1" dirty="0">
                          <a:latin typeface="ＭＳ Ｐゴシック" panose="020B0600070205080204" pitchFamily="50" charset="-128"/>
                          <a:ea typeface="ＭＳ Ｐゴシック" panose="020B0600070205080204" pitchFamily="50" charset="-128"/>
                        </a:rPr>
                        <a:t>2030</a:t>
                      </a:r>
                      <a:r>
                        <a:rPr kumimoji="1" lang="ja-JP" altLang="en-US" sz="800" b="1" dirty="0">
                          <a:latin typeface="ＭＳ Ｐゴシック" panose="020B0600070205080204" pitchFamily="50" charset="-128"/>
                          <a:ea typeface="ＭＳ Ｐゴシック" panose="020B0600070205080204" pitchFamily="50" charset="-128"/>
                        </a:rPr>
                        <a:t>年度）</a:t>
                      </a:r>
                      <a:endParaRPr kumimoji="1" lang="ja-JP" altLang="en-US" sz="8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sz="1400" dirty="0"/>
                    </a:p>
                  </a:txBody>
                  <a:tcPr/>
                </a:tc>
                <a:tc hMerge="1">
                  <a:txBody>
                    <a:bodyPr/>
                    <a:lstStyle/>
                    <a:p>
                      <a:endParaRPr kumimoji="1" lang="ja-JP" altLang="en-US" sz="1400" dirty="0"/>
                    </a:p>
                  </a:txBody>
                  <a:tcPr/>
                </a:tc>
                <a:tc hMerge="1">
                  <a:txBody>
                    <a:bodyPr/>
                    <a:lstStyle/>
                    <a:p>
                      <a:endParaRPr kumimoji="1" lang="ja-JP" altLang="en-US" sz="1400" dirty="0"/>
                    </a:p>
                  </a:txBody>
                  <a:tcPr/>
                </a:tc>
                <a:tc>
                  <a:txBody>
                    <a:bodyPr/>
                    <a:lstStyle/>
                    <a:p>
                      <a:pPr algn="ctr"/>
                      <a:r>
                        <a:rPr kumimoji="1" lang="ja-JP" altLang="en-US" sz="800" b="1" dirty="0">
                          <a:latin typeface="ＭＳ Ｐゴシック" panose="020B0600070205080204" pitchFamily="50" charset="-128"/>
                          <a:ea typeface="ＭＳ Ｐゴシック" panose="020B0600070205080204" pitchFamily="50" charset="-128"/>
                        </a:rPr>
                        <a:t>長期（～</a:t>
                      </a:r>
                      <a:r>
                        <a:rPr kumimoji="1" lang="en-US" altLang="ja-JP" sz="800" b="1" dirty="0">
                          <a:latin typeface="ＭＳ Ｐゴシック" panose="020B0600070205080204" pitchFamily="50" charset="-128"/>
                          <a:ea typeface="ＭＳ Ｐゴシック" panose="020B0600070205080204" pitchFamily="50" charset="-128"/>
                        </a:rPr>
                        <a:t>2050</a:t>
                      </a:r>
                      <a:r>
                        <a:rPr kumimoji="1" lang="ja-JP" altLang="en-US" sz="800" b="1" dirty="0">
                          <a:latin typeface="ＭＳ Ｐゴシック" panose="020B0600070205080204" pitchFamily="50" charset="-128"/>
                          <a:ea typeface="ＭＳ Ｐゴシック" panose="020B0600070205080204" pitchFamily="50" charset="-128"/>
                        </a:rPr>
                        <a:t>年）</a:t>
                      </a:r>
                    </a:p>
                  </a:txBody>
                  <a:tcPr/>
                </a:tc>
                <a:extLst>
                  <a:ext uri="{0D108BD9-81ED-4DB2-BD59-A6C34878D82A}">
                    <a16:rowId xmlns:a16="http://schemas.microsoft.com/office/drawing/2014/main" val="2694867600"/>
                  </a:ext>
                </a:extLst>
              </a:tr>
              <a:tr h="0">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b="0" u="none" kern="1200" dirty="0">
                          <a:solidFill>
                            <a:schemeClr val="tx1"/>
                          </a:solidFill>
                          <a:latin typeface="ＭＳ Ｐゴシック" panose="020B0600070205080204" pitchFamily="50" charset="-128"/>
                          <a:ea typeface="ＭＳ Ｐゴシック" panose="020B0600070205080204" pitchFamily="50" charset="-128"/>
                          <a:cs typeface="+mn-cs"/>
                        </a:rPr>
                        <a:t>ブルーカーボン生態系</a:t>
                      </a:r>
                      <a:r>
                        <a:rPr kumimoji="1" lang="en-US" altLang="ja-JP" sz="800" b="0" u="none"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800" kern="1200" dirty="0">
                          <a:solidFill>
                            <a:schemeClr val="tx1"/>
                          </a:solidFill>
                          <a:latin typeface="ＭＳ Ｐゴシック" panose="020B0600070205080204" pitchFamily="50" charset="-128"/>
                          <a:ea typeface="ＭＳ Ｐゴシック" panose="020B0600070205080204" pitchFamily="50" charset="-128"/>
                          <a:cs typeface="+mn-cs"/>
                        </a:rPr>
                        <a:t>３港共通</a:t>
                      </a:r>
                      <a:r>
                        <a:rPr kumimoji="1" lang="en-US" altLang="ja-JP" sz="800" b="0" u="none" kern="1200" dirty="0">
                          <a:solidFill>
                            <a:schemeClr val="tx1"/>
                          </a:solidFill>
                          <a:latin typeface="ＭＳ Ｐゴシック" panose="020B0600070205080204" pitchFamily="50" charset="-128"/>
                          <a:ea typeface="ＭＳ Ｐゴシック" panose="020B0600070205080204" pitchFamily="50" charset="-128"/>
                          <a:cs typeface="+mn-cs"/>
                        </a:rPr>
                        <a:t>】</a:t>
                      </a:r>
                      <a:endParaRPr kumimoji="1" lang="ja-JP" altLang="en-US" sz="800" b="0" u="none"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nchor="ct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lnL w="12700" cap="flat" cmpd="sng" algn="ctr">
                      <a:noFill/>
                      <a:prstDash val="solid"/>
                      <a:round/>
                      <a:headEnd type="none" w="med" len="med"/>
                      <a:tailEnd type="none" w="med" len="med"/>
                    </a:lnL>
                  </a:tcPr>
                </a:tc>
                <a:tc>
                  <a:txBody>
                    <a:bodyPr/>
                    <a:lstStyle/>
                    <a:p>
                      <a:endParaRPr kumimoji="1" lang="ja-JP" altLang="en-US" sz="8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val="3707869015"/>
                  </a:ext>
                </a:extLst>
              </a:tr>
            </a:tbl>
          </a:graphicData>
        </a:graphic>
      </p:graphicFrame>
      <p:sp>
        <p:nvSpPr>
          <p:cNvPr id="66" name="正方形/長方形 65">
            <a:extLst>
              <a:ext uri="{FF2B5EF4-FFF2-40B4-BE49-F238E27FC236}">
                <a16:creationId xmlns:a16="http://schemas.microsoft.com/office/drawing/2014/main" id="{67FE0CC8-5F64-49EB-A0EF-2A7C90A6BBC4}"/>
              </a:ext>
            </a:extLst>
          </p:cNvPr>
          <p:cNvSpPr/>
          <p:nvPr/>
        </p:nvSpPr>
        <p:spPr>
          <a:xfrm>
            <a:off x="6409125" y="7531437"/>
            <a:ext cx="670376" cy="246221"/>
          </a:xfrm>
          <a:prstGeom prst="rect">
            <a:avLst/>
          </a:prstGeom>
        </p:spPr>
        <p:txBody>
          <a:bodyPr wrap="none">
            <a:spAutoFit/>
          </a:bodyPr>
          <a:lstStyle/>
          <a:p>
            <a:r>
              <a:rPr lang="ja-JP" altLang="en-US" sz="1000" dirty="0">
                <a:latin typeface="HGP創英角ｺﾞｼｯｸUB" panose="020B0900000000000000" pitchFamily="50" charset="-128"/>
                <a:ea typeface="HGP創英角ｺﾞｼｯｸUB" panose="020B0900000000000000" pitchFamily="50" charset="-128"/>
              </a:rPr>
              <a:t>④その他</a:t>
            </a:r>
          </a:p>
        </p:txBody>
      </p:sp>
      <p:sp>
        <p:nvSpPr>
          <p:cNvPr id="68" name="正方形/長方形 67">
            <a:extLst>
              <a:ext uri="{FF2B5EF4-FFF2-40B4-BE49-F238E27FC236}">
                <a16:creationId xmlns:a16="http://schemas.microsoft.com/office/drawing/2014/main" id="{6053AA16-50D9-46CA-918E-6A16F802DFDF}"/>
              </a:ext>
            </a:extLst>
          </p:cNvPr>
          <p:cNvSpPr/>
          <p:nvPr/>
        </p:nvSpPr>
        <p:spPr>
          <a:xfrm>
            <a:off x="6374133" y="3967128"/>
            <a:ext cx="6213701" cy="230832"/>
          </a:xfrm>
          <a:prstGeom prst="rect">
            <a:avLst/>
          </a:prstGeom>
        </p:spPr>
        <p:txBody>
          <a:bodyPr wrap="square">
            <a:spAutoFit/>
          </a:bodyPr>
          <a:lstStyle/>
          <a:p>
            <a:r>
              <a:rPr lang="ja-JP" altLang="en-US" sz="900" dirty="0">
                <a:latin typeface="+mn-ea"/>
              </a:rPr>
              <a:t>次の取組により、国際競争力の強化を図るとともに港湾の利便性向上を通じて産業立地や投資を呼び込む港湾をめざす</a:t>
            </a:r>
          </a:p>
        </p:txBody>
      </p:sp>
      <p:sp>
        <p:nvSpPr>
          <p:cNvPr id="81" name="矢印: 五方向 24">
            <a:extLst>
              <a:ext uri="{FF2B5EF4-FFF2-40B4-BE49-F238E27FC236}">
                <a16:creationId xmlns:a16="http://schemas.microsoft.com/office/drawing/2014/main" id="{38133DB0-C194-40BF-82C7-D24F786364B3}"/>
              </a:ext>
            </a:extLst>
          </p:cNvPr>
          <p:cNvSpPr/>
          <p:nvPr/>
        </p:nvSpPr>
        <p:spPr>
          <a:xfrm>
            <a:off x="9496981" y="8007874"/>
            <a:ext cx="2952489" cy="101595"/>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latin typeface="ＭＳ Ｐゴシック" panose="020B0600070205080204" pitchFamily="50" charset="-128"/>
                <a:ea typeface="ＭＳ Ｐゴシック" panose="020B0600070205080204" pitchFamily="50" charset="-128"/>
              </a:rPr>
              <a:t>藻場・干潟の拡充</a:t>
            </a:r>
          </a:p>
        </p:txBody>
      </p:sp>
      <p:sp>
        <p:nvSpPr>
          <p:cNvPr id="91" name="テキスト ボックス 90">
            <a:extLst>
              <a:ext uri="{FF2B5EF4-FFF2-40B4-BE49-F238E27FC236}">
                <a16:creationId xmlns:a16="http://schemas.microsoft.com/office/drawing/2014/main" id="{14E35883-B2A1-43EA-A0AB-40B2DA2BF177}"/>
              </a:ext>
            </a:extLst>
          </p:cNvPr>
          <p:cNvSpPr txBox="1"/>
          <p:nvPr/>
        </p:nvSpPr>
        <p:spPr>
          <a:xfrm>
            <a:off x="11513368" y="247"/>
            <a:ext cx="972000" cy="400110"/>
          </a:xfrm>
          <a:prstGeom prst="rect">
            <a:avLst/>
          </a:prstGeom>
          <a:solidFill>
            <a:schemeClr val="bg1"/>
          </a:solidFill>
          <a:ln>
            <a:solidFill>
              <a:schemeClr val="tx1"/>
            </a:solidFill>
          </a:ln>
        </p:spPr>
        <p:txBody>
          <a:bodyPr wrap="square" rtlCol="0">
            <a:spAutoFit/>
          </a:bodyPr>
          <a:lstStyle/>
          <a:p>
            <a:pPr algn="ctr"/>
            <a:r>
              <a:rPr kumimoji="1" lang="ja-JP" altLang="en-US" sz="2000" dirty="0">
                <a:latin typeface="HG丸ｺﾞｼｯｸM-PRO" panose="020F0600000000000000" pitchFamily="50" charset="-128"/>
                <a:ea typeface="HG丸ｺﾞｼｯｸM-PRO" panose="020F0600000000000000" pitchFamily="50" charset="-128"/>
              </a:rPr>
              <a:t>資料６</a:t>
            </a:r>
            <a:endParaRPr kumimoji="1" lang="en-US" altLang="ja-JP" sz="2000" dirty="0">
              <a:latin typeface="HG丸ｺﾞｼｯｸM-PRO" panose="020F0600000000000000" pitchFamily="50" charset="-128"/>
              <a:ea typeface="HG丸ｺﾞｼｯｸM-PRO" panose="020F0600000000000000" pitchFamily="50" charset="-128"/>
            </a:endParaRPr>
          </a:p>
        </p:txBody>
      </p:sp>
      <p:sp>
        <p:nvSpPr>
          <p:cNvPr id="69" name="テキスト ボックス 9">
            <a:extLst>
              <a:ext uri="{FF2B5EF4-FFF2-40B4-BE49-F238E27FC236}">
                <a16:creationId xmlns:a16="http://schemas.microsoft.com/office/drawing/2014/main" id="{73087EC4-1BD7-4B0D-9AAD-17AA00BCC106}"/>
              </a:ext>
            </a:extLst>
          </p:cNvPr>
          <p:cNvSpPr txBox="1">
            <a:spLocks noChangeArrowheads="1"/>
          </p:cNvSpPr>
          <p:nvPr/>
        </p:nvSpPr>
        <p:spPr bwMode="auto">
          <a:xfrm>
            <a:off x="6449131" y="2118060"/>
            <a:ext cx="6085931" cy="250279"/>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５．水素・燃料アンモニア等供給目標及び供給計画</a:t>
            </a:r>
          </a:p>
        </p:txBody>
      </p:sp>
      <p:graphicFrame>
        <p:nvGraphicFramePr>
          <p:cNvPr id="92" name="表 91">
            <a:extLst>
              <a:ext uri="{FF2B5EF4-FFF2-40B4-BE49-F238E27FC236}">
                <a16:creationId xmlns:a16="http://schemas.microsoft.com/office/drawing/2014/main" id="{36F77F25-608B-42A5-A981-11E9033C4448}"/>
              </a:ext>
            </a:extLst>
          </p:cNvPr>
          <p:cNvGraphicFramePr>
            <a:graphicFrameLocks noGrp="1"/>
          </p:cNvGraphicFramePr>
          <p:nvPr>
            <p:extLst>
              <p:ext uri="{D42A27DB-BD31-4B8C-83A1-F6EECF244321}">
                <p14:modId xmlns:p14="http://schemas.microsoft.com/office/powerpoint/2010/main" val="2610196131"/>
              </p:ext>
            </p:extLst>
          </p:nvPr>
        </p:nvGraphicFramePr>
        <p:xfrm>
          <a:off x="6486271" y="2780577"/>
          <a:ext cx="6023944" cy="943555"/>
        </p:xfrm>
        <a:graphic>
          <a:graphicData uri="http://schemas.openxmlformats.org/drawingml/2006/table">
            <a:tbl>
              <a:tblPr firstRow="1" bandRow="1">
                <a:tableStyleId>{5940675A-B579-460E-94D1-54222C63F5DA}</a:tableStyleId>
              </a:tblPr>
              <a:tblGrid>
                <a:gridCol w="582517">
                  <a:extLst>
                    <a:ext uri="{9D8B030D-6E8A-4147-A177-3AD203B41FA5}">
                      <a16:colId xmlns:a16="http://schemas.microsoft.com/office/drawing/2014/main" val="3651094804"/>
                    </a:ext>
                  </a:extLst>
                </a:gridCol>
                <a:gridCol w="856845">
                  <a:extLst>
                    <a:ext uri="{9D8B030D-6E8A-4147-A177-3AD203B41FA5}">
                      <a16:colId xmlns:a16="http://schemas.microsoft.com/office/drawing/2014/main" val="2353178145"/>
                    </a:ext>
                  </a:extLst>
                </a:gridCol>
                <a:gridCol w="856845">
                  <a:extLst>
                    <a:ext uri="{9D8B030D-6E8A-4147-A177-3AD203B41FA5}">
                      <a16:colId xmlns:a16="http://schemas.microsoft.com/office/drawing/2014/main" val="3679540577"/>
                    </a:ext>
                  </a:extLst>
                </a:gridCol>
                <a:gridCol w="1071056">
                  <a:extLst>
                    <a:ext uri="{9D8B030D-6E8A-4147-A177-3AD203B41FA5}">
                      <a16:colId xmlns:a16="http://schemas.microsoft.com/office/drawing/2014/main" val="2100352890"/>
                    </a:ext>
                  </a:extLst>
                </a:gridCol>
                <a:gridCol w="1071056">
                  <a:extLst>
                    <a:ext uri="{9D8B030D-6E8A-4147-A177-3AD203B41FA5}">
                      <a16:colId xmlns:a16="http://schemas.microsoft.com/office/drawing/2014/main" val="2848260143"/>
                    </a:ext>
                  </a:extLst>
                </a:gridCol>
                <a:gridCol w="1585625">
                  <a:extLst>
                    <a:ext uri="{9D8B030D-6E8A-4147-A177-3AD203B41FA5}">
                      <a16:colId xmlns:a16="http://schemas.microsoft.com/office/drawing/2014/main" val="3637058248"/>
                    </a:ext>
                  </a:extLst>
                </a:gridCol>
              </a:tblGrid>
              <a:tr h="172800">
                <a:tc gridSpan="2">
                  <a:txBody>
                    <a:bodyPr/>
                    <a:lstStyle/>
                    <a:p>
                      <a:pPr marL="459105" indent="-459105" algn="ctr">
                        <a:spcAft>
                          <a:spcPts val="0"/>
                        </a:spcAft>
                        <a:tabLst>
                          <a:tab pos="1333500" algn="l"/>
                        </a:tabLst>
                      </a:pPr>
                      <a:r>
                        <a:rPr lang="ja-JP" altLang="en-US" sz="700" kern="100" dirty="0">
                          <a:effectLst/>
                          <a:latin typeface="+mn-ea"/>
                          <a:ea typeface="+mn-ea"/>
                          <a:cs typeface="Times New Roman" panose="02020603050405020304" pitchFamily="18" charset="0"/>
                        </a:rPr>
                        <a:t>目標年次</a:t>
                      </a:r>
                      <a:endParaRPr lang="ja-JP" sz="7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gridSpan="2">
                  <a:txBody>
                    <a:bodyPr/>
                    <a:lstStyle/>
                    <a:p>
                      <a:pPr marL="459105" indent="-459105" algn="ctr">
                        <a:spcAft>
                          <a:spcPts val="0"/>
                        </a:spcAft>
                        <a:tabLst>
                          <a:tab pos="1333500" algn="l"/>
                        </a:tabLst>
                      </a:pPr>
                      <a:r>
                        <a:rPr lang="en-US" sz="700" kern="100" dirty="0">
                          <a:effectLst/>
                          <a:latin typeface="+mn-ea"/>
                          <a:ea typeface="+mn-ea"/>
                        </a:rPr>
                        <a:t>2030</a:t>
                      </a:r>
                      <a:r>
                        <a:rPr lang="ja-JP" sz="700" kern="100" dirty="0">
                          <a:effectLst/>
                          <a:latin typeface="+mn-ea"/>
                          <a:ea typeface="+mn-ea"/>
                        </a:rPr>
                        <a:t>年度</a:t>
                      </a:r>
                      <a:endParaRPr lang="ja-JP" sz="700" kern="100" dirty="0">
                        <a:effectLst/>
                        <a:latin typeface="+mn-ea"/>
                        <a:ea typeface="+mn-ea"/>
                        <a:cs typeface="Times New Roman" panose="02020603050405020304" pitchFamily="18" charset="0"/>
                      </a:endParaRPr>
                    </a:p>
                  </a:txBody>
                  <a:tcPr marL="68580" marR="68580" marT="0" marB="0" anchor="ctr"/>
                </a:tc>
                <a:tc hMerge="1">
                  <a:txBody>
                    <a:bodyPr/>
                    <a:lstStyle/>
                    <a:p>
                      <a:pPr marL="459105" indent="-459105" algn="ctr">
                        <a:spcAft>
                          <a:spcPts val="0"/>
                        </a:spcAft>
                        <a:tabLst>
                          <a:tab pos="1333500" algn="l"/>
                        </a:tabLst>
                      </a:pPr>
                      <a:endParaRPr lang="ja-JP" sz="800" kern="100" dirty="0">
                        <a:effectLst/>
                        <a:latin typeface="+mn-ea"/>
                        <a:ea typeface="+mn-ea"/>
                        <a:cs typeface="Times New Roman" panose="02020603050405020304" pitchFamily="18" charset="0"/>
                      </a:endParaRPr>
                    </a:p>
                  </a:txBody>
                  <a:tcPr marL="68580" marR="68580" marT="0" marB="0" anchor="ctr"/>
                </a:tc>
                <a:tc gridSpan="2">
                  <a:txBody>
                    <a:bodyPr/>
                    <a:lstStyle/>
                    <a:p>
                      <a:pPr marL="459105" indent="-459105" algn="ctr">
                        <a:spcAft>
                          <a:spcPts val="0"/>
                        </a:spcAft>
                        <a:tabLst>
                          <a:tab pos="1333500" algn="l"/>
                        </a:tabLst>
                      </a:pPr>
                      <a:r>
                        <a:rPr lang="en-US" sz="700" kern="100" dirty="0">
                          <a:effectLst/>
                          <a:latin typeface="+mn-ea"/>
                          <a:ea typeface="+mn-ea"/>
                        </a:rPr>
                        <a:t>2050</a:t>
                      </a:r>
                      <a:r>
                        <a:rPr lang="ja-JP" sz="700" kern="100" dirty="0">
                          <a:effectLst/>
                          <a:latin typeface="+mn-ea"/>
                          <a:ea typeface="+mn-ea"/>
                        </a:rPr>
                        <a:t>年</a:t>
                      </a:r>
                      <a:endParaRPr lang="ja-JP" sz="700" kern="100" dirty="0">
                        <a:effectLst/>
                        <a:latin typeface="+mn-ea"/>
                        <a:ea typeface="+mn-ea"/>
                        <a:cs typeface="Times New Roman" panose="02020603050405020304" pitchFamily="18" charset="0"/>
                      </a:endParaRPr>
                    </a:p>
                  </a:txBody>
                  <a:tcPr marL="68580" marR="68580" marT="0" marB="0" anchor="ctr"/>
                </a:tc>
                <a:tc hMerge="1">
                  <a:txBody>
                    <a:bodyPr/>
                    <a:lstStyle/>
                    <a:p>
                      <a:pPr marL="459105" indent="-459105" algn="ctr">
                        <a:spcAft>
                          <a:spcPts val="0"/>
                        </a:spcAft>
                        <a:tabLst>
                          <a:tab pos="1333500" algn="l"/>
                        </a:tabLst>
                      </a:pP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tc>
                <a:extLst>
                  <a:ext uri="{0D108BD9-81ED-4DB2-BD59-A6C34878D82A}">
                    <a16:rowId xmlns:a16="http://schemas.microsoft.com/office/drawing/2014/main" val="3164402410"/>
                  </a:ext>
                </a:extLst>
              </a:tr>
              <a:tr h="172800">
                <a:tc gridSpan="2">
                  <a:txBody>
                    <a:bodyPr/>
                    <a:lstStyle/>
                    <a:p>
                      <a:pPr marL="457200" indent="-457200" algn="ctr">
                        <a:spcAft>
                          <a:spcPts val="0"/>
                        </a:spcAft>
                        <a:tabLst>
                          <a:tab pos="1333500" algn="l"/>
                        </a:tabLst>
                      </a:pPr>
                      <a:r>
                        <a:rPr lang="ja-JP" altLang="en-US" sz="700" kern="100" dirty="0">
                          <a:effectLst/>
                          <a:latin typeface="+mn-ea"/>
                          <a:ea typeface="+mn-ea"/>
                          <a:cs typeface="Times New Roman" panose="02020603050405020304" pitchFamily="18" charset="0"/>
                        </a:rPr>
                        <a:t>エネルギー種別</a:t>
                      </a:r>
                      <a:endParaRPr lang="ja-JP" sz="7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1270" indent="18415" algn="ctr">
                        <a:spcAft>
                          <a:spcPts val="0"/>
                        </a:spcAft>
                        <a:tabLst>
                          <a:tab pos="1333500" algn="l"/>
                        </a:tabLst>
                      </a:pPr>
                      <a:r>
                        <a:rPr lang="ja-JP" altLang="en-US" sz="700" kern="100" dirty="0">
                          <a:effectLst/>
                          <a:latin typeface="+mn-ea"/>
                          <a:ea typeface="+mn-ea"/>
                        </a:rPr>
                        <a:t>水素</a:t>
                      </a:r>
                      <a:endParaRPr lang="en-US" altLang="ja-JP" sz="700" kern="100" dirty="0">
                        <a:effectLst/>
                        <a:latin typeface="+mn-ea"/>
                        <a:ea typeface="+mn-ea"/>
                      </a:endParaRPr>
                    </a:p>
                  </a:txBody>
                  <a:tcPr marL="68580" marR="68580" marT="0" marB="0" anchor="ctr"/>
                </a:tc>
                <a:tc>
                  <a:txBody>
                    <a:bodyPr/>
                    <a:lstStyle/>
                    <a:p>
                      <a:pPr algn="ctr"/>
                      <a:r>
                        <a:rPr lang="ja-JP" altLang="en-US" sz="700" kern="100" dirty="0">
                          <a:effectLst/>
                          <a:latin typeface="+mn-ea"/>
                          <a:ea typeface="+mn-ea"/>
                        </a:rPr>
                        <a:t>燃料アンモニア</a:t>
                      </a:r>
                      <a:endParaRPr lang="ja-JP" sz="700" kern="100" dirty="0">
                        <a:effectLst/>
                        <a:latin typeface="+mn-ea"/>
                        <a:ea typeface="+mn-ea"/>
                      </a:endParaRPr>
                    </a:p>
                  </a:txBody>
                  <a:tcPr marL="68580" marR="68580" marT="0" marB="0" anchor="ctr"/>
                </a:tc>
                <a:tc>
                  <a:txBody>
                    <a:bodyPr/>
                    <a:lstStyle/>
                    <a:p>
                      <a:pPr marL="1270" indent="18415" algn="ctr">
                        <a:spcAft>
                          <a:spcPts val="0"/>
                        </a:spcAft>
                        <a:tabLst>
                          <a:tab pos="1333500" algn="l"/>
                        </a:tabLst>
                      </a:pPr>
                      <a:r>
                        <a:rPr lang="ja-JP" altLang="en-US" sz="700" kern="100" dirty="0">
                          <a:effectLst/>
                          <a:latin typeface="+mn-ea"/>
                          <a:ea typeface="+mn-ea"/>
                        </a:rPr>
                        <a:t>水素</a:t>
                      </a:r>
                      <a:endParaRPr lang="en-US" altLang="ja-JP" sz="700" kern="100" dirty="0">
                        <a:effectLst/>
                        <a:latin typeface="+mn-ea"/>
                        <a:ea typeface="+mn-ea"/>
                      </a:endParaRPr>
                    </a:p>
                  </a:txBody>
                  <a:tcPr marL="68580" marR="68580" marT="0" marB="0" anchor="ctr"/>
                </a:tc>
                <a:tc>
                  <a:txBody>
                    <a:bodyPr/>
                    <a:lstStyle/>
                    <a:p>
                      <a:pPr algn="ctr"/>
                      <a:r>
                        <a:rPr lang="ja-JP" altLang="en-US" sz="700" kern="100" dirty="0">
                          <a:effectLst/>
                          <a:latin typeface="+mn-ea"/>
                          <a:ea typeface="+mn-ea"/>
                        </a:rPr>
                        <a:t>燃料アンモニア</a:t>
                      </a:r>
                      <a:endParaRPr lang="ja-JP" sz="700" kern="100" dirty="0">
                        <a:effectLst/>
                        <a:latin typeface="+mn-ea"/>
                        <a:ea typeface="+mn-ea"/>
                      </a:endParaRPr>
                    </a:p>
                  </a:txBody>
                  <a:tcPr marL="68580" marR="68580" marT="0" marB="0" anchor="ctr"/>
                </a:tc>
                <a:extLst>
                  <a:ext uri="{0D108BD9-81ED-4DB2-BD59-A6C34878D82A}">
                    <a16:rowId xmlns:a16="http://schemas.microsoft.com/office/drawing/2014/main" val="1348152958"/>
                  </a:ext>
                </a:extLst>
              </a:tr>
              <a:tr h="172800">
                <a:tc gridSpan="2">
                  <a:txBody>
                    <a:bodyPr/>
                    <a:lstStyle/>
                    <a:p>
                      <a:pPr marL="457200" indent="-457200" algn="ctr">
                        <a:spcAft>
                          <a:spcPts val="0"/>
                        </a:spcAft>
                        <a:tabLst>
                          <a:tab pos="1333500" algn="l"/>
                        </a:tabLst>
                      </a:pPr>
                      <a:r>
                        <a:rPr lang="ja-JP" sz="700" kern="100" dirty="0">
                          <a:effectLst/>
                          <a:latin typeface="+mn-ea"/>
                          <a:ea typeface="+mn-ea"/>
                        </a:rPr>
                        <a:t>年間需要</a:t>
                      </a:r>
                      <a:endParaRPr lang="ja-JP" sz="7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1270" indent="18415" algn="ctr">
                        <a:spcAft>
                          <a:spcPts val="0"/>
                        </a:spcAft>
                        <a:tabLst>
                          <a:tab pos="1333500" algn="l"/>
                        </a:tabLst>
                      </a:pPr>
                      <a:r>
                        <a:rPr lang="en-US" altLang="ja-JP" sz="700" kern="100" dirty="0">
                          <a:effectLst/>
                          <a:latin typeface="+mj-ea"/>
                          <a:ea typeface="+mj-ea"/>
                        </a:rPr>
                        <a:t>17</a:t>
                      </a:r>
                      <a:r>
                        <a:rPr lang="ja-JP" altLang="en-US" sz="700" kern="100" dirty="0">
                          <a:effectLst/>
                          <a:latin typeface="+mj-ea"/>
                          <a:ea typeface="+mj-ea"/>
                        </a:rPr>
                        <a:t>万トン</a:t>
                      </a:r>
                      <a:r>
                        <a:rPr lang="en-US" altLang="zh-TW" sz="700" kern="100" dirty="0">
                          <a:effectLst/>
                          <a:latin typeface="+mj-ea"/>
                          <a:ea typeface="+mj-ea"/>
                        </a:rPr>
                        <a:t>/</a:t>
                      </a:r>
                      <a:r>
                        <a:rPr lang="ja-JP" altLang="en-US" sz="700" kern="100" dirty="0">
                          <a:effectLst/>
                          <a:latin typeface="+mj-ea"/>
                          <a:ea typeface="+mj-ea"/>
                        </a:rPr>
                        <a:t>年</a:t>
                      </a:r>
                    </a:p>
                  </a:txBody>
                  <a:tcPr marL="68580" marR="68580" marT="0" marB="0" anchor="ctr"/>
                </a:tc>
                <a:tc>
                  <a:txBody>
                    <a:bodyPr/>
                    <a:lstStyle/>
                    <a:p>
                      <a:pPr marL="1270" indent="18415" algn="ctr">
                        <a:spcAft>
                          <a:spcPts val="0"/>
                        </a:spcAft>
                        <a:tabLst>
                          <a:tab pos="1333500" algn="l"/>
                        </a:tabLst>
                      </a:pPr>
                      <a:r>
                        <a:rPr lang="en-US" altLang="ja-JP" sz="700" kern="100" dirty="0">
                          <a:effectLst/>
                          <a:latin typeface="+mj-ea"/>
                          <a:ea typeface="+mj-ea"/>
                          <a:cs typeface="Times New Roman" panose="02020603050405020304" pitchFamily="18" charset="0"/>
                        </a:rPr>
                        <a:t>8.7</a:t>
                      </a:r>
                      <a:r>
                        <a:rPr lang="ja-JP" sz="700" kern="100" dirty="0">
                          <a:effectLst/>
                          <a:latin typeface="+mj-ea"/>
                          <a:ea typeface="+mj-ea"/>
                          <a:cs typeface="Times New Roman" panose="02020603050405020304" pitchFamily="18" charset="0"/>
                        </a:rPr>
                        <a:t>万トン</a:t>
                      </a:r>
                      <a:r>
                        <a:rPr lang="en-US" altLang="zh-TW" sz="700" kern="100" dirty="0">
                          <a:effectLst/>
                          <a:latin typeface="+mj-ea"/>
                          <a:ea typeface="+mj-ea"/>
                        </a:rPr>
                        <a:t>/</a:t>
                      </a:r>
                      <a:r>
                        <a:rPr lang="ja-JP" sz="700" kern="100" dirty="0">
                          <a:effectLst/>
                          <a:latin typeface="+mj-ea"/>
                          <a:ea typeface="+mj-ea"/>
                          <a:cs typeface="Times New Roman" panose="02020603050405020304" pitchFamily="18" charset="0"/>
                        </a:rPr>
                        <a:t>年</a:t>
                      </a:r>
                    </a:p>
                  </a:txBody>
                  <a:tcPr marL="68580" marR="68580" marT="0" marB="0" anchor="ctr"/>
                </a:tc>
                <a:tc>
                  <a:txBody>
                    <a:bodyPr/>
                    <a:lstStyle/>
                    <a:p>
                      <a:pPr marL="1270" indent="18415" algn="ctr">
                        <a:spcAft>
                          <a:spcPts val="0"/>
                        </a:spcAft>
                        <a:tabLst>
                          <a:tab pos="1333500" algn="l"/>
                        </a:tabLst>
                      </a:pPr>
                      <a:r>
                        <a:rPr lang="en-US" altLang="ja-JP" sz="700" kern="100" dirty="0">
                          <a:effectLst/>
                          <a:latin typeface="+mj-ea"/>
                          <a:ea typeface="+mj-ea"/>
                        </a:rPr>
                        <a:t>67</a:t>
                      </a:r>
                      <a:r>
                        <a:rPr lang="ja-JP" altLang="en-US" sz="700" kern="100" dirty="0">
                          <a:effectLst/>
                          <a:latin typeface="+mj-ea"/>
                          <a:ea typeface="+mj-ea"/>
                        </a:rPr>
                        <a:t>万トン</a:t>
                      </a:r>
                      <a:r>
                        <a:rPr lang="en-US" altLang="zh-TW" sz="700" kern="100" dirty="0">
                          <a:effectLst/>
                          <a:latin typeface="+mj-ea"/>
                          <a:ea typeface="+mj-ea"/>
                        </a:rPr>
                        <a:t>/</a:t>
                      </a:r>
                      <a:r>
                        <a:rPr lang="ja-JP" altLang="en-US" sz="700" kern="100" dirty="0">
                          <a:effectLst/>
                          <a:latin typeface="+mj-ea"/>
                          <a:ea typeface="+mj-ea"/>
                        </a:rPr>
                        <a:t>年</a:t>
                      </a:r>
                    </a:p>
                  </a:txBody>
                  <a:tcPr marL="68580" marR="68580" marT="0" marB="0" anchor="ctr"/>
                </a:tc>
                <a:tc>
                  <a:txBody>
                    <a:bodyPr/>
                    <a:lstStyle/>
                    <a:p>
                      <a:pPr marL="1270" indent="18415" algn="ctr">
                        <a:spcAft>
                          <a:spcPts val="0"/>
                        </a:spcAft>
                        <a:tabLst>
                          <a:tab pos="1333500" algn="l"/>
                        </a:tabLst>
                      </a:pPr>
                      <a:r>
                        <a:rPr lang="en-US" sz="700" kern="100" dirty="0">
                          <a:effectLst/>
                          <a:latin typeface="+mj-ea"/>
                          <a:ea typeface="+mj-ea"/>
                          <a:cs typeface="Times New Roman" panose="02020603050405020304" pitchFamily="18" charset="0"/>
                        </a:rPr>
                        <a:t>115</a:t>
                      </a:r>
                      <a:r>
                        <a:rPr lang="ja-JP" sz="700" kern="100" dirty="0">
                          <a:effectLst/>
                          <a:latin typeface="+mj-ea"/>
                          <a:ea typeface="+mj-ea"/>
                          <a:cs typeface="Times New Roman" panose="02020603050405020304" pitchFamily="18" charset="0"/>
                        </a:rPr>
                        <a:t>万トン</a:t>
                      </a:r>
                      <a:r>
                        <a:rPr lang="en-US" altLang="zh-TW" sz="700" kern="100" dirty="0">
                          <a:effectLst/>
                          <a:latin typeface="+mj-ea"/>
                          <a:ea typeface="+mj-ea"/>
                        </a:rPr>
                        <a:t>/</a:t>
                      </a:r>
                      <a:r>
                        <a:rPr lang="ja-JP" sz="700" kern="100" dirty="0">
                          <a:effectLst/>
                          <a:latin typeface="+mj-ea"/>
                          <a:ea typeface="+mj-ea"/>
                          <a:cs typeface="Times New Roman" panose="02020603050405020304" pitchFamily="18" charset="0"/>
                        </a:rPr>
                        <a:t>年</a:t>
                      </a:r>
                    </a:p>
                  </a:txBody>
                  <a:tcPr marL="68580" marR="68580" marT="0" marB="0" anchor="ctr"/>
                </a:tc>
                <a:extLst>
                  <a:ext uri="{0D108BD9-81ED-4DB2-BD59-A6C34878D82A}">
                    <a16:rowId xmlns:a16="http://schemas.microsoft.com/office/drawing/2014/main" val="2102069263"/>
                  </a:ext>
                </a:extLst>
              </a:tr>
              <a:tr h="172800">
                <a:tc gridSpan="2">
                  <a:txBody>
                    <a:bodyPr/>
                    <a:lstStyle/>
                    <a:p>
                      <a:pPr marL="1270" indent="18415" algn="ctr">
                        <a:spcAft>
                          <a:spcPts val="0"/>
                        </a:spcAft>
                        <a:tabLst>
                          <a:tab pos="1333500" algn="l"/>
                        </a:tabLst>
                      </a:pPr>
                      <a:r>
                        <a:rPr lang="ja-JP" sz="700" kern="100" dirty="0">
                          <a:effectLst/>
                          <a:latin typeface="+mn-ea"/>
                          <a:ea typeface="+mn-ea"/>
                        </a:rPr>
                        <a:t>必要貯蔵量</a:t>
                      </a:r>
                      <a:endParaRPr lang="ja-JP" sz="700" kern="100" dirty="0">
                        <a:effectLst/>
                        <a:latin typeface="+mn-ea"/>
                        <a:ea typeface="+mn-ea"/>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457200" indent="-457200" algn="ctr">
                        <a:spcAft>
                          <a:spcPts val="0"/>
                        </a:spcAft>
                        <a:tabLst>
                          <a:tab pos="1333500" algn="l"/>
                        </a:tabLst>
                      </a:pPr>
                      <a:r>
                        <a:rPr lang="ja-JP" altLang="en-US" sz="700" kern="100" dirty="0">
                          <a:effectLst/>
                          <a:latin typeface="+mj-ea"/>
                          <a:ea typeface="+mj-ea"/>
                        </a:rPr>
                        <a:t>約</a:t>
                      </a:r>
                      <a:r>
                        <a:rPr lang="en-US" altLang="ja-JP" sz="700" kern="100" dirty="0">
                          <a:effectLst/>
                          <a:latin typeface="+mj-ea"/>
                          <a:ea typeface="+mj-ea"/>
                        </a:rPr>
                        <a:t>1.4</a:t>
                      </a:r>
                      <a:r>
                        <a:rPr lang="ja-JP" altLang="en-US" sz="700" kern="100" dirty="0">
                          <a:effectLst/>
                          <a:latin typeface="+mj-ea"/>
                          <a:ea typeface="+mj-ea"/>
                        </a:rPr>
                        <a:t>万トン</a:t>
                      </a:r>
                    </a:p>
                  </a:txBody>
                  <a:tcPr marL="68580" marR="68580" marT="0" marB="0" anchor="ctr"/>
                </a:tc>
                <a:tc>
                  <a:txBody>
                    <a:bodyPr/>
                    <a:lstStyle/>
                    <a:p>
                      <a:pPr marL="1270" indent="18415" algn="ctr">
                        <a:spcAft>
                          <a:spcPts val="0"/>
                        </a:spcAft>
                        <a:tabLst>
                          <a:tab pos="1333500" algn="l"/>
                        </a:tabLst>
                      </a:pPr>
                      <a:r>
                        <a:rPr lang="ja-JP" sz="700" kern="100" dirty="0">
                          <a:effectLst/>
                          <a:latin typeface="+mj-ea"/>
                          <a:ea typeface="+mj-ea"/>
                          <a:cs typeface="Times New Roman" panose="02020603050405020304" pitchFamily="18" charset="0"/>
                        </a:rPr>
                        <a:t>約</a:t>
                      </a:r>
                      <a:r>
                        <a:rPr lang="en-US" altLang="ja-JP" sz="700" kern="100" dirty="0">
                          <a:effectLst/>
                          <a:latin typeface="+mj-ea"/>
                          <a:ea typeface="+mj-ea"/>
                          <a:cs typeface="Times New Roman" panose="02020603050405020304" pitchFamily="18" charset="0"/>
                        </a:rPr>
                        <a:t>2.2</a:t>
                      </a:r>
                      <a:r>
                        <a:rPr lang="ja-JP" sz="700" kern="100" dirty="0">
                          <a:effectLst/>
                          <a:latin typeface="+mj-ea"/>
                          <a:ea typeface="+mj-ea"/>
                          <a:cs typeface="Times New Roman" panose="02020603050405020304" pitchFamily="18" charset="0"/>
                        </a:rPr>
                        <a:t>万トン</a:t>
                      </a:r>
                    </a:p>
                  </a:txBody>
                  <a:tcPr marL="68580" marR="68580" marT="0" marB="0" anchor="ctr"/>
                </a:tc>
                <a:tc>
                  <a:txBody>
                    <a:bodyPr/>
                    <a:lstStyle/>
                    <a:p>
                      <a:pPr marL="457200" indent="-457200" algn="ctr">
                        <a:spcAft>
                          <a:spcPts val="0"/>
                        </a:spcAft>
                        <a:tabLst>
                          <a:tab pos="1333500" algn="l"/>
                        </a:tabLst>
                      </a:pPr>
                      <a:r>
                        <a:rPr lang="ja-JP" altLang="en-US" sz="700" kern="100" dirty="0">
                          <a:effectLst/>
                          <a:latin typeface="+mj-ea"/>
                          <a:ea typeface="+mj-ea"/>
                        </a:rPr>
                        <a:t>約</a:t>
                      </a:r>
                      <a:r>
                        <a:rPr lang="en-US" altLang="ja-JP" sz="700" kern="100" dirty="0">
                          <a:effectLst/>
                          <a:latin typeface="+mj-ea"/>
                          <a:ea typeface="+mj-ea"/>
                        </a:rPr>
                        <a:t>5.6</a:t>
                      </a:r>
                      <a:r>
                        <a:rPr lang="ja-JP" altLang="en-US" sz="700" kern="100" dirty="0">
                          <a:effectLst/>
                          <a:latin typeface="+mj-ea"/>
                          <a:ea typeface="+mj-ea"/>
                        </a:rPr>
                        <a:t>万トン</a:t>
                      </a:r>
                    </a:p>
                  </a:txBody>
                  <a:tcPr marL="68580" marR="68580" marT="0" marB="0" anchor="ctr"/>
                </a:tc>
                <a:tc>
                  <a:txBody>
                    <a:bodyPr/>
                    <a:lstStyle/>
                    <a:p>
                      <a:pPr marL="1270" indent="18415" algn="ctr">
                        <a:spcAft>
                          <a:spcPts val="0"/>
                        </a:spcAft>
                        <a:tabLst>
                          <a:tab pos="1333500" algn="l"/>
                        </a:tabLst>
                      </a:pPr>
                      <a:r>
                        <a:rPr lang="ja-JP" sz="700" kern="100" dirty="0">
                          <a:effectLst/>
                          <a:latin typeface="+mj-ea"/>
                          <a:ea typeface="+mj-ea"/>
                          <a:cs typeface="Times New Roman" panose="02020603050405020304" pitchFamily="18" charset="0"/>
                        </a:rPr>
                        <a:t>約</a:t>
                      </a:r>
                      <a:r>
                        <a:rPr lang="en-US" sz="700" kern="100" dirty="0">
                          <a:effectLst/>
                          <a:latin typeface="+mj-ea"/>
                          <a:ea typeface="+mj-ea"/>
                          <a:cs typeface="Times New Roman" panose="02020603050405020304" pitchFamily="18" charset="0"/>
                        </a:rPr>
                        <a:t>10</a:t>
                      </a:r>
                      <a:r>
                        <a:rPr lang="ja-JP" sz="700" kern="100" dirty="0">
                          <a:effectLst/>
                          <a:latin typeface="+mj-ea"/>
                          <a:ea typeface="+mj-ea"/>
                          <a:cs typeface="Times New Roman" panose="02020603050405020304" pitchFamily="18" charset="0"/>
                        </a:rPr>
                        <a:t>万トン</a:t>
                      </a:r>
                    </a:p>
                  </a:txBody>
                  <a:tcPr marL="68580" marR="68580" marT="0" marB="0" anchor="ctr"/>
                </a:tc>
                <a:extLst>
                  <a:ext uri="{0D108BD9-81ED-4DB2-BD59-A6C34878D82A}">
                    <a16:rowId xmlns:a16="http://schemas.microsoft.com/office/drawing/2014/main" val="58110118"/>
                  </a:ext>
                </a:extLst>
              </a:tr>
              <a:tr h="252355">
                <a:tc>
                  <a:txBody>
                    <a:bodyPr/>
                    <a:lstStyle/>
                    <a:p>
                      <a:pPr marL="1270" indent="18415" algn="l">
                        <a:spcAft>
                          <a:spcPts val="0"/>
                        </a:spcAft>
                        <a:tabLst>
                          <a:tab pos="1333500" algn="l"/>
                        </a:tabLst>
                      </a:pPr>
                      <a:r>
                        <a:rPr lang="ja-JP" sz="700" kern="100" dirty="0">
                          <a:effectLst/>
                          <a:latin typeface="+mn-ea"/>
                          <a:ea typeface="+mn-ea"/>
                        </a:rPr>
                        <a:t>貯蔵設備</a:t>
                      </a:r>
                      <a:endParaRPr lang="en-US" altLang="ja-JP" sz="700" kern="100" dirty="0">
                        <a:effectLst/>
                        <a:latin typeface="+mn-ea"/>
                        <a:ea typeface="+mn-ea"/>
                      </a:endParaRPr>
                    </a:p>
                    <a:p>
                      <a:pPr marL="1270" indent="18415" algn="l">
                        <a:spcAft>
                          <a:spcPts val="0"/>
                        </a:spcAft>
                        <a:tabLst>
                          <a:tab pos="1333500" algn="l"/>
                        </a:tabLst>
                      </a:pPr>
                      <a:r>
                        <a:rPr lang="ja-JP" sz="700" kern="100" dirty="0">
                          <a:effectLst/>
                          <a:latin typeface="+mn-ea"/>
                          <a:ea typeface="+mn-ea"/>
                        </a:rPr>
                        <a:t>（面積）</a:t>
                      </a:r>
                      <a:endParaRPr lang="ja-JP" sz="700" kern="100" dirty="0">
                        <a:effectLst/>
                        <a:latin typeface="+mn-ea"/>
                        <a:ea typeface="+mn-ea"/>
                        <a:cs typeface="Times New Roman" panose="02020603050405020304" pitchFamily="18" charset="0"/>
                      </a:endParaRPr>
                    </a:p>
                  </a:txBody>
                  <a:tcPr marL="68580" marR="68580" marT="0" marB="0" anchor="ctr"/>
                </a:tc>
                <a:tc>
                  <a:txBody>
                    <a:bodyPr/>
                    <a:lstStyle/>
                    <a:p>
                      <a:pPr algn="ctr"/>
                      <a:r>
                        <a:rPr lang="ja-JP" sz="700" kern="100" dirty="0">
                          <a:effectLst/>
                          <a:latin typeface="+mn-ea"/>
                          <a:ea typeface="+mn-ea"/>
                        </a:rPr>
                        <a:t>大型タンクに貯蔵する場合（将来）</a:t>
                      </a:r>
                      <a:endParaRPr kumimoji="1" lang="ja-JP" altLang="en-US" sz="700" dirty="0">
                        <a:latin typeface="+mn-ea"/>
                        <a:ea typeface="+mn-ea"/>
                      </a:endParaRPr>
                    </a:p>
                  </a:txBody>
                  <a:tcPr marL="68580" marR="68580" marT="0" marB="0" anchor="ctr"/>
                </a:tc>
                <a:tc>
                  <a:txBody>
                    <a:bodyPr/>
                    <a:lstStyle/>
                    <a:p>
                      <a:pPr marL="1270" indent="18415" algn="ctr">
                        <a:spcAft>
                          <a:spcPts val="0"/>
                        </a:spcAft>
                        <a:tabLst>
                          <a:tab pos="1333500" algn="l"/>
                        </a:tabLst>
                      </a:pPr>
                      <a:r>
                        <a:rPr lang="en-US" altLang="ja-JP" sz="700" kern="100" dirty="0">
                          <a:effectLst/>
                          <a:latin typeface="+mn-ea"/>
                          <a:ea typeface="+mn-ea"/>
                        </a:rPr>
                        <a:t>6</a:t>
                      </a:r>
                      <a:r>
                        <a:rPr lang="zh-TW" altLang="en-US" sz="700" kern="100" dirty="0">
                          <a:effectLst/>
                          <a:latin typeface="+mn-ea"/>
                          <a:ea typeface="+mn-ea"/>
                        </a:rPr>
                        <a:t>基</a:t>
                      </a:r>
                      <a:r>
                        <a:rPr lang="ja-JP" altLang="en-US" sz="700" kern="100" dirty="0">
                          <a:effectLst/>
                          <a:latin typeface="+mn-ea"/>
                          <a:ea typeface="+mn-ea"/>
                        </a:rPr>
                        <a:t>（</a:t>
                      </a:r>
                      <a:r>
                        <a:rPr lang="en-US" altLang="zh-TW" sz="700" kern="100" dirty="0">
                          <a:effectLst/>
                          <a:latin typeface="ＭＳ Ｐゴシック" panose="020B0600070205080204" pitchFamily="50" charset="-128"/>
                          <a:ea typeface="ＭＳ Ｐゴシック" panose="020B0600070205080204" pitchFamily="50" charset="-128"/>
                        </a:rPr>
                        <a:t>50,000m³/</a:t>
                      </a:r>
                      <a:r>
                        <a:rPr lang="zh-TW" altLang="en-US" sz="700" kern="100" dirty="0">
                          <a:effectLst/>
                          <a:latin typeface="ＭＳ Ｐゴシック" panose="020B0600070205080204" pitchFamily="50" charset="-128"/>
                          <a:ea typeface="ＭＳ Ｐゴシック" panose="020B0600070205080204" pitchFamily="50" charset="-128"/>
                        </a:rPr>
                        <a:t>基</a:t>
                      </a:r>
                      <a:r>
                        <a:rPr lang="ja-JP" altLang="en-US" sz="700" kern="100" dirty="0">
                          <a:effectLst/>
                          <a:latin typeface="+mn-ea"/>
                          <a:ea typeface="+mn-ea"/>
                        </a:rPr>
                        <a:t>）</a:t>
                      </a:r>
                      <a:endParaRPr lang="zh-TW" altLang="en-US" sz="700" kern="100" dirty="0">
                        <a:effectLst/>
                        <a:latin typeface="+mn-ea"/>
                        <a:ea typeface="+mn-ea"/>
                      </a:endParaRPr>
                    </a:p>
                    <a:p>
                      <a:pPr marL="1270" indent="18415" algn="ctr">
                        <a:spcAft>
                          <a:spcPts val="0"/>
                        </a:spcAft>
                        <a:tabLst>
                          <a:tab pos="1333500" algn="l"/>
                        </a:tabLst>
                      </a:pPr>
                      <a:r>
                        <a:rPr lang="zh-TW" altLang="en-US" sz="700" kern="100" dirty="0">
                          <a:effectLst/>
                          <a:latin typeface="ＭＳ Ｐゴシック" panose="020B0600070205080204" pitchFamily="50" charset="-128"/>
                          <a:ea typeface="ＭＳ Ｐゴシック" panose="020B0600070205080204" pitchFamily="50" charset="-128"/>
                        </a:rPr>
                        <a:t>（約</a:t>
                      </a:r>
                      <a:r>
                        <a:rPr lang="en-US" altLang="zh-TW" sz="700" kern="100" dirty="0">
                          <a:effectLst/>
                          <a:latin typeface="ＭＳ Ｐゴシック" panose="020B0600070205080204" pitchFamily="50" charset="-128"/>
                          <a:ea typeface="ＭＳ Ｐゴシック" panose="020B0600070205080204" pitchFamily="50" charset="-128"/>
                        </a:rPr>
                        <a:t>3.2ha</a:t>
                      </a:r>
                      <a:r>
                        <a:rPr lang="zh-TW" altLang="en-US" sz="700" kern="100" dirty="0">
                          <a:effectLst/>
                          <a:latin typeface="ＭＳ Ｐゴシック" panose="020B0600070205080204" pitchFamily="50" charset="-128"/>
                          <a:ea typeface="ＭＳ Ｐゴシック" panose="020B0600070205080204" pitchFamily="50" charset="-128"/>
                        </a:rPr>
                        <a:t>）</a:t>
                      </a:r>
                    </a:p>
                  </a:txBody>
                  <a:tcPr marL="68580" marR="68580" marT="0" marB="0" anchor="ctr"/>
                </a:tc>
                <a:tc>
                  <a:txBody>
                    <a:bodyPr/>
                    <a:lstStyle/>
                    <a:p>
                      <a:pPr marL="1270" indent="18415" algn="ctr">
                        <a:spcAft>
                          <a:spcPts val="0"/>
                        </a:spcAft>
                        <a:tabLst>
                          <a:tab pos="1333500" algn="l"/>
                        </a:tabLst>
                      </a:pPr>
                      <a:r>
                        <a:rPr kumimoji="1" lang="en-US" altLang="ja-JP" sz="700" kern="100" dirty="0">
                          <a:solidFill>
                            <a:schemeClr val="tx1"/>
                          </a:solidFill>
                          <a:effectLst/>
                          <a:latin typeface="+mn-ea"/>
                          <a:ea typeface="+mn-ea"/>
                          <a:cs typeface="Times New Roman" panose="02020603050405020304" pitchFamily="18" charset="0"/>
                        </a:rPr>
                        <a:t>2</a:t>
                      </a:r>
                      <a:r>
                        <a:rPr kumimoji="1" lang="ja-JP" altLang="en-US" sz="700" kern="100" dirty="0">
                          <a:solidFill>
                            <a:schemeClr val="tx1"/>
                          </a:solidFill>
                          <a:effectLst/>
                          <a:latin typeface="+mn-ea"/>
                          <a:ea typeface="+mn-ea"/>
                          <a:cs typeface="Times New Roman" panose="02020603050405020304" pitchFamily="18" charset="0"/>
                        </a:rPr>
                        <a:t>基（</a:t>
                      </a:r>
                      <a:r>
                        <a:rPr lang="en-US" altLang="ja-JP" sz="700" kern="100" dirty="0">
                          <a:effectLst/>
                          <a:latin typeface="+mn-ea"/>
                          <a:ea typeface="+mn-ea"/>
                          <a:cs typeface="Times New Roman" panose="02020603050405020304" pitchFamily="18" charset="0"/>
                        </a:rPr>
                        <a:t>1.5</a:t>
                      </a:r>
                      <a:r>
                        <a:rPr lang="ja-JP" altLang="en-US" sz="700" kern="100" dirty="0">
                          <a:effectLst/>
                          <a:latin typeface="+mn-ea"/>
                          <a:ea typeface="+mn-ea"/>
                          <a:cs typeface="Times New Roman" panose="02020603050405020304" pitchFamily="18" charset="0"/>
                        </a:rPr>
                        <a:t>万トン</a:t>
                      </a:r>
                      <a:r>
                        <a:rPr lang="en-US" altLang="ja-JP" sz="700" kern="100" dirty="0">
                          <a:effectLst/>
                          <a:latin typeface="+mn-ea"/>
                          <a:ea typeface="+mn-ea"/>
                          <a:cs typeface="Times New Roman" panose="02020603050405020304" pitchFamily="18" charset="0"/>
                        </a:rPr>
                        <a:t>/</a:t>
                      </a:r>
                      <a:r>
                        <a:rPr lang="ja-JP" altLang="en-US" sz="700" kern="100" dirty="0">
                          <a:effectLst/>
                          <a:latin typeface="+mn-ea"/>
                          <a:ea typeface="+mn-ea"/>
                          <a:cs typeface="Times New Roman" panose="02020603050405020304" pitchFamily="18" charset="0"/>
                        </a:rPr>
                        <a:t>基）</a:t>
                      </a:r>
                      <a:endParaRPr lang="en-US" altLang="ja-JP" sz="700" kern="100" dirty="0">
                        <a:effectLst/>
                        <a:latin typeface="+mn-ea"/>
                        <a:ea typeface="+mn-ea"/>
                        <a:cs typeface="Times New Roman" panose="02020603050405020304" pitchFamily="18" charset="0"/>
                      </a:endParaRPr>
                    </a:p>
                    <a:p>
                      <a:pPr marL="1270" marR="0" lvl="0" indent="18415" algn="ctr" defTabSz="1280160" rtl="0" eaLnBrk="1" fontAlgn="auto" latinLnBrk="0" hangingPunct="1">
                        <a:lnSpc>
                          <a:spcPct val="100000"/>
                        </a:lnSpc>
                        <a:spcBef>
                          <a:spcPts val="0"/>
                        </a:spcBef>
                        <a:spcAft>
                          <a:spcPts val="0"/>
                        </a:spcAft>
                        <a:buClrTx/>
                        <a:buSzTx/>
                        <a:buFontTx/>
                        <a:buNone/>
                        <a:tabLst>
                          <a:tab pos="1333500" algn="l"/>
                        </a:tabLst>
                        <a:defRPr/>
                      </a:pPr>
                      <a:r>
                        <a:rPr kumimoji="1" lang="ja-JP" altLang="en-US" sz="700" dirty="0">
                          <a:solidFill>
                            <a:schemeClr val="tx1"/>
                          </a:solidFill>
                          <a:latin typeface="+mn-ea"/>
                          <a:ea typeface="+mn-ea"/>
                        </a:rPr>
                        <a:t>（約</a:t>
                      </a:r>
                      <a:r>
                        <a:rPr kumimoji="1" lang="en-US" altLang="ja-JP" sz="700" dirty="0">
                          <a:solidFill>
                            <a:schemeClr val="tx1"/>
                          </a:solidFill>
                          <a:latin typeface="+mn-ea"/>
                          <a:ea typeface="+mn-ea"/>
                        </a:rPr>
                        <a:t>0.7ha)</a:t>
                      </a:r>
                      <a:endParaRPr kumimoji="1" lang="ja-JP" altLang="en-US" sz="700" dirty="0">
                        <a:solidFill>
                          <a:schemeClr val="tx1"/>
                        </a:solidFill>
                        <a:latin typeface="+mn-ea"/>
                        <a:ea typeface="+mn-ea"/>
                      </a:endParaRPr>
                    </a:p>
                  </a:txBody>
                  <a:tcPr marL="68580" marR="68580" marT="0" marB="0" anchor="ctr"/>
                </a:tc>
                <a:tc>
                  <a:txBody>
                    <a:bodyPr/>
                    <a:lstStyle/>
                    <a:p>
                      <a:pPr marL="457200" indent="-457200" algn="ctr">
                        <a:spcAft>
                          <a:spcPts val="0"/>
                        </a:spcAft>
                        <a:tabLst>
                          <a:tab pos="1333500" algn="l"/>
                        </a:tabLst>
                      </a:pPr>
                      <a:r>
                        <a:rPr lang="en-US" altLang="ja-JP" sz="700" kern="100" dirty="0">
                          <a:effectLst/>
                          <a:latin typeface="+mn-ea"/>
                          <a:ea typeface="+mn-ea"/>
                        </a:rPr>
                        <a:t>20</a:t>
                      </a:r>
                      <a:r>
                        <a:rPr lang="zh-TW" altLang="en-US" sz="700" kern="100" dirty="0">
                          <a:effectLst/>
                          <a:latin typeface="ＭＳ Ｐゴシック" panose="020B0600070205080204" pitchFamily="50" charset="-128"/>
                          <a:ea typeface="ＭＳ Ｐゴシック" panose="020B0600070205080204" pitchFamily="50" charset="-128"/>
                        </a:rPr>
                        <a:t>基</a:t>
                      </a:r>
                      <a:r>
                        <a:rPr lang="ja-JP" altLang="en-US" sz="700" kern="100" dirty="0">
                          <a:effectLst/>
                          <a:latin typeface="+mn-ea"/>
                          <a:ea typeface="+mn-ea"/>
                        </a:rPr>
                        <a:t>（</a:t>
                      </a:r>
                      <a:r>
                        <a:rPr lang="en-US" altLang="zh-TW" sz="700" kern="100" dirty="0">
                          <a:effectLst/>
                          <a:latin typeface="ＭＳ Ｐゴシック" panose="020B0600070205080204" pitchFamily="50" charset="-128"/>
                          <a:ea typeface="ＭＳ Ｐゴシック" panose="020B0600070205080204" pitchFamily="50" charset="-128"/>
                        </a:rPr>
                        <a:t>50,000m³/</a:t>
                      </a:r>
                      <a:r>
                        <a:rPr lang="zh-TW" altLang="en-US" sz="700" kern="100" dirty="0">
                          <a:effectLst/>
                          <a:latin typeface="ＭＳ Ｐゴシック" panose="020B0600070205080204" pitchFamily="50" charset="-128"/>
                          <a:ea typeface="ＭＳ Ｐゴシック" panose="020B0600070205080204" pitchFamily="50" charset="-128"/>
                        </a:rPr>
                        <a:t>基</a:t>
                      </a:r>
                      <a:r>
                        <a:rPr lang="ja-JP" altLang="en-US" sz="700" kern="100" dirty="0">
                          <a:effectLst/>
                          <a:latin typeface="+mn-ea"/>
                          <a:ea typeface="+mn-ea"/>
                        </a:rPr>
                        <a:t>）</a:t>
                      </a:r>
                      <a:endParaRPr lang="zh-TW" altLang="en-US" sz="700" kern="100" dirty="0">
                        <a:effectLst/>
                        <a:latin typeface="+mn-ea"/>
                        <a:ea typeface="+mn-ea"/>
                      </a:endParaRPr>
                    </a:p>
                    <a:p>
                      <a:pPr marL="457200" indent="-457200" algn="ctr">
                        <a:spcAft>
                          <a:spcPts val="0"/>
                        </a:spcAft>
                        <a:tabLst>
                          <a:tab pos="1333500" algn="l"/>
                        </a:tabLst>
                      </a:pPr>
                      <a:r>
                        <a:rPr lang="zh-TW" altLang="en-US" sz="700" kern="100" dirty="0">
                          <a:effectLst/>
                          <a:latin typeface="ＭＳ Ｐゴシック" panose="020B0600070205080204" pitchFamily="50" charset="-128"/>
                          <a:ea typeface="ＭＳ Ｐゴシック" panose="020B0600070205080204" pitchFamily="50" charset="-128"/>
                        </a:rPr>
                        <a:t>（約</a:t>
                      </a:r>
                      <a:r>
                        <a:rPr lang="en-US" altLang="zh-TW" sz="700" kern="100" dirty="0">
                          <a:effectLst/>
                          <a:latin typeface="ＭＳ Ｐゴシック" panose="020B0600070205080204" pitchFamily="50" charset="-128"/>
                          <a:ea typeface="ＭＳ Ｐゴシック" panose="020B0600070205080204" pitchFamily="50" charset="-128"/>
                        </a:rPr>
                        <a:t>12ha</a:t>
                      </a:r>
                      <a:r>
                        <a:rPr lang="zh-TW" altLang="en-US" sz="700" kern="100" dirty="0">
                          <a:effectLst/>
                          <a:latin typeface="ＭＳ Ｐゴシック" panose="020B0600070205080204" pitchFamily="50" charset="-128"/>
                          <a:ea typeface="ＭＳ Ｐゴシック" panose="020B0600070205080204" pitchFamily="50" charset="-128"/>
                        </a:rPr>
                        <a:t>）</a:t>
                      </a:r>
                    </a:p>
                  </a:txBody>
                  <a:tcPr marL="68580" marR="68580" marT="0" marB="0" anchor="ctr"/>
                </a:tc>
                <a:tc>
                  <a:txBody>
                    <a:bodyPr/>
                    <a:lstStyle/>
                    <a:p>
                      <a:pPr marL="1270" marR="0" lvl="0" indent="18415" algn="ctr" defTabSz="1280160" rtl="0" eaLnBrk="1" fontAlgn="auto" latinLnBrk="0" hangingPunct="1">
                        <a:lnSpc>
                          <a:spcPct val="100000"/>
                        </a:lnSpc>
                        <a:spcBef>
                          <a:spcPts val="0"/>
                        </a:spcBef>
                        <a:spcAft>
                          <a:spcPts val="0"/>
                        </a:spcAft>
                        <a:buClrTx/>
                        <a:buSzTx/>
                        <a:buFontTx/>
                        <a:buNone/>
                        <a:tabLst>
                          <a:tab pos="1333500" algn="l"/>
                        </a:tabLst>
                        <a:defRPr/>
                      </a:pPr>
                      <a:r>
                        <a:rPr kumimoji="1" lang="en-US" altLang="ja-JP" sz="700" kern="100" dirty="0">
                          <a:solidFill>
                            <a:schemeClr val="tx1"/>
                          </a:solidFill>
                          <a:effectLst/>
                          <a:latin typeface="+mn-ea"/>
                          <a:ea typeface="+mn-ea"/>
                          <a:cs typeface="Times New Roman" panose="02020603050405020304" pitchFamily="18" charset="0"/>
                        </a:rPr>
                        <a:t>2</a:t>
                      </a:r>
                      <a:r>
                        <a:rPr kumimoji="1" lang="ja-JP" altLang="en-US" sz="700" kern="100" dirty="0">
                          <a:solidFill>
                            <a:schemeClr val="tx1"/>
                          </a:solidFill>
                          <a:effectLst/>
                          <a:latin typeface="+mn-ea"/>
                          <a:ea typeface="+mn-ea"/>
                          <a:cs typeface="Times New Roman" panose="02020603050405020304" pitchFamily="18" charset="0"/>
                        </a:rPr>
                        <a:t>基（</a:t>
                      </a:r>
                      <a:r>
                        <a:rPr lang="en-US" altLang="ja-JP" sz="700" kern="100" dirty="0">
                          <a:effectLst/>
                          <a:latin typeface="+mn-ea"/>
                          <a:ea typeface="+mn-ea"/>
                          <a:cs typeface="Times New Roman" panose="02020603050405020304" pitchFamily="18" charset="0"/>
                        </a:rPr>
                        <a:t>1.5</a:t>
                      </a:r>
                      <a:r>
                        <a:rPr lang="ja-JP" altLang="en-US" sz="700" kern="100" dirty="0">
                          <a:effectLst/>
                          <a:latin typeface="+mn-ea"/>
                          <a:ea typeface="+mn-ea"/>
                          <a:cs typeface="Times New Roman" panose="02020603050405020304" pitchFamily="18" charset="0"/>
                        </a:rPr>
                        <a:t>万トン</a:t>
                      </a:r>
                      <a:r>
                        <a:rPr lang="en-US" altLang="ja-JP" sz="700" kern="100" dirty="0">
                          <a:effectLst/>
                          <a:latin typeface="+mn-ea"/>
                          <a:ea typeface="+mn-ea"/>
                          <a:cs typeface="Times New Roman" panose="02020603050405020304" pitchFamily="18" charset="0"/>
                        </a:rPr>
                        <a:t>/</a:t>
                      </a:r>
                      <a:r>
                        <a:rPr lang="ja-JP" altLang="en-US" sz="700" kern="100" dirty="0">
                          <a:effectLst/>
                          <a:latin typeface="+mn-ea"/>
                          <a:ea typeface="+mn-ea"/>
                          <a:cs typeface="Times New Roman" panose="02020603050405020304" pitchFamily="18" charset="0"/>
                        </a:rPr>
                        <a:t>基）</a:t>
                      </a:r>
                      <a:r>
                        <a:rPr kumimoji="1" lang="en-US" altLang="ja-JP" sz="700" kern="100" dirty="0">
                          <a:solidFill>
                            <a:schemeClr val="tx1"/>
                          </a:solidFill>
                          <a:effectLst/>
                          <a:latin typeface="+mn-ea"/>
                          <a:ea typeface="+mn-ea"/>
                          <a:cs typeface="Times New Roman" panose="02020603050405020304" pitchFamily="18" charset="0"/>
                        </a:rPr>
                        <a:t>+2</a:t>
                      </a:r>
                      <a:r>
                        <a:rPr kumimoji="1" lang="ja-JP" altLang="en-US" sz="700" kern="100" dirty="0">
                          <a:solidFill>
                            <a:schemeClr val="tx1"/>
                          </a:solidFill>
                          <a:effectLst/>
                          <a:latin typeface="+mn-ea"/>
                          <a:ea typeface="+mn-ea"/>
                          <a:cs typeface="Times New Roman" panose="02020603050405020304" pitchFamily="18" charset="0"/>
                        </a:rPr>
                        <a:t>基（</a:t>
                      </a:r>
                      <a:r>
                        <a:rPr lang="en-US" altLang="ja-JP" sz="700" kern="100" dirty="0">
                          <a:effectLst/>
                          <a:latin typeface="+mn-ea"/>
                          <a:ea typeface="+mn-ea"/>
                          <a:cs typeface="Times New Roman" panose="02020603050405020304" pitchFamily="18" charset="0"/>
                        </a:rPr>
                        <a:t>5</a:t>
                      </a:r>
                      <a:r>
                        <a:rPr lang="ja-JP" altLang="en-US" sz="700" kern="100" dirty="0">
                          <a:effectLst/>
                          <a:latin typeface="+mn-ea"/>
                          <a:ea typeface="+mn-ea"/>
                          <a:cs typeface="Times New Roman" panose="02020603050405020304" pitchFamily="18" charset="0"/>
                        </a:rPr>
                        <a:t>万トン</a:t>
                      </a:r>
                      <a:r>
                        <a:rPr lang="en-US" altLang="ja-JP" sz="700" kern="100" dirty="0">
                          <a:effectLst/>
                          <a:latin typeface="+mn-ea"/>
                          <a:ea typeface="+mn-ea"/>
                          <a:cs typeface="Times New Roman" panose="02020603050405020304" pitchFamily="18" charset="0"/>
                        </a:rPr>
                        <a:t>/</a:t>
                      </a:r>
                      <a:r>
                        <a:rPr lang="ja-JP" altLang="en-US" sz="700" kern="100" dirty="0">
                          <a:effectLst/>
                          <a:latin typeface="+mn-ea"/>
                          <a:ea typeface="+mn-ea"/>
                          <a:cs typeface="Times New Roman" panose="02020603050405020304" pitchFamily="18" charset="0"/>
                        </a:rPr>
                        <a:t>基）</a:t>
                      </a:r>
                      <a:endParaRPr lang="en-US" altLang="ja-JP" sz="700" kern="100" dirty="0">
                        <a:effectLst/>
                        <a:latin typeface="+mn-ea"/>
                        <a:ea typeface="+mn-ea"/>
                        <a:cs typeface="Times New Roman" panose="02020603050405020304" pitchFamily="18" charset="0"/>
                      </a:endParaRPr>
                    </a:p>
                    <a:p>
                      <a:pPr marL="1270" marR="0" lvl="0" indent="18415" algn="ctr" defTabSz="1280160" rtl="0" eaLnBrk="1" fontAlgn="auto" latinLnBrk="0" hangingPunct="1">
                        <a:lnSpc>
                          <a:spcPct val="100000"/>
                        </a:lnSpc>
                        <a:spcBef>
                          <a:spcPts val="0"/>
                        </a:spcBef>
                        <a:spcAft>
                          <a:spcPts val="0"/>
                        </a:spcAft>
                        <a:buClrTx/>
                        <a:buSzTx/>
                        <a:buFontTx/>
                        <a:buNone/>
                        <a:tabLst>
                          <a:tab pos="1333500" algn="l"/>
                        </a:tabLst>
                        <a:defRPr/>
                      </a:pPr>
                      <a:r>
                        <a:rPr kumimoji="1" lang="ja-JP" altLang="en-US" sz="700" dirty="0">
                          <a:solidFill>
                            <a:schemeClr val="tx1"/>
                          </a:solidFill>
                          <a:latin typeface="+mn-ea"/>
                          <a:ea typeface="+mn-ea"/>
                        </a:rPr>
                        <a:t>（約</a:t>
                      </a:r>
                      <a:r>
                        <a:rPr kumimoji="1" lang="en-US" altLang="ja-JP" sz="700" dirty="0">
                          <a:solidFill>
                            <a:schemeClr val="tx1"/>
                          </a:solidFill>
                          <a:latin typeface="+mn-ea"/>
                          <a:ea typeface="+mn-ea"/>
                        </a:rPr>
                        <a:t>2.3ha)</a:t>
                      </a:r>
                      <a:endParaRPr kumimoji="1" lang="ja-JP" altLang="en-US" sz="700" dirty="0">
                        <a:solidFill>
                          <a:schemeClr val="tx1"/>
                        </a:solidFill>
                        <a:latin typeface="+mn-ea"/>
                        <a:ea typeface="+mn-ea"/>
                      </a:endParaRPr>
                    </a:p>
                  </a:txBody>
                  <a:tcPr marL="68580" marR="68580" marT="0" marB="0" anchor="ctr"/>
                </a:tc>
                <a:extLst>
                  <a:ext uri="{0D108BD9-81ED-4DB2-BD59-A6C34878D82A}">
                    <a16:rowId xmlns:a16="http://schemas.microsoft.com/office/drawing/2014/main" val="3543642648"/>
                  </a:ext>
                </a:extLst>
              </a:tr>
            </a:tbl>
          </a:graphicData>
        </a:graphic>
      </p:graphicFrame>
      <p:pic>
        <p:nvPicPr>
          <p:cNvPr id="6" name="図 5">
            <a:extLst>
              <a:ext uri="{FF2B5EF4-FFF2-40B4-BE49-F238E27FC236}">
                <a16:creationId xmlns:a16="http://schemas.microsoft.com/office/drawing/2014/main" id="{C8994A7E-0126-49D1-980E-DEE3C15158C8}"/>
              </a:ext>
            </a:extLst>
          </p:cNvPr>
          <p:cNvPicPr>
            <a:picLocks noChangeAspect="1"/>
          </p:cNvPicPr>
          <p:nvPr/>
        </p:nvPicPr>
        <p:blipFill rotWithShape="1">
          <a:blip r:embed="rId2"/>
          <a:srcRect l="29390" r="9377" b="11414"/>
          <a:stretch/>
        </p:blipFill>
        <p:spPr>
          <a:xfrm>
            <a:off x="574175" y="5475925"/>
            <a:ext cx="1640858" cy="1487630"/>
          </a:xfrm>
          <a:prstGeom prst="rect">
            <a:avLst/>
          </a:prstGeom>
        </p:spPr>
      </p:pic>
      <p:sp>
        <p:nvSpPr>
          <p:cNvPr id="7" name="テキスト ボックス 6">
            <a:extLst>
              <a:ext uri="{FF2B5EF4-FFF2-40B4-BE49-F238E27FC236}">
                <a16:creationId xmlns:a16="http://schemas.microsoft.com/office/drawing/2014/main" id="{85065CC0-D139-4CEC-86F7-0A9F185BE1C5}"/>
              </a:ext>
            </a:extLst>
          </p:cNvPr>
          <p:cNvSpPr txBox="1"/>
          <p:nvPr/>
        </p:nvSpPr>
        <p:spPr>
          <a:xfrm>
            <a:off x="1005143" y="6165959"/>
            <a:ext cx="587799" cy="246221"/>
          </a:xfrm>
          <a:prstGeom prst="rect">
            <a:avLst/>
          </a:prstGeom>
          <a:noFill/>
          <a:ln>
            <a:noFill/>
          </a:ln>
        </p:spPr>
        <p:txBody>
          <a:bodyPr wrap="square" rtlCol="0">
            <a:spAutoFit/>
          </a:bodyPr>
          <a:lstStyle/>
          <a:p>
            <a:pPr algn="ctr"/>
            <a:r>
              <a:rPr lang="en-US" altLang="ja-JP" sz="1000" dirty="0">
                <a:solidFill>
                  <a:srgbClr val="C00000"/>
                </a:solidFill>
                <a:latin typeface="HGP創英角ｺﾞｼｯｸUB" panose="020B0900000000000000" pitchFamily="50" charset="-128"/>
                <a:ea typeface="HGP創英角ｺﾞｼｯｸUB" panose="020B0900000000000000" pitchFamily="50" charset="-128"/>
              </a:rPr>
              <a:t>90</a:t>
            </a: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38" name="テキスト ボックス 37">
            <a:extLst>
              <a:ext uri="{FF2B5EF4-FFF2-40B4-BE49-F238E27FC236}">
                <a16:creationId xmlns:a16="http://schemas.microsoft.com/office/drawing/2014/main" id="{16FC3B72-EB97-4746-821D-D5123FAB7719}"/>
              </a:ext>
            </a:extLst>
          </p:cNvPr>
          <p:cNvSpPr txBox="1"/>
          <p:nvPr/>
        </p:nvSpPr>
        <p:spPr>
          <a:xfrm>
            <a:off x="1099581" y="5305245"/>
            <a:ext cx="622971" cy="246221"/>
          </a:xfrm>
          <a:prstGeom prst="rect">
            <a:avLst/>
          </a:prstGeom>
          <a:noFill/>
          <a:ln>
            <a:noFill/>
          </a:ln>
        </p:spPr>
        <p:txBody>
          <a:bodyPr wrap="square" rtlCol="0">
            <a:spAutoFit/>
          </a:bodyPr>
          <a:lstStyle/>
          <a:p>
            <a:pPr algn="ct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2%</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sp>
        <p:nvSpPr>
          <p:cNvPr id="39" name="テキスト ボックス 38">
            <a:extLst>
              <a:ext uri="{FF2B5EF4-FFF2-40B4-BE49-F238E27FC236}">
                <a16:creationId xmlns:a16="http://schemas.microsoft.com/office/drawing/2014/main" id="{D612437A-5FFC-49BB-9E5F-3956B678F585}"/>
              </a:ext>
            </a:extLst>
          </p:cNvPr>
          <p:cNvSpPr txBox="1"/>
          <p:nvPr/>
        </p:nvSpPr>
        <p:spPr>
          <a:xfrm>
            <a:off x="1366250" y="5389670"/>
            <a:ext cx="622656" cy="246221"/>
          </a:xfrm>
          <a:prstGeom prst="rect">
            <a:avLst/>
          </a:prstGeom>
          <a:noFill/>
          <a:ln>
            <a:noFill/>
          </a:ln>
        </p:spPr>
        <p:txBody>
          <a:bodyPr wrap="square" rtlCol="0">
            <a:spAutoFit/>
          </a:bodyPr>
          <a:lstStyle/>
          <a:p>
            <a:pPr algn="ctr"/>
            <a:r>
              <a:rPr lang="en-US" altLang="ja-JP" sz="1000" dirty="0">
                <a:solidFill>
                  <a:srgbClr val="C00000"/>
                </a:solidFill>
                <a:latin typeface="HGP創英角ｺﾞｼｯｸUB" panose="020B0900000000000000" pitchFamily="50" charset="-128"/>
                <a:ea typeface="HGP創英角ｺﾞｼｯｸUB" panose="020B0900000000000000" pitchFamily="50" charset="-128"/>
              </a:rPr>
              <a:t>8</a:t>
            </a:r>
            <a:r>
              <a:rPr kumimoji="1" lang="en-US" altLang="ja-JP" sz="1000" dirty="0">
                <a:solidFill>
                  <a:srgbClr val="C00000"/>
                </a:solidFill>
                <a:latin typeface="HGP創英角ｺﾞｼｯｸUB" panose="020B0900000000000000" pitchFamily="50" charset="-128"/>
                <a:ea typeface="HGP創英角ｺﾞｼｯｸUB" panose="020B0900000000000000" pitchFamily="50" charset="-128"/>
              </a:rPr>
              <a:t>%</a:t>
            </a:r>
            <a:endParaRPr kumimoji="1" lang="ja-JP" altLang="en-US" sz="1000" dirty="0">
              <a:solidFill>
                <a:srgbClr val="C00000"/>
              </a:solidFill>
              <a:latin typeface="HGP創英角ｺﾞｼｯｸUB" panose="020B0900000000000000" pitchFamily="50" charset="-128"/>
              <a:ea typeface="HGP創英角ｺﾞｼｯｸUB" panose="020B0900000000000000" pitchFamily="50" charset="-128"/>
            </a:endParaRPr>
          </a:p>
        </p:txBody>
      </p:sp>
      <p:pic>
        <p:nvPicPr>
          <p:cNvPr id="98" name="図 97">
            <a:extLst>
              <a:ext uri="{FF2B5EF4-FFF2-40B4-BE49-F238E27FC236}">
                <a16:creationId xmlns:a16="http://schemas.microsoft.com/office/drawing/2014/main" id="{5134FCF5-97FF-47D6-BC1F-5559A7059520}"/>
              </a:ext>
            </a:extLst>
          </p:cNvPr>
          <p:cNvPicPr>
            <a:picLocks noChangeAspect="1"/>
          </p:cNvPicPr>
          <p:nvPr/>
        </p:nvPicPr>
        <p:blipFill rotWithShape="1">
          <a:blip r:embed="rId3"/>
          <a:srcRect l="25186" t="87641" r="8142" b="483"/>
          <a:stretch/>
        </p:blipFill>
        <p:spPr>
          <a:xfrm>
            <a:off x="373761" y="6842890"/>
            <a:ext cx="1978608" cy="276879"/>
          </a:xfrm>
          <a:prstGeom prst="rect">
            <a:avLst/>
          </a:prstGeom>
        </p:spPr>
      </p:pic>
      <p:sp>
        <p:nvSpPr>
          <p:cNvPr id="108" name="矢印: 五方向 107">
            <a:extLst>
              <a:ext uri="{FF2B5EF4-FFF2-40B4-BE49-F238E27FC236}">
                <a16:creationId xmlns:a16="http://schemas.microsoft.com/office/drawing/2014/main" id="{FC32CECE-6E5F-4D75-B022-7DC64E0B8E52}"/>
              </a:ext>
            </a:extLst>
          </p:cNvPr>
          <p:cNvSpPr/>
          <p:nvPr/>
        </p:nvSpPr>
        <p:spPr>
          <a:xfrm>
            <a:off x="10840398" y="6212676"/>
            <a:ext cx="1609073" cy="123332"/>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00" kern="1200">
                <a:solidFill>
                  <a:schemeClr val="lt1"/>
                </a:solidFill>
                <a:latin typeface="+mn-lt"/>
                <a:ea typeface="+mn-ea"/>
                <a:cs typeface="+mn-cs"/>
              </a:defRPr>
            </a:lvl1pPr>
            <a:lvl2pPr marL="640080" algn="l" defTabSz="1280160" rtl="0" eaLnBrk="1" latinLnBrk="0" hangingPunct="1">
              <a:defRPr kumimoji="1" sz="2500" kern="1200">
                <a:solidFill>
                  <a:schemeClr val="lt1"/>
                </a:solidFill>
                <a:latin typeface="+mn-lt"/>
                <a:ea typeface="+mn-ea"/>
                <a:cs typeface="+mn-cs"/>
              </a:defRPr>
            </a:lvl2pPr>
            <a:lvl3pPr marL="1280160" algn="l" defTabSz="1280160" rtl="0" eaLnBrk="1" latinLnBrk="0" hangingPunct="1">
              <a:defRPr kumimoji="1" sz="2500" kern="1200">
                <a:solidFill>
                  <a:schemeClr val="lt1"/>
                </a:solidFill>
                <a:latin typeface="+mn-lt"/>
                <a:ea typeface="+mn-ea"/>
                <a:cs typeface="+mn-cs"/>
              </a:defRPr>
            </a:lvl3pPr>
            <a:lvl4pPr marL="1920240" algn="l" defTabSz="1280160" rtl="0" eaLnBrk="1" latinLnBrk="0" hangingPunct="1">
              <a:defRPr kumimoji="1" sz="2500" kern="1200">
                <a:solidFill>
                  <a:schemeClr val="lt1"/>
                </a:solidFill>
                <a:latin typeface="+mn-lt"/>
                <a:ea typeface="+mn-ea"/>
                <a:cs typeface="+mn-cs"/>
              </a:defRPr>
            </a:lvl4pPr>
            <a:lvl5pPr marL="2560320" algn="l" defTabSz="1280160" rtl="0" eaLnBrk="1" latinLnBrk="0" hangingPunct="1">
              <a:defRPr kumimoji="1" sz="2500" kern="1200">
                <a:solidFill>
                  <a:schemeClr val="lt1"/>
                </a:solidFill>
                <a:latin typeface="+mn-lt"/>
                <a:ea typeface="+mn-ea"/>
                <a:cs typeface="+mn-cs"/>
              </a:defRPr>
            </a:lvl5pPr>
            <a:lvl6pPr marL="3200400" algn="l" defTabSz="1280160" rtl="0" eaLnBrk="1" latinLnBrk="0" hangingPunct="1">
              <a:defRPr kumimoji="1" sz="2500" kern="1200">
                <a:solidFill>
                  <a:schemeClr val="lt1"/>
                </a:solidFill>
                <a:latin typeface="+mn-lt"/>
                <a:ea typeface="+mn-ea"/>
                <a:cs typeface="+mn-cs"/>
              </a:defRPr>
            </a:lvl6pPr>
            <a:lvl7pPr marL="3840480" algn="l" defTabSz="1280160" rtl="0" eaLnBrk="1" latinLnBrk="0" hangingPunct="1">
              <a:defRPr kumimoji="1" sz="2500" kern="1200">
                <a:solidFill>
                  <a:schemeClr val="lt1"/>
                </a:solidFill>
                <a:latin typeface="+mn-lt"/>
                <a:ea typeface="+mn-ea"/>
                <a:cs typeface="+mn-cs"/>
              </a:defRPr>
            </a:lvl7pPr>
            <a:lvl8pPr marL="4480560" algn="l" defTabSz="1280160" rtl="0" eaLnBrk="1" latinLnBrk="0" hangingPunct="1">
              <a:defRPr kumimoji="1" sz="2500" kern="1200">
                <a:solidFill>
                  <a:schemeClr val="lt1"/>
                </a:solidFill>
                <a:latin typeface="+mn-lt"/>
                <a:ea typeface="+mn-ea"/>
                <a:cs typeface="+mn-cs"/>
              </a:defRPr>
            </a:lvl8pPr>
            <a:lvl9pPr marL="5120640" algn="l" defTabSz="1280160" rtl="0" eaLnBrk="1" latinLnBrk="0" hangingPunct="1">
              <a:defRPr kumimoji="1" sz="2500" kern="1200">
                <a:solidFill>
                  <a:schemeClr val="lt1"/>
                </a:solidFill>
                <a:latin typeface="+mn-lt"/>
                <a:ea typeface="+mn-ea"/>
                <a:cs typeface="+mn-cs"/>
              </a:defRPr>
            </a:lvl9pPr>
          </a:lstStyle>
          <a:p>
            <a:pPr algn="ctr"/>
            <a:r>
              <a:rPr kumimoji="1" lang="ja-JP" altLang="en-US" sz="1000" dirty="0">
                <a:solidFill>
                  <a:schemeClr val="tx1"/>
                </a:solidFill>
              </a:rPr>
              <a:t>導入</a:t>
            </a:r>
          </a:p>
        </p:txBody>
      </p:sp>
      <p:sp>
        <p:nvSpPr>
          <p:cNvPr id="109" name="矢印: 五方向 108">
            <a:extLst>
              <a:ext uri="{FF2B5EF4-FFF2-40B4-BE49-F238E27FC236}">
                <a16:creationId xmlns:a16="http://schemas.microsoft.com/office/drawing/2014/main" id="{2D4DEE2E-30AF-4E56-B2C0-CB780D5DAD79}"/>
              </a:ext>
            </a:extLst>
          </p:cNvPr>
          <p:cNvSpPr/>
          <p:nvPr/>
        </p:nvSpPr>
        <p:spPr>
          <a:xfrm>
            <a:off x="9955747" y="6218687"/>
            <a:ext cx="8892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280160" rtl="0" eaLnBrk="1" latinLnBrk="0" hangingPunct="1">
              <a:defRPr kumimoji="1" sz="2500" kern="1200">
                <a:solidFill>
                  <a:schemeClr val="lt1"/>
                </a:solidFill>
                <a:latin typeface="+mn-lt"/>
                <a:ea typeface="+mn-ea"/>
                <a:cs typeface="+mn-cs"/>
              </a:defRPr>
            </a:lvl1pPr>
            <a:lvl2pPr marL="640080" algn="l" defTabSz="1280160" rtl="0" eaLnBrk="1" latinLnBrk="0" hangingPunct="1">
              <a:defRPr kumimoji="1" sz="2500" kern="1200">
                <a:solidFill>
                  <a:schemeClr val="lt1"/>
                </a:solidFill>
                <a:latin typeface="+mn-lt"/>
                <a:ea typeface="+mn-ea"/>
                <a:cs typeface="+mn-cs"/>
              </a:defRPr>
            </a:lvl2pPr>
            <a:lvl3pPr marL="1280160" algn="l" defTabSz="1280160" rtl="0" eaLnBrk="1" latinLnBrk="0" hangingPunct="1">
              <a:defRPr kumimoji="1" sz="2500" kern="1200">
                <a:solidFill>
                  <a:schemeClr val="lt1"/>
                </a:solidFill>
                <a:latin typeface="+mn-lt"/>
                <a:ea typeface="+mn-ea"/>
                <a:cs typeface="+mn-cs"/>
              </a:defRPr>
            </a:lvl3pPr>
            <a:lvl4pPr marL="1920240" algn="l" defTabSz="1280160" rtl="0" eaLnBrk="1" latinLnBrk="0" hangingPunct="1">
              <a:defRPr kumimoji="1" sz="2500" kern="1200">
                <a:solidFill>
                  <a:schemeClr val="lt1"/>
                </a:solidFill>
                <a:latin typeface="+mn-lt"/>
                <a:ea typeface="+mn-ea"/>
                <a:cs typeface="+mn-cs"/>
              </a:defRPr>
            </a:lvl4pPr>
            <a:lvl5pPr marL="2560320" algn="l" defTabSz="1280160" rtl="0" eaLnBrk="1" latinLnBrk="0" hangingPunct="1">
              <a:defRPr kumimoji="1" sz="2500" kern="1200">
                <a:solidFill>
                  <a:schemeClr val="lt1"/>
                </a:solidFill>
                <a:latin typeface="+mn-lt"/>
                <a:ea typeface="+mn-ea"/>
                <a:cs typeface="+mn-cs"/>
              </a:defRPr>
            </a:lvl5pPr>
            <a:lvl6pPr marL="3200400" algn="l" defTabSz="1280160" rtl="0" eaLnBrk="1" latinLnBrk="0" hangingPunct="1">
              <a:defRPr kumimoji="1" sz="2500" kern="1200">
                <a:solidFill>
                  <a:schemeClr val="lt1"/>
                </a:solidFill>
                <a:latin typeface="+mn-lt"/>
                <a:ea typeface="+mn-ea"/>
                <a:cs typeface="+mn-cs"/>
              </a:defRPr>
            </a:lvl6pPr>
            <a:lvl7pPr marL="3840480" algn="l" defTabSz="1280160" rtl="0" eaLnBrk="1" latinLnBrk="0" hangingPunct="1">
              <a:defRPr kumimoji="1" sz="2500" kern="1200">
                <a:solidFill>
                  <a:schemeClr val="lt1"/>
                </a:solidFill>
                <a:latin typeface="+mn-lt"/>
                <a:ea typeface="+mn-ea"/>
                <a:cs typeface="+mn-cs"/>
              </a:defRPr>
            </a:lvl7pPr>
            <a:lvl8pPr marL="4480560" algn="l" defTabSz="1280160" rtl="0" eaLnBrk="1" latinLnBrk="0" hangingPunct="1">
              <a:defRPr kumimoji="1" sz="2500" kern="1200">
                <a:solidFill>
                  <a:schemeClr val="lt1"/>
                </a:solidFill>
                <a:latin typeface="+mn-lt"/>
                <a:ea typeface="+mn-ea"/>
                <a:cs typeface="+mn-cs"/>
              </a:defRPr>
            </a:lvl8pPr>
            <a:lvl9pPr marL="5120640" algn="l" defTabSz="1280160" rtl="0" eaLnBrk="1" latinLnBrk="0" hangingPunct="1">
              <a:defRPr kumimoji="1" sz="2500" kern="1200">
                <a:solidFill>
                  <a:schemeClr val="lt1"/>
                </a:solidFill>
                <a:latin typeface="+mn-lt"/>
                <a:ea typeface="+mn-ea"/>
                <a:cs typeface="+mn-cs"/>
              </a:defRPr>
            </a:lvl9pPr>
          </a:lstStyle>
          <a:p>
            <a:pPr algn="ctr"/>
            <a:r>
              <a:rPr lang="ja-JP" altLang="en-US" sz="700" dirty="0">
                <a:solidFill>
                  <a:schemeClr val="tx1"/>
                </a:solidFill>
                <a:latin typeface="ＭＳ Ｐゴシック" panose="020B0600070205080204" pitchFamily="50" charset="-128"/>
                <a:ea typeface="ＭＳ Ｐゴシック" panose="020B0600070205080204" pitchFamily="50" charset="-128"/>
              </a:rPr>
              <a:t>設計・整備</a:t>
            </a:r>
          </a:p>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a:t>
            </a:r>
            <a:r>
              <a:rPr lang="en-US" altLang="ja-JP" sz="600" dirty="0">
                <a:solidFill>
                  <a:schemeClr val="tx1"/>
                </a:solidFill>
                <a:latin typeface="ＭＳ Ｐゴシック" panose="020B0600070205080204" pitchFamily="50" charset="-128"/>
                <a:ea typeface="ＭＳ Ｐゴシック" panose="020B0600070205080204" pitchFamily="50" charset="-128"/>
              </a:rPr>
              <a:t>2025</a:t>
            </a:r>
            <a:r>
              <a:rPr lang="ja-JP" altLang="en-US" sz="600" dirty="0">
                <a:solidFill>
                  <a:schemeClr val="tx1"/>
                </a:solidFill>
                <a:latin typeface="ＭＳ Ｐゴシック" panose="020B0600070205080204" pitchFamily="50" charset="-128"/>
                <a:ea typeface="ＭＳ Ｐゴシック" panose="020B0600070205080204" pitchFamily="50" charset="-128"/>
              </a:rPr>
              <a:t>～</a:t>
            </a:r>
            <a:r>
              <a:rPr lang="en-US" altLang="ja-JP" sz="600" dirty="0">
                <a:solidFill>
                  <a:schemeClr val="tx1"/>
                </a:solidFill>
                <a:latin typeface="ＭＳ Ｐゴシック" panose="020B0600070205080204" pitchFamily="50" charset="-128"/>
                <a:ea typeface="ＭＳ Ｐゴシック" panose="020B0600070205080204" pitchFamily="50" charset="-128"/>
              </a:rPr>
              <a:t>2028</a:t>
            </a:r>
            <a:r>
              <a:rPr lang="ja-JP" altLang="en-US" sz="600" dirty="0">
                <a:solidFill>
                  <a:schemeClr val="tx1"/>
                </a:solidFill>
                <a:latin typeface="ＭＳ Ｐゴシック" panose="020B0600070205080204" pitchFamily="50" charset="-128"/>
                <a:ea typeface="ＭＳ Ｐゴシック" panose="020B0600070205080204" pitchFamily="50" charset="-128"/>
              </a:rPr>
              <a:t>年度）</a:t>
            </a:r>
            <a:endParaRPr kumimoji="1" lang="ja-JP" altLang="en-US" sz="600" dirty="0">
              <a:solidFill>
                <a:schemeClr val="tx1"/>
              </a:solidFill>
              <a:latin typeface="ＭＳ Ｐゴシック" panose="020B0600070205080204" pitchFamily="50" charset="-128"/>
              <a:ea typeface="ＭＳ Ｐゴシック" panose="020B0600070205080204" pitchFamily="50" charset="-128"/>
            </a:endParaRPr>
          </a:p>
        </p:txBody>
      </p:sp>
      <p:sp>
        <p:nvSpPr>
          <p:cNvPr id="112" name="矢印: 五方向 23">
            <a:extLst>
              <a:ext uri="{FF2B5EF4-FFF2-40B4-BE49-F238E27FC236}">
                <a16:creationId xmlns:a16="http://schemas.microsoft.com/office/drawing/2014/main" id="{467F0033-F82A-4FA4-8381-098ADCA41ACA}"/>
              </a:ext>
            </a:extLst>
          </p:cNvPr>
          <p:cNvSpPr/>
          <p:nvPr/>
        </p:nvSpPr>
        <p:spPr>
          <a:xfrm>
            <a:off x="9539455" y="5463370"/>
            <a:ext cx="1584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00" dirty="0">
                <a:solidFill>
                  <a:schemeClr val="tx1"/>
                </a:solidFill>
                <a:latin typeface="+mn-ea"/>
              </a:rPr>
              <a:t>フォークリフト・ストラルドキャリア等荷役機械のハイブリッド化・電動化・</a:t>
            </a:r>
            <a:r>
              <a:rPr lang="en-US" altLang="ja-JP" sz="500" dirty="0">
                <a:solidFill>
                  <a:schemeClr val="tx1"/>
                </a:solidFill>
                <a:latin typeface="+mn-ea"/>
              </a:rPr>
              <a:t>FC</a:t>
            </a:r>
            <a:r>
              <a:rPr lang="ja-JP" altLang="en-US" sz="500" dirty="0">
                <a:solidFill>
                  <a:schemeClr val="tx1"/>
                </a:solidFill>
                <a:latin typeface="+mn-ea"/>
              </a:rPr>
              <a:t>型荷役機械の技術開発</a:t>
            </a:r>
            <a:endParaRPr kumimoji="1" lang="ja-JP" altLang="en-US" sz="500" dirty="0">
              <a:solidFill>
                <a:schemeClr val="tx1"/>
              </a:solidFill>
              <a:latin typeface="+mn-ea"/>
            </a:endParaRPr>
          </a:p>
        </p:txBody>
      </p:sp>
      <p:sp>
        <p:nvSpPr>
          <p:cNvPr id="113" name="矢印: 五方向 24">
            <a:extLst>
              <a:ext uri="{FF2B5EF4-FFF2-40B4-BE49-F238E27FC236}">
                <a16:creationId xmlns:a16="http://schemas.microsoft.com/office/drawing/2014/main" id="{9AE7CA8C-75BB-4C15-80B7-64D747DE4A36}"/>
              </a:ext>
            </a:extLst>
          </p:cNvPr>
          <p:cNvSpPr/>
          <p:nvPr/>
        </p:nvSpPr>
        <p:spPr>
          <a:xfrm>
            <a:off x="11141142" y="5471530"/>
            <a:ext cx="1308328" cy="110199"/>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chemeClr val="tx1"/>
                </a:solidFill>
                <a:latin typeface="+mn-ea"/>
              </a:rPr>
              <a:t>FC</a:t>
            </a:r>
            <a:r>
              <a:rPr lang="ja-JP" altLang="en-US" sz="700" dirty="0">
                <a:solidFill>
                  <a:schemeClr val="tx1"/>
                </a:solidFill>
                <a:latin typeface="+mn-ea"/>
              </a:rPr>
              <a:t>型荷役機械導入</a:t>
            </a:r>
          </a:p>
        </p:txBody>
      </p:sp>
      <p:sp>
        <p:nvSpPr>
          <p:cNvPr id="114" name="矢印: 五方向 23">
            <a:extLst>
              <a:ext uri="{FF2B5EF4-FFF2-40B4-BE49-F238E27FC236}">
                <a16:creationId xmlns:a16="http://schemas.microsoft.com/office/drawing/2014/main" id="{0D52B085-1CD2-49DD-B5CA-255515F6857D}"/>
              </a:ext>
            </a:extLst>
          </p:cNvPr>
          <p:cNvSpPr/>
          <p:nvPr/>
        </p:nvSpPr>
        <p:spPr>
          <a:xfrm>
            <a:off x="9539455" y="5642556"/>
            <a:ext cx="1584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chemeClr val="tx1"/>
                </a:solidFill>
                <a:latin typeface="+mn-ea"/>
              </a:rPr>
              <a:t>FC</a:t>
            </a:r>
            <a:r>
              <a:rPr lang="ja-JP" altLang="en-US" sz="700" dirty="0">
                <a:solidFill>
                  <a:schemeClr val="tx1"/>
                </a:solidFill>
                <a:latin typeface="+mn-ea"/>
              </a:rPr>
              <a:t>換装型</a:t>
            </a:r>
            <a:r>
              <a:rPr lang="en-US" altLang="ja-JP" sz="700" dirty="0">
                <a:solidFill>
                  <a:schemeClr val="tx1"/>
                </a:solidFill>
                <a:latin typeface="+mn-ea"/>
              </a:rPr>
              <a:t>RTG</a:t>
            </a:r>
            <a:r>
              <a:rPr lang="ja-JP" altLang="en-US" sz="700" dirty="0" err="1">
                <a:solidFill>
                  <a:schemeClr val="tx1"/>
                </a:solidFill>
                <a:latin typeface="+mn-ea"/>
              </a:rPr>
              <a:t>への</a:t>
            </a:r>
            <a:r>
              <a:rPr lang="ja-JP" altLang="en-US" sz="700" dirty="0">
                <a:solidFill>
                  <a:schemeClr val="tx1"/>
                </a:solidFill>
                <a:latin typeface="+mn-ea"/>
              </a:rPr>
              <a:t>更新、</a:t>
            </a:r>
            <a:r>
              <a:rPr lang="en-US" altLang="ja-JP" sz="700" dirty="0">
                <a:solidFill>
                  <a:schemeClr val="tx1"/>
                </a:solidFill>
                <a:latin typeface="+mn-ea"/>
              </a:rPr>
              <a:t>FC</a:t>
            </a:r>
            <a:r>
              <a:rPr lang="ja-JP" altLang="en-US" sz="700" dirty="0">
                <a:solidFill>
                  <a:schemeClr val="tx1"/>
                </a:solidFill>
                <a:latin typeface="+mn-ea"/>
              </a:rPr>
              <a:t>型</a:t>
            </a:r>
            <a:r>
              <a:rPr lang="en-US" altLang="ja-JP" sz="700" dirty="0">
                <a:solidFill>
                  <a:schemeClr val="tx1"/>
                </a:solidFill>
                <a:latin typeface="+mn-ea"/>
              </a:rPr>
              <a:t>RTG</a:t>
            </a:r>
            <a:r>
              <a:rPr lang="ja-JP" altLang="en-US" sz="700" dirty="0">
                <a:solidFill>
                  <a:schemeClr val="tx1"/>
                </a:solidFill>
                <a:latin typeface="+mn-ea"/>
              </a:rPr>
              <a:t>の開発・実証</a:t>
            </a:r>
          </a:p>
        </p:txBody>
      </p:sp>
      <p:sp>
        <p:nvSpPr>
          <p:cNvPr id="115" name="矢印: 五方向 24">
            <a:extLst>
              <a:ext uri="{FF2B5EF4-FFF2-40B4-BE49-F238E27FC236}">
                <a16:creationId xmlns:a16="http://schemas.microsoft.com/office/drawing/2014/main" id="{104E70A0-CF6C-4C67-A4C1-381A27EF2BAC}"/>
              </a:ext>
            </a:extLst>
          </p:cNvPr>
          <p:cNvSpPr/>
          <p:nvPr/>
        </p:nvSpPr>
        <p:spPr>
          <a:xfrm>
            <a:off x="11141141" y="5650716"/>
            <a:ext cx="1308327" cy="103243"/>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700" dirty="0">
                <a:solidFill>
                  <a:schemeClr val="tx1"/>
                </a:solidFill>
                <a:latin typeface="+mn-ea"/>
              </a:rPr>
              <a:t>FC</a:t>
            </a:r>
            <a:r>
              <a:rPr lang="ja-JP" altLang="en-US" sz="700" dirty="0">
                <a:solidFill>
                  <a:schemeClr val="tx1"/>
                </a:solidFill>
                <a:latin typeface="+mn-ea"/>
              </a:rPr>
              <a:t>型</a:t>
            </a:r>
            <a:r>
              <a:rPr lang="en-US" altLang="ja-JP" sz="700" dirty="0">
                <a:solidFill>
                  <a:schemeClr val="tx1"/>
                </a:solidFill>
                <a:latin typeface="+mn-ea"/>
              </a:rPr>
              <a:t>RTG</a:t>
            </a:r>
            <a:r>
              <a:rPr lang="ja-JP" altLang="en-US" sz="700" dirty="0">
                <a:solidFill>
                  <a:schemeClr val="tx1"/>
                </a:solidFill>
                <a:latin typeface="+mn-ea"/>
              </a:rPr>
              <a:t>導入</a:t>
            </a:r>
          </a:p>
        </p:txBody>
      </p:sp>
      <p:sp>
        <p:nvSpPr>
          <p:cNvPr id="117" name="矢印: 五方向 23">
            <a:extLst>
              <a:ext uri="{FF2B5EF4-FFF2-40B4-BE49-F238E27FC236}">
                <a16:creationId xmlns:a16="http://schemas.microsoft.com/office/drawing/2014/main" id="{DC3480D1-1BD3-4F26-9A09-A9B96D8EBEBF}"/>
              </a:ext>
            </a:extLst>
          </p:cNvPr>
          <p:cNvSpPr/>
          <p:nvPr/>
        </p:nvSpPr>
        <p:spPr>
          <a:xfrm>
            <a:off x="9523591" y="7103743"/>
            <a:ext cx="1584000" cy="122400"/>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電力会社の取組による電力排出係数削減</a:t>
            </a:r>
          </a:p>
        </p:txBody>
      </p:sp>
      <p:sp>
        <p:nvSpPr>
          <p:cNvPr id="118" name="矢印: 五方向 24">
            <a:extLst>
              <a:ext uri="{FF2B5EF4-FFF2-40B4-BE49-F238E27FC236}">
                <a16:creationId xmlns:a16="http://schemas.microsoft.com/office/drawing/2014/main" id="{92F4DBC5-6F6C-41AB-A6C3-0280D9C08FAC}"/>
              </a:ext>
            </a:extLst>
          </p:cNvPr>
          <p:cNvSpPr/>
          <p:nvPr/>
        </p:nvSpPr>
        <p:spPr>
          <a:xfrm>
            <a:off x="11107591" y="7098946"/>
            <a:ext cx="1341876" cy="107546"/>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a:solidFill>
                  <a:schemeClr val="tx1"/>
                </a:solidFill>
                <a:latin typeface="ＭＳ Ｐゴシック" panose="020B0600070205080204" pitchFamily="50" charset="-128"/>
                <a:ea typeface="ＭＳ Ｐゴシック" panose="020B0600070205080204" pitchFamily="50" charset="-128"/>
              </a:rPr>
              <a:t>水素等非化石エネルギー</a:t>
            </a:r>
            <a:endParaRPr lang="en-US" altLang="ja-JP" sz="7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700" dirty="0">
                <a:solidFill>
                  <a:schemeClr val="tx1"/>
                </a:solidFill>
                <a:latin typeface="ＭＳ Ｐゴシック" panose="020B0600070205080204" pitchFamily="50" charset="-128"/>
                <a:ea typeface="ＭＳ Ｐゴシック" panose="020B0600070205080204" pitchFamily="50" charset="-128"/>
              </a:rPr>
              <a:t>由来の電力利用</a:t>
            </a:r>
          </a:p>
        </p:txBody>
      </p:sp>
      <p:sp>
        <p:nvSpPr>
          <p:cNvPr id="121" name="矢印: 五方向 23">
            <a:extLst>
              <a:ext uri="{FF2B5EF4-FFF2-40B4-BE49-F238E27FC236}">
                <a16:creationId xmlns:a16="http://schemas.microsoft.com/office/drawing/2014/main" id="{1BFA7B34-B70F-4903-B498-4D10B13087DE}"/>
              </a:ext>
            </a:extLst>
          </p:cNvPr>
          <p:cNvSpPr/>
          <p:nvPr/>
        </p:nvSpPr>
        <p:spPr>
          <a:xfrm>
            <a:off x="9523743" y="7359491"/>
            <a:ext cx="864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ＭＳ Ｐゴシック" panose="020B0600070205080204" pitchFamily="50" charset="-128"/>
                <a:ea typeface="ＭＳ Ｐゴシック" panose="020B0600070205080204" pitchFamily="50" charset="-128"/>
              </a:rPr>
              <a:t>技術開発</a:t>
            </a:r>
          </a:p>
        </p:txBody>
      </p:sp>
      <p:sp>
        <p:nvSpPr>
          <p:cNvPr id="122" name="矢印: 五方向 24">
            <a:extLst>
              <a:ext uri="{FF2B5EF4-FFF2-40B4-BE49-F238E27FC236}">
                <a16:creationId xmlns:a16="http://schemas.microsoft.com/office/drawing/2014/main" id="{A70FB944-CE1B-4AC9-B3BB-6EEDAA32FEDC}"/>
              </a:ext>
            </a:extLst>
          </p:cNvPr>
          <p:cNvSpPr/>
          <p:nvPr/>
        </p:nvSpPr>
        <p:spPr>
          <a:xfrm>
            <a:off x="11107767" y="7354300"/>
            <a:ext cx="1341700" cy="122399"/>
          </a:xfrm>
          <a:prstGeom prst="homePlate">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導入</a:t>
            </a:r>
          </a:p>
        </p:txBody>
      </p:sp>
      <p:sp>
        <p:nvSpPr>
          <p:cNvPr id="123" name="矢印: 五方向 23">
            <a:extLst>
              <a:ext uri="{FF2B5EF4-FFF2-40B4-BE49-F238E27FC236}">
                <a16:creationId xmlns:a16="http://schemas.microsoft.com/office/drawing/2014/main" id="{F7DA631E-5B3E-4BBB-9C44-18785DFF8F15}"/>
              </a:ext>
            </a:extLst>
          </p:cNvPr>
          <p:cNvSpPr/>
          <p:nvPr/>
        </p:nvSpPr>
        <p:spPr>
          <a:xfrm>
            <a:off x="10378497" y="7359491"/>
            <a:ext cx="720000" cy="131886"/>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600" dirty="0">
                <a:solidFill>
                  <a:schemeClr val="tx1"/>
                </a:solidFill>
                <a:latin typeface="ＭＳ Ｐゴシック" panose="020B0600070205080204" pitchFamily="50" charset="-128"/>
                <a:ea typeface="ＭＳ Ｐゴシック" panose="020B0600070205080204" pitchFamily="50" charset="-128"/>
              </a:rPr>
              <a:t>合成メタン導管注入の実証</a:t>
            </a:r>
          </a:p>
        </p:txBody>
      </p:sp>
      <p:sp>
        <p:nvSpPr>
          <p:cNvPr id="124" name="正方形/長方形 123">
            <a:extLst>
              <a:ext uri="{FF2B5EF4-FFF2-40B4-BE49-F238E27FC236}">
                <a16:creationId xmlns:a16="http://schemas.microsoft.com/office/drawing/2014/main" id="{3CBDEAB2-4783-48DA-95AA-1246C8DEBB31}"/>
              </a:ext>
            </a:extLst>
          </p:cNvPr>
          <p:cNvSpPr/>
          <p:nvPr/>
        </p:nvSpPr>
        <p:spPr>
          <a:xfrm>
            <a:off x="10253110" y="7214769"/>
            <a:ext cx="879291" cy="184666"/>
          </a:xfrm>
          <a:prstGeom prst="rect">
            <a:avLst/>
          </a:prstGeom>
        </p:spPr>
        <p:txBody>
          <a:bodyPr wrap="square">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a:lstStyle>
          <a:p>
            <a:pPr algn="r"/>
            <a:r>
              <a:rPr lang="en-US" altLang="ja-JP" sz="600" dirty="0">
                <a:latin typeface="ＭＳ Ｐゴシック" panose="020B0600070205080204" pitchFamily="50" charset="-128"/>
                <a:ea typeface="ＭＳ Ｐゴシック" panose="020B0600070205080204" pitchFamily="50" charset="-128"/>
              </a:rPr>
              <a:t>2030</a:t>
            </a:r>
            <a:r>
              <a:rPr lang="ja-JP" altLang="en-US" sz="600" dirty="0">
                <a:latin typeface="ＭＳ Ｐゴシック" panose="020B0600070205080204" pitchFamily="50" charset="-128"/>
                <a:ea typeface="ＭＳ Ｐゴシック" panose="020B0600070205080204" pitchFamily="50" charset="-128"/>
              </a:rPr>
              <a:t>年目標：</a:t>
            </a:r>
            <a:r>
              <a:rPr lang="en-US" altLang="ja-JP" sz="600" dirty="0">
                <a:latin typeface="ＭＳ Ｐゴシック" panose="020B0600070205080204" pitchFamily="50" charset="-128"/>
                <a:ea typeface="ＭＳ Ｐゴシック" panose="020B0600070205080204" pitchFamily="50" charset="-128"/>
              </a:rPr>
              <a:t>1%</a:t>
            </a:r>
            <a:r>
              <a:rPr lang="ja-JP" altLang="en-US" sz="600" dirty="0">
                <a:latin typeface="ＭＳ Ｐゴシック" panose="020B0600070205080204" pitchFamily="50" charset="-128"/>
                <a:ea typeface="ＭＳ Ｐゴシック" panose="020B0600070205080204" pitchFamily="50" charset="-128"/>
              </a:rPr>
              <a:t>混入</a:t>
            </a:r>
            <a:endParaRPr lang="ja-JP" altLang="en-US" sz="500" dirty="0">
              <a:latin typeface="ＭＳ Ｐゴシック" panose="020B0600070205080204" pitchFamily="50" charset="-128"/>
              <a:ea typeface="ＭＳ Ｐゴシック" panose="020B0600070205080204" pitchFamily="50" charset="-128"/>
            </a:endParaRPr>
          </a:p>
        </p:txBody>
      </p:sp>
      <p:sp>
        <p:nvSpPr>
          <p:cNvPr id="125" name="正方形/長方形 124">
            <a:extLst>
              <a:ext uri="{FF2B5EF4-FFF2-40B4-BE49-F238E27FC236}">
                <a16:creationId xmlns:a16="http://schemas.microsoft.com/office/drawing/2014/main" id="{D2363A5F-3C93-48FD-B9F3-BBFCD103BA52}"/>
              </a:ext>
            </a:extLst>
          </p:cNvPr>
          <p:cNvSpPr/>
          <p:nvPr/>
        </p:nvSpPr>
        <p:spPr>
          <a:xfrm>
            <a:off x="11017853" y="7223046"/>
            <a:ext cx="1511176" cy="184666"/>
          </a:xfrm>
          <a:prstGeom prst="rect">
            <a:avLst/>
          </a:prstGeom>
        </p:spPr>
        <p:txBody>
          <a:bodyPr wrap="square">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a:lstStyle>
          <a:p>
            <a:pPr algn="r"/>
            <a:r>
              <a:rPr lang="en-US" altLang="ja-JP" sz="600" dirty="0">
                <a:latin typeface="ＭＳ Ｐゴシック" panose="020B0600070205080204" pitchFamily="50" charset="-128"/>
                <a:ea typeface="ＭＳ Ｐゴシック" panose="020B0600070205080204" pitchFamily="50" charset="-128"/>
              </a:rPr>
              <a:t>2050</a:t>
            </a:r>
            <a:r>
              <a:rPr lang="ja-JP" altLang="en-US" sz="600" dirty="0">
                <a:latin typeface="ＭＳ Ｐゴシック" panose="020B0600070205080204" pitchFamily="50" charset="-128"/>
                <a:ea typeface="ＭＳ Ｐゴシック" panose="020B0600070205080204" pitchFamily="50" charset="-128"/>
              </a:rPr>
              <a:t>年目標：合成メタン</a:t>
            </a:r>
            <a:r>
              <a:rPr lang="en-US" altLang="ja-JP" sz="600" dirty="0">
                <a:latin typeface="ＭＳ Ｐゴシック" panose="020B0600070205080204" pitchFamily="50" charset="-128"/>
                <a:ea typeface="ＭＳ Ｐゴシック" panose="020B0600070205080204" pitchFamily="50" charset="-128"/>
              </a:rPr>
              <a:t>90%</a:t>
            </a:r>
            <a:r>
              <a:rPr lang="ja-JP" altLang="en-US" sz="600" dirty="0">
                <a:latin typeface="ＭＳ Ｐゴシック" panose="020B0600070205080204" pitchFamily="50" charset="-128"/>
                <a:ea typeface="ＭＳ Ｐゴシック" panose="020B0600070205080204" pitchFamily="50" charset="-128"/>
              </a:rPr>
              <a:t>以上、水素</a:t>
            </a:r>
            <a:r>
              <a:rPr lang="en-US" altLang="ja-JP" sz="600" dirty="0">
                <a:latin typeface="ＭＳ Ｐゴシック" panose="020B0600070205080204" pitchFamily="50" charset="-128"/>
                <a:ea typeface="ＭＳ Ｐゴシック" panose="020B0600070205080204" pitchFamily="50" charset="-128"/>
              </a:rPr>
              <a:t>5%</a:t>
            </a:r>
          </a:p>
        </p:txBody>
      </p:sp>
      <p:pic>
        <p:nvPicPr>
          <p:cNvPr id="17" name="図 16">
            <a:extLst>
              <a:ext uri="{FF2B5EF4-FFF2-40B4-BE49-F238E27FC236}">
                <a16:creationId xmlns:a16="http://schemas.microsoft.com/office/drawing/2014/main" id="{EF17A991-C3AD-4D0A-B355-8B2E74B6D58E}"/>
              </a:ext>
            </a:extLst>
          </p:cNvPr>
          <p:cNvPicPr>
            <a:picLocks noChangeAspect="1"/>
          </p:cNvPicPr>
          <p:nvPr/>
        </p:nvPicPr>
        <p:blipFill rotWithShape="1">
          <a:blip r:embed="rId4"/>
          <a:srcRect l="27881" t="87210" r="18999"/>
          <a:stretch/>
        </p:blipFill>
        <p:spPr>
          <a:xfrm>
            <a:off x="2357161" y="6794403"/>
            <a:ext cx="2192427" cy="329834"/>
          </a:xfrm>
          <a:prstGeom prst="rect">
            <a:avLst/>
          </a:prstGeom>
        </p:spPr>
      </p:pic>
      <p:pic>
        <p:nvPicPr>
          <p:cNvPr id="18" name="図 17">
            <a:extLst>
              <a:ext uri="{FF2B5EF4-FFF2-40B4-BE49-F238E27FC236}">
                <a16:creationId xmlns:a16="http://schemas.microsoft.com/office/drawing/2014/main" id="{42181747-A443-4036-ADBA-F0EB23653A84}"/>
              </a:ext>
            </a:extLst>
          </p:cNvPr>
          <p:cNvPicPr>
            <a:picLocks noChangeAspect="1"/>
          </p:cNvPicPr>
          <p:nvPr/>
        </p:nvPicPr>
        <p:blipFill rotWithShape="1">
          <a:blip r:embed="rId5"/>
          <a:srcRect l="30117" r="11750" b="12745"/>
          <a:stretch/>
        </p:blipFill>
        <p:spPr>
          <a:xfrm>
            <a:off x="2303960" y="5373769"/>
            <a:ext cx="1663144" cy="1559757"/>
          </a:xfrm>
          <a:prstGeom prst="rect">
            <a:avLst/>
          </a:prstGeom>
        </p:spPr>
      </p:pic>
      <p:sp>
        <p:nvSpPr>
          <p:cNvPr id="41" name="テキスト ボックス 40">
            <a:extLst>
              <a:ext uri="{FF2B5EF4-FFF2-40B4-BE49-F238E27FC236}">
                <a16:creationId xmlns:a16="http://schemas.microsoft.com/office/drawing/2014/main" id="{606EB465-9A72-4564-AE6E-131F881E8894}"/>
              </a:ext>
            </a:extLst>
          </p:cNvPr>
          <p:cNvSpPr txBox="1"/>
          <p:nvPr/>
        </p:nvSpPr>
        <p:spPr>
          <a:xfrm>
            <a:off x="2770540" y="5230266"/>
            <a:ext cx="558647" cy="253916"/>
          </a:xfrm>
          <a:prstGeom prst="rect">
            <a:avLst/>
          </a:prstGeom>
          <a:noFill/>
          <a:ln>
            <a:noFill/>
          </a:ln>
        </p:spPr>
        <p:txBody>
          <a:bodyPr wrap="square" rtlCol="0">
            <a:spAutoFit/>
          </a:bodyPr>
          <a:lstStyle/>
          <a:p>
            <a:pPr algn="ctr"/>
            <a:r>
              <a:rPr kumimoji="1" lang="en-US" altLang="ja-JP" sz="1050" dirty="0">
                <a:solidFill>
                  <a:srgbClr val="C00000"/>
                </a:solidFill>
              </a:rPr>
              <a:t>5%</a:t>
            </a:r>
            <a:endParaRPr kumimoji="1" lang="ja-JP" altLang="en-US" sz="1050" dirty="0">
              <a:solidFill>
                <a:srgbClr val="C00000"/>
              </a:solidFill>
            </a:endParaRPr>
          </a:p>
        </p:txBody>
      </p:sp>
      <p:sp>
        <p:nvSpPr>
          <p:cNvPr id="42" name="テキスト ボックス 41">
            <a:extLst>
              <a:ext uri="{FF2B5EF4-FFF2-40B4-BE49-F238E27FC236}">
                <a16:creationId xmlns:a16="http://schemas.microsoft.com/office/drawing/2014/main" id="{344A0A31-0EE1-41C6-BAFB-548729105CD3}"/>
              </a:ext>
            </a:extLst>
          </p:cNvPr>
          <p:cNvSpPr txBox="1"/>
          <p:nvPr/>
        </p:nvSpPr>
        <p:spPr>
          <a:xfrm>
            <a:off x="3164202" y="5820121"/>
            <a:ext cx="558647" cy="253916"/>
          </a:xfrm>
          <a:prstGeom prst="rect">
            <a:avLst/>
          </a:prstGeom>
          <a:noFill/>
          <a:ln>
            <a:noFill/>
          </a:ln>
        </p:spPr>
        <p:txBody>
          <a:bodyPr wrap="square" rtlCol="0">
            <a:spAutoFit/>
          </a:bodyPr>
          <a:lstStyle/>
          <a:p>
            <a:pPr algn="ctr"/>
            <a:r>
              <a:rPr kumimoji="1" lang="en-US" altLang="ja-JP" sz="1050" dirty="0">
                <a:solidFill>
                  <a:srgbClr val="C00000"/>
                </a:solidFill>
              </a:rPr>
              <a:t>26%</a:t>
            </a:r>
            <a:endParaRPr kumimoji="1" lang="ja-JP" altLang="en-US" sz="1050" dirty="0">
              <a:solidFill>
                <a:srgbClr val="C00000"/>
              </a:solidFill>
            </a:endParaRPr>
          </a:p>
        </p:txBody>
      </p:sp>
      <p:sp>
        <p:nvSpPr>
          <p:cNvPr id="128" name="テキスト ボックス 127">
            <a:extLst>
              <a:ext uri="{FF2B5EF4-FFF2-40B4-BE49-F238E27FC236}">
                <a16:creationId xmlns:a16="http://schemas.microsoft.com/office/drawing/2014/main" id="{501A62D1-DEA5-4A33-B649-B433E42FC202}"/>
              </a:ext>
            </a:extLst>
          </p:cNvPr>
          <p:cNvSpPr txBox="1"/>
          <p:nvPr/>
        </p:nvSpPr>
        <p:spPr>
          <a:xfrm>
            <a:off x="2930838" y="6198251"/>
            <a:ext cx="558647" cy="253916"/>
          </a:xfrm>
          <a:prstGeom prst="rect">
            <a:avLst/>
          </a:prstGeom>
          <a:noFill/>
          <a:ln>
            <a:noFill/>
          </a:ln>
        </p:spPr>
        <p:txBody>
          <a:bodyPr wrap="square" rtlCol="0">
            <a:spAutoFit/>
          </a:bodyPr>
          <a:lstStyle/>
          <a:p>
            <a:pPr algn="ctr"/>
            <a:r>
              <a:rPr kumimoji="1" lang="en-US" altLang="ja-JP" sz="1050" dirty="0">
                <a:ln>
                  <a:solidFill>
                    <a:schemeClr val="bg1"/>
                  </a:solidFill>
                </a:ln>
                <a:solidFill>
                  <a:schemeClr val="bg1"/>
                </a:solidFill>
              </a:rPr>
              <a:t>69%</a:t>
            </a:r>
            <a:endParaRPr kumimoji="1" lang="ja-JP" altLang="en-US" sz="1050" dirty="0">
              <a:ln>
                <a:solidFill>
                  <a:schemeClr val="bg1"/>
                </a:solidFill>
              </a:ln>
              <a:solidFill>
                <a:schemeClr val="bg1"/>
              </a:solidFill>
            </a:endParaRPr>
          </a:p>
        </p:txBody>
      </p:sp>
      <p:sp>
        <p:nvSpPr>
          <p:cNvPr id="3" name="正方形/長方形 2">
            <a:extLst>
              <a:ext uri="{FF2B5EF4-FFF2-40B4-BE49-F238E27FC236}">
                <a16:creationId xmlns:a16="http://schemas.microsoft.com/office/drawing/2014/main" id="{A09A4D22-8C22-4801-9EF1-35519AF2E86B}"/>
              </a:ext>
            </a:extLst>
          </p:cNvPr>
          <p:cNvSpPr/>
          <p:nvPr/>
        </p:nvSpPr>
        <p:spPr>
          <a:xfrm>
            <a:off x="3053263" y="6918422"/>
            <a:ext cx="72000" cy="72000"/>
          </a:xfrm>
          <a:prstGeom prst="rect">
            <a:avLst/>
          </a:prstGeom>
          <a:solidFill>
            <a:schemeClr val="tx2">
              <a:lumMod val="50000"/>
            </a:schemeClr>
          </a:solidFill>
          <a:ln w="9525">
            <a:solidFill>
              <a:schemeClr val="tx2">
                <a:lumMod val="50000"/>
              </a:schemeClr>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a:extLst>
              <a:ext uri="{FF2B5EF4-FFF2-40B4-BE49-F238E27FC236}">
                <a16:creationId xmlns:a16="http://schemas.microsoft.com/office/drawing/2014/main" id="{D341E941-5E82-4A8C-87ED-E54181BB1B68}"/>
              </a:ext>
            </a:extLst>
          </p:cNvPr>
          <p:cNvSpPr/>
          <p:nvPr/>
        </p:nvSpPr>
        <p:spPr>
          <a:xfrm>
            <a:off x="3833636" y="6907522"/>
            <a:ext cx="72000" cy="72000"/>
          </a:xfrm>
          <a:prstGeom prst="rect">
            <a:avLst/>
          </a:prstGeom>
          <a:solidFill>
            <a:schemeClr val="bg1">
              <a:lumMod val="65000"/>
            </a:schemeClr>
          </a:solidFill>
          <a:ln w="9525">
            <a:solidFill>
              <a:schemeClr val="bg1">
                <a:lumMod val="65000"/>
              </a:schemeClr>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9">
            <a:extLst>
              <a:ext uri="{FF2B5EF4-FFF2-40B4-BE49-F238E27FC236}">
                <a16:creationId xmlns:a16="http://schemas.microsoft.com/office/drawing/2014/main" id="{93C3240A-A21D-4A55-9BB7-8463B3D16742}"/>
              </a:ext>
            </a:extLst>
          </p:cNvPr>
          <p:cNvSpPr txBox="1">
            <a:spLocks noChangeArrowheads="1"/>
          </p:cNvSpPr>
          <p:nvPr/>
        </p:nvSpPr>
        <p:spPr bwMode="auto">
          <a:xfrm>
            <a:off x="6449131" y="8248649"/>
            <a:ext cx="6085931" cy="267636"/>
          </a:xfrm>
          <a:prstGeom prst="rect">
            <a:avLst/>
          </a:prstGeom>
          <a:solidFill>
            <a:schemeClr val="accent5">
              <a:lumMod val="50000"/>
            </a:schemeClr>
          </a:solidFill>
          <a:ln w="6350">
            <a:solidFill>
              <a:schemeClr val="tx1"/>
            </a:solidFill>
          </a:ln>
        </p:spPr>
        <p:txBody>
          <a:bodyPr wrap="none" lIns="36000" tIns="36000" rIns="36000" bIns="36000" anchor="ctr" anchorCtr="0">
            <a:noAutofit/>
          </a:bodyPr>
          <a:lstStyle>
            <a:lvl1pPr>
              <a:spcBef>
                <a:spcPct val="20000"/>
              </a:spcBef>
              <a:buClr>
                <a:srgbClr val="FF0000"/>
              </a:buClr>
              <a:buFont typeface="Wingdings" pitchFamily="2" charset="2"/>
              <a:buChar char="§"/>
              <a:defRPr kumimoji="1" sz="2400">
                <a:solidFill>
                  <a:schemeClr val="tx1"/>
                </a:solidFill>
                <a:latin typeface="Verdana" pitchFamily="34" charset="0"/>
                <a:ea typeface="ＭＳ Ｐゴシック" pitchFamily="50" charset="-128"/>
              </a:defRPr>
            </a:lvl1pPr>
            <a:lvl2pPr marL="742950" indent="-285750">
              <a:spcBef>
                <a:spcPct val="20000"/>
              </a:spcBef>
              <a:buClr>
                <a:srgbClr val="009999"/>
              </a:buClr>
              <a:buFont typeface="Wingdings" pitchFamily="2" charset="2"/>
              <a:buChar char="§"/>
              <a:defRPr kumimoji="1" sz="2000">
                <a:solidFill>
                  <a:schemeClr val="tx1"/>
                </a:solidFill>
                <a:latin typeface="Verdana" pitchFamily="34" charset="0"/>
                <a:ea typeface="ＭＳ Ｐゴシック" pitchFamily="50" charset="-128"/>
              </a:defRPr>
            </a:lvl2pPr>
            <a:lvl3pPr marL="1143000" indent="-228600">
              <a:spcBef>
                <a:spcPct val="20000"/>
              </a:spcBef>
              <a:buClr>
                <a:srgbClr val="5F5F5F"/>
              </a:buClr>
              <a:buChar char="–"/>
              <a:defRPr kumimoji="1">
                <a:solidFill>
                  <a:schemeClr val="tx1"/>
                </a:solidFill>
                <a:latin typeface="Verdana" pitchFamily="34" charset="0"/>
                <a:ea typeface="ＭＳ Ｐゴシック" pitchFamily="50" charset="-128"/>
              </a:defRPr>
            </a:lvl3pPr>
            <a:lvl4pPr marL="1600200" indent="-228600">
              <a:spcBef>
                <a:spcPct val="20000"/>
              </a:spcBef>
              <a:buChar char="–"/>
              <a:defRPr kumimoji="1" sz="1600">
                <a:solidFill>
                  <a:schemeClr val="tx1"/>
                </a:solidFill>
                <a:latin typeface="Verdana" pitchFamily="34" charset="0"/>
                <a:ea typeface="ＭＳ Ｐゴシック" pitchFamily="50" charset="-128"/>
              </a:defRPr>
            </a:lvl4pPr>
            <a:lvl5pPr marL="2057400" indent="-228600">
              <a:spcBef>
                <a:spcPct val="20000"/>
              </a:spcBef>
              <a:buChar char="»"/>
              <a:defRPr kumimoji="1" sz="1400">
                <a:solidFill>
                  <a:schemeClr val="tx1"/>
                </a:solidFill>
                <a:latin typeface="Verdana" pitchFamily="34" charset="0"/>
                <a:ea typeface="ＭＳ Ｐゴシック" pitchFamily="50" charset="-128"/>
              </a:defRPr>
            </a:lvl5pPr>
            <a:lvl6pPr marL="25146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6pPr>
            <a:lvl7pPr marL="29718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7pPr>
            <a:lvl8pPr marL="34290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8pPr>
            <a:lvl9pPr marL="3886200" indent="-228600" eaLnBrk="0" fontAlgn="base" hangingPunct="0">
              <a:spcBef>
                <a:spcPct val="20000"/>
              </a:spcBef>
              <a:spcAft>
                <a:spcPct val="0"/>
              </a:spcAft>
              <a:buChar char="»"/>
              <a:defRPr kumimoji="1" sz="1400">
                <a:solidFill>
                  <a:schemeClr val="tx1"/>
                </a:solidFill>
                <a:latin typeface="Verdana" pitchFamily="34" charset="0"/>
                <a:ea typeface="ＭＳ Ｐゴシック" pitchFamily="50" charset="-128"/>
              </a:defRPr>
            </a:lvl9pPr>
          </a:lstStyle>
          <a:p>
            <a:pPr marL="85725" indent="-85725">
              <a:spcBef>
                <a:spcPct val="0"/>
              </a:spcBef>
              <a:buClrTx/>
              <a:buNone/>
            </a:pPr>
            <a:r>
              <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8</a:t>
            </a:r>
            <a:r>
              <a:rPr lang="ja-JP" altLang="en-US" sz="1400" kern="100" dirty="0" err="1">
                <a:solidFill>
                  <a:schemeClr val="bg1"/>
                </a:solidFill>
                <a:latin typeface="HGP創英角ｺﾞｼｯｸUB" panose="020B0900000000000000" pitchFamily="50" charset="-128"/>
                <a:ea typeface="HGP創英角ｺﾞｼｯｸUB" panose="020B0900000000000000" pitchFamily="50" charset="-128"/>
                <a:cs typeface="Times New Roman"/>
              </a:rPr>
              <a:t>．</a:t>
            </a:r>
            <a:r>
              <a:rPr lang="ja-JP" altLang="en-US"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rPr>
              <a:t>計画策定後の継続した取組</a:t>
            </a:r>
            <a:endParaRPr lang="en-US" altLang="ja-JP" sz="1400" kern="100" dirty="0">
              <a:solidFill>
                <a:schemeClr val="bg1"/>
              </a:solidFill>
              <a:latin typeface="HGP創英角ｺﾞｼｯｸUB" panose="020B0900000000000000" pitchFamily="50" charset="-128"/>
              <a:ea typeface="HGP創英角ｺﾞｼｯｸUB" panose="020B0900000000000000" pitchFamily="50" charset="-128"/>
              <a:cs typeface="Times New Roman"/>
            </a:endParaRPr>
          </a:p>
        </p:txBody>
      </p:sp>
      <p:sp>
        <p:nvSpPr>
          <p:cNvPr id="75" name="正方形/長方形 74">
            <a:extLst>
              <a:ext uri="{FF2B5EF4-FFF2-40B4-BE49-F238E27FC236}">
                <a16:creationId xmlns:a16="http://schemas.microsoft.com/office/drawing/2014/main" id="{BE960EDA-0CC5-4912-9A94-A1C3C363B333}"/>
              </a:ext>
            </a:extLst>
          </p:cNvPr>
          <p:cNvSpPr/>
          <p:nvPr/>
        </p:nvSpPr>
        <p:spPr>
          <a:xfrm>
            <a:off x="6410783" y="8464968"/>
            <a:ext cx="6254713" cy="1054135"/>
          </a:xfrm>
          <a:prstGeom prst="rect">
            <a:avLst/>
          </a:prstGeom>
        </p:spPr>
        <p:txBody>
          <a:bodyPr wrap="square">
            <a:spAutoFit/>
          </a:bodyPr>
          <a:lstStyle/>
          <a:p>
            <a:r>
              <a:rPr lang="ja-JP" altLang="en-US" sz="900" dirty="0">
                <a:latin typeface="ＭＳ Ｐゴシック" panose="020B0600070205080204" pitchFamily="50" charset="-128"/>
                <a:ea typeface="ＭＳ Ｐゴシック" panose="020B0600070205080204" pitchFamily="50" charset="-128"/>
              </a:rPr>
              <a:t>・策定した計画については、次年度以降定期的に</a:t>
            </a:r>
            <a:r>
              <a:rPr lang="en-US" altLang="ja-JP" sz="900" dirty="0">
                <a:latin typeface="ＭＳ Ｐゴシック" panose="020B0600070205080204" pitchFamily="50" charset="-128"/>
                <a:ea typeface="ＭＳ Ｐゴシック" panose="020B0600070205080204" pitchFamily="50" charset="-128"/>
              </a:rPr>
              <a:t>PDCA</a:t>
            </a:r>
            <a:r>
              <a:rPr lang="ja-JP" altLang="en-US" sz="900" dirty="0">
                <a:latin typeface="ＭＳ Ｐゴシック" panose="020B0600070205080204" pitchFamily="50" charset="-128"/>
                <a:ea typeface="ＭＳ Ｐゴシック" panose="020B0600070205080204" pitchFamily="50" charset="-128"/>
              </a:rPr>
              <a:t>サイクルを回す取組を継続。</a:t>
            </a:r>
          </a:p>
          <a:p>
            <a:r>
              <a:rPr lang="ja-JP" altLang="en-US" sz="850" dirty="0">
                <a:latin typeface="ＭＳ Ｐゴシック" panose="020B0600070205080204" pitchFamily="50" charset="-128"/>
                <a:ea typeface="ＭＳ Ｐゴシック" panose="020B0600070205080204" pitchFamily="50" charset="-128"/>
              </a:rPr>
              <a:t>　（</a:t>
            </a:r>
            <a:r>
              <a:rPr lang="ja-JP" altLang="en-US" sz="850" dirty="0">
                <a:latin typeface="+mj-ea"/>
              </a:rPr>
              <a:t>港湾法の改正内容を踏まえ、新たに港湾脱炭素化推進協議会を設置し、令和</a:t>
            </a:r>
            <a:r>
              <a:rPr lang="en-US" altLang="ja-JP" sz="850" dirty="0">
                <a:latin typeface="+mj-ea"/>
              </a:rPr>
              <a:t>5</a:t>
            </a:r>
            <a:r>
              <a:rPr lang="ja-JP" altLang="en-US" sz="850" dirty="0">
                <a:latin typeface="+mj-ea"/>
              </a:rPr>
              <a:t>年度に港湾脱炭素化推進計画の策定をめざす。</a:t>
            </a:r>
            <a:r>
              <a:rPr lang="ja-JP" altLang="en-US" sz="850" dirty="0">
                <a:latin typeface="ＭＳ Ｐゴシック" panose="020B0600070205080204" pitchFamily="50" charset="-128"/>
                <a:ea typeface="ＭＳ Ｐゴシック" panose="020B0600070205080204" pitchFamily="50" charset="-128"/>
              </a:rPr>
              <a:t>）</a:t>
            </a:r>
          </a:p>
          <a:p>
            <a:r>
              <a:rPr lang="ja-JP" altLang="en-US" sz="900" dirty="0">
                <a:latin typeface="ＭＳ Ｐゴシック" panose="020B0600070205080204" pitchFamily="50" charset="-128"/>
                <a:ea typeface="ＭＳ Ｐゴシック" panose="020B0600070205080204" pitchFamily="50" charset="-128"/>
              </a:rPr>
              <a:t>・その他の取組</a:t>
            </a:r>
          </a:p>
          <a:p>
            <a:r>
              <a:rPr lang="ja-JP" altLang="en-US" sz="900" dirty="0">
                <a:latin typeface="ＭＳ Ｐゴシック" panose="020B0600070205080204" pitchFamily="50" charset="-128"/>
                <a:ea typeface="ＭＳ Ｐゴシック" panose="020B0600070205080204" pitchFamily="50" charset="-128"/>
              </a:rPr>
              <a:t>　　・「港湾ターミナルの脱炭素化に関する認証制度」の活用を検討</a:t>
            </a:r>
          </a:p>
          <a:p>
            <a:r>
              <a:rPr lang="ja-JP" altLang="en-US" sz="900" dirty="0">
                <a:latin typeface="ＭＳ Ｐゴシック" panose="020B0600070205080204" pitchFamily="50" charset="-128"/>
                <a:ea typeface="ＭＳ Ｐゴシック" panose="020B0600070205080204" pitchFamily="50" charset="-128"/>
              </a:rPr>
              <a:t>　　・改正港湾法における構築物の用途規制を柔軟に設定できる特例等の活用を検討</a:t>
            </a:r>
          </a:p>
          <a:p>
            <a:r>
              <a:rPr lang="ja-JP" altLang="en-US" sz="900" dirty="0">
                <a:latin typeface="ＭＳ Ｐゴシック" panose="020B0600070205080204" pitchFamily="50" charset="-128"/>
                <a:ea typeface="ＭＳ Ｐゴシック" panose="020B0600070205080204" pitchFamily="50" charset="-128"/>
              </a:rPr>
              <a:t>　　・次世代エネルギーの取扱いにかかる法規制、基準の緩和措置及び施設整備に係るコスト等の課題に対する検討</a:t>
            </a:r>
          </a:p>
          <a:p>
            <a:r>
              <a:rPr lang="ja-JP" altLang="en-US" sz="900" dirty="0">
                <a:latin typeface="ＭＳ Ｐゴシック" panose="020B0600070205080204" pitchFamily="50" charset="-128"/>
                <a:ea typeface="ＭＳ Ｐゴシック" panose="020B0600070205080204" pitchFamily="50" charset="-128"/>
              </a:rPr>
              <a:t>　　・</a:t>
            </a:r>
            <a:r>
              <a:rPr lang="en-US" altLang="ja-JP" sz="900" dirty="0">
                <a:latin typeface="ＭＳ Ｐゴシック" panose="020B0600070205080204" pitchFamily="50" charset="-128"/>
                <a:ea typeface="ＭＳ Ｐゴシック" panose="020B0600070205080204" pitchFamily="50" charset="-128"/>
              </a:rPr>
              <a:t>CNP</a:t>
            </a:r>
            <a:r>
              <a:rPr lang="ja-JP" altLang="en-US" sz="900" dirty="0">
                <a:latin typeface="ＭＳ Ｐゴシック" panose="020B0600070205080204" pitchFamily="50" charset="-128"/>
                <a:ea typeface="ＭＳ Ｐゴシック" panose="020B0600070205080204" pitchFamily="50" charset="-128"/>
              </a:rPr>
              <a:t>形成計画の対象地区において土地売却等を行う際の脱炭素化への協力要請等</a:t>
            </a:r>
          </a:p>
        </p:txBody>
      </p:sp>
      <p:sp>
        <p:nvSpPr>
          <p:cNvPr id="76" name="正方形/長方形 75">
            <a:extLst>
              <a:ext uri="{FF2B5EF4-FFF2-40B4-BE49-F238E27FC236}">
                <a16:creationId xmlns:a16="http://schemas.microsoft.com/office/drawing/2014/main" id="{9A3A8B1F-1BB4-44CF-A6AF-08CF62A91E10}"/>
              </a:ext>
            </a:extLst>
          </p:cNvPr>
          <p:cNvSpPr/>
          <p:nvPr/>
        </p:nvSpPr>
        <p:spPr>
          <a:xfrm>
            <a:off x="6418073" y="360966"/>
            <a:ext cx="5935366" cy="507831"/>
          </a:xfrm>
          <a:prstGeom prst="rect">
            <a:avLst/>
          </a:prstGeom>
        </p:spPr>
        <p:txBody>
          <a:bodyPr wrap="square">
            <a:spAutoFit/>
          </a:bodyPr>
          <a:lstStyle/>
          <a:p>
            <a:r>
              <a:rPr lang="ja-JP" altLang="en-US" sz="900" dirty="0">
                <a:latin typeface="+mn-ea"/>
              </a:rPr>
              <a:t>2030年度及び2050年に導入されている技術・取組（①アンケート・ヒアリングで把握した事業者の取組、②大口利用事業者の中長期経営計画、③次世代エネルギーに関する政策）を参考に、削減の取組シナリオを設定し、排出量を推計</a:t>
            </a:r>
            <a:endParaRPr lang="en-US" altLang="ja-JP" sz="900" dirty="0">
              <a:latin typeface="+mn-ea"/>
            </a:endParaRPr>
          </a:p>
          <a:p>
            <a:r>
              <a:rPr lang="en-US" altLang="ja-JP" sz="900" dirty="0">
                <a:latin typeface="+mn-ea"/>
              </a:rPr>
              <a:t>2050</a:t>
            </a:r>
            <a:r>
              <a:rPr lang="ja-JP" altLang="en-US" sz="900" dirty="0">
                <a:latin typeface="+mn-ea"/>
              </a:rPr>
              <a:t>年時点で非化石由来電力、水素・燃料アンモニア・合成メタン等への転換などにより</a:t>
            </a:r>
            <a:r>
              <a:rPr lang="en-US" altLang="ja-JP" sz="900" dirty="0">
                <a:latin typeface="+mn-ea"/>
              </a:rPr>
              <a:t>CN</a:t>
            </a:r>
            <a:r>
              <a:rPr lang="ja-JP" altLang="en-US" sz="900" dirty="0">
                <a:latin typeface="+mn-ea"/>
              </a:rPr>
              <a:t>が実現</a:t>
            </a:r>
          </a:p>
        </p:txBody>
      </p:sp>
      <p:pic>
        <p:nvPicPr>
          <p:cNvPr id="70" name="図 69">
            <a:extLst>
              <a:ext uri="{FF2B5EF4-FFF2-40B4-BE49-F238E27FC236}">
                <a16:creationId xmlns:a16="http://schemas.microsoft.com/office/drawing/2014/main" id="{5E7F1185-E99C-46DB-9DEF-A00C8F3CA3EF}"/>
              </a:ext>
            </a:extLst>
          </p:cNvPr>
          <p:cNvPicPr>
            <a:picLocks noChangeAspect="1"/>
          </p:cNvPicPr>
          <p:nvPr/>
        </p:nvPicPr>
        <p:blipFill rotWithShape="1">
          <a:blip r:embed="rId6"/>
          <a:srcRect r="8412" b="7488"/>
          <a:stretch/>
        </p:blipFill>
        <p:spPr>
          <a:xfrm>
            <a:off x="3803759" y="5476862"/>
            <a:ext cx="2507574" cy="1205488"/>
          </a:xfrm>
          <a:prstGeom prst="rect">
            <a:avLst/>
          </a:prstGeom>
        </p:spPr>
      </p:pic>
      <p:sp>
        <p:nvSpPr>
          <p:cNvPr id="8" name="正方形/長方形 7">
            <a:extLst>
              <a:ext uri="{FF2B5EF4-FFF2-40B4-BE49-F238E27FC236}">
                <a16:creationId xmlns:a16="http://schemas.microsoft.com/office/drawing/2014/main" id="{E188D3BB-8AA9-439E-83E2-BBD6E18C855A}"/>
              </a:ext>
            </a:extLst>
          </p:cNvPr>
          <p:cNvSpPr/>
          <p:nvPr/>
        </p:nvSpPr>
        <p:spPr>
          <a:xfrm>
            <a:off x="10228534" y="2091928"/>
            <a:ext cx="1717137" cy="338554"/>
          </a:xfrm>
          <a:prstGeom prst="rect">
            <a:avLst/>
          </a:prstGeom>
        </p:spPr>
        <p:txBody>
          <a:bodyPr wrap="none">
            <a:spAutoFit/>
          </a:bodyPr>
          <a:lstStyle/>
          <a:p>
            <a:r>
              <a:rPr lang="en-US" altLang="ja-JP" sz="800" b="1" dirty="0">
                <a:solidFill>
                  <a:schemeClr val="bg1"/>
                </a:solidFill>
                <a:ea typeface="游ゴシック" panose="020B0400000000000000" pitchFamily="50" charset="-128"/>
                <a:cs typeface="Times New Roman" panose="02020603050405020304" pitchFamily="18" charset="0"/>
              </a:rPr>
              <a:t>※</a:t>
            </a:r>
            <a:r>
              <a:rPr lang="ja-JP" altLang="ja-JP" sz="800" b="1" dirty="0">
                <a:solidFill>
                  <a:schemeClr val="bg1"/>
                </a:solidFill>
                <a:ea typeface="游ゴシック" panose="020B0400000000000000" pitchFamily="50" charset="-128"/>
                <a:cs typeface="Times New Roman" panose="02020603050405020304" pitchFamily="18" charset="0"/>
              </a:rPr>
              <a:t>堺泉北港で３港分を輸入</a:t>
            </a:r>
            <a:endParaRPr lang="en-US" altLang="ja-JP" sz="800" b="1" dirty="0">
              <a:solidFill>
                <a:schemeClr val="bg1"/>
              </a:solidFill>
              <a:ea typeface="游ゴシック" panose="020B0400000000000000" pitchFamily="50" charset="-128"/>
              <a:cs typeface="Times New Roman" panose="02020603050405020304" pitchFamily="18" charset="0"/>
            </a:endParaRPr>
          </a:p>
          <a:p>
            <a:r>
              <a:rPr lang="en-US" altLang="ja-JP" sz="800" b="1" dirty="0">
                <a:solidFill>
                  <a:schemeClr val="bg1"/>
                </a:solidFill>
                <a:ea typeface="游ゴシック" panose="020B0400000000000000" pitchFamily="50" charset="-128"/>
                <a:cs typeface="Times New Roman" panose="02020603050405020304" pitchFamily="18" charset="0"/>
              </a:rPr>
              <a:t>※</a:t>
            </a:r>
            <a:r>
              <a:rPr lang="ja-JP" altLang="en-US" sz="800" b="1" dirty="0">
                <a:solidFill>
                  <a:schemeClr val="bg1"/>
                </a:solidFill>
                <a:ea typeface="游ゴシック" panose="020B0400000000000000" pitchFamily="50" charset="-128"/>
                <a:cs typeface="Times New Roman" panose="02020603050405020304" pitchFamily="18" charset="0"/>
              </a:rPr>
              <a:t>タンク基数は大阪“みなと”全体</a:t>
            </a:r>
            <a:endParaRPr lang="ja-JP" altLang="en-US" sz="800" b="1" dirty="0">
              <a:solidFill>
                <a:schemeClr val="bg1"/>
              </a:solidFill>
            </a:endParaRPr>
          </a:p>
        </p:txBody>
      </p:sp>
      <p:sp>
        <p:nvSpPr>
          <p:cNvPr id="72" name="テキスト ボックス 71"/>
          <p:cNvSpPr txBox="1"/>
          <p:nvPr/>
        </p:nvSpPr>
        <p:spPr>
          <a:xfrm>
            <a:off x="6444742" y="2323561"/>
            <a:ext cx="5328703" cy="507831"/>
          </a:xfrm>
          <a:prstGeom prst="rect">
            <a:avLst/>
          </a:prstGeom>
          <a:noFill/>
          <a:ln>
            <a:noFill/>
          </a:ln>
        </p:spPr>
        <p:txBody>
          <a:bodyPr wrap="none" rtlCol="0">
            <a:spAutoFit/>
          </a:bodyPr>
          <a:lstStyle/>
          <a:p>
            <a:r>
              <a:rPr lang="ja-JP" altLang="en-US" sz="900" dirty="0">
                <a:latin typeface="+mn-ea"/>
              </a:rPr>
              <a:t>水素・燃料アンモニアの需要量について、</a:t>
            </a:r>
            <a:r>
              <a:rPr lang="en-US" altLang="ja-JP" sz="900" dirty="0">
                <a:latin typeface="+mn-ea"/>
              </a:rPr>
              <a:t>3</a:t>
            </a:r>
            <a:r>
              <a:rPr lang="ja-JP" altLang="en-US" sz="900" dirty="0">
                <a:latin typeface="+mn-ea"/>
              </a:rPr>
              <a:t>港湾（大阪港・堺泉北港・阪南港）エリア内を範囲として、推計。</a:t>
            </a:r>
          </a:p>
          <a:p>
            <a:r>
              <a:rPr lang="en-US" altLang="ja-JP" sz="900" dirty="0">
                <a:latin typeface="+mn-ea"/>
              </a:rPr>
              <a:t>2030</a:t>
            </a:r>
            <a:r>
              <a:rPr lang="ja-JP" altLang="en-US" sz="900" dirty="0">
                <a:latin typeface="+mn-ea"/>
              </a:rPr>
              <a:t>年度時点は各事業者による将来計画に基づき、推計。</a:t>
            </a:r>
          </a:p>
          <a:p>
            <a:r>
              <a:rPr lang="en-US" altLang="ja-JP" sz="900" dirty="0">
                <a:latin typeface="+mn-ea"/>
              </a:rPr>
              <a:t>2050</a:t>
            </a:r>
            <a:r>
              <a:rPr lang="ja-JP" altLang="en-US" sz="900" dirty="0">
                <a:latin typeface="+mn-ea"/>
              </a:rPr>
              <a:t>年時点については、化石燃料が全量水素・燃料アンモニア等に置き換わると仮定し、推計。</a:t>
            </a:r>
          </a:p>
        </p:txBody>
      </p:sp>
      <p:sp>
        <p:nvSpPr>
          <p:cNvPr id="73" name="正方形/長方形 72">
            <a:extLst>
              <a:ext uri="{FF2B5EF4-FFF2-40B4-BE49-F238E27FC236}">
                <a16:creationId xmlns:a16="http://schemas.microsoft.com/office/drawing/2014/main" id="{356CDF99-5A9C-4D5C-89EC-13D7CD7F822B}"/>
              </a:ext>
            </a:extLst>
          </p:cNvPr>
          <p:cNvSpPr/>
          <p:nvPr/>
        </p:nvSpPr>
        <p:spPr>
          <a:xfrm>
            <a:off x="7823252" y="4845842"/>
            <a:ext cx="2225289" cy="230832"/>
          </a:xfrm>
          <a:prstGeom prst="rect">
            <a:avLst/>
          </a:prstGeom>
        </p:spPr>
        <p:txBody>
          <a:bodyPr wrap="none">
            <a:spAutoFit/>
          </a:bodyPr>
          <a:lstStyle/>
          <a:p>
            <a:pPr algn="r"/>
            <a:r>
              <a:rPr lang="en-US" altLang="ja-JP" sz="900" b="1" dirty="0">
                <a:solidFill>
                  <a:schemeClr val="bg1"/>
                </a:solidFill>
                <a:latin typeface="+mn-ea"/>
              </a:rPr>
              <a:t>※</a:t>
            </a:r>
            <a:r>
              <a:rPr lang="ja-JP" altLang="en-US" sz="900" b="1">
                <a:solidFill>
                  <a:schemeClr val="bg1"/>
                </a:solidFill>
                <a:latin typeface="+mn-ea"/>
              </a:rPr>
              <a:t>各港</a:t>
            </a:r>
            <a:r>
              <a:rPr lang="ja-JP" altLang="en-US" sz="900" b="1" dirty="0">
                <a:solidFill>
                  <a:schemeClr val="bg1"/>
                </a:solidFill>
                <a:latin typeface="+mn-ea"/>
              </a:rPr>
              <a:t>の特徴を踏まえ、主な取組を抽出</a:t>
            </a:r>
          </a:p>
        </p:txBody>
      </p:sp>
      <p:grpSp>
        <p:nvGrpSpPr>
          <p:cNvPr id="9" name="グループ化 8"/>
          <p:cNvGrpSpPr/>
          <p:nvPr/>
        </p:nvGrpSpPr>
        <p:grpSpPr>
          <a:xfrm>
            <a:off x="9496398" y="6339316"/>
            <a:ext cx="2953069" cy="247678"/>
            <a:chOff x="9496399" y="6323833"/>
            <a:chExt cx="2953069" cy="247678"/>
          </a:xfrm>
        </p:grpSpPr>
        <p:grpSp>
          <p:nvGrpSpPr>
            <p:cNvPr id="77" name="グループ化 76">
              <a:extLst>
                <a:ext uri="{FF2B5EF4-FFF2-40B4-BE49-F238E27FC236}">
                  <a16:creationId xmlns:a16="http://schemas.microsoft.com/office/drawing/2014/main" id="{3EC6BD79-F7F3-4BF7-92B1-9163EF1EBCF6}"/>
                </a:ext>
              </a:extLst>
            </p:cNvPr>
            <p:cNvGrpSpPr/>
            <p:nvPr/>
          </p:nvGrpSpPr>
          <p:grpSpPr>
            <a:xfrm>
              <a:off x="9496399" y="6325672"/>
              <a:ext cx="2953069" cy="245839"/>
              <a:chOff x="2412350" y="3036453"/>
              <a:chExt cx="6770139" cy="245839"/>
            </a:xfrm>
          </p:grpSpPr>
          <p:sp>
            <p:nvSpPr>
              <p:cNvPr id="78" name="矢印: 五方向 24">
                <a:extLst>
                  <a:ext uri="{FF2B5EF4-FFF2-40B4-BE49-F238E27FC236}">
                    <a16:creationId xmlns:a16="http://schemas.microsoft.com/office/drawing/2014/main" id="{D665A60F-06CF-4045-BA6F-23D6A53DEDA7}"/>
                  </a:ext>
                </a:extLst>
              </p:cNvPr>
              <p:cNvSpPr/>
              <p:nvPr/>
            </p:nvSpPr>
            <p:spPr>
              <a:xfrm>
                <a:off x="7238489" y="3149092"/>
                <a:ext cx="1944000" cy="133200"/>
              </a:xfrm>
              <a:prstGeom prst="homePlat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500" dirty="0">
                  <a:solidFill>
                    <a:schemeClr val="tx1"/>
                  </a:solidFill>
                </a:endParaRPr>
              </a:p>
            </p:txBody>
          </p:sp>
          <p:grpSp>
            <p:nvGrpSpPr>
              <p:cNvPr id="79" name="グループ化 78">
                <a:extLst>
                  <a:ext uri="{FF2B5EF4-FFF2-40B4-BE49-F238E27FC236}">
                    <a16:creationId xmlns:a16="http://schemas.microsoft.com/office/drawing/2014/main" id="{327FDCED-A566-47DF-B930-90B96520B04A}"/>
                  </a:ext>
                </a:extLst>
              </p:cNvPr>
              <p:cNvGrpSpPr/>
              <p:nvPr/>
            </p:nvGrpSpPr>
            <p:grpSpPr>
              <a:xfrm>
                <a:off x="2412350" y="3036453"/>
                <a:ext cx="5100418" cy="245502"/>
                <a:chOff x="2421120" y="2465933"/>
                <a:chExt cx="5100418" cy="245502"/>
              </a:xfrm>
            </p:grpSpPr>
            <p:sp>
              <p:nvSpPr>
                <p:cNvPr id="80" name="矢印: 五方向 23">
                  <a:extLst>
                    <a:ext uri="{FF2B5EF4-FFF2-40B4-BE49-F238E27FC236}">
                      <a16:creationId xmlns:a16="http://schemas.microsoft.com/office/drawing/2014/main" id="{421DCBF8-0655-44B7-ACAB-1EA15065D92E}"/>
                    </a:ext>
                  </a:extLst>
                </p:cNvPr>
                <p:cNvSpPr/>
                <p:nvPr/>
              </p:nvSpPr>
              <p:spPr>
                <a:xfrm>
                  <a:off x="2421120" y="2577548"/>
                  <a:ext cx="1450805" cy="13320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600" dirty="0">
                    <a:solidFill>
                      <a:schemeClr val="tx1"/>
                    </a:solidFill>
                  </a:endParaRPr>
                </a:p>
              </p:txBody>
            </p:sp>
            <p:sp>
              <p:nvSpPr>
                <p:cNvPr id="90" name="矢印: 五方向 23">
                  <a:extLst>
                    <a:ext uri="{FF2B5EF4-FFF2-40B4-BE49-F238E27FC236}">
                      <a16:creationId xmlns:a16="http://schemas.microsoft.com/office/drawing/2014/main" id="{43B879D6-90E0-4B40-8FD1-35F035782742}"/>
                    </a:ext>
                  </a:extLst>
                </p:cNvPr>
                <p:cNvSpPr/>
                <p:nvPr/>
              </p:nvSpPr>
              <p:spPr>
                <a:xfrm>
                  <a:off x="3862825" y="2578235"/>
                  <a:ext cx="3373997" cy="133200"/>
                </a:xfrm>
                <a:prstGeom prst="homePlat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実証</a:t>
                  </a:r>
                </a:p>
              </p:txBody>
            </p:sp>
            <p:sp>
              <p:nvSpPr>
                <p:cNvPr id="93" name="正方形/長方形 92">
                  <a:extLst>
                    <a:ext uri="{FF2B5EF4-FFF2-40B4-BE49-F238E27FC236}">
                      <a16:creationId xmlns:a16="http://schemas.microsoft.com/office/drawing/2014/main" id="{D2584EAD-E9F8-4EC8-997F-DA62EE527C2B}"/>
                    </a:ext>
                  </a:extLst>
                </p:cNvPr>
                <p:cNvSpPr/>
                <p:nvPr/>
              </p:nvSpPr>
              <p:spPr>
                <a:xfrm>
                  <a:off x="5422374" y="2465933"/>
                  <a:ext cx="2099164" cy="161583"/>
                </a:xfrm>
                <a:prstGeom prst="rect">
                  <a:avLst/>
                </a:prstGeom>
              </p:spPr>
              <p:txBody>
                <a:bodyPr wrap="none">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a:lstStyle>
                <a:p>
                  <a:pPr algn="r"/>
                  <a:r>
                    <a:rPr lang="en-US" altLang="ja-JP" sz="450" dirty="0">
                      <a:latin typeface="+mn-ea"/>
                      <a:ea typeface="+mn-ea"/>
                    </a:rPr>
                    <a:t>2028</a:t>
                  </a:r>
                  <a:r>
                    <a:rPr lang="ja-JP" altLang="en-US" sz="450" dirty="0">
                      <a:latin typeface="+mn-ea"/>
                      <a:ea typeface="+mn-ea"/>
                    </a:rPr>
                    <a:t>年　</a:t>
                  </a:r>
                  <a:r>
                    <a:rPr lang="zh-TW" altLang="en-US" sz="450" dirty="0">
                      <a:latin typeface="+mn-ea"/>
                      <a:ea typeface="+mn-ea"/>
                    </a:rPr>
                    <a:t>水素燃料船商用運航</a:t>
                  </a:r>
                  <a:endParaRPr lang="ja-JP" altLang="en-US" sz="450" dirty="0">
                    <a:latin typeface="+mn-ea"/>
                    <a:ea typeface="+mn-ea"/>
                  </a:endParaRPr>
                </a:p>
              </p:txBody>
            </p:sp>
          </p:grpSp>
        </p:grpSp>
        <p:sp>
          <p:nvSpPr>
            <p:cNvPr id="94" name="正方形/長方形 93">
              <a:extLst>
                <a:ext uri="{FF2B5EF4-FFF2-40B4-BE49-F238E27FC236}">
                  <a16:creationId xmlns:a16="http://schemas.microsoft.com/office/drawing/2014/main" id="{D2584EAD-E9F8-4EC8-997F-DA62EE527C2B}"/>
                </a:ext>
              </a:extLst>
            </p:cNvPr>
            <p:cNvSpPr/>
            <p:nvPr/>
          </p:nvSpPr>
          <p:spPr>
            <a:xfrm>
              <a:off x="9497145" y="6323833"/>
              <a:ext cx="1401192" cy="161583"/>
            </a:xfrm>
            <a:prstGeom prst="rect">
              <a:avLst/>
            </a:prstGeom>
          </p:spPr>
          <p:txBody>
            <a:bodyPr wrap="square">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71" algn="l" rtl="0" fontAlgn="base">
                <a:spcBef>
                  <a:spcPct val="0"/>
                </a:spcBef>
                <a:spcAft>
                  <a:spcPct val="0"/>
                </a:spcAft>
                <a:defRPr kumimoji="1" kern="1200">
                  <a:solidFill>
                    <a:schemeClr val="tx1"/>
                  </a:solidFill>
                  <a:latin typeface="Arial" charset="0"/>
                  <a:ea typeface="ＭＳ Ｐゴシック" charset="-128"/>
                  <a:cs typeface="+mn-cs"/>
                </a:defRPr>
              </a:lvl2pPr>
              <a:lvl3pPr marL="914341" algn="l" rtl="0" fontAlgn="base">
                <a:spcBef>
                  <a:spcPct val="0"/>
                </a:spcBef>
                <a:spcAft>
                  <a:spcPct val="0"/>
                </a:spcAft>
                <a:defRPr kumimoji="1" kern="1200">
                  <a:solidFill>
                    <a:schemeClr val="tx1"/>
                  </a:solidFill>
                  <a:latin typeface="Arial" charset="0"/>
                  <a:ea typeface="ＭＳ Ｐゴシック" charset="-128"/>
                  <a:cs typeface="+mn-cs"/>
                </a:defRPr>
              </a:lvl3pPr>
              <a:lvl4pPr marL="1371513" algn="l" rtl="0" fontAlgn="base">
                <a:spcBef>
                  <a:spcPct val="0"/>
                </a:spcBef>
                <a:spcAft>
                  <a:spcPct val="0"/>
                </a:spcAft>
                <a:defRPr kumimoji="1" kern="1200">
                  <a:solidFill>
                    <a:schemeClr val="tx1"/>
                  </a:solidFill>
                  <a:latin typeface="Arial" charset="0"/>
                  <a:ea typeface="ＭＳ Ｐゴシック" charset="-128"/>
                  <a:cs typeface="+mn-cs"/>
                </a:defRPr>
              </a:lvl4pPr>
              <a:lvl5pPr marL="1828683" algn="l" rtl="0" fontAlgn="base">
                <a:spcBef>
                  <a:spcPct val="0"/>
                </a:spcBef>
                <a:spcAft>
                  <a:spcPct val="0"/>
                </a:spcAft>
                <a:defRPr kumimoji="1" kern="1200">
                  <a:solidFill>
                    <a:schemeClr val="tx1"/>
                  </a:solidFill>
                  <a:latin typeface="Arial" charset="0"/>
                  <a:ea typeface="ＭＳ Ｐゴシック" charset="-128"/>
                  <a:cs typeface="+mn-cs"/>
                </a:defRPr>
              </a:lvl5pPr>
              <a:lvl6pPr marL="2285854" algn="l" defTabSz="914341" rtl="0" eaLnBrk="1" latinLnBrk="0" hangingPunct="1">
                <a:defRPr kumimoji="1" kern="1200">
                  <a:solidFill>
                    <a:schemeClr val="tx1"/>
                  </a:solidFill>
                  <a:latin typeface="Arial" charset="0"/>
                  <a:ea typeface="ＭＳ Ｐゴシック" charset="-128"/>
                  <a:cs typeface="+mn-cs"/>
                </a:defRPr>
              </a:lvl6pPr>
              <a:lvl7pPr marL="2743024" algn="l" defTabSz="914341" rtl="0" eaLnBrk="1" latinLnBrk="0" hangingPunct="1">
                <a:defRPr kumimoji="1" kern="1200">
                  <a:solidFill>
                    <a:schemeClr val="tx1"/>
                  </a:solidFill>
                  <a:latin typeface="Arial" charset="0"/>
                  <a:ea typeface="ＭＳ Ｐゴシック" charset="-128"/>
                  <a:cs typeface="+mn-cs"/>
                </a:defRPr>
              </a:lvl7pPr>
              <a:lvl8pPr marL="3200196" algn="l" defTabSz="914341" rtl="0" eaLnBrk="1" latinLnBrk="0" hangingPunct="1">
                <a:defRPr kumimoji="1" kern="1200">
                  <a:solidFill>
                    <a:schemeClr val="tx1"/>
                  </a:solidFill>
                  <a:latin typeface="Arial" charset="0"/>
                  <a:ea typeface="ＭＳ Ｐゴシック" charset="-128"/>
                  <a:cs typeface="+mn-cs"/>
                </a:defRPr>
              </a:lvl8pPr>
              <a:lvl9pPr marL="3657366" algn="l" defTabSz="914341" rtl="0" eaLnBrk="1" latinLnBrk="0" hangingPunct="1">
                <a:defRPr kumimoji="1" kern="1200">
                  <a:solidFill>
                    <a:schemeClr val="tx1"/>
                  </a:solidFill>
                  <a:latin typeface="Arial" charset="0"/>
                  <a:ea typeface="ＭＳ Ｐゴシック" charset="-128"/>
                  <a:cs typeface="+mn-cs"/>
                </a:defRPr>
              </a:lvl9pPr>
            </a:lstStyle>
            <a:p>
              <a:pPr algn="r"/>
              <a:r>
                <a:rPr lang="en-US" altLang="ja-JP" sz="450" dirty="0">
                  <a:latin typeface="+mn-ea"/>
                  <a:ea typeface="+mn-ea"/>
                </a:rPr>
                <a:t>2025</a:t>
              </a:r>
              <a:r>
                <a:rPr lang="ja-JP" altLang="en-US" sz="450" dirty="0">
                  <a:latin typeface="+mn-ea"/>
                  <a:ea typeface="+mn-ea"/>
                </a:rPr>
                <a:t>年　</a:t>
              </a:r>
              <a:r>
                <a:rPr lang="zh-TW" altLang="en-US" sz="450" dirty="0">
                  <a:latin typeface="+mn-ea"/>
                  <a:ea typeface="+mn-ea"/>
                </a:rPr>
                <a:t>水素燃料</a:t>
              </a:r>
              <a:r>
                <a:rPr lang="ja-JP" altLang="en-US" sz="450" dirty="0">
                  <a:latin typeface="+mn-ea"/>
                  <a:ea typeface="+mn-ea"/>
                </a:rPr>
                <a:t>旅客船商用運航（大阪港）</a:t>
              </a:r>
            </a:p>
          </p:txBody>
        </p:sp>
      </p:grpSp>
      <p:sp>
        <p:nvSpPr>
          <p:cNvPr id="96" name="テキスト ボックス 95">
            <a:extLst>
              <a:ext uri="{FF2B5EF4-FFF2-40B4-BE49-F238E27FC236}">
                <a16:creationId xmlns:a16="http://schemas.microsoft.com/office/drawing/2014/main" id="{B3DBF1CC-29FE-4E4B-AB59-64A9E7564FE0}"/>
              </a:ext>
            </a:extLst>
          </p:cNvPr>
          <p:cNvSpPr txBox="1"/>
          <p:nvPr/>
        </p:nvSpPr>
        <p:spPr>
          <a:xfrm>
            <a:off x="9339314" y="6431258"/>
            <a:ext cx="913196" cy="184666"/>
          </a:xfrm>
          <a:prstGeom prst="rect">
            <a:avLst/>
          </a:prstGeom>
          <a:noFill/>
          <a:ln>
            <a:noFill/>
          </a:ln>
        </p:spPr>
        <p:txBody>
          <a:bodyPr wrap="square" rtlCol="0">
            <a:spAutoFit/>
          </a:bodyPr>
          <a:lstStyle/>
          <a:p>
            <a:pPr algn="ctr"/>
            <a:r>
              <a:rPr lang="ja-JP" altLang="en-US" sz="600" dirty="0"/>
              <a:t>船舶の技術開発</a:t>
            </a:r>
          </a:p>
        </p:txBody>
      </p:sp>
      <p:sp>
        <p:nvSpPr>
          <p:cNvPr id="97" name="テキスト ボックス 96">
            <a:extLst>
              <a:ext uri="{FF2B5EF4-FFF2-40B4-BE49-F238E27FC236}">
                <a16:creationId xmlns:a16="http://schemas.microsoft.com/office/drawing/2014/main" id="{B3DBF1CC-29FE-4E4B-AB59-64A9E7564FE0}"/>
              </a:ext>
            </a:extLst>
          </p:cNvPr>
          <p:cNvSpPr txBox="1"/>
          <p:nvPr/>
        </p:nvSpPr>
        <p:spPr>
          <a:xfrm>
            <a:off x="11573126" y="6388734"/>
            <a:ext cx="913196" cy="246221"/>
          </a:xfrm>
          <a:prstGeom prst="rect">
            <a:avLst/>
          </a:prstGeom>
          <a:noFill/>
          <a:ln>
            <a:noFill/>
          </a:ln>
        </p:spPr>
        <p:txBody>
          <a:bodyPr wrap="square" rtlCol="0">
            <a:spAutoFit/>
          </a:bodyPr>
          <a:lstStyle/>
          <a:p>
            <a:pPr algn="ctr"/>
            <a:r>
              <a:rPr lang="ja-JP" altLang="en-US" sz="600" dirty="0"/>
              <a:t>導入・拡大</a:t>
            </a:r>
          </a:p>
          <a:p>
            <a:pPr algn="ctr"/>
            <a:r>
              <a:rPr lang="en-US" altLang="ja-JP" sz="400" dirty="0"/>
              <a:t>※</a:t>
            </a:r>
            <a:r>
              <a:rPr lang="ja-JP" altLang="en-US" sz="400" dirty="0"/>
              <a:t>更新時期に合わせ導入</a:t>
            </a:r>
          </a:p>
        </p:txBody>
      </p:sp>
      <p:sp>
        <p:nvSpPr>
          <p:cNvPr id="99" name="正方形/長方形 98">
            <a:extLst>
              <a:ext uri="{FF2B5EF4-FFF2-40B4-BE49-F238E27FC236}">
                <a16:creationId xmlns:a16="http://schemas.microsoft.com/office/drawing/2014/main" id="{934C873B-A3A0-4EEA-A3F0-6659505BBBE7}"/>
              </a:ext>
            </a:extLst>
          </p:cNvPr>
          <p:cNvSpPr/>
          <p:nvPr/>
        </p:nvSpPr>
        <p:spPr>
          <a:xfrm>
            <a:off x="2598848" y="8554180"/>
            <a:ext cx="3946442" cy="200055"/>
          </a:xfrm>
          <a:prstGeom prst="rect">
            <a:avLst/>
          </a:prstGeom>
        </p:spPr>
        <p:txBody>
          <a:bodyPr wrap="square">
            <a:spAutoFit/>
          </a:bodyPr>
          <a:lstStyle/>
          <a:p>
            <a:r>
              <a:rPr lang="en-US" altLang="ja-JP" sz="700" dirty="0">
                <a:latin typeface="+mn-ea"/>
                <a:cs typeface="ＭＳ Ｐゴシック" panose="020B0600070205080204" pitchFamily="50" charset="-128"/>
              </a:rPr>
              <a:t>※</a:t>
            </a:r>
            <a:r>
              <a:rPr lang="ja-JP" altLang="ja-JP" sz="700" dirty="0">
                <a:latin typeface="+mn-ea"/>
                <a:cs typeface="ＭＳ Ｐゴシック" panose="020B0600070205080204" pitchFamily="50" charset="-128"/>
              </a:rPr>
              <a:t>端数処理を四捨五入により行っていることから、総数と内訳の計とが一致しない場合がある</a:t>
            </a:r>
            <a:endParaRPr lang="ja-JP" altLang="en-US" sz="700" dirty="0">
              <a:latin typeface="+mn-ea"/>
            </a:endParaRPr>
          </a:p>
        </p:txBody>
      </p:sp>
    </p:spTree>
    <p:extLst>
      <p:ext uri="{BB962C8B-B14F-4D97-AF65-F5344CB8AC3E}">
        <p14:creationId xmlns:p14="http://schemas.microsoft.com/office/powerpoint/2010/main" val="303500558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tailEnd type="arrow"/>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wrap="none" rtlCol="0">
        <a:spAutoFit/>
      </a:bodyPr>
      <a:lstStyle>
        <a:defPPr algn="ctr">
          <a:defRPr kumimoji="1" sz="900"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13414</TotalTime>
  <Words>1814</Words>
  <Application>Microsoft Office PowerPoint</Application>
  <PresentationFormat>A3 297x420 mm</PresentationFormat>
  <Paragraphs>251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HGP創英角ｺﾞｼｯｸUB</vt:lpstr>
      <vt:lpstr>HG丸ｺﾞｼｯｸM-PRO</vt:lpstr>
      <vt:lpstr>ＭＳ Ｐゴシック</vt:lpstr>
      <vt:lpstr>新細明體</vt:lpstr>
      <vt:lpstr>游ゴシック</vt:lpstr>
      <vt:lpstr>Arial</vt:lpstr>
      <vt:lpstr>Calibri</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dpt1a</dc:creator>
  <cp:lastModifiedBy>小山　悠葵</cp:lastModifiedBy>
  <cp:revision>1098</cp:revision>
  <cp:lastPrinted>2023-02-01T08:04:12Z</cp:lastPrinted>
  <dcterms:created xsi:type="dcterms:W3CDTF">2016-02-19T01:15:36Z</dcterms:created>
  <dcterms:modified xsi:type="dcterms:W3CDTF">2023-02-01T08:04:34Z</dcterms:modified>
</cp:coreProperties>
</file>