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28" r:id="rId2"/>
    <p:sldId id="333" r:id="rId3"/>
    <p:sldId id="332" r:id="rId4"/>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谷　悠" initials="竹谷　悠" lastIdx="12" clrIdx="0">
    <p:extLst>
      <p:ext uri="{19B8F6BF-5375-455C-9EA6-DF929625EA0E}">
        <p15:presenceInfo xmlns:p15="http://schemas.microsoft.com/office/powerpoint/2012/main" userId="竹谷　悠"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BC5908"/>
    <a:srgbClr val="EA5F00"/>
    <a:srgbClr val="9BBB59"/>
    <a:srgbClr val="FFD5FF"/>
    <a:srgbClr val="FFCCFF"/>
    <a:srgbClr val="FFFFFF"/>
    <a:srgbClr val="003366"/>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82" autoAdjust="0"/>
    <p:restoredTop sz="94333" autoAdjust="0"/>
  </p:normalViewPr>
  <p:slideViewPr>
    <p:cSldViewPr showGuides="1">
      <p:cViewPr>
        <p:scale>
          <a:sx n="100" d="100"/>
          <a:sy n="100" d="100"/>
        </p:scale>
        <p:origin x="-564" y="-1512"/>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8"/>
            <a:ext cx="2949787" cy="496967"/>
          </a:xfrm>
          <a:prstGeom prst="rect">
            <a:avLst/>
          </a:prstGeom>
        </p:spPr>
        <p:txBody>
          <a:bodyPr vert="horz" lIns="91379" tIns="45690" rIns="91379" bIns="4569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5" y="8"/>
            <a:ext cx="2949787" cy="496967"/>
          </a:xfrm>
          <a:prstGeom prst="rect">
            <a:avLst/>
          </a:prstGeom>
        </p:spPr>
        <p:txBody>
          <a:bodyPr vert="horz" lIns="91379" tIns="45690" rIns="91379" bIns="45690" rtlCol="0"/>
          <a:lstStyle>
            <a:lvl1pPr algn="r">
              <a:defRPr sz="1200"/>
            </a:lvl1pPr>
          </a:lstStyle>
          <a:p>
            <a:fld id="{9DC3240C-4457-4748-A87E-E97EB9BFB9C3}" type="datetimeFigureOut">
              <a:rPr kumimoji="1" lang="ja-JP" altLang="en-US" smtClean="0"/>
              <a:t>2023/1/18</a:t>
            </a:fld>
            <a:endParaRPr kumimoji="1" lang="ja-JP" altLang="en-US"/>
          </a:p>
        </p:txBody>
      </p:sp>
      <p:sp>
        <p:nvSpPr>
          <p:cNvPr id="4" name="フッター プレースホルダー 3"/>
          <p:cNvSpPr>
            <a:spLocks noGrp="1"/>
          </p:cNvSpPr>
          <p:nvPr>
            <p:ph type="ftr" sz="quarter" idx="2"/>
          </p:nvPr>
        </p:nvSpPr>
        <p:spPr>
          <a:xfrm>
            <a:off x="7" y="9440654"/>
            <a:ext cx="2949787" cy="496967"/>
          </a:xfrm>
          <a:prstGeom prst="rect">
            <a:avLst/>
          </a:prstGeom>
        </p:spPr>
        <p:txBody>
          <a:bodyPr vert="horz" lIns="91379" tIns="45690" rIns="91379" bIns="4569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5" y="9440654"/>
            <a:ext cx="2949787" cy="496967"/>
          </a:xfrm>
          <a:prstGeom prst="rect">
            <a:avLst/>
          </a:prstGeom>
        </p:spPr>
        <p:txBody>
          <a:bodyPr vert="horz" lIns="91379" tIns="45690" rIns="91379" bIns="45690" rtlCol="0" anchor="b"/>
          <a:lstStyle>
            <a:lvl1pPr algn="r">
              <a:defRPr sz="1200"/>
            </a:lvl1pPr>
          </a:lstStyle>
          <a:p>
            <a:fld id="{371AE32C-035D-4DE8-B90D-E3557E6E23EA}" type="slidenum">
              <a:rPr kumimoji="1" lang="ja-JP" altLang="en-US" smtClean="0"/>
              <a:t>‹#›</a:t>
            </a:fld>
            <a:endParaRPr kumimoji="1" lang="ja-JP" altLang="en-US"/>
          </a:p>
        </p:txBody>
      </p:sp>
    </p:spTree>
    <p:extLst>
      <p:ext uri="{BB962C8B-B14F-4D97-AF65-F5344CB8AC3E}">
        <p14:creationId xmlns:p14="http://schemas.microsoft.com/office/powerpoint/2010/main" val="39854088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8"/>
            <a:ext cx="2949787" cy="496967"/>
          </a:xfrm>
          <a:prstGeom prst="rect">
            <a:avLst/>
          </a:prstGeom>
        </p:spPr>
        <p:txBody>
          <a:bodyPr vert="horz" lIns="91379" tIns="45690" rIns="91379" bIns="456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8"/>
            <a:ext cx="2949787" cy="496967"/>
          </a:xfrm>
          <a:prstGeom prst="rect">
            <a:avLst/>
          </a:prstGeom>
        </p:spPr>
        <p:txBody>
          <a:bodyPr vert="horz" lIns="91379" tIns="45690" rIns="91379" bIns="45690" rtlCol="0"/>
          <a:lstStyle>
            <a:lvl1pPr algn="r">
              <a:defRPr sz="1200"/>
            </a:lvl1pPr>
          </a:lstStyle>
          <a:p>
            <a:fld id="{2879DAFA-0F6B-4F95-AAF7-71D6FA7E8861}"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4275"/>
          </a:xfrm>
          <a:prstGeom prst="rect">
            <a:avLst/>
          </a:prstGeom>
          <a:noFill/>
          <a:ln w="12700">
            <a:solidFill>
              <a:prstClr val="black"/>
            </a:solidFill>
          </a:ln>
        </p:spPr>
        <p:txBody>
          <a:bodyPr vert="horz" lIns="91379" tIns="45690" rIns="91379" bIns="45690"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379" tIns="45690" rIns="91379" bIns="456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654"/>
            <a:ext cx="2949787" cy="496967"/>
          </a:xfrm>
          <a:prstGeom prst="rect">
            <a:avLst/>
          </a:prstGeom>
        </p:spPr>
        <p:txBody>
          <a:bodyPr vert="horz" lIns="91379" tIns="45690" rIns="91379" bIns="456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4"/>
            <a:ext cx="2949787" cy="496967"/>
          </a:xfrm>
          <a:prstGeom prst="rect">
            <a:avLst/>
          </a:prstGeom>
        </p:spPr>
        <p:txBody>
          <a:bodyPr vert="horz" lIns="91379" tIns="45690" rIns="91379" bIns="45690" rtlCol="0" anchor="b"/>
          <a:lstStyle>
            <a:lvl1pPr algn="r">
              <a:defRPr sz="1200"/>
            </a:lvl1pPr>
          </a:lstStyle>
          <a:p>
            <a:fld id="{241D90C3-CB9A-4FF9-9913-7575DAB1CD0A}" type="slidenum">
              <a:rPr kumimoji="1" lang="ja-JP" altLang="en-US" smtClean="0"/>
              <a:t>‹#›</a:t>
            </a:fld>
            <a:endParaRPr kumimoji="1" lang="ja-JP" altLang="en-US"/>
          </a:p>
        </p:txBody>
      </p:sp>
    </p:spTree>
    <p:extLst>
      <p:ext uri="{BB962C8B-B14F-4D97-AF65-F5344CB8AC3E}">
        <p14:creationId xmlns:p14="http://schemas.microsoft.com/office/powerpoint/2010/main" val="814714686"/>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023569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6115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2985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195998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1084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23838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14543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58995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07104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8310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2023/1/18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2015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6649ED4D-1E6C-42B9-8384-6D897068C32C}" type="datetimeFigureOut">
              <a:rPr kumimoji="1" lang="ja-JP" altLang="en-US" smtClean="0"/>
              <a:t>2023/1/18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62387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AAE4159D-C26B-4D74-A6CF-7876D1FD7834}"/>
              </a:ext>
            </a:extLst>
          </p:cNvPr>
          <p:cNvSpPr/>
          <p:nvPr/>
        </p:nvSpPr>
        <p:spPr>
          <a:xfrm>
            <a:off x="403326" y="696144"/>
            <a:ext cx="5972188" cy="861774"/>
          </a:xfrm>
          <a:prstGeom prst="rect">
            <a:avLst/>
          </a:prstGeom>
        </p:spPr>
        <p:txBody>
          <a:bodyPr wrap="square">
            <a:spAutoFit/>
          </a:bodyPr>
          <a:lstStyle/>
          <a:p>
            <a:pPr marL="171450" indent="-171450">
              <a:buFont typeface="Arial" panose="020B0604020202020204" pitchFamily="34" charset="0"/>
              <a:buChar char="•"/>
            </a:pPr>
            <a:r>
              <a:rPr lang="ja-JP" altLang="en-US" sz="1000" dirty="0">
                <a:latin typeface="+mn-ea"/>
              </a:rPr>
              <a:t>コンテナターミナル、フェリーターミナルのほか、様々な物流関連施設が集積した西日本の一大物流拠点</a:t>
            </a:r>
            <a:endParaRPr lang="en-US" altLang="ja-JP" sz="1000" dirty="0">
              <a:latin typeface="+mn-ea"/>
            </a:endParaRPr>
          </a:p>
          <a:p>
            <a:pPr marL="171450" indent="-171450">
              <a:buFont typeface="Arial" panose="020B0604020202020204" pitchFamily="34" charset="0"/>
              <a:buChar char="•"/>
            </a:pPr>
            <a:r>
              <a:rPr lang="ja-JP" altLang="en-US" sz="1000" dirty="0">
                <a:latin typeface="+mn-ea"/>
              </a:rPr>
              <a:t>客船岸壁や緑地、文化・レクリエーション施設といった様々な施設が充実</a:t>
            </a:r>
            <a:endParaRPr lang="en-US" altLang="ja-JP" sz="1000" dirty="0">
              <a:latin typeface="+mn-ea"/>
            </a:endParaRPr>
          </a:p>
          <a:p>
            <a:pPr marL="171450" indent="-171450">
              <a:buFont typeface="Arial" panose="020B0604020202020204" pitchFamily="34" charset="0"/>
              <a:buChar char="•"/>
            </a:pPr>
            <a:r>
              <a:rPr lang="ja-JP" altLang="en-US" sz="1000" dirty="0">
                <a:latin typeface="+mn-ea"/>
              </a:rPr>
              <a:t>大阪市を核とする近畿圏は、人口約</a:t>
            </a:r>
            <a:r>
              <a:rPr lang="en-US" altLang="ja-JP" sz="1000" dirty="0">
                <a:latin typeface="+mn-ea"/>
              </a:rPr>
              <a:t>2,100</a:t>
            </a:r>
            <a:r>
              <a:rPr lang="ja-JP" altLang="en-US" sz="1000" dirty="0">
                <a:latin typeface="+mn-ea"/>
              </a:rPr>
              <a:t>万人の一大生産・消費圏を形成</a:t>
            </a:r>
            <a:endParaRPr lang="en-US" altLang="ja-JP" sz="1000" dirty="0">
              <a:latin typeface="+mn-ea"/>
            </a:endParaRPr>
          </a:p>
          <a:p>
            <a:pPr marL="171450" indent="-171450">
              <a:buFont typeface="Arial" panose="020B0604020202020204" pitchFamily="34" charset="0"/>
              <a:buChar char="•"/>
            </a:pPr>
            <a:r>
              <a:rPr lang="ja-JP" altLang="en-US" sz="1000" dirty="0">
                <a:latin typeface="+mn-ea"/>
              </a:rPr>
              <a:t>高速道路等の交通ネットワークが充実。関西国際空港ともダイレクトに結ばれ、効率的な陸・海・空の複合一貫輸送を実現</a:t>
            </a:r>
          </a:p>
        </p:txBody>
      </p:sp>
      <p:sp>
        <p:nvSpPr>
          <p:cNvPr id="2" name="正方形/長方形 1"/>
          <p:cNvSpPr/>
          <p:nvPr/>
        </p:nvSpPr>
        <p:spPr>
          <a:xfrm>
            <a:off x="390069" y="426409"/>
            <a:ext cx="5973945" cy="903508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
            </a:endParaRPr>
          </a:p>
        </p:txBody>
      </p:sp>
      <p:sp>
        <p:nvSpPr>
          <p:cNvPr id="35" name="テキスト ボックス 9"/>
          <p:cNvSpPr txBox="1">
            <a:spLocks noChangeArrowheads="1"/>
          </p:cNvSpPr>
          <p:nvPr/>
        </p:nvSpPr>
        <p:spPr bwMode="auto">
          <a:xfrm>
            <a:off x="385830" y="421353"/>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ＭＳ Ｐゴシック 本文"/>
                <a:ea typeface="HGP創英角ｺﾞｼｯｸUB" panose="020B0900000000000000" pitchFamily="50" charset="-128"/>
                <a:cs typeface="Times New Roman"/>
              </a:rPr>
              <a:t>１．大阪港の特徴</a:t>
            </a:r>
            <a:endParaRPr lang="en-US" altLang="ja-JP" sz="1400" kern="100" dirty="0">
              <a:solidFill>
                <a:schemeClr val="bg1"/>
              </a:solidFill>
              <a:latin typeface="ＭＳ Ｐゴシック 本文"/>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334471"/>
            <a:ext cx="184731" cy="47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latin typeface="ＭＳ Ｐゴシック 本文"/>
            </a:endParaRPr>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21446" y="71651"/>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ＭＳ Ｐゴシック 本文"/>
                <a:ea typeface="HGP創英角ｺﾞｼｯｸUB" panose="020B0900000000000000" pitchFamily="50" charset="-128"/>
                <a:cs typeface="Times New Roman"/>
              </a:rPr>
              <a:t>大阪港　</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ＭＳ Ｐゴシック 本文"/>
                <a:ea typeface="HGP創英角ｺﾞｼｯｸUB" panose="020B0900000000000000" pitchFamily="50" charset="-128"/>
                <a:cs typeface="Times New Roman"/>
              </a:rPr>
              <a:t>形成計画（案）　概要版</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88857" y="426410"/>
            <a:ext cx="5973945" cy="903509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
            </a:endParaRPr>
          </a:p>
        </p:txBody>
      </p:sp>
      <p:sp>
        <p:nvSpPr>
          <p:cNvPr id="148" name="テキスト ボックス 9">
            <a:extLst>
              <a:ext uri="{FF2B5EF4-FFF2-40B4-BE49-F238E27FC236}">
                <a16:creationId xmlns:a16="http://schemas.microsoft.com/office/drawing/2014/main" id="{4F67B338-2DBC-4E13-82D9-B5EE9FD1BC93}"/>
              </a:ext>
            </a:extLst>
          </p:cNvPr>
          <p:cNvSpPr txBox="1">
            <a:spLocks noChangeArrowheads="1"/>
          </p:cNvSpPr>
          <p:nvPr/>
        </p:nvSpPr>
        <p:spPr bwMode="auto">
          <a:xfrm>
            <a:off x="6497401" y="407997"/>
            <a:ext cx="5965401"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ＭＳ Ｐゴシック 本文"/>
                <a:ea typeface="HGP創英角ｺﾞｼｯｸUB" panose="020B0900000000000000" pitchFamily="50" charset="-128"/>
                <a:cs typeface="Times New Roman"/>
              </a:rPr>
              <a:t>４．温室効果ガスの削減目標及び削減計画</a:t>
            </a:r>
          </a:p>
        </p:txBody>
      </p:sp>
      <p:sp>
        <p:nvSpPr>
          <p:cNvPr id="150" name="テキスト ボックス 9">
            <a:extLst>
              <a:ext uri="{FF2B5EF4-FFF2-40B4-BE49-F238E27FC236}">
                <a16:creationId xmlns:a16="http://schemas.microsoft.com/office/drawing/2014/main" id="{E6E2A18A-5F70-43D6-B5A4-5C7553E2D404}"/>
              </a:ext>
            </a:extLst>
          </p:cNvPr>
          <p:cNvSpPr txBox="1">
            <a:spLocks noChangeArrowheads="1"/>
          </p:cNvSpPr>
          <p:nvPr/>
        </p:nvSpPr>
        <p:spPr bwMode="auto">
          <a:xfrm>
            <a:off x="6497401" y="3694057"/>
            <a:ext cx="5965200"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ＭＳ Ｐゴシック 本文"/>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ＭＳ Ｐゴシック 本文"/>
              <a:ea typeface="HGP創英角ｺﾞｼｯｸUB" panose="020B0900000000000000" pitchFamily="50" charset="-128"/>
              <a:cs typeface="Times New Roman"/>
            </a:endParaRPr>
          </a:p>
        </p:txBody>
      </p:sp>
      <p:graphicFrame>
        <p:nvGraphicFramePr>
          <p:cNvPr id="185" name="表 184">
            <a:extLst>
              <a:ext uri="{FF2B5EF4-FFF2-40B4-BE49-F238E27FC236}">
                <a16:creationId xmlns:a16="http://schemas.microsoft.com/office/drawing/2014/main" id="{266C3AA2-AE96-49DA-8275-BDCD54F57EC9}"/>
              </a:ext>
            </a:extLst>
          </p:cNvPr>
          <p:cNvGraphicFramePr>
            <a:graphicFrameLocks noGrp="1"/>
          </p:cNvGraphicFramePr>
          <p:nvPr>
            <p:extLst>
              <p:ext uri="{D42A27DB-BD31-4B8C-83A1-F6EECF244321}">
                <p14:modId xmlns:p14="http://schemas.microsoft.com/office/powerpoint/2010/main" val="2496604170"/>
              </p:ext>
            </p:extLst>
          </p:nvPr>
        </p:nvGraphicFramePr>
        <p:xfrm>
          <a:off x="6663076" y="5991200"/>
          <a:ext cx="5616624" cy="609600"/>
        </p:xfrm>
        <a:graphic>
          <a:graphicData uri="http://schemas.openxmlformats.org/drawingml/2006/table">
            <a:tbl>
              <a:tblPr firstRow="1" bandRow="1">
                <a:tableStyleId>{5940675A-B579-460E-94D1-54222C63F5DA}</a:tableStyleId>
              </a:tblPr>
              <a:tblGrid>
                <a:gridCol w="2485793">
                  <a:extLst>
                    <a:ext uri="{9D8B030D-6E8A-4147-A177-3AD203B41FA5}">
                      <a16:colId xmlns:a16="http://schemas.microsoft.com/office/drawing/2014/main" val="1390695492"/>
                    </a:ext>
                  </a:extLst>
                </a:gridCol>
                <a:gridCol w="208280">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n-ea"/>
                          <a:ea typeface="+mn-ea"/>
                        </a:rPr>
                        <a:t>主な取組</a:t>
                      </a:r>
                    </a:p>
                  </a:txBody>
                  <a:tcPr anchor="ctr"/>
                </a:tc>
                <a:tc gridSpan="6">
                  <a:txBody>
                    <a:bodyPr/>
                    <a:lstStyle/>
                    <a:p>
                      <a:pPr algn="ctr"/>
                      <a:r>
                        <a:rPr kumimoji="1" lang="ja-JP" altLang="en-US" sz="1000" b="1" dirty="0">
                          <a:latin typeface="+mn-ea"/>
                          <a:ea typeface="+mn-ea"/>
                        </a:rPr>
                        <a:t>短・中期（～</a:t>
                      </a:r>
                      <a:r>
                        <a:rPr kumimoji="1" lang="en-US" altLang="ja-JP" sz="1000" b="1" dirty="0">
                          <a:latin typeface="+mn-ea"/>
                          <a:ea typeface="+mn-ea"/>
                        </a:rPr>
                        <a:t>2030</a:t>
                      </a:r>
                      <a:r>
                        <a:rPr kumimoji="1" lang="ja-JP" altLang="en-US" sz="1000" b="1" dirty="0">
                          <a:latin typeface="+mn-ea"/>
                          <a:ea typeface="+mn-ea"/>
                        </a:rPr>
                        <a:t>年度）</a:t>
                      </a:r>
                      <a:endParaRPr kumimoji="1" lang="ja-JP" altLang="en-US" sz="1000" dirty="0">
                        <a:latin typeface="+mn-ea"/>
                        <a:ea typeface="+mn-ea"/>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latin typeface="+mn-ea"/>
                          <a:ea typeface="+mn-ea"/>
                        </a:rPr>
                        <a:t>長期（～</a:t>
                      </a:r>
                      <a:r>
                        <a:rPr kumimoji="1" lang="en-US" altLang="ja-JP" sz="1000" b="1" dirty="0">
                          <a:latin typeface="+mn-ea"/>
                          <a:ea typeface="+mn-ea"/>
                        </a:rPr>
                        <a:t>2050</a:t>
                      </a:r>
                      <a:r>
                        <a:rPr kumimoji="1" lang="ja-JP" altLang="en-US" sz="1000" b="1" dirty="0">
                          <a:latin typeface="+mn-ea"/>
                          <a:ea typeface="+mn-ea"/>
                        </a:rPr>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0" u="none" kern="1200" dirty="0">
                          <a:solidFill>
                            <a:schemeClr val="tx1"/>
                          </a:solidFill>
                          <a:latin typeface="+mn-ea"/>
                          <a:ea typeface="+mn-ea"/>
                          <a:cs typeface="+mn-cs"/>
                        </a:rPr>
                        <a:t>ヤード内荷役機械の電動化・</a:t>
                      </a:r>
                      <a:r>
                        <a:rPr kumimoji="1" lang="en-US" altLang="ja-JP" sz="900" b="0" u="none" kern="1200" dirty="0">
                          <a:solidFill>
                            <a:schemeClr val="tx1"/>
                          </a:solidFill>
                          <a:latin typeface="+mn-ea"/>
                          <a:ea typeface="+mn-ea"/>
                          <a:cs typeface="+mn-cs"/>
                        </a:rPr>
                        <a:t>FC</a:t>
                      </a:r>
                      <a:r>
                        <a:rPr kumimoji="1" lang="ja-JP" altLang="en-US" sz="900" b="0" u="none" kern="1200" dirty="0">
                          <a:solidFill>
                            <a:schemeClr val="tx1"/>
                          </a:solidFill>
                          <a:latin typeface="+mn-ea"/>
                          <a:ea typeface="+mn-ea"/>
                          <a:cs typeface="+mn-cs"/>
                        </a:rPr>
                        <a:t>化</a:t>
                      </a:r>
                      <a:endParaRPr kumimoji="1" lang="en-US" altLang="ja-JP" sz="900" b="0" u="none" kern="1200" dirty="0">
                        <a:solidFill>
                          <a:schemeClr val="tx1"/>
                        </a:solidFill>
                        <a:latin typeface="+mn-ea"/>
                        <a:ea typeface="+mn-ea"/>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900" b="0" u="none" kern="1200" dirty="0">
                          <a:solidFill>
                            <a:schemeClr val="tx1"/>
                          </a:solidFill>
                          <a:latin typeface="+mn-ea"/>
                          <a:ea typeface="+mn-ea"/>
                          <a:cs typeface="+mn-cs"/>
                        </a:rPr>
                        <a:t>※</a:t>
                      </a:r>
                      <a:r>
                        <a:rPr kumimoji="1" lang="ja-JP" altLang="en-US" sz="900" b="0" u="none" kern="1200" dirty="0">
                          <a:solidFill>
                            <a:schemeClr val="tx1"/>
                          </a:solidFill>
                          <a:latin typeface="+mn-ea"/>
                          <a:ea typeface="+mn-ea"/>
                          <a:cs typeface="+mn-cs"/>
                        </a:rPr>
                        <a:t>更新時期に合わせ導入</a:t>
                      </a:r>
                      <a:endParaRPr kumimoji="1" lang="en-US" altLang="ja-JP" sz="900" b="0" u="none" kern="1200" dirty="0">
                        <a:solidFill>
                          <a:schemeClr val="tx1"/>
                        </a:solidFill>
                        <a:latin typeface="+mn-ea"/>
                        <a:ea typeface="+mn-ea"/>
                        <a:cs typeface="+mn-cs"/>
                      </a:endParaRPr>
                    </a:p>
                  </a:txBody>
                  <a:tcPr anchor="ctr"/>
                </a:tc>
                <a:tc>
                  <a:txBody>
                    <a:bodyPr/>
                    <a:lstStyle/>
                    <a:p>
                      <a:endParaRPr kumimoji="1" lang="ja-JP" altLang="en-US" sz="900" dirty="0">
                        <a:latin typeface="+mn-ea"/>
                        <a:ea typeface="+mn-ea"/>
                      </a:endParaRPr>
                    </a:p>
                  </a:txBody>
                  <a:tcPr>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tcPr>
                </a:tc>
                <a:tc>
                  <a:txBody>
                    <a:bodyPr/>
                    <a:lstStyle/>
                    <a:p>
                      <a:endParaRPr kumimoji="1" lang="ja-JP" altLang="en-US" sz="900" dirty="0">
                        <a:latin typeface="+mn-ea"/>
                        <a:ea typeface="+mn-ea"/>
                      </a:endParaRPr>
                    </a:p>
                  </a:txBody>
                  <a:tcPr/>
                </a:tc>
                <a:extLst>
                  <a:ext uri="{0D108BD9-81ED-4DB2-BD59-A6C34878D82A}">
                    <a16:rowId xmlns:a16="http://schemas.microsoft.com/office/drawing/2014/main" val="900782027"/>
                  </a:ext>
                </a:extLst>
              </a:tr>
            </a:tbl>
          </a:graphicData>
        </a:graphic>
      </p:graphicFrame>
      <p:graphicFrame>
        <p:nvGraphicFramePr>
          <p:cNvPr id="202" name="表 201">
            <a:extLst>
              <a:ext uri="{FF2B5EF4-FFF2-40B4-BE49-F238E27FC236}">
                <a16:creationId xmlns:a16="http://schemas.microsoft.com/office/drawing/2014/main" id="{4DF8187D-39D5-48D4-B220-DD13BDD9B124}"/>
              </a:ext>
            </a:extLst>
          </p:cNvPr>
          <p:cNvGraphicFramePr>
            <a:graphicFrameLocks noGrp="1"/>
          </p:cNvGraphicFramePr>
          <p:nvPr>
            <p:extLst>
              <p:ext uri="{D42A27DB-BD31-4B8C-83A1-F6EECF244321}">
                <p14:modId xmlns:p14="http://schemas.microsoft.com/office/powerpoint/2010/main" val="4045064831"/>
              </p:ext>
            </p:extLst>
          </p:nvPr>
        </p:nvGraphicFramePr>
        <p:xfrm>
          <a:off x="6637636" y="6763856"/>
          <a:ext cx="5616624" cy="701040"/>
        </p:xfrm>
        <a:graphic>
          <a:graphicData uri="http://schemas.openxmlformats.org/drawingml/2006/table">
            <a:tbl>
              <a:tblPr firstRow="1" bandRow="1">
                <a:tableStyleId>{5940675A-B579-460E-94D1-54222C63F5DA}</a:tableStyleId>
              </a:tblPr>
              <a:tblGrid>
                <a:gridCol w="2472371">
                  <a:extLst>
                    <a:ext uri="{9D8B030D-6E8A-4147-A177-3AD203B41FA5}">
                      <a16:colId xmlns:a16="http://schemas.microsoft.com/office/drawing/2014/main" val="1390695492"/>
                    </a:ext>
                  </a:extLst>
                </a:gridCol>
                <a:gridCol w="22170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n-ea"/>
                          <a:ea typeface="+mn-ea"/>
                        </a:rPr>
                        <a:t>主な取組</a:t>
                      </a:r>
                    </a:p>
                  </a:txBody>
                  <a:tcPr anchor="ctr"/>
                </a:tc>
                <a:tc gridSpan="6">
                  <a:txBody>
                    <a:bodyPr/>
                    <a:lstStyle/>
                    <a:p>
                      <a:pPr algn="ctr"/>
                      <a:r>
                        <a:rPr kumimoji="1" lang="ja-JP" altLang="en-US" sz="1000" b="1" dirty="0">
                          <a:latin typeface="+mn-ea"/>
                          <a:ea typeface="+mn-ea"/>
                        </a:rPr>
                        <a:t>短・中期（～</a:t>
                      </a:r>
                      <a:r>
                        <a:rPr kumimoji="1" lang="en-US" altLang="ja-JP" sz="1000" b="1" dirty="0">
                          <a:latin typeface="+mn-ea"/>
                          <a:ea typeface="+mn-ea"/>
                        </a:rPr>
                        <a:t>2030</a:t>
                      </a:r>
                      <a:r>
                        <a:rPr kumimoji="1" lang="ja-JP" altLang="en-US" sz="1000" b="1" dirty="0">
                          <a:latin typeface="+mn-ea"/>
                          <a:ea typeface="+mn-ea"/>
                        </a:rPr>
                        <a:t>年度）</a:t>
                      </a:r>
                      <a:endParaRPr kumimoji="1" lang="ja-JP" altLang="en-US" sz="1000" dirty="0">
                        <a:latin typeface="+mn-ea"/>
                        <a:ea typeface="+mn-ea"/>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latin typeface="+mn-ea"/>
                          <a:ea typeface="+mn-ea"/>
                        </a:rPr>
                        <a:t>長期（～</a:t>
                      </a:r>
                      <a:r>
                        <a:rPr kumimoji="1" lang="en-US" altLang="ja-JP" sz="1000" b="1" dirty="0">
                          <a:latin typeface="+mn-ea"/>
                          <a:ea typeface="+mn-ea"/>
                        </a:rPr>
                        <a:t>2050</a:t>
                      </a:r>
                      <a:r>
                        <a:rPr kumimoji="1" lang="ja-JP" altLang="en-US" sz="1000" b="1" dirty="0">
                          <a:latin typeface="+mn-ea"/>
                          <a:ea typeface="+mn-ea"/>
                        </a:rPr>
                        <a:t>年）</a:t>
                      </a:r>
                    </a:p>
                  </a:txBody>
                  <a:tcPr/>
                </a:tc>
                <a:extLst>
                  <a:ext uri="{0D108BD9-81ED-4DB2-BD59-A6C34878D82A}">
                    <a16:rowId xmlns:a16="http://schemas.microsoft.com/office/drawing/2014/main" val="2694867600"/>
                  </a:ext>
                </a:extLst>
              </a:tr>
              <a:tr h="0">
                <a:tc>
                  <a:txBody>
                    <a:bodyPr/>
                    <a:lstStyle/>
                    <a:p>
                      <a:r>
                        <a:rPr kumimoji="1" lang="ja-JP" altLang="en-US" sz="900" kern="1200" dirty="0">
                          <a:solidFill>
                            <a:schemeClr val="tx1"/>
                          </a:solidFill>
                          <a:latin typeface="+mn-ea"/>
                          <a:ea typeface="+mn-ea"/>
                          <a:cs typeface="+mn-cs"/>
                        </a:rPr>
                        <a:t>陸上電力供給施設整備</a:t>
                      </a:r>
                    </a:p>
                  </a:txBody>
                  <a:tcPr anchor="ctr"/>
                </a:tc>
                <a:tc>
                  <a:txBody>
                    <a:bodyPr/>
                    <a:lstStyle/>
                    <a:p>
                      <a:endParaRPr kumimoji="1" lang="ja-JP" altLang="en-US" sz="900" dirty="0">
                        <a:latin typeface="+mn-ea"/>
                        <a:ea typeface="+mn-ea"/>
                      </a:endParaRPr>
                    </a:p>
                  </a:txBody>
                  <a:tcPr>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tcPr>
                </a:tc>
                <a:tc>
                  <a:txBody>
                    <a:bodyPr/>
                    <a:lstStyle/>
                    <a:p>
                      <a:endParaRPr kumimoji="1" lang="ja-JP" altLang="en-US" sz="900" dirty="0">
                        <a:latin typeface="+mn-ea"/>
                        <a:ea typeface="+mn-ea"/>
                      </a:endParaRPr>
                    </a:p>
                  </a:txBody>
                  <a:tcPr/>
                </a:tc>
                <a:extLst>
                  <a:ext uri="{0D108BD9-81ED-4DB2-BD59-A6C34878D82A}">
                    <a16:rowId xmlns:a16="http://schemas.microsoft.com/office/drawing/2014/main" val="900782027"/>
                  </a:ext>
                </a:extLst>
              </a:tr>
              <a:tr h="0">
                <a:tc>
                  <a:txBody>
                    <a:bodyPr/>
                    <a:lstStyle/>
                    <a:p>
                      <a:r>
                        <a:rPr kumimoji="1" lang="ja-JP" altLang="en-US" sz="900" kern="1200" dirty="0">
                          <a:solidFill>
                            <a:schemeClr val="tx1"/>
                          </a:solidFill>
                          <a:latin typeface="+mn-ea"/>
                          <a:ea typeface="+mn-ea"/>
                          <a:cs typeface="+mn-cs"/>
                        </a:rPr>
                        <a:t>水素・アンモニア・合成メタン燃料船</a:t>
                      </a:r>
                    </a:p>
                  </a:txBody>
                  <a:tcPr anchor="ctr"/>
                </a:tc>
                <a:tc>
                  <a:txBody>
                    <a:bodyPr/>
                    <a:lstStyle/>
                    <a:p>
                      <a:endParaRPr kumimoji="1" lang="ja-JP" altLang="en-US" sz="900" dirty="0">
                        <a:latin typeface="+mn-ea"/>
                        <a:ea typeface="+mn-ea"/>
                      </a:endParaRPr>
                    </a:p>
                  </a:txBody>
                  <a:tcPr>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tcPr>
                </a:tc>
                <a:tc>
                  <a:txBody>
                    <a:bodyPr/>
                    <a:lstStyle/>
                    <a:p>
                      <a:endParaRPr kumimoji="1" lang="ja-JP" altLang="en-US" sz="900" dirty="0">
                        <a:latin typeface="+mn-ea"/>
                        <a:ea typeface="+mn-ea"/>
                      </a:endParaRPr>
                    </a:p>
                  </a:txBody>
                  <a:tcPr/>
                </a:tc>
                <a:extLst>
                  <a:ext uri="{0D108BD9-81ED-4DB2-BD59-A6C34878D82A}">
                    <a16:rowId xmlns:a16="http://schemas.microsoft.com/office/drawing/2014/main" val="2545688792"/>
                  </a:ext>
                </a:extLst>
              </a:tr>
            </a:tbl>
          </a:graphicData>
        </a:graphic>
      </p:graphicFrame>
      <p:graphicFrame>
        <p:nvGraphicFramePr>
          <p:cNvPr id="203" name="表 202">
            <a:extLst>
              <a:ext uri="{FF2B5EF4-FFF2-40B4-BE49-F238E27FC236}">
                <a16:creationId xmlns:a16="http://schemas.microsoft.com/office/drawing/2014/main" id="{B1AAE8FF-7B3B-4FB9-9BE9-B369084FE71E}"/>
              </a:ext>
            </a:extLst>
          </p:cNvPr>
          <p:cNvGraphicFramePr>
            <a:graphicFrameLocks noGrp="1"/>
          </p:cNvGraphicFramePr>
          <p:nvPr>
            <p:extLst>
              <p:ext uri="{D42A27DB-BD31-4B8C-83A1-F6EECF244321}">
                <p14:modId xmlns:p14="http://schemas.microsoft.com/office/powerpoint/2010/main" val="2275845202"/>
              </p:ext>
            </p:extLst>
          </p:nvPr>
        </p:nvGraphicFramePr>
        <p:xfrm>
          <a:off x="6634227" y="7690311"/>
          <a:ext cx="5616624" cy="472440"/>
        </p:xfrm>
        <a:graphic>
          <a:graphicData uri="http://schemas.openxmlformats.org/drawingml/2006/table">
            <a:tbl>
              <a:tblPr firstRow="1" bandRow="1">
                <a:tableStyleId>{5940675A-B579-460E-94D1-54222C63F5DA}</a:tableStyleId>
              </a:tblPr>
              <a:tblGrid>
                <a:gridCol w="2469564">
                  <a:extLst>
                    <a:ext uri="{9D8B030D-6E8A-4147-A177-3AD203B41FA5}">
                      <a16:colId xmlns:a16="http://schemas.microsoft.com/office/drawing/2014/main" val="1390695492"/>
                    </a:ext>
                  </a:extLst>
                </a:gridCol>
                <a:gridCol w="224509">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n-ea"/>
                          <a:ea typeface="+mn-ea"/>
                        </a:rPr>
                        <a:t>主な取組</a:t>
                      </a:r>
                    </a:p>
                  </a:txBody>
                  <a:tcPr anchor="ctr"/>
                </a:tc>
                <a:tc gridSpan="6">
                  <a:txBody>
                    <a:bodyPr/>
                    <a:lstStyle/>
                    <a:p>
                      <a:pPr algn="ctr"/>
                      <a:r>
                        <a:rPr kumimoji="1" lang="ja-JP" altLang="en-US" sz="1000" b="1" dirty="0">
                          <a:latin typeface="+mn-ea"/>
                          <a:ea typeface="+mn-ea"/>
                        </a:rPr>
                        <a:t>短・中期（～</a:t>
                      </a:r>
                      <a:r>
                        <a:rPr kumimoji="1" lang="en-US" altLang="ja-JP" sz="1000" b="1" dirty="0">
                          <a:latin typeface="+mn-ea"/>
                          <a:ea typeface="+mn-ea"/>
                        </a:rPr>
                        <a:t>2030</a:t>
                      </a:r>
                      <a:r>
                        <a:rPr kumimoji="1" lang="ja-JP" altLang="en-US" sz="1000" b="1" dirty="0">
                          <a:latin typeface="+mn-ea"/>
                          <a:ea typeface="+mn-ea"/>
                        </a:rPr>
                        <a:t>年度）</a:t>
                      </a:r>
                      <a:endParaRPr kumimoji="1" lang="ja-JP" altLang="en-US" sz="1000" dirty="0">
                        <a:latin typeface="+mn-ea"/>
                        <a:ea typeface="+mn-ea"/>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latin typeface="+mn-ea"/>
                          <a:ea typeface="+mn-ea"/>
                        </a:rPr>
                        <a:t>長期（～</a:t>
                      </a:r>
                      <a:r>
                        <a:rPr kumimoji="1" lang="en-US" altLang="ja-JP" sz="1000" b="1" dirty="0">
                          <a:latin typeface="+mn-ea"/>
                          <a:ea typeface="+mn-ea"/>
                        </a:rPr>
                        <a:t>2050</a:t>
                      </a:r>
                      <a:r>
                        <a:rPr kumimoji="1" lang="ja-JP" altLang="en-US" sz="1000" b="1" dirty="0">
                          <a:latin typeface="+mn-ea"/>
                          <a:ea typeface="+mn-ea"/>
                        </a:rPr>
                        <a:t>年）</a:t>
                      </a:r>
                    </a:p>
                  </a:txBody>
                  <a:tcPr/>
                </a:tc>
                <a:extLst>
                  <a:ext uri="{0D108BD9-81ED-4DB2-BD59-A6C34878D82A}">
                    <a16:rowId xmlns:a16="http://schemas.microsoft.com/office/drawing/2014/main" val="2694867600"/>
                  </a:ext>
                </a:extLst>
              </a:tr>
              <a:tr h="134892">
                <a:tc>
                  <a:txBody>
                    <a:bodyPr/>
                    <a:lstStyle/>
                    <a:p>
                      <a:r>
                        <a:rPr lang="ja-JP" altLang="en-US" sz="900" dirty="0">
                          <a:latin typeface="+mn-ea"/>
                          <a:ea typeface="+mn-ea"/>
                        </a:rPr>
                        <a:t>非化石エネルギー由来の電力使用</a:t>
                      </a:r>
                    </a:p>
                  </a:txBody>
                  <a:tcPr anchor="ctr"/>
                </a:tc>
                <a:tc>
                  <a:txBody>
                    <a:bodyPr/>
                    <a:lstStyle/>
                    <a:p>
                      <a:endParaRPr kumimoji="1" lang="ja-JP" altLang="en-US" sz="900" dirty="0">
                        <a:latin typeface="+mn-ea"/>
                        <a:ea typeface="+mn-ea"/>
                      </a:endParaRPr>
                    </a:p>
                  </a:txBody>
                  <a:tcPr>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mn-ea"/>
                        <a:ea typeface="+mn-ea"/>
                      </a:endParaRPr>
                    </a:p>
                  </a:txBody>
                  <a:tcPr>
                    <a:lnL w="12700" cap="flat" cmpd="sng" algn="ctr">
                      <a:noFill/>
                      <a:prstDash val="solid"/>
                      <a:round/>
                      <a:headEnd type="none" w="med" len="med"/>
                      <a:tailEnd type="none" w="med" len="med"/>
                    </a:lnL>
                  </a:tcPr>
                </a:tc>
                <a:tc>
                  <a:txBody>
                    <a:bodyPr/>
                    <a:lstStyle/>
                    <a:p>
                      <a:endParaRPr kumimoji="1" lang="ja-JP" altLang="en-US" sz="900" dirty="0">
                        <a:latin typeface="+mn-ea"/>
                        <a:ea typeface="+mn-ea"/>
                      </a:endParaRPr>
                    </a:p>
                  </a:txBody>
                  <a:tcPr/>
                </a:tc>
                <a:extLst>
                  <a:ext uri="{0D108BD9-81ED-4DB2-BD59-A6C34878D82A}">
                    <a16:rowId xmlns:a16="http://schemas.microsoft.com/office/drawing/2014/main" val="2340984803"/>
                  </a:ext>
                </a:extLst>
              </a:tr>
            </a:tbl>
          </a:graphicData>
        </a:graphic>
      </p:graphicFrame>
      <p:sp>
        <p:nvSpPr>
          <p:cNvPr id="206" name="テキスト ボックス 9">
            <a:extLst>
              <a:ext uri="{FF2B5EF4-FFF2-40B4-BE49-F238E27FC236}">
                <a16:creationId xmlns:a16="http://schemas.microsoft.com/office/drawing/2014/main" id="{8455C23B-6E9B-4047-872F-2818328FCCFE}"/>
              </a:ext>
            </a:extLst>
          </p:cNvPr>
          <p:cNvSpPr txBox="1">
            <a:spLocks noChangeArrowheads="1"/>
          </p:cNvSpPr>
          <p:nvPr/>
        </p:nvSpPr>
        <p:spPr bwMode="auto">
          <a:xfrm>
            <a:off x="6497401" y="2122455"/>
            <a:ext cx="5965200"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ＭＳ Ｐゴシック 本文"/>
                <a:ea typeface="HGP創英角ｺﾞｼｯｸUB" panose="020B0900000000000000" pitchFamily="50" charset="-128"/>
                <a:cs typeface="Times New Roman"/>
              </a:rPr>
              <a:t>５．水素・燃料アンモニア等供給目標及び供給計画</a:t>
            </a:r>
          </a:p>
        </p:txBody>
      </p:sp>
      <p:sp>
        <p:nvSpPr>
          <p:cNvPr id="28" name="正方形/長方形 27">
            <a:extLst>
              <a:ext uri="{FF2B5EF4-FFF2-40B4-BE49-F238E27FC236}">
                <a16:creationId xmlns:a16="http://schemas.microsoft.com/office/drawing/2014/main" id="{B0FF56DC-851D-4253-ACB6-3343E2AD65B5}"/>
              </a:ext>
            </a:extLst>
          </p:cNvPr>
          <p:cNvSpPr/>
          <p:nvPr/>
        </p:nvSpPr>
        <p:spPr>
          <a:xfrm>
            <a:off x="6450755" y="5799442"/>
            <a:ext cx="1233030" cy="246221"/>
          </a:xfrm>
          <a:prstGeom prst="rect">
            <a:avLst/>
          </a:prstGeom>
        </p:spPr>
        <p:txBody>
          <a:bodyPr wrap="none">
            <a:spAutoFit/>
          </a:bodyPr>
          <a:lstStyle/>
          <a:p>
            <a:r>
              <a:rPr lang="ja-JP" altLang="en-US" sz="1000" dirty="0">
                <a:latin typeface="ＭＳ Ｐゴシック 本文"/>
                <a:ea typeface="HGP創英角ｺﾞｼｯｸUB" panose="020B0900000000000000" pitchFamily="50" charset="-128"/>
              </a:rPr>
              <a:t>①港湾ターミナル内</a:t>
            </a:r>
          </a:p>
        </p:txBody>
      </p:sp>
      <p:sp>
        <p:nvSpPr>
          <p:cNvPr id="31" name="正方形/長方形 30">
            <a:extLst>
              <a:ext uri="{FF2B5EF4-FFF2-40B4-BE49-F238E27FC236}">
                <a16:creationId xmlns:a16="http://schemas.microsoft.com/office/drawing/2014/main" id="{D6F0AF58-C141-43D1-8F9E-D2AD0E596E20}"/>
              </a:ext>
            </a:extLst>
          </p:cNvPr>
          <p:cNvSpPr/>
          <p:nvPr/>
        </p:nvSpPr>
        <p:spPr>
          <a:xfrm>
            <a:off x="6434652" y="6558027"/>
            <a:ext cx="2356735" cy="246221"/>
          </a:xfrm>
          <a:prstGeom prst="rect">
            <a:avLst/>
          </a:prstGeom>
        </p:spPr>
        <p:txBody>
          <a:bodyPr wrap="none">
            <a:spAutoFit/>
          </a:bodyPr>
          <a:lstStyle/>
          <a:p>
            <a:r>
              <a:rPr lang="ja-JP" altLang="en-US" sz="1000" dirty="0">
                <a:latin typeface="ＭＳ Ｐゴシック 本文"/>
                <a:ea typeface="HGP創英角ｺﾞｼｯｸUB" panose="020B0900000000000000" pitchFamily="50" charset="-128"/>
              </a:rPr>
              <a:t>②港湾ターミナルを出入りする船舶・車両</a:t>
            </a:r>
          </a:p>
        </p:txBody>
      </p:sp>
      <p:sp>
        <p:nvSpPr>
          <p:cNvPr id="34" name="正方形/長方形 33">
            <a:extLst>
              <a:ext uri="{FF2B5EF4-FFF2-40B4-BE49-F238E27FC236}">
                <a16:creationId xmlns:a16="http://schemas.microsoft.com/office/drawing/2014/main" id="{D6B4BB91-CAE7-4378-9F2B-A03AFE4FCB55}"/>
              </a:ext>
            </a:extLst>
          </p:cNvPr>
          <p:cNvSpPr/>
          <p:nvPr/>
        </p:nvSpPr>
        <p:spPr>
          <a:xfrm>
            <a:off x="6428679" y="7471271"/>
            <a:ext cx="1233030" cy="246221"/>
          </a:xfrm>
          <a:prstGeom prst="rect">
            <a:avLst/>
          </a:prstGeom>
        </p:spPr>
        <p:txBody>
          <a:bodyPr wrap="none">
            <a:spAutoFit/>
          </a:bodyPr>
          <a:lstStyle/>
          <a:p>
            <a:r>
              <a:rPr lang="ja-JP" altLang="en-US" sz="1000" dirty="0">
                <a:latin typeface="ＭＳ Ｐゴシック 本文"/>
                <a:ea typeface="HGP創英角ｺﾞｼｯｸUB" panose="020B0900000000000000" pitchFamily="50" charset="-128"/>
              </a:rPr>
              <a:t>③港湾ターミナル外</a:t>
            </a:r>
          </a:p>
        </p:txBody>
      </p:sp>
      <p:sp>
        <p:nvSpPr>
          <p:cNvPr id="30" name="テキスト ボックス 9">
            <a:extLst>
              <a:ext uri="{FF2B5EF4-FFF2-40B4-BE49-F238E27FC236}">
                <a16:creationId xmlns:a16="http://schemas.microsoft.com/office/drawing/2014/main" id="{C0BA4A30-05B3-429C-95EF-0ED7AECB1D41}"/>
              </a:ext>
            </a:extLst>
          </p:cNvPr>
          <p:cNvSpPr txBox="1">
            <a:spLocks noChangeArrowheads="1"/>
          </p:cNvSpPr>
          <p:nvPr/>
        </p:nvSpPr>
        <p:spPr bwMode="auto">
          <a:xfrm>
            <a:off x="6497401" y="5552978"/>
            <a:ext cx="5965200"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ＭＳ Ｐゴシック 本文"/>
                <a:ea typeface="HGP創英角ｺﾞｼｯｸUB" panose="020B0900000000000000" pitchFamily="50" charset="-128"/>
                <a:cs typeface="Times New Roman"/>
              </a:rPr>
              <a:t>７．ロードマップ</a:t>
            </a:r>
            <a:endParaRPr lang="en-US" altLang="ja-JP" sz="1400" kern="100" dirty="0">
              <a:solidFill>
                <a:schemeClr val="bg1"/>
              </a:solidFill>
              <a:latin typeface="ＭＳ Ｐゴシック 本文"/>
              <a:ea typeface="HGP創英角ｺﾞｼｯｸUB" panose="020B0900000000000000" pitchFamily="50" charset="-128"/>
              <a:cs typeface="Times New Roman"/>
            </a:endParaRPr>
          </a:p>
        </p:txBody>
      </p:sp>
      <p:graphicFrame>
        <p:nvGraphicFramePr>
          <p:cNvPr id="40" name="表 39">
            <a:extLst>
              <a:ext uri="{FF2B5EF4-FFF2-40B4-BE49-F238E27FC236}">
                <a16:creationId xmlns:a16="http://schemas.microsoft.com/office/drawing/2014/main" id="{14576D4A-C5E5-4262-8017-0FF4CC343B64}"/>
              </a:ext>
            </a:extLst>
          </p:cNvPr>
          <p:cNvGraphicFramePr>
            <a:graphicFrameLocks noGrp="1"/>
          </p:cNvGraphicFramePr>
          <p:nvPr>
            <p:extLst>
              <p:ext uri="{D42A27DB-BD31-4B8C-83A1-F6EECF244321}">
                <p14:modId xmlns:p14="http://schemas.microsoft.com/office/powerpoint/2010/main" val="2352138278"/>
              </p:ext>
            </p:extLst>
          </p:nvPr>
        </p:nvGraphicFramePr>
        <p:xfrm>
          <a:off x="6510454" y="1108420"/>
          <a:ext cx="5925341" cy="914400"/>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2289109430"/>
                    </a:ext>
                  </a:extLst>
                </a:gridCol>
                <a:gridCol w="1100113">
                  <a:extLst>
                    <a:ext uri="{9D8B030D-6E8A-4147-A177-3AD203B41FA5}">
                      <a16:colId xmlns:a16="http://schemas.microsoft.com/office/drawing/2014/main" val="1734060143"/>
                    </a:ext>
                  </a:extLst>
                </a:gridCol>
                <a:gridCol w="1368000">
                  <a:extLst>
                    <a:ext uri="{9D8B030D-6E8A-4147-A177-3AD203B41FA5}">
                      <a16:colId xmlns:a16="http://schemas.microsoft.com/office/drawing/2014/main" val="3192377876"/>
                    </a:ext>
                  </a:extLst>
                </a:gridCol>
                <a:gridCol w="864096">
                  <a:extLst>
                    <a:ext uri="{9D8B030D-6E8A-4147-A177-3AD203B41FA5}">
                      <a16:colId xmlns:a16="http://schemas.microsoft.com/office/drawing/2014/main" val="3353589294"/>
                    </a:ext>
                  </a:extLst>
                </a:gridCol>
                <a:gridCol w="720080">
                  <a:extLst>
                    <a:ext uri="{9D8B030D-6E8A-4147-A177-3AD203B41FA5}">
                      <a16:colId xmlns:a16="http://schemas.microsoft.com/office/drawing/2014/main" val="3472270759"/>
                    </a:ext>
                  </a:extLst>
                </a:gridCol>
                <a:gridCol w="864096">
                  <a:extLst>
                    <a:ext uri="{9D8B030D-6E8A-4147-A177-3AD203B41FA5}">
                      <a16:colId xmlns:a16="http://schemas.microsoft.com/office/drawing/2014/main" val="903796493"/>
                    </a:ext>
                  </a:extLst>
                </a:gridCol>
                <a:gridCol w="432956">
                  <a:extLst>
                    <a:ext uri="{9D8B030D-6E8A-4147-A177-3AD203B41FA5}">
                      <a16:colId xmlns:a16="http://schemas.microsoft.com/office/drawing/2014/main" val="4100329681"/>
                    </a:ext>
                  </a:extLst>
                </a:gridCol>
              </a:tblGrid>
              <a:tr h="183504">
                <a:tc>
                  <a:txBody>
                    <a:bodyPr/>
                    <a:lstStyle/>
                    <a:p>
                      <a:r>
                        <a:rPr kumimoji="1" lang="ja-JP" altLang="en-US" sz="900" dirty="0">
                          <a:latin typeface="+mn-ea"/>
                          <a:ea typeface="+mn-ea"/>
                        </a:rPr>
                        <a:t>目標年</a:t>
                      </a:r>
                    </a:p>
                  </a:txBody>
                  <a:tcPr/>
                </a:tc>
                <a:tc>
                  <a:txBody>
                    <a:bodyPr/>
                    <a:lstStyle/>
                    <a:p>
                      <a:endParaRPr kumimoji="1" lang="ja-JP" altLang="en-US" sz="900" dirty="0">
                        <a:latin typeface="+mn-ea"/>
                        <a:ea typeface="+mn-ea"/>
                      </a:endParaRPr>
                    </a:p>
                  </a:txBody>
                  <a:tcPr/>
                </a:tc>
                <a:tc>
                  <a:txBody>
                    <a:bodyPr/>
                    <a:lstStyle/>
                    <a:p>
                      <a:pPr algn="ctr"/>
                      <a:r>
                        <a:rPr kumimoji="1" lang="ja-JP" altLang="en-US" sz="900" dirty="0">
                          <a:latin typeface="+mn-ea"/>
                          <a:ea typeface="+mn-ea"/>
                        </a:rPr>
                        <a:t>目標</a:t>
                      </a:r>
                    </a:p>
                  </a:txBody>
                  <a:tcPr/>
                </a:tc>
                <a:tc>
                  <a:txBody>
                    <a:bodyPr/>
                    <a:lstStyle/>
                    <a:p>
                      <a:pPr algn="ctr"/>
                      <a:r>
                        <a:rPr kumimoji="1" lang="ja-JP" altLang="en-US" sz="900" dirty="0">
                          <a:latin typeface="+mn-ea"/>
                          <a:ea typeface="+mn-ea"/>
                        </a:rPr>
                        <a:t>ターミナル内</a:t>
                      </a:r>
                    </a:p>
                  </a:txBody>
                  <a:tcPr/>
                </a:tc>
                <a:tc>
                  <a:txBody>
                    <a:bodyPr/>
                    <a:lstStyle/>
                    <a:p>
                      <a:pPr algn="ctr"/>
                      <a:r>
                        <a:rPr kumimoji="1" lang="ja-JP" altLang="en-US" sz="900" dirty="0">
                          <a:latin typeface="+mn-ea"/>
                          <a:ea typeface="+mn-ea"/>
                        </a:rPr>
                        <a:t>船舶・車両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計</a:t>
                      </a:r>
                    </a:p>
                  </a:txBody>
                  <a:tcPr/>
                </a:tc>
                <a:extLst>
                  <a:ext uri="{0D108BD9-81ED-4DB2-BD59-A6C34878D82A}">
                    <a16:rowId xmlns:a16="http://schemas.microsoft.com/office/drawing/2014/main" val="2234296573"/>
                  </a:ext>
                </a:extLst>
              </a:tr>
              <a:tr h="183504">
                <a:tc rowSpan="2">
                  <a:txBody>
                    <a:bodyPr/>
                    <a:lstStyle/>
                    <a:p>
                      <a:pPr algn="ctr"/>
                      <a:r>
                        <a:rPr kumimoji="1" lang="en-US" altLang="ja-JP" sz="900" dirty="0">
                          <a:latin typeface="+mn-ea"/>
                          <a:ea typeface="+mn-ea"/>
                        </a:rPr>
                        <a:t>2030</a:t>
                      </a:r>
                    </a:p>
                    <a:p>
                      <a:pPr algn="ctr"/>
                      <a:r>
                        <a:rPr kumimoji="1" lang="ja-JP" altLang="en-US" sz="900" dirty="0">
                          <a:latin typeface="+mn-ea"/>
                          <a:ea typeface="+mn-ea"/>
                        </a:rPr>
                        <a:t>年度</a:t>
                      </a:r>
                    </a:p>
                  </a:txBody>
                  <a:tcPr/>
                </a:tc>
                <a:tc>
                  <a:txBody>
                    <a:bodyPr/>
                    <a:lstStyle/>
                    <a:p>
                      <a:r>
                        <a:rPr kumimoji="1" lang="ja-JP" altLang="en-US" sz="900" dirty="0">
                          <a:latin typeface="+mn-ea"/>
                          <a:ea typeface="+mn-ea"/>
                        </a:rPr>
                        <a:t>排出量（目標値）</a:t>
                      </a:r>
                    </a:p>
                  </a:txBody>
                  <a:tcPr/>
                </a:tc>
                <a:tc>
                  <a:txBody>
                    <a:bodyPr/>
                    <a:lstStyle/>
                    <a:p>
                      <a:pPr algn="ctr" fontAlgn="ctr"/>
                      <a:r>
                        <a:rPr lang="en-US" altLang="ja-JP" sz="900" b="0" i="0" u="none" strike="noStrike" dirty="0">
                          <a:solidFill>
                            <a:srgbClr val="000000"/>
                          </a:solidFill>
                          <a:effectLst/>
                          <a:latin typeface="+mn-ea"/>
                          <a:ea typeface="+mn-ea"/>
                        </a:rPr>
                        <a:t>2013</a:t>
                      </a:r>
                      <a:r>
                        <a:rPr lang="ja-JP" altLang="en-US" sz="900" b="0" i="0" u="none" strike="noStrike" dirty="0">
                          <a:solidFill>
                            <a:srgbClr val="000000"/>
                          </a:solidFill>
                          <a:effectLst/>
                          <a:latin typeface="+mn-ea"/>
                          <a:ea typeface="+mn-ea"/>
                        </a:rPr>
                        <a:t>年度比</a:t>
                      </a:r>
                      <a:r>
                        <a:rPr lang="en-US" altLang="ja-JP" sz="900" b="0" i="0" u="none" strike="noStrike" dirty="0">
                          <a:solidFill>
                            <a:srgbClr val="000000"/>
                          </a:solidFill>
                          <a:effectLst/>
                          <a:latin typeface="+mn-ea"/>
                          <a:ea typeface="+mn-ea"/>
                        </a:rPr>
                        <a:t>46</a:t>
                      </a:r>
                      <a:r>
                        <a:rPr lang="ja-JP" altLang="en-US" sz="900" b="0" i="0" u="none" strike="noStrike" dirty="0">
                          <a:solidFill>
                            <a:srgbClr val="000000"/>
                          </a:solidFill>
                          <a:effectLst/>
                          <a:latin typeface="+mn-ea"/>
                          <a:ea typeface="+mn-ea"/>
                        </a:rPr>
                        <a:t>％削減</a:t>
                      </a:r>
                      <a:endParaRPr lang="en-US" altLang="ja-JP" sz="900" b="0" i="0" u="none" strike="noStrike" dirty="0">
                        <a:solidFill>
                          <a:srgbClr val="000000"/>
                        </a:solidFill>
                        <a:effectLst/>
                        <a:latin typeface="+mn-ea"/>
                        <a:ea typeface="+mn-ea"/>
                      </a:endParaRPr>
                    </a:p>
                  </a:txBody>
                  <a:tcPr marL="7620" marR="7620" marT="7620" marB="0" anchor="ctr"/>
                </a:tc>
                <a:tc>
                  <a:txBody>
                    <a:bodyPr/>
                    <a:lstStyle/>
                    <a:p>
                      <a:pPr algn="r" fontAlgn="ctr"/>
                      <a:r>
                        <a:rPr lang="en-US" altLang="ja-JP" sz="1000" b="0" i="0" u="none" strike="noStrike" dirty="0">
                          <a:solidFill>
                            <a:srgbClr val="000000"/>
                          </a:solidFill>
                          <a:effectLst/>
                          <a:latin typeface="+mn-ea"/>
                          <a:ea typeface="+mn-ea"/>
                        </a:rPr>
                        <a:t>125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135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844</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1,104</a:t>
                      </a:r>
                    </a:p>
                  </a:txBody>
                  <a:tcPr marL="0" marR="0" marT="0" marB="0" anchor="ctr"/>
                </a:tc>
                <a:extLst>
                  <a:ext uri="{0D108BD9-81ED-4DB2-BD59-A6C34878D82A}">
                    <a16:rowId xmlns:a16="http://schemas.microsoft.com/office/drawing/2014/main" val="1891433583"/>
                  </a:ext>
                </a:extLst>
              </a:tr>
              <a:tr h="171270">
                <a:tc vMerge="1">
                  <a:txBody>
                    <a:bodyPr/>
                    <a:lstStyle/>
                    <a:p>
                      <a:endParaRPr kumimoji="1" lang="ja-JP" altLang="en-US" sz="900" dirty="0"/>
                    </a:p>
                  </a:txBody>
                  <a:tcPr/>
                </a:tc>
                <a:tc gridSpan="2">
                  <a:txBody>
                    <a:bodyPr/>
                    <a:lstStyle/>
                    <a:p>
                      <a:r>
                        <a:rPr kumimoji="1" lang="ja-JP" altLang="en-US" sz="900" b="0" dirty="0">
                          <a:solidFill>
                            <a:schemeClr val="tx1"/>
                          </a:solidFill>
                          <a:latin typeface="+mn-ea"/>
                          <a:ea typeface="+mn-ea"/>
                        </a:rPr>
                        <a:t>排出量（上記①～③のシナリオによる推計値）</a:t>
                      </a:r>
                    </a:p>
                  </a:txBody>
                  <a:tcPr/>
                </a:tc>
                <a:tc hMerge="1">
                  <a:txBody>
                    <a:bodyPr/>
                    <a:lstStyle/>
                    <a:p>
                      <a:endParaRPr kumimoji="1" lang="ja-JP" altLang="en-US" sz="900" dirty="0"/>
                    </a:p>
                  </a:txBody>
                  <a:tcPr/>
                </a:tc>
                <a:tc>
                  <a:txBody>
                    <a:bodyPr/>
                    <a:lstStyle/>
                    <a:p>
                      <a:pPr algn="r" fontAlgn="ctr"/>
                      <a:r>
                        <a:rPr lang="en-US" altLang="ja-JP" sz="1000" b="0" i="0" u="none" strike="noStrike" dirty="0">
                          <a:solidFill>
                            <a:schemeClr val="tx1"/>
                          </a:solidFill>
                          <a:effectLst/>
                          <a:latin typeface="+mn-ea"/>
                          <a:ea typeface="+mn-ea"/>
                        </a:rPr>
                        <a:t>90</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222</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1,064</a:t>
                      </a:r>
                    </a:p>
                  </a:txBody>
                  <a:tcPr marL="0" marR="0" marT="0" marB="0" anchor="ctr"/>
                </a:tc>
                <a:tc>
                  <a:txBody>
                    <a:bodyPr/>
                    <a:lstStyle/>
                    <a:p>
                      <a:pPr algn="r" fontAlgn="ctr"/>
                      <a:r>
                        <a:rPr lang="en-US" altLang="ja-JP" sz="1000" b="0" i="0" u="none" strike="noStrike" dirty="0">
                          <a:solidFill>
                            <a:schemeClr val="tx1"/>
                          </a:solidFill>
                          <a:effectLst/>
                          <a:latin typeface="+mn-ea"/>
                          <a:ea typeface="+mn-ea"/>
                        </a:rPr>
                        <a:t>1,376</a:t>
                      </a:r>
                    </a:p>
                  </a:txBody>
                  <a:tcPr marL="0" marR="0" marT="0" marB="0" anchor="ctr"/>
                </a:tc>
                <a:extLst>
                  <a:ext uri="{0D108BD9-81ED-4DB2-BD59-A6C34878D82A}">
                    <a16:rowId xmlns:a16="http://schemas.microsoft.com/office/drawing/2014/main" val="1593316853"/>
                  </a:ext>
                </a:extLst>
              </a:tr>
              <a:tr h="183504">
                <a:tc>
                  <a:txBody>
                    <a:bodyPr/>
                    <a:lstStyle/>
                    <a:p>
                      <a:pPr algn="ctr"/>
                      <a:r>
                        <a:rPr kumimoji="1" lang="en-US" altLang="ja-JP" sz="900" dirty="0">
                          <a:latin typeface="+mn-ea"/>
                          <a:ea typeface="+mn-ea"/>
                        </a:rPr>
                        <a:t>2050</a:t>
                      </a:r>
                      <a:r>
                        <a:rPr kumimoji="1" lang="ja-JP" altLang="en-US" sz="900" dirty="0">
                          <a:latin typeface="+mn-ea"/>
                          <a:ea typeface="+mn-ea"/>
                        </a:rPr>
                        <a:t>年</a:t>
                      </a:r>
                    </a:p>
                  </a:txBody>
                  <a:tcPr/>
                </a:tc>
                <a:tc>
                  <a:txBody>
                    <a:bodyPr/>
                    <a:lstStyle/>
                    <a:p>
                      <a:r>
                        <a:rPr kumimoji="1" lang="ja-JP" altLang="en-US" sz="900" dirty="0">
                          <a:latin typeface="+mn-ea"/>
                          <a:ea typeface="+mn-ea"/>
                        </a:rPr>
                        <a:t>排出量（目標値）</a:t>
                      </a:r>
                    </a:p>
                  </a:txBody>
                  <a:tcPr/>
                </a:tc>
                <a:tc>
                  <a:txBody>
                    <a:bodyPr/>
                    <a:lstStyle/>
                    <a:p>
                      <a:pPr algn="ctr" fontAlgn="ctr"/>
                      <a:r>
                        <a:rPr lang="ja-JP" altLang="en-US" sz="900" b="0" i="0" u="none" strike="noStrike" dirty="0">
                          <a:solidFill>
                            <a:srgbClr val="000000"/>
                          </a:solidFill>
                          <a:effectLst/>
                          <a:latin typeface="+mn-ea"/>
                          <a:ea typeface="+mn-ea"/>
                        </a:rPr>
                        <a:t>カーボンニュートラル</a:t>
                      </a:r>
                      <a:endParaRPr lang="en-US" altLang="ja-JP" sz="900" b="0" i="0" u="none" strike="noStrike" dirty="0">
                        <a:solidFill>
                          <a:srgbClr val="000000"/>
                        </a:solidFill>
                        <a:effectLst/>
                        <a:latin typeface="+mn-ea"/>
                        <a:ea typeface="+mn-ea"/>
                      </a:endParaRPr>
                    </a:p>
                  </a:txBody>
                  <a:tcPr marL="7620" marR="7620" marT="7620" marB="0" anchor="ctr"/>
                </a:tc>
                <a:tc>
                  <a:txBody>
                    <a:bodyPr/>
                    <a:lstStyle/>
                    <a:p>
                      <a:pPr algn="r" fontAlgn="ctr"/>
                      <a:r>
                        <a:rPr lang="en-US" altLang="ja-JP" sz="1000" b="0" i="0" u="none" strike="noStrike" dirty="0">
                          <a:solidFill>
                            <a:srgbClr val="000000"/>
                          </a:solidFill>
                          <a:effectLst/>
                          <a:latin typeface="+mn-ea"/>
                          <a:ea typeface="+mn-ea"/>
                        </a:rPr>
                        <a:t>0</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0</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0</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0</a:t>
                      </a:r>
                    </a:p>
                  </a:txBody>
                  <a:tcPr marL="0" marR="0" marT="0" marB="0" anchor="ctr"/>
                </a:tc>
                <a:extLst>
                  <a:ext uri="{0D108BD9-81ED-4DB2-BD59-A6C34878D82A}">
                    <a16:rowId xmlns:a16="http://schemas.microsoft.com/office/drawing/2014/main" val="3450863034"/>
                  </a:ext>
                </a:extLst>
              </a:tr>
            </a:tbl>
          </a:graphicData>
        </a:graphic>
      </p:graphicFrame>
      <p:sp>
        <p:nvSpPr>
          <p:cNvPr id="52" name="正方形/長方形 51">
            <a:extLst>
              <a:ext uri="{FF2B5EF4-FFF2-40B4-BE49-F238E27FC236}">
                <a16:creationId xmlns:a16="http://schemas.microsoft.com/office/drawing/2014/main" id="{A3EA9319-6EF1-4642-84E1-4FAB7825CA79}"/>
              </a:ext>
            </a:extLst>
          </p:cNvPr>
          <p:cNvSpPr/>
          <p:nvPr/>
        </p:nvSpPr>
        <p:spPr>
          <a:xfrm>
            <a:off x="2403055" y="7343443"/>
            <a:ext cx="1661182" cy="246221"/>
          </a:xfrm>
          <a:prstGeom prst="rect">
            <a:avLst/>
          </a:prstGeom>
        </p:spPr>
        <p:txBody>
          <a:bodyPr wrap="squar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2021</a:t>
            </a:r>
            <a:r>
              <a:rPr lang="ja-JP" altLang="en-US" sz="1000" dirty="0">
                <a:latin typeface="HGP創英角ｺﾞｼｯｸUB" panose="020B0900000000000000" pitchFamily="50" charset="-128"/>
                <a:ea typeface="HGP創英角ｺﾞｼｯｸUB" panose="020B0900000000000000" pitchFamily="50" charset="-128"/>
              </a:rPr>
              <a:t>年度の</a:t>
            </a: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46" name="正方形/長方形 45">
            <a:extLst>
              <a:ext uri="{FF2B5EF4-FFF2-40B4-BE49-F238E27FC236}">
                <a16:creationId xmlns:a16="http://schemas.microsoft.com/office/drawing/2014/main" id="{FCF148DD-7317-4338-BE66-5E213D2B9177}"/>
              </a:ext>
            </a:extLst>
          </p:cNvPr>
          <p:cNvSpPr/>
          <p:nvPr/>
        </p:nvSpPr>
        <p:spPr>
          <a:xfrm>
            <a:off x="3716866" y="8537897"/>
            <a:ext cx="1047202" cy="231847"/>
          </a:xfrm>
          <a:prstGeom prst="rect">
            <a:avLst/>
          </a:prstGeom>
          <a:noFill/>
        </p:spPr>
        <p:txBody>
          <a:bodyPr wrap="square">
            <a:spAutoFit/>
          </a:bodyPr>
          <a:lstStyle/>
          <a:p>
            <a:r>
              <a:rPr lang="ja-JP" altLang="en-US" sz="900" b="1" dirty="0">
                <a:latin typeface="ＭＳ Ｐゴシック 本文"/>
              </a:rPr>
              <a:t>単位：千トン</a:t>
            </a:r>
          </a:p>
        </p:txBody>
      </p:sp>
      <p:sp>
        <p:nvSpPr>
          <p:cNvPr id="56" name="正方形/長方形 55">
            <a:extLst>
              <a:ext uri="{FF2B5EF4-FFF2-40B4-BE49-F238E27FC236}">
                <a16:creationId xmlns:a16="http://schemas.microsoft.com/office/drawing/2014/main" id="{DECFE75A-444E-46C1-817B-B77BA6B5C656}"/>
              </a:ext>
            </a:extLst>
          </p:cNvPr>
          <p:cNvSpPr/>
          <p:nvPr/>
        </p:nvSpPr>
        <p:spPr>
          <a:xfrm>
            <a:off x="11745742" y="933220"/>
            <a:ext cx="788125" cy="230832"/>
          </a:xfrm>
          <a:prstGeom prst="rect">
            <a:avLst/>
          </a:prstGeom>
        </p:spPr>
        <p:txBody>
          <a:bodyPr wrap="square">
            <a:spAutoFit/>
          </a:bodyPr>
          <a:lstStyle/>
          <a:p>
            <a:r>
              <a:rPr lang="ja-JP" altLang="en-US" sz="900" b="1" dirty="0">
                <a:latin typeface="ＭＳ Ｐゴシック 本文"/>
              </a:rPr>
              <a:t>単位：千トン</a:t>
            </a:r>
          </a:p>
        </p:txBody>
      </p:sp>
      <p:sp>
        <p:nvSpPr>
          <p:cNvPr id="70" name="矢印: 五方向 23">
            <a:extLst>
              <a:ext uri="{FF2B5EF4-FFF2-40B4-BE49-F238E27FC236}">
                <a16:creationId xmlns:a16="http://schemas.microsoft.com/office/drawing/2014/main" id="{E7737C8C-A1A2-4070-87C0-D89F7D74B4D0}"/>
              </a:ext>
            </a:extLst>
          </p:cNvPr>
          <p:cNvSpPr/>
          <p:nvPr/>
        </p:nvSpPr>
        <p:spPr>
          <a:xfrm>
            <a:off x="9114522" y="7051274"/>
            <a:ext cx="54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500" dirty="0">
              <a:solidFill>
                <a:schemeClr val="tx1"/>
              </a:solidFill>
              <a:latin typeface="ＭＳ Ｐゴシック 本文"/>
            </a:endParaRPr>
          </a:p>
        </p:txBody>
      </p:sp>
      <p:sp>
        <p:nvSpPr>
          <p:cNvPr id="71" name="矢印: 五方向 24">
            <a:extLst>
              <a:ext uri="{FF2B5EF4-FFF2-40B4-BE49-F238E27FC236}">
                <a16:creationId xmlns:a16="http://schemas.microsoft.com/office/drawing/2014/main" id="{FC32CECE-6E5F-4D75-B022-7DC64E0B8E52}"/>
              </a:ext>
            </a:extLst>
          </p:cNvPr>
          <p:cNvSpPr/>
          <p:nvPr/>
        </p:nvSpPr>
        <p:spPr>
          <a:xfrm>
            <a:off x="10740603" y="7061770"/>
            <a:ext cx="1512000" cy="133200"/>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n-ea"/>
              </a:rPr>
              <a:t>導入</a:t>
            </a:r>
          </a:p>
        </p:txBody>
      </p:sp>
      <p:sp>
        <p:nvSpPr>
          <p:cNvPr id="74" name="矢印: 五方向 23">
            <a:extLst>
              <a:ext uri="{FF2B5EF4-FFF2-40B4-BE49-F238E27FC236}">
                <a16:creationId xmlns:a16="http://schemas.microsoft.com/office/drawing/2014/main" id="{408E8798-7AA0-41E7-AAA6-F8DD907041A6}"/>
              </a:ext>
            </a:extLst>
          </p:cNvPr>
          <p:cNvSpPr/>
          <p:nvPr/>
        </p:nvSpPr>
        <p:spPr>
          <a:xfrm>
            <a:off x="9110574" y="7986036"/>
            <a:ext cx="1980000" cy="122400"/>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n-ea"/>
              </a:rPr>
              <a:t>電力会社の取組による電力排出係数削減</a:t>
            </a:r>
          </a:p>
        </p:txBody>
      </p:sp>
      <p:sp>
        <p:nvSpPr>
          <p:cNvPr id="75" name="矢印: 五方向 24">
            <a:extLst>
              <a:ext uri="{FF2B5EF4-FFF2-40B4-BE49-F238E27FC236}">
                <a16:creationId xmlns:a16="http://schemas.microsoft.com/office/drawing/2014/main" id="{C6AE154F-64AB-494F-B941-59C1211063D9}"/>
              </a:ext>
            </a:extLst>
          </p:cNvPr>
          <p:cNvSpPr/>
          <p:nvPr/>
        </p:nvSpPr>
        <p:spPr>
          <a:xfrm>
            <a:off x="11107659" y="7994196"/>
            <a:ext cx="1155600"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n-ea"/>
              </a:rPr>
              <a:t>水素等非化石エネルギー由来の電力利用</a:t>
            </a:r>
          </a:p>
        </p:txBody>
      </p:sp>
      <p:graphicFrame>
        <p:nvGraphicFramePr>
          <p:cNvPr id="4" name="表 3">
            <a:extLst>
              <a:ext uri="{FF2B5EF4-FFF2-40B4-BE49-F238E27FC236}">
                <a16:creationId xmlns:a16="http://schemas.microsoft.com/office/drawing/2014/main" id="{61C16AEA-4FD3-4D2D-9554-28C7EA9361A7}"/>
              </a:ext>
            </a:extLst>
          </p:cNvPr>
          <p:cNvGraphicFramePr>
            <a:graphicFrameLocks noGrp="1"/>
          </p:cNvGraphicFramePr>
          <p:nvPr>
            <p:extLst>
              <p:ext uri="{D42A27DB-BD31-4B8C-83A1-F6EECF244321}">
                <p14:modId xmlns:p14="http://schemas.microsoft.com/office/powerpoint/2010/main" val="295230521"/>
              </p:ext>
            </p:extLst>
          </p:nvPr>
        </p:nvGraphicFramePr>
        <p:xfrm>
          <a:off x="424460" y="7581969"/>
          <a:ext cx="2214629" cy="1188720"/>
        </p:xfrm>
        <a:graphic>
          <a:graphicData uri="http://schemas.openxmlformats.org/drawingml/2006/table">
            <a:tbl>
              <a:tblPr firstRow="1" bandRow="1">
                <a:tableStyleId>{5940675A-B579-460E-94D1-54222C63F5DA}</a:tableStyleId>
              </a:tblPr>
              <a:tblGrid>
                <a:gridCol w="442925">
                  <a:extLst>
                    <a:ext uri="{9D8B030D-6E8A-4147-A177-3AD203B41FA5}">
                      <a16:colId xmlns:a16="http://schemas.microsoft.com/office/drawing/2014/main" val="895325776"/>
                    </a:ext>
                  </a:extLst>
                </a:gridCol>
                <a:gridCol w="442926">
                  <a:extLst>
                    <a:ext uri="{9D8B030D-6E8A-4147-A177-3AD203B41FA5}">
                      <a16:colId xmlns:a16="http://schemas.microsoft.com/office/drawing/2014/main" val="2823846115"/>
                    </a:ext>
                  </a:extLst>
                </a:gridCol>
                <a:gridCol w="442926">
                  <a:extLst>
                    <a:ext uri="{9D8B030D-6E8A-4147-A177-3AD203B41FA5}">
                      <a16:colId xmlns:a16="http://schemas.microsoft.com/office/drawing/2014/main" val="1882606234"/>
                    </a:ext>
                  </a:extLst>
                </a:gridCol>
                <a:gridCol w="442926">
                  <a:extLst>
                    <a:ext uri="{9D8B030D-6E8A-4147-A177-3AD203B41FA5}">
                      <a16:colId xmlns:a16="http://schemas.microsoft.com/office/drawing/2014/main" val="1182669461"/>
                    </a:ext>
                  </a:extLst>
                </a:gridCol>
                <a:gridCol w="442926">
                  <a:extLst>
                    <a:ext uri="{9D8B030D-6E8A-4147-A177-3AD203B41FA5}">
                      <a16:colId xmlns:a16="http://schemas.microsoft.com/office/drawing/2014/main" val="196058888"/>
                    </a:ext>
                  </a:extLst>
                </a:gridCol>
              </a:tblGrid>
              <a:tr h="0">
                <a:tc>
                  <a:txBody>
                    <a:bodyPr/>
                    <a:lstStyle/>
                    <a:p>
                      <a:endParaRPr kumimoji="1" lang="ja-JP" altLang="en-US" sz="800" dirty="0">
                        <a:latin typeface="+mn-ea"/>
                        <a:ea typeface="+mn-ea"/>
                      </a:endParaRPr>
                    </a:p>
                  </a:txBody>
                  <a:tcPr/>
                </a:tc>
                <a:tc>
                  <a:txBody>
                    <a:bodyPr/>
                    <a:lstStyle/>
                    <a:p>
                      <a:pPr algn="ctr"/>
                      <a:r>
                        <a:rPr kumimoji="1" lang="ja-JP" altLang="en-US" sz="800" dirty="0">
                          <a:latin typeface="+mn-ea"/>
                          <a:ea typeface="+mn-ea"/>
                        </a:rPr>
                        <a:t>ターミナル内</a:t>
                      </a:r>
                    </a:p>
                  </a:txBody>
                  <a:tcPr/>
                </a:tc>
                <a:tc>
                  <a:txBody>
                    <a:bodyPr/>
                    <a:lstStyle/>
                    <a:p>
                      <a:pPr algn="ctr"/>
                      <a:r>
                        <a:rPr kumimoji="1" lang="ja-JP" altLang="en-US" sz="800" dirty="0">
                          <a:latin typeface="+mn-ea"/>
                          <a:ea typeface="+mn-ea"/>
                        </a:rPr>
                        <a:t>船舶・</a:t>
                      </a:r>
                      <a:endParaRPr kumimoji="1" lang="en-US" altLang="ja-JP" sz="800" dirty="0">
                        <a:latin typeface="+mn-ea"/>
                        <a:ea typeface="+mn-ea"/>
                      </a:endParaRPr>
                    </a:p>
                    <a:p>
                      <a:pPr algn="ctr"/>
                      <a:r>
                        <a:rPr kumimoji="1" lang="ja-JP" altLang="en-US" sz="800" dirty="0">
                          <a:latin typeface="+mn-ea"/>
                          <a:ea typeface="+mn-ea"/>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latin typeface="+mn-ea"/>
                          <a:ea typeface="+mn-ea"/>
                        </a:rPr>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latin typeface="+mn-ea"/>
                          <a:ea typeface="+mn-ea"/>
                        </a:rPr>
                        <a:t>計</a:t>
                      </a:r>
                    </a:p>
                  </a:txBody>
                  <a:tcPr/>
                </a:tc>
                <a:extLst>
                  <a:ext uri="{0D108BD9-81ED-4DB2-BD59-A6C34878D82A}">
                    <a16:rowId xmlns:a16="http://schemas.microsoft.com/office/drawing/2014/main" val="24044119"/>
                  </a:ext>
                </a:extLst>
              </a:tr>
              <a:tr h="0">
                <a:tc>
                  <a:txBody>
                    <a:bodyPr/>
                    <a:lstStyle/>
                    <a:p>
                      <a:r>
                        <a:rPr kumimoji="1" lang="en-US" altLang="ja-JP" sz="900" dirty="0">
                          <a:latin typeface="+mn-ea"/>
                          <a:ea typeface="+mn-ea"/>
                        </a:rPr>
                        <a:t>2013</a:t>
                      </a:r>
                      <a:r>
                        <a:rPr kumimoji="1" lang="ja-JP" altLang="en-US" sz="900" dirty="0">
                          <a:latin typeface="+mn-ea"/>
                          <a:ea typeface="+mn-ea"/>
                        </a:rPr>
                        <a:t>年度</a:t>
                      </a:r>
                    </a:p>
                  </a:txBody>
                  <a:tcPr/>
                </a:tc>
                <a:tc>
                  <a:txBody>
                    <a:bodyPr/>
                    <a:lstStyle/>
                    <a:p>
                      <a:pPr algn="r" fontAlgn="ctr"/>
                      <a:r>
                        <a:rPr lang="en-US" altLang="ja-JP" sz="1000" b="0" i="0" u="none" strike="noStrike" dirty="0">
                          <a:solidFill>
                            <a:srgbClr val="000000"/>
                          </a:solidFill>
                          <a:effectLst/>
                          <a:latin typeface="+mn-ea"/>
                          <a:ea typeface="+mn-ea"/>
                        </a:rPr>
                        <a:t>232</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250</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1,563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2,045</a:t>
                      </a:r>
                    </a:p>
                  </a:txBody>
                  <a:tcPr marL="0" marR="0" marT="0" marB="0" anchor="ctr"/>
                </a:tc>
                <a:extLst>
                  <a:ext uri="{0D108BD9-81ED-4DB2-BD59-A6C34878D82A}">
                    <a16:rowId xmlns:a16="http://schemas.microsoft.com/office/drawing/2014/main" val="2414067520"/>
                  </a:ext>
                </a:extLst>
              </a:tr>
              <a:tr h="0">
                <a:tc>
                  <a:txBody>
                    <a:bodyPr/>
                    <a:lstStyle/>
                    <a:p>
                      <a:r>
                        <a:rPr kumimoji="1" lang="en-US" altLang="ja-JP" sz="900" dirty="0">
                          <a:latin typeface="+mn-ea"/>
                          <a:ea typeface="+mn-ea"/>
                        </a:rPr>
                        <a:t>2021</a:t>
                      </a:r>
                      <a:r>
                        <a:rPr kumimoji="1" lang="ja-JP" altLang="en-US" sz="900" dirty="0">
                          <a:latin typeface="+mn-ea"/>
                          <a:ea typeface="+mn-ea"/>
                        </a:rPr>
                        <a:t>年度</a:t>
                      </a:r>
                    </a:p>
                  </a:txBody>
                  <a:tcPr/>
                </a:tc>
                <a:tc>
                  <a:txBody>
                    <a:bodyPr/>
                    <a:lstStyle/>
                    <a:p>
                      <a:pPr algn="r" fontAlgn="ctr"/>
                      <a:r>
                        <a:rPr lang="en-US" altLang="ja-JP" sz="1000" b="0" i="0" u="none" strike="noStrike" dirty="0">
                          <a:solidFill>
                            <a:srgbClr val="000000"/>
                          </a:solidFill>
                          <a:effectLst/>
                          <a:latin typeface="+mn-ea"/>
                          <a:ea typeface="+mn-ea"/>
                        </a:rPr>
                        <a:t>173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258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1,502</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1,933</a:t>
                      </a:r>
                    </a:p>
                  </a:txBody>
                  <a:tcPr marL="0" marR="0" marT="0" marB="0" anchor="ctr"/>
                </a:tc>
                <a:extLst>
                  <a:ext uri="{0D108BD9-81ED-4DB2-BD59-A6C34878D82A}">
                    <a16:rowId xmlns:a16="http://schemas.microsoft.com/office/drawing/2014/main" val="2090054342"/>
                  </a:ext>
                </a:extLst>
              </a:tr>
            </a:tbl>
          </a:graphicData>
        </a:graphic>
      </p:graphicFrame>
      <p:sp>
        <p:nvSpPr>
          <p:cNvPr id="79" name="正方形/長方形 78">
            <a:extLst>
              <a:ext uri="{FF2B5EF4-FFF2-40B4-BE49-F238E27FC236}">
                <a16:creationId xmlns:a16="http://schemas.microsoft.com/office/drawing/2014/main" id="{31A33F78-476F-47B3-BF17-80E0005B0013}"/>
              </a:ext>
            </a:extLst>
          </p:cNvPr>
          <p:cNvSpPr/>
          <p:nvPr/>
        </p:nvSpPr>
        <p:spPr>
          <a:xfrm>
            <a:off x="1081598" y="7343443"/>
            <a:ext cx="822661"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80" name="正方形/長方形 79">
            <a:extLst>
              <a:ext uri="{FF2B5EF4-FFF2-40B4-BE49-F238E27FC236}">
                <a16:creationId xmlns:a16="http://schemas.microsoft.com/office/drawing/2014/main" id="{B1D211DD-C8D3-4C2F-B175-3F6E3C7FA4A9}"/>
              </a:ext>
            </a:extLst>
          </p:cNvPr>
          <p:cNvSpPr/>
          <p:nvPr/>
        </p:nvSpPr>
        <p:spPr>
          <a:xfrm>
            <a:off x="1766327" y="7392466"/>
            <a:ext cx="1047202" cy="231847"/>
          </a:xfrm>
          <a:prstGeom prst="rect">
            <a:avLst/>
          </a:prstGeom>
        </p:spPr>
        <p:txBody>
          <a:bodyPr wrap="square">
            <a:spAutoFit/>
          </a:bodyPr>
          <a:lstStyle/>
          <a:p>
            <a:r>
              <a:rPr lang="ja-JP" altLang="en-US" sz="900" b="1" dirty="0">
                <a:latin typeface="ＭＳ Ｐゴシック 本文"/>
              </a:rPr>
              <a:t>単位：千トン</a:t>
            </a:r>
          </a:p>
        </p:txBody>
      </p:sp>
      <p:sp>
        <p:nvSpPr>
          <p:cNvPr id="77" name="テキスト ボックス 9">
            <a:extLst>
              <a:ext uri="{FF2B5EF4-FFF2-40B4-BE49-F238E27FC236}">
                <a16:creationId xmlns:a16="http://schemas.microsoft.com/office/drawing/2014/main" id="{3E236ECE-2F7C-401D-AB08-760D1E7D6183}"/>
              </a:ext>
            </a:extLst>
          </p:cNvPr>
          <p:cNvSpPr txBox="1">
            <a:spLocks noChangeArrowheads="1"/>
          </p:cNvSpPr>
          <p:nvPr/>
        </p:nvSpPr>
        <p:spPr bwMode="auto">
          <a:xfrm>
            <a:off x="385830" y="1617166"/>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ＭＳ Ｐゴシック 本文"/>
                <a:ea typeface="HGP創英角ｺﾞｼｯｸUB" panose="020B0900000000000000" pitchFamily="50" charset="-128"/>
                <a:cs typeface="Times New Roman"/>
              </a:rPr>
              <a:t>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ＭＳ Ｐゴシック 本文"/>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ＭＳ Ｐゴシック 本文"/>
              <a:ea typeface="HGP創英角ｺﾞｼｯｸUB" panose="020B0900000000000000" pitchFamily="50" charset="-128"/>
              <a:cs typeface="Times New Roman"/>
            </a:endParaRPr>
          </a:p>
        </p:txBody>
      </p:sp>
      <p:graphicFrame>
        <p:nvGraphicFramePr>
          <p:cNvPr id="78" name="表 77">
            <a:extLst>
              <a:ext uri="{FF2B5EF4-FFF2-40B4-BE49-F238E27FC236}">
                <a16:creationId xmlns:a16="http://schemas.microsoft.com/office/drawing/2014/main" id="{2D7B9C14-FCAB-4319-8F33-F3F5E590FD74}"/>
              </a:ext>
            </a:extLst>
          </p:cNvPr>
          <p:cNvGraphicFramePr>
            <a:graphicFrameLocks noGrp="1"/>
          </p:cNvGraphicFramePr>
          <p:nvPr>
            <p:extLst>
              <p:ext uri="{D42A27DB-BD31-4B8C-83A1-F6EECF244321}">
                <p14:modId xmlns:p14="http://schemas.microsoft.com/office/powerpoint/2010/main" val="209333244"/>
              </p:ext>
            </p:extLst>
          </p:nvPr>
        </p:nvGraphicFramePr>
        <p:xfrm>
          <a:off x="424459" y="1920280"/>
          <a:ext cx="5844377" cy="2947916"/>
        </p:xfrm>
        <a:graphic>
          <a:graphicData uri="http://schemas.openxmlformats.org/drawingml/2006/table">
            <a:tbl>
              <a:tblPr firstRow="1" bandRow="1">
                <a:tableStyleId>{5940675A-B579-460E-94D1-54222C63F5DA}</a:tableStyleId>
              </a:tblPr>
              <a:tblGrid>
                <a:gridCol w="1295821">
                  <a:extLst>
                    <a:ext uri="{9D8B030D-6E8A-4147-A177-3AD203B41FA5}">
                      <a16:colId xmlns:a16="http://schemas.microsoft.com/office/drawing/2014/main" val="1905241061"/>
                    </a:ext>
                  </a:extLst>
                </a:gridCol>
                <a:gridCol w="4548556">
                  <a:extLst>
                    <a:ext uri="{9D8B030D-6E8A-4147-A177-3AD203B41FA5}">
                      <a16:colId xmlns:a16="http://schemas.microsoft.com/office/drawing/2014/main" val="836286386"/>
                    </a:ext>
                  </a:extLst>
                </a:gridCol>
              </a:tblGrid>
              <a:tr h="150264">
                <a:tc rowSpan="4">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dirty="0">
                          <a:latin typeface="+mn-ea"/>
                          <a:ea typeface="+mn-ea"/>
                        </a:rPr>
                        <a:t>CNP</a:t>
                      </a:r>
                      <a:r>
                        <a:rPr lang="ja-JP" altLang="en-US" sz="900" dirty="0">
                          <a:latin typeface="+mn-ea"/>
                          <a:ea typeface="+mn-ea"/>
                        </a:rPr>
                        <a:t>形成に向けた方針</a:t>
                      </a:r>
                    </a:p>
                  </a:txBody>
                  <a:tcPr marL="88028" marR="88028" marT="44014" marB="44014" anchor="ctr"/>
                </a:tc>
                <a:tc>
                  <a:txBody>
                    <a:bodyPr/>
                    <a:lstStyle/>
                    <a:p>
                      <a:pPr algn="ctr"/>
                      <a:r>
                        <a:rPr kumimoji="1" lang="ja-JP" altLang="en-US" sz="900" b="1" u="none" strike="noStrike" kern="1200" baseline="0" dirty="0">
                          <a:latin typeface="+mn-ea"/>
                          <a:ea typeface="+mn-ea"/>
                        </a:rPr>
                        <a:t>（１）水素・燃料アンモニア等のサプライチェーンの拠点としての受入環境等の整備</a:t>
                      </a:r>
                      <a:endParaRPr kumimoji="1" lang="en-US" altLang="ja-JP" sz="900" b="1" i="0" u="none" strike="noStrike" kern="1200" baseline="0" dirty="0">
                        <a:solidFill>
                          <a:schemeClr val="dk1"/>
                        </a:solidFill>
                        <a:latin typeface="+mn-ea"/>
                        <a:ea typeface="+mn-ea"/>
                        <a:cs typeface="+mn-cs"/>
                      </a:endParaRPr>
                    </a:p>
                  </a:txBody>
                  <a:tcPr marL="88028" marR="88028" marT="44014" marB="44014"/>
                </a:tc>
                <a:extLst>
                  <a:ext uri="{0D108BD9-81ED-4DB2-BD59-A6C34878D82A}">
                    <a16:rowId xmlns:a16="http://schemas.microsoft.com/office/drawing/2014/main" val="1333682081"/>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latin typeface="+mn-ea"/>
                          <a:ea typeface="+mn-ea"/>
                        </a:rPr>
                        <a:t>・水素・燃料アンモニア・合成メタン等次世代エネルギーの</a:t>
                      </a:r>
                      <a:r>
                        <a:rPr kumimoji="1" lang="ja-JP" altLang="en-US" sz="900" b="0" u="none" dirty="0">
                          <a:solidFill>
                            <a:schemeClr val="tx1"/>
                          </a:solidFill>
                          <a:latin typeface="+mn-ea"/>
                          <a:ea typeface="+mn-ea"/>
                        </a:rPr>
                        <a:t>二次受入・供給拠点化</a:t>
                      </a:r>
                      <a:endParaRPr kumimoji="1" lang="en-US" altLang="ja-JP" sz="900" b="0" u="none" dirty="0">
                        <a:solidFill>
                          <a:schemeClr val="tx1"/>
                        </a:solidFill>
                        <a:latin typeface="+mn-ea"/>
                        <a:ea typeface="+mn-ea"/>
                      </a:endParaRPr>
                    </a:p>
                    <a:p>
                      <a:r>
                        <a:rPr kumimoji="1" lang="ja-JP" altLang="en-US" sz="900" b="0" u="none" dirty="0">
                          <a:solidFill>
                            <a:schemeClr val="tx1"/>
                          </a:solidFill>
                          <a:latin typeface="+mn-ea"/>
                          <a:ea typeface="+mn-ea"/>
                        </a:rPr>
                        <a:t>・船舶への水素・燃料アンモニア・合成メタン等の次世代エネルギーのバンカリング拠点</a:t>
                      </a:r>
                      <a:endParaRPr kumimoji="1" lang="en-US" altLang="ja-JP" sz="900" b="0" u="none" dirty="0">
                        <a:solidFill>
                          <a:schemeClr val="tx1"/>
                        </a:solidFill>
                        <a:latin typeface="+mn-ea"/>
                        <a:ea typeface="+mn-ea"/>
                      </a:endParaRPr>
                    </a:p>
                    <a:p>
                      <a:r>
                        <a:rPr kumimoji="1" lang="ja-JP" altLang="en-US" sz="900" b="0" u="none" dirty="0">
                          <a:solidFill>
                            <a:schemeClr val="tx1"/>
                          </a:solidFill>
                          <a:latin typeface="+mn-ea"/>
                          <a:ea typeface="+mn-ea"/>
                        </a:rPr>
                        <a:t>　形成、次世代エネルギー移行段階としての</a:t>
                      </a:r>
                      <a:r>
                        <a:rPr kumimoji="1" lang="en-US" altLang="ja-JP" sz="900" b="0" u="none" dirty="0">
                          <a:solidFill>
                            <a:schemeClr val="tx1"/>
                          </a:solidFill>
                          <a:latin typeface="+mn-ea"/>
                          <a:ea typeface="+mn-ea"/>
                        </a:rPr>
                        <a:t>LNG</a:t>
                      </a:r>
                      <a:r>
                        <a:rPr kumimoji="1" lang="ja-JP" altLang="en-US" sz="900" b="0" u="none" dirty="0">
                          <a:solidFill>
                            <a:schemeClr val="tx1"/>
                          </a:solidFill>
                          <a:latin typeface="+mn-ea"/>
                          <a:ea typeface="+mn-ea"/>
                        </a:rPr>
                        <a:t>バンカリング拠点の形成</a:t>
                      </a:r>
                    </a:p>
                  </a:txBody>
                  <a:tcPr marL="88028" marR="88028" marT="44014" marB="44014"/>
                </a:tc>
                <a:extLst>
                  <a:ext uri="{0D108BD9-81ED-4DB2-BD59-A6C34878D82A}">
                    <a16:rowId xmlns:a16="http://schemas.microsoft.com/office/drawing/2014/main" val="3121623854"/>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pPr algn="ctr"/>
                      <a:r>
                        <a:rPr kumimoji="1" lang="ja-JP" altLang="en-US" sz="900" b="1" u="none" strike="noStrike" kern="1200" baseline="0" dirty="0">
                          <a:latin typeface="+mn-ea"/>
                          <a:ea typeface="+mn-ea"/>
                        </a:rPr>
                        <a:t>（２）港湾地域の面的・効率的な脱炭素化</a:t>
                      </a:r>
                      <a:endParaRPr kumimoji="1" lang="ja-JP" altLang="en-US" sz="900" b="1" dirty="0">
                        <a:latin typeface="+mn-ea"/>
                        <a:ea typeface="+mn-ea"/>
                      </a:endParaRPr>
                    </a:p>
                  </a:txBody>
                  <a:tcPr marL="88028" marR="88028" marT="44014" marB="44014"/>
                </a:tc>
                <a:extLst>
                  <a:ext uri="{0D108BD9-81ED-4DB2-BD59-A6C34878D82A}">
                    <a16:rowId xmlns:a16="http://schemas.microsoft.com/office/drawing/2014/main" val="871110311"/>
                  </a:ext>
                </a:extLst>
              </a:tr>
              <a:tr h="24551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latin typeface="+mn-ea"/>
                          <a:ea typeface="+mn-ea"/>
                        </a:rPr>
                        <a:t>・停泊船舶への陸上電力供給・港湾荷役機械の低炭素化・脱炭素化</a:t>
                      </a:r>
                      <a:endParaRPr kumimoji="1" lang="en-US" altLang="ja-JP" sz="900" dirty="0">
                        <a:latin typeface="+mn-ea"/>
                        <a:ea typeface="+mn-ea"/>
                      </a:endParaRPr>
                    </a:p>
                    <a:p>
                      <a:r>
                        <a:rPr kumimoji="1" lang="ja-JP" altLang="en-US" sz="900" dirty="0">
                          <a:latin typeface="+mn-ea"/>
                          <a:ea typeface="+mn-ea"/>
                        </a:rPr>
                        <a:t>・港湾ターミナルを出入りする車両の水素等次世代エネルギー燃料化</a:t>
                      </a:r>
                      <a:endParaRPr kumimoji="1" lang="en-US" altLang="ja-JP" sz="900" dirty="0">
                        <a:latin typeface="+mn-ea"/>
                        <a:ea typeface="+mn-ea"/>
                      </a:endParaRPr>
                    </a:p>
                    <a:p>
                      <a:r>
                        <a:rPr kumimoji="1" lang="ja-JP" altLang="en-US" sz="900" dirty="0">
                          <a:latin typeface="+mn-ea"/>
                          <a:ea typeface="+mn-ea"/>
                        </a:rPr>
                        <a:t>・立地企業での水素・燃料アンモニア・合成メタンの共同調達・利用による港湾地域に</a:t>
                      </a:r>
                      <a:endParaRPr kumimoji="1" lang="en-US" altLang="ja-JP" sz="900" dirty="0">
                        <a:latin typeface="+mn-ea"/>
                        <a:ea typeface="+mn-ea"/>
                      </a:endParaRPr>
                    </a:p>
                    <a:p>
                      <a:r>
                        <a:rPr kumimoji="1" lang="en-US" altLang="ja-JP" sz="900" dirty="0">
                          <a:latin typeface="+mn-ea"/>
                          <a:ea typeface="+mn-ea"/>
                        </a:rPr>
                        <a:t>  </a:t>
                      </a:r>
                      <a:r>
                        <a:rPr kumimoji="1" lang="ja-JP" altLang="en-US" sz="900" dirty="0">
                          <a:latin typeface="+mn-ea"/>
                          <a:ea typeface="+mn-ea"/>
                        </a:rPr>
                        <a:t>おける面的・効率的な脱炭素化　等</a:t>
                      </a:r>
                    </a:p>
                  </a:txBody>
                  <a:tcPr marL="88028" marR="88028" marT="44014" marB="44014"/>
                </a:tc>
                <a:extLst>
                  <a:ext uri="{0D108BD9-81ED-4DB2-BD59-A6C34878D82A}">
                    <a16:rowId xmlns:a16="http://schemas.microsoft.com/office/drawing/2014/main" val="188135788"/>
                  </a:ext>
                </a:extLst>
              </a:tr>
              <a:tr h="15026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目標年次</a:t>
                      </a:r>
                    </a:p>
                  </a:txBody>
                  <a:tcPr marL="88028" marR="88028" marT="44014" marB="44014"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dirty="0">
                          <a:latin typeface="+mn-ea"/>
                          <a:ea typeface="+mn-ea"/>
                        </a:rPr>
                        <a:t>2030</a:t>
                      </a:r>
                      <a:r>
                        <a:rPr lang="ja-JP" altLang="en-US" sz="900" dirty="0">
                          <a:latin typeface="+mn-ea"/>
                          <a:ea typeface="+mn-ea"/>
                        </a:rPr>
                        <a:t>年度及び</a:t>
                      </a:r>
                      <a:r>
                        <a:rPr lang="en-US" altLang="ja-JP" sz="900" dirty="0">
                          <a:latin typeface="+mn-ea"/>
                          <a:ea typeface="+mn-ea"/>
                        </a:rPr>
                        <a:t>2050</a:t>
                      </a:r>
                      <a:r>
                        <a:rPr lang="ja-JP" altLang="en-US" sz="900" dirty="0">
                          <a:latin typeface="+mn-ea"/>
                          <a:ea typeface="+mn-ea"/>
                        </a:rPr>
                        <a:t>年</a:t>
                      </a:r>
                      <a:endParaRPr lang="ja-JP" altLang="en-US" sz="900" b="1" dirty="0">
                        <a:latin typeface="+mn-ea"/>
                        <a:ea typeface="+mn-ea"/>
                      </a:endParaRPr>
                    </a:p>
                  </a:txBody>
                  <a:tcPr marL="88028" marR="88028" marT="44014" marB="44014" anchor="ctr"/>
                </a:tc>
                <a:extLst>
                  <a:ext uri="{0D108BD9-81ED-4DB2-BD59-A6C34878D82A}">
                    <a16:rowId xmlns:a16="http://schemas.microsoft.com/office/drawing/2014/main" val="1877922376"/>
                  </a:ext>
                </a:extLst>
              </a:tr>
              <a:tr h="436009">
                <a:tc>
                  <a:txBody>
                    <a:bodyPr/>
                    <a:lstStyle/>
                    <a:p>
                      <a:pPr algn="l"/>
                      <a:r>
                        <a:rPr kumimoji="1" lang="ja-JP" altLang="en-US" sz="900" dirty="0">
                          <a:latin typeface="+mn-ea"/>
                          <a:ea typeface="+mn-ea"/>
                        </a:rPr>
                        <a:t>対象範囲</a:t>
                      </a:r>
                    </a:p>
                  </a:txBody>
                  <a:tcPr marL="88028" marR="88028" marT="44014" marB="44014" anchor="ctr"/>
                </a:tc>
                <a:tc>
                  <a:txBody>
                    <a:bodyPr/>
                    <a:lstStyle/>
                    <a:p>
                      <a:r>
                        <a:rPr lang="ja-JP" altLang="en-US" sz="900" dirty="0">
                          <a:solidFill>
                            <a:schemeClr val="tx1"/>
                          </a:solidFill>
                          <a:latin typeface="ＭＳ Ｐゴシック" panose="020B0600070205080204" pitchFamily="50" charset="-128"/>
                          <a:ea typeface="+mn-ea"/>
                        </a:rPr>
                        <a:t>①港湾ターミナル内：公共・専用ターミナル（</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以下「ターミナル内」）</a:t>
                      </a:r>
                    </a:p>
                    <a:p>
                      <a:r>
                        <a:rPr lang="ja-JP" altLang="en-US" sz="900" dirty="0">
                          <a:solidFill>
                            <a:schemeClr val="tx1"/>
                          </a:solidFill>
                          <a:latin typeface="ＭＳ Ｐゴシック" panose="020B0600070205080204" pitchFamily="50" charset="-128"/>
                          <a:ea typeface="+mn-ea"/>
                        </a:rPr>
                        <a:t>②港湾ターミナル（公共・専用ターミナル）を出入りする船舶・車両（</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以下「船舶・車両」）</a:t>
                      </a:r>
                      <a:endParaRPr lang="en-US" altLang="ja-JP" sz="900" dirty="0">
                        <a:solidFill>
                          <a:schemeClr val="tx1"/>
                        </a:solidFill>
                        <a:latin typeface="ＭＳ Ｐゴシック" panose="020B0600070205080204" pitchFamily="50" charset="-128"/>
                        <a:ea typeface="+mn-ea"/>
                      </a:endParaRPr>
                    </a:p>
                    <a:p>
                      <a:r>
                        <a:rPr lang="ja-JP" altLang="en-US" sz="900" dirty="0">
                          <a:solidFill>
                            <a:schemeClr val="tx1"/>
                          </a:solidFill>
                          <a:latin typeface="ＭＳ Ｐゴシック" panose="020B0600070205080204" pitchFamily="50" charset="-128"/>
                          <a:ea typeface="+mn-ea"/>
                        </a:rPr>
                        <a:t>③港湾ターミナル外：港湾エリア（臨港地区等）で活動を行う事業所（</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以下「ターミナル外」）</a:t>
                      </a:r>
                    </a:p>
                  </a:txBody>
                  <a:tcPr marL="88028" marR="88028" marT="44014" marB="44014"/>
                </a:tc>
                <a:extLst>
                  <a:ext uri="{0D108BD9-81ED-4DB2-BD59-A6C34878D82A}">
                    <a16:rowId xmlns:a16="http://schemas.microsoft.com/office/drawing/2014/main" val="1517331913"/>
                  </a:ext>
                </a:extLst>
              </a:tr>
              <a:tr h="341750">
                <a:tc>
                  <a:txBody>
                    <a:bodyPr/>
                    <a:lstStyle/>
                    <a:p>
                      <a:r>
                        <a:rPr kumimoji="1" lang="ja-JP" altLang="en-US" sz="900" dirty="0">
                          <a:latin typeface="+mn-ea"/>
                          <a:ea typeface="+mn-ea"/>
                        </a:rPr>
                        <a:t>計画策定及び</a:t>
                      </a:r>
                      <a:endParaRPr kumimoji="1" lang="en-US" altLang="ja-JP" sz="900" dirty="0">
                        <a:latin typeface="+mn-ea"/>
                        <a:ea typeface="+mn-ea"/>
                      </a:endParaRPr>
                    </a:p>
                    <a:p>
                      <a:r>
                        <a:rPr kumimoji="1" lang="ja-JP" altLang="en-US" sz="900" dirty="0">
                          <a:latin typeface="+mn-ea"/>
                          <a:ea typeface="+mn-ea"/>
                        </a:rPr>
                        <a:t>推進体制、進捗管理</a:t>
                      </a:r>
                    </a:p>
                  </a:txBody>
                  <a:tcPr marL="88028" marR="88028" marT="44014" marB="44014" anchor="ctr"/>
                </a:tc>
                <a:tc>
                  <a:txBody>
                    <a:bodyPr/>
                    <a:lstStyle/>
                    <a:p>
                      <a:r>
                        <a:rPr kumimoji="1" lang="ja-JP" altLang="en-US" sz="900" dirty="0">
                          <a:latin typeface="+mn-ea"/>
                          <a:ea typeface="+mn-ea"/>
                        </a:rPr>
                        <a:t>・</a:t>
                      </a:r>
                      <a:r>
                        <a:rPr kumimoji="1" lang="en-US" altLang="ja-JP" sz="900" dirty="0">
                          <a:latin typeface="+mn-ea"/>
                          <a:ea typeface="+mn-ea"/>
                        </a:rPr>
                        <a:t>CNP</a:t>
                      </a:r>
                      <a:r>
                        <a:rPr kumimoji="1" lang="ja-JP" altLang="en-US" sz="900" dirty="0">
                          <a:latin typeface="+mn-ea"/>
                          <a:ea typeface="+mn-ea"/>
                        </a:rPr>
                        <a:t>検討会の意見を踏まえ港湾管理者である大阪市が策定</a:t>
                      </a:r>
                    </a:p>
                    <a:p>
                      <a:r>
                        <a:rPr kumimoji="1" lang="ja-JP" altLang="en-US" sz="900" dirty="0">
                          <a:latin typeface="+mn-ea"/>
                          <a:ea typeface="+mn-ea"/>
                        </a:rPr>
                        <a:t>・策定後、改正港湾法に基づく「</a:t>
                      </a:r>
                      <a:r>
                        <a:rPr kumimoji="1" lang="ja-JP" altLang="en-US" sz="900" dirty="0">
                          <a:latin typeface="ＭＳ Ｐゴシック" panose="020B0600070205080204" pitchFamily="50" charset="-128"/>
                          <a:ea typeface="+mn-ea"/>
                        </a:rPr>
                        <a:t>港湾脱炭素化推進計画」及び「港湾脱炭素化推進協議会」</a:t>
                      </a:r>
                      <a:endParaRPr kumimoji="1" lang="en-US" altLang="ja-JP" sz="900" dirty="0">
                        <a:latin typeface="ＭＳ Ｐゴシック" panose="020B0600070205080204" pitchFamily="50" charset="-128"/>
                        <a:ea typeface="+mn-ea"/>
                      </a:endParaRPr>
                    </a:p>
                    <a:p>
                      <a:r>
                        <a:rPr kumimoji="1" lang="ja-JP" altLang="en-US" sz="900" dirty="0">
                          <a:latin typeface="ＭＳ Ｐゴシック" panose="020B0600070205080204" pitchFamily="50" charset="-128"/>
                          <a:ea typeface="+mn-ea"/>
                        </a:rPr>
                        <a:t>　への移行を視野に入れながら、計画の進捗状況を確認・管理</a:t>
                      </a:r>
                      <a:endParaRPr kumimoji="1" lang="en-US" altLang="ja-JP" sz="900" dirty="0">
                        <a:latin typeface="ＭＳ Ｐゴシック" panose="020B0600070205080204" pitchFamily="50" charset="-128"/>
                        <a:ea typeface="+mn-ea"/>
                      </a:endParaRPr>
                    </a:p>
                    <a:p>
                      <a:r>
                        <a:rPr kumimoji="1" lang="ja-JP" altLang="en-US" sz="900" dirty="0">
                          <a:latin typeface="+mn-ea"/>
                          <a:ea typeface="+mn-ea"/>
                        </a:rPr>
                        <a:t>・政府の温室効果ガス削減目標、技術の進展等を踏まえ、計画を見直し</a:t>
                      </a:r>
                    </a:p>
                  </a:txBody>
                  <a:tcPr marL="88028" marR="88028" marT="44014" marB="44014"/>
                </a:tc>
                <a:extLst>
                  <a:ext uri="{0D108BD9-81ED-4DB2-BD59-A6C34878D82A}">
                    <a16:rowId xmlns:a16="http://schemas.microsoft.com/office/drawing/2014/main" val="376339797"/>
                  </a:ext>
                </a:extLst>
              </a:tr>
            </a:tbl>
          </a:graphicData>
        </a:graphic>
      </p:graphicFrame>
      <p:sp>
        <p:nvSpPr>
          <p:cNvPr id="85" name="テキスト ボックス 9">
            <a:extLst>
              <a:ext uri="{FF2B5EF4-FFF2-40B4-BE49-F238E27FC236}">
                <a16:creationId xmlns:a16="http://schemas.microsoft.com/office/drawing/2014/main" id="{0174D048-D759-4189-A2D0-59666B4A9619}"/>
              </a:ext>
            </a:extLst>
          </p:cNvPr>
          <p:cNvSpPr txBox="1">
            <a:spLocks noChangeArrowheads="1"/>
          </p:cNvSpPr>
          <p:nvPr/>
        </p:nvSpPr>
        <p:spPr bwMode="auto">
          <a:xfrm>
            <a:off x="385830" y="4930754"/>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ＭＳ Ｐゴシック 本文"/>
                <a:ea typeface="HGP創英角ｺﾞｼｯｸUB" panose="020B0900000000000000" pitchFamily="50" charset="-128"/>
                <a:cs typeface="Times New Roman"/>
              </a:rPr>
              <a:t>３．温室効果ガス排出量の推計</a:t>
            </a:r>
          </a:p>
        </p:txBody>
      </p:sp>
      <p:sp>
        <p:nvSpPr>
          <p:cNvPr id="8" name="正方形/長方形 7">
            <a:extLst>
              <a:ext uri="{FF2B5EF4-FFF2-40B4-BE49-F238E27FC236}">
                <a16:creationId xmlns:a16="http://schemas.microsoft.com/office/drawing/2014/main" id="{8EB332BA-467B-4055-80E3-AADEC5721779}"/>
              </a:ext>
            </a:extLst>
          </p:cNvPr>
          <p:cNvSpPr/>
          <p:nvPr/>
        </p:nvSpPr>
        <p:spPr>
          <a:xfrm>
            <a:off x="6459806" y="3965973"/>
            <a:ext cx="5993323" cy="1615827"/>
          </a:xfrm>
          <a:prstGeom prst="rect">
            <a:avLst/>
          </a:prstGeom>
        </p:spPr>
        <p:txBody>
          <a:bodyPr wrap="square">
            <a:spAutoFit/>
          </a:bodyPr>
          <a:lstStyle/>
          <a:p>
            <a:r>
              <a:rPr lang="ja-JP" altLang="en-US" sz="900" dirty="0">
                <a:latin typeface="+mn-ea"/>
              </a:rPr>
              <a:t>次の取組により、</a:t>
            </a:r>
            <a:r>
              <a:rPr lang="en-US" altLang="ja-JP" sz="900" dirty="0">
                <a:latin typeface="+mn-ea"/>
              </a:rPr>
              <a:t>SDGs </a:t>
            </a:r>
            <a:r>
              <a:rPr lang="ja-JP" altLang="en-US" sz="900" dirty="0">
                <a:latin typeface="+mn-ea"/>
              </a:rPr>
              <a:t>や</a:t>
            </a:r>
            <a:r>
              <a:rPr lang="en-US" altLang="ja-JP" sz="900" dirty="0">
                <a:latin typeface="+mn-ea"/>
              </a:rPr>
              <a:t>ESG </a:t>
            </a:r>
            <a:r>
              <a:rPr lang="ja-JP" altLang="en-US" sz="900" dirty="0">
                <a:latin typeface="+mn-ea"/>
              </a:rPr>
              <a:t>投資に関心の高い荷主・船会社の寄港を誘致し、国際競争力の強化を図るとともに港湾の利便性向上を通じて産業立地や投資を呼び込む港湾をめざす</a:t>
            </a:r>
            <a:endParaRPr lang="en-US" altLang="ja-JP" sz="900" dirty="0">
              <a:latin typeface="+mn-ea"/>
            </a:endParaRPr>
          </a:p>
          <a:p>
            <a:pPr marL="171450" indent="-171450">
              <a:buFont typeface="Arial" panose="020B0604020202020204" pitchFamily="34" charset="0"/>
              <a:buChar char="•"/>
            </a:pPr>
            <a:r>
              <a:rPr lang="ja-JP" altLang="en-US" sz="900" dirty="0">
                <a:latin typeface="ＭＳ Ｐゴシック" panose="020B0600070205080204" pitchFamily="50" charset="-128"/>
              </a:rPr>
              <a:t>水素燃料電池（</a:t>
            </a:r>
            <a:r>
              <a:rPr lang="en-US" altLang="ja-JP" sz="900" dirty="0">
                <a:latin typeface="ＭＳ Ｐゴシック" panose="020B0600070205080204" pitchFamily="50" charset="-128"/>
              </a:rPr>
              <a:t>FC</a:t>
            </a:r>
            <a:r>
              <a:rPr lang="ja-JP" altLang="en-US" sz="900" dirty="0">
                <a:latin typeface="ＭＳ Ｐゴシック" panose="020B0600070205080204" pitchFamily="50" charset="-128"/>
              </a:rPr>
              <a:t>型）の</a:t>
            </a:r>
            <a:r>
              <a:rPr lang="en-US" altLang="ja-JP" sz="900" dirty="0">
                <a:latin typeface="ＭＳ Ｐゴシック" panose="020B0600070205080204" pitchFamily="50" charset="-128"/>
              </a:rPr>
              <a:t>RTG</a:t>
            </a:r>
            <a:r>
              <a:rPr lang="ja-JP" altLang="en-US" sz="900" dirty="0">
                <a:latin typeface="ＭＳ Ｐゴシック" panose="020B0600070205080204" pitchFamily="50" charset="-128"/>
              </a:rPr>
              <a:t>の導入を含む港湾荷役機械等の</a:t>
            </a:r>
            <a:r>
              <a:rPr lang="en-US" altLang="ja-JP" sz="900" dirty="0">
                <a:latin typeface="ＭＳ Ｐゴシック" panose="020B0600070205080204" pitchFamily="50" charset="-128"/>
              </a:rPr>
              <a:t>FC</a:t>
            </a:r>
            <a:r>
              <a:rPr lang="ja-JP" altLang="en-US" sz="900" dirty="0">
                <a:latin typeface="ＭＳ Ｐゴシック" panose="020B0600070205080204" pitchFamily="50" charset="-128"/>
              </a:rPr>
              <a:t>化、非化石燃料の利用促進等による脱炭素化</a:t>
            </a:r>
            <a:endParaRPr lang="en-US" altLang="ja-JP" sz="900" dirty="0">
              <a:latin typeface="ＭＳ Ｐゴシック" panose="020B0600070205080204" pitchFamily="50" charset="-128"/>
            </a:endParaRPr>
          </a:p>
          <a:p>
            <a:pPr marL="171450" indent="-171450">
              <a:buFont typeface="Arial" panose="020B0604020202020204" pitchFamily="34" charset="0"/>
              <a:buChar char="•"/>
            </a:pPr>
            <a:r>
              <a:rPr lang="ja-JP" altLang="en-US" sz="900" dirty="0">
                <a:latin typeface="ＭＳ Ｐゴシック" panose="020B0600070205080204" pitchFamily="50" charset="-128"/>
              </a:rPr>
              <a:t>停泊中の船舶への陸上電力供給設備の導入による、船舶の脱炭素化に必要とされる環境の整備</a:t>
            </a:r>
            <a:endParaRPr lang="en-US" altLang="ja-JP" sz="900" dirty="0">
              <a:latin typeface="ＭＳ Ｐゴシック" panose="020B0600070205080204" pitchFamily="50" charset="-128"/>
            </a:endParaRPr>
          </a:p>
          <a:p>
            <a:pPr marL="171450" indent="-171450">
              <a:buFont typeface="Arial" panose="020B0604020202020204" pitchFamily="34" charset="0"/>
              <a:buChar char="•"/>
            </a:pPr>
            <a:r>
              <a:rPr lang="ja-JP" altLang="en-US" sz="900" dirty="0">
                <a:latin typeface="+mn-ea"/>
              </a:rPr>
              <a:t>火力発電所での水素・合成メタンの混焼及び専焼、都市ガスのメタネーション、既存ボイラー燃料の</a:t>
            </a:r>
            <a:r>
              <a:rPr lang="en-US" altLang="ja-JP" sz="900" dirty="0">
                <a:latin typeface="+mn-ea"/>
              </a:rPr>
              <a:t>LNG</a:t>
            </a:r>
            <a:r>
              <a:rPr lang="ja-JP" altLang="en-US" sz="900" dirty="0">
                <a:latin typeface="+mn-ea"/>
              </a:rPr>
              <a:t>・合成メタン・水素・燃料アンモニア・バイオマス等への転換などエネルギー分野の脱炭素化を可能とする港湾インフラの計画・整備</a:t>
            </a:r>
          </a:p>
          <a:p>
            <a:pPr marL="171450" indent="-171450">
              <a:buFont typeface="Arial" panose="020B0604020202020204" pitchFamily="34" charset="0"/>
              <a:buChar char="•"/>
            </a:pPr>
            <a:r>
              <a:rPr lang="ja-JP" altLang="en-US" sz="900" dirty="0">
                <a:latin typeface="+mn-ea"/>
              </a:rPr>
              <a:t>液化水素、液化アンモニア、</a:t>
            </a:r>
            <a:r>
              <a:rPr lang="en-US" altLang="ja-JP" sz="900" dirty="0">
                <a:latin typeface="+mn-ea"/>
              </a:rPr>
              <a:t>MCH</a:t>
            </a:r>
            <a:r>
              <a:rPr lang="ja-JP" altLang="en-US" sz="900" dirty="0" err="1">
                <a:latin typeface="+mn-ea"/>
              </a:rPr>
              <a:t>、</a:t>
            </a:r>
            <a:r>
              <a:rPr lang="ja-JP" altLang="en-US" sz="900" dirty="0">
                <a:latin typeface="+mn-ea"/>
              </a:rPr>
              <a:t>合成メタン等の輸送・貯蔵・利活用に係る実証事業の積極的な誘致、水素・燃料アンモニア等実装に向けた課題の抽出・対応の検討、</a:t>
            </a:r>
            <a:r>
              <a:rPr lang="en-US" altLang="ja-JP" sz="900" dirty="0">
                <a:latin typeface="+mn-ea"/>
              </a:rPr>
              <a:t>LNG</a:t>
            </a:r>
            <a:r>
              <a:rPr lang="ja-JP" altLang="en-US" sz="900" dirty="0">
                <a:latin typeface="+mn-ea"/>
              </a:rPr>
              <a:t>・合成メタンや水素・燃料アンモニアのバンカリング拠点の形成に向けた実施上の課題や対応方策等の検討</a:t>
            </a:r>
            <a:endParaRPr lang="en-US" altLang="ja-JP" sz="900" dirty="0">
              <a:latin typeface="+mn-ea"/>
            </a:endParaRPr>
          </a:p>
          <a:p>
            <a:pPr marL="171450" indent="-171450">
              <a:buFont typeface="Arial" panose="020B0604020202020204" pitchFamily="34" charset="0"/>
              <a:buChar char="•"/>
            </a:pPr>
            <a:r>
              <a:rPr lang="ja-JP" altLang="en-US" sz="900" dirty="0">
                <a:latin typeface="+mn-ea"/>
              </a:rPr>
              <a:t>陸上輸送から海上輸送等の低炭素型物流への転換（モーダルシフト）の促進</a:t>
            </a:r>
            <a:endParaRPr lang="en-US" altLang="ja-JP" sz="900" dirty="0">
              <a:latin typeface="+mn-ea"/>
            </a:endParaRPr>
          </a:p>
          <a:p>
            <a:pPr marL="171450" indent="-171450">
              <a:buFont typeface="Arial" panose="020B0604020202020204" pitchFamily="34" charset="0"/>
              <a:buChar char="•"/>
            </a:pPr>
            <a:r>
              <a:rPr lang="ja-JP" altLang="en-US" sz="900" dirty="0">
                <a:latin typeface="+mn-ea"/>
              </a:rPr>
              <a:t>海洋・港湾環境プログラム（グリーンアウォード）に基づく認証船舶へのインセンティブや</a:t>
            </a:r>
            <a:r>
              <a:rPr lang="en-US" altLang="ja-JP" sz="900" dirty="0">
                <a:latin typeface="+mn-ea"/>
              </a:rPr>
              <a:t>ESI</a:t>
            </a:r>
            <a:r>
              <a:rPr lang="ja-JP" altLang="en-US" sz="900" dirty="0">
                <a:latin typeface="+mn-ea"/>
              </a:rPr>
              <a:t>プログラム等への参加</a:t>
            </a:r>
          </a:p>
        </p:txBody>
      </p:sp>
      <p:graphicFrame>
        <p:nvGraphicFramePr>
          <p:cNvPr id="51" name="表 50">
            <a:extLst>
              <a:ext uri="{FF2B5EF4-FFF2-40B4-BE49-F238E27FC236}">
                <a16:creationId xmlns:a16="http://schemas.microsoft.com/office/drawing/2014/main" id="{B0D61FBC-6A7B-4AF0-A9D0-F05F497CC916}"/>
              </a:ext>
            </a:extLst>
          </p:cNvPr>
          <p:cNvGraphicFramePr>
            <a:graphicFrameLocks noGrp="1"/>
          </p:cNvGraphicFramePr>
          <p:nvPr>
            <p:extLst>
              <p:ext uri="{D42A27DB-BD31-4B8C-83A1-F6EECF244321}">
                <p14:modId xmlns:p14="http://schemas.microsoft.com/office/powerpoint/2010/main" val="3485018607"/>
              </p:ext>
            </p:extLst>
          </p:nvPr>
        </p:nvGraphicFramePr>
        <p:xfrm>
          <a:off x="563444" y="5253724"/>
          <a:ext cx="5616624" cy="1796760"/>
        </p:xfrm>
        <a:graphic>
          <a:graphicData uri="http://schemas.openxmlformats.org/drawingml/2006/table">
            <a:tbl>
              <a:tblPr firstRow="1" bandRow="1">
                <a:tableStyleId>{5940675A-B579-460E-94D1-54222C63F5DA}</a:tableStyleId>
              </a:tblPr>
              <a:tblGrid>
                <a:gridCol w="1796706">
                  <a:extLst>
                    <a:ext uri="{9D8B030D-6E8A-4147-A177-3AD203B41FA5}">
                      <a16:colId xmlns:a16="http://schemas.microsoft.com/office/drawing/2014/main" val="3650555606"/>
                    </a:ext>
                  </a:extLst>
                </a:gridCol>
                <a:gridCol w="3819918">
                  <a:extLst>
                    <a:ext uri="{9D8B030D-6E8A-4147-A177-3AD203B41FA5}">
                      <a16:colId xmlns:a16="http://schemas.microsoft.com/office/drawing/2014/main" val="3534240755"/>
                    </a:ext>
                  </a:extLst>
                </a:gridCol>
              </a:tblGrid>
              <a:tr h="0">
                <a:tc>
                  <a:txBody>
                    <a:bodyPr/>
                    <a:lstStyle/>
                    <a:p>
                      <a:pPr algn="ctr"/>
                      <a:r>
                        <a:rPr kumimoji="1" lang="ja-JP" altLang="en-US" sz="900" dirty="0">
                          <a:latin typeface="+mn-ea"/>
                          <a:ea typeface="+mn-ea"/>
                        </a:rPr>
                        <a:t>区分</a:t>
                      </a:r>
                    </a:p>
                  </a:txBody>
                  <a:tcPr marL="45720" marR="45720" marT="36000" marB="36000"/>
                </a:tc>
                <a:tc>
                  <a:txBody>
                    <a:bodyPr/>
                    <a:lstStyle/>
                    <a:p>
                      <a:pPr algn="ctr"/>
                      <a:r>
                        <a:rPr kumimoji="1" lang="ja-JP" altLang="en-US" sz="900" dirty="0">
                          <a:latin typeface="+mn-ea"/>
                          <a:ea typeface="+mn-ea"/>
                        </a:rPr>
                        <a:t>調査・推計方法</a:t>
                      </a:r>
                    </a:p>
                  </a:txBody>
                  <a:tcPr marL="45720" marR="45720" marT="36000" marB="36000"/>
                </a:tc>
                <a:extLst>
                  <a:ext uri="{0D108BD9-81ED-4DB2-BD59-A6C34878D82A}">
                    <a16:rowId xmlns:a16="http://schemas.microsoft.com/office/drawing/2014/main" val="2438882595"/>
                  </a:ext>
                </a:extLst>
              </a:tr>
              <a:tr h="0">
                <a:tc>
                  <a:txBody>
                    <a:bodyPr/>
                    <a:lstStyle/>
                    <a:p>
                      <a:r>
                        <a:rPr kumimoji="1" lang="ja-JP" altLang="en-US" sz="900" dirty="0">
                          <a:latin typeface="+mn-ea"/>
                          <a:ea typeface="+mn-ea"/>
                        </a:rPr>
                        <a:t>①ターミナル内</a:t>
                      </a:r>
                    </a:p>
                  </a:txBody>
                  <a:tcPr marL="45720" marR="45720" marT="36000" marB="36000"/>
                </a:tc>
                <a:tc>
                  <a:txBody>
                    <a:bodyPr/>
                    <a:lstStyle/>
                    <a:p>
                      <a:r>
                        <a:rPr kumimoji="1" lang="ja-JP" altLang="en-US" sz="900" dirty="0">
                          <a:latin typeface="+mn-ea"/>
                          <a:ea typeface="+mn-ea"/>
                        </a:rPr>
                        <a:t>コンテナの荷役機械、上屋や照明施設は公表資料から推計。コンテナ以外の荷役機械は、エネルギー利用の実態を把握するためアンケート調査を実施。</a:t>
                      </a:r>
                    </a:p>
                  </a:txBody>
                  <a:tcPr marL="45720" marR="45720" marT="36000" marB="36000"/>
                </a:tc>
                <a:extLst>
                  <a:ext uri="{0D108BD9-81ED-4DB2-BD59-A6C34878D82A}">
                    <a16:rowId xmlns:a16="http://schemas.microsoft.com/office/drawing/2014/main" val="1743512808"/>
                  </a:ext>
                </a:extLst>
              </a:tr>
              <a:tr h="0">
                <a:tc>
                  <a:txBody>
                    <a:bodyPr/>
                    <a:lstStyle/>
                    <a:p>
                      <a:pPr marL="0" indent="0">
                        <a:buFont typeface="+mj-lt"/>
                        <a:buNone/>
                      </a:pPr>
                      <a:r>
                        <a:rPr kumimoji="1" lang="ja-JP" altLang="en-US" sz="900" dirty="0">
                          <a:latin typeface="+mn-ea"/>
                          <a:ea typeface="+mn-ea"/>
                        </a:rPr>
                        <a:t>②船舶・車両</a:t>
                      </a:r>
                    </a:p>
                  </a:txBody>
                  <a:tcPr marL="45720" marR="45720" marT="36000" marB="36000"/>
                </a:tc>
                <a:tc>
                  <a:txBody>
                    <a:bodyPr/>
                    <a:lstStyle/>
                    <a:p>
                      <a:pPr marL="0" indent="0">
                        <a:buFont typeface="+mj-lt"/>
                        <a:buNone/>
                      </a:pPr>
                      <a:r>
                        <a:rPr kumimoji="1" lang="ja-JP" altLang="en-US" sz="900" dirty="0">
                          <a:latin typeface="+mn-ea"/>
                          <a:ea typeface="+mn-ea"/>
                        </a:rPr>
                        <a:t>公表資料により推計</a:t>
                      </a:r>
                    </a:p>
                  </a:txBody>
                  <a:tcPr marL="45720" marR="45720" marT="36000" marB="36000"/>
                </a:tc>
                <a:extLst>
                  <a:ext uri="{0D108BD9-81ED-4DB2-BD59-A6C34878D82A}">
                    <a16:rowId xmlns:a16="http://schemas.microsoft.com/office/drawing/2014/main" val="3414275455"/>
                  </a:ext>
                </a:extLst>
              </a:tr>
              <a:tr h="149145">
                <a:tc>
                  <a:txBody>
                    <a:bodyPr/>
                    <a:lstStyle/>
                    <a:p>
                      <a:r>
                        <a:rPr kumimoji="1" lang="ja-JP" altLang="en-US" sz="900" dirty="0">
                          <a:latin typeface="+mn-ea"/>
                          <a:ea typeface="+mn-ea"/>
                        </a:rPr>
                        <a:t>③ターミナル外</a:t>
                      </a:r>
                    </a:p>
                  </a:txBody>
                  <a:tcPr marL="45720" marR="45720" marT="36000" marB="36000"/>
                </a:tc>
                <a:tc>
                  <a:txBody>
                    <a:bodyPr/>
                    <a:lstStyle/>
                    <a:p>
                      <a:r>
                        <a:rPr kumimoji="1" lang="ja-JP" altLang="en-US" sz="900" dirty="0">
                          <a:latin typeface="+mn-ea"/>
                          <a:ea typeface="+mn-ea"/>
                        </a:rPr>
                        <a:t>現状（</a:t>
                      </a:r>
                      <a:r>
                        <a:rPr kumimoji="1" lang="en-US" altLang="ja-JP" sz="900" dirty="0">
                          <a:latin typeface="+mn-ea"/>
                          <a:ea typeface="+mn-ea"/>
                        </a:rPr>
                        <a:t>2021</a:t>
                      </a:r>
                      <a:r>
                        <a:rPr kumimoji="1" lang="ja-JP" altLang="en-US" sz="900" dirty="0">
                          <a:latin typeface="+mn-ea"/>
                          <a:ea typeface="+mn-ea"/>
                        </a:rPr>
                        <a:t>年度）や将来のエネルギー資源利用の実態や将来計画等を把握するため、</a:t>
                      </a:r>
                      <a:r>
                        <a:rPr lang="ja-JP" altLang="en-US" sz="900" dirty="0">
                          <a:latin typeface="+mn-ea"/>
                          <a:ea typeface="+mn-ea"/>
                        </a:rPr>
                        <a:t>「地球温暖化対策の推進に関する法律に基づく温室効果ガス排出量算定・報告・公表制度」の報告対象である特定事業所排出者</a:t>
                      </a:r>
                      <a:r>
                        <a:rPr kumimoji="1" lang="ja-JP" altLang="en-US" sz="900" dirty="0">
                          <a:latin typeface="+mn-ea"/>
                          <a:ea typeface="+mn-ea"/>
                        </a:rPr>
                        <a:t>（</a:t>
                      </a:r>
                      <a:r>
                        <a:rPr kumimoji="1" lang="en-US" altLang="ja-JP" sz="900" dirty="0">
                          <a:latin typeface="+mn-ea"/>
                          <a:ea typeface="+mn-ea"/>
                        </a:rPr>
                        <a:t>※1</a:t>
                      </a:r>
                      <a:r>
                        <a:rPr kumimoji="1" lang="ja-JP" altLang="en-US" sz="900" dirty="0">
                          <a:latin typeface="+mn-ea"/>
                          <a:ea typeface="+mn-ea"/>
                        </a:rPr>
                        <a:t>）へのアンケートを実施。その他</a:t>
                      </a:r>
                      <a:r>
                        <a:rPr lang="ja-JP" altLang="en-US" sz="900" dirty="0">
                          <a:latin typeface="+mn-ea"/>
                          <a:ea typeface="+mn-ea"/>
                        </a:rPr>
                        <a:t>「大阪府気候変動対策の推進に関する条例」の特定事業者（</a:t>
                      </a:r>
                      <a:r>
                        <a:rPr lang="en-US" altLang="ja-JP" sz="900" dirty="0">
                          <a:latin typeface="+mn-ea"/>
                          <a:ea typeface="+mn-ea"/>
                        </a:rPr>
                        <a:t>※2</a:t>
                      </a:r>
                      <a:r>
                        <a:rPr lang="ja-JP" altLang="en-US" sz="900" dirty="0">
                          <a:latin typeface="+mn-ea"/>
                          <a:ea typeface="+mn-ea"/>
                        </a:rPr>
                        <a:t>）に加えて、倉庫業者</a:t>
                      </a:r>
                      <a:r>
                        <a:rPr kumimoji="1" lang="ja-JP" altLang="en-US" sz="900" dirty="0">
                          <a:latin typeface="+mn-ea"/>
                          <a:ea typeface="+mn-ea"/>
                        </a:rPr>
                        <a:t>にアンケートを実施</a:t>
                      </a:r>
                      <a:endParaRPr kumimoji="1" lang="en-US" altLang="ja-JP" sz="90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アンケート・ヒアリングで把握していない項目は、公表資料・統計データにより排出量を推計。</a:t>
                      </a:r>
                      <a:endParaRPr lang="en-US" altLang="ja-JP" sz="900" dirty="0">
                        <a:latin typeface="+mn-ea"/>
                        <a:ea typeface="+mn-ea"/>
                      </a:endParaRPr>
                    </a:p>
                  </a:txBody>
                  <a:tcPr marL="45720" marR="45720" marT="36000" marB="36000"/>
                </a:tc>
                <a:extLst>
                  <a:ext uri="{0D108BD9-81ED-4DB2-BD59-A6C34878D82A}">
                    <a16:rowId xmlns:a16="http://schemas.microsoft.com/office/drawing/2014/main" val="1473570224"/>
                  </a:ext>
                </a:extLst>
              </a:tr>
            </a:tbl>
          </a:graphicData>
        </a:graphic>
      </p:graphicFrame>
      <p:sp>
        <p:nvSpPr>
          <p:cNvPr id="58" name="正方形/長方形 57">
            <a:extLst>
              <a:ext uri="{FF2B5EF4-FFF2-40B4-BE49-F238E27FC236}">
                <a16:creationId xmlns:a16="http://schemas.microsoft.com/office/drawing/2014/main" id="{03BB464D-CB11-4AB4-802C-57EE4C9B8499}"/>
              </a:ext>
            </a:extLst>
          </p:cNvPr>
          <p:cNvSpPr/>
          <p:nvPr/>
        </p:nvSpPr>
        <p:spPr>
          <a:xfrm>
            <a:off x="337871" y="9174601"/>
            <a:ext cx="6099717" cy="307777"/>
          </a:xfrm>
          <a:prstGeom prst="rect">
            <a:avLst/>
          </a:prstGeom>
        </p:spPr>
        <p:txBody>
          <a:bodyPr wrap="square">
            <a:spAutoFit/>
          </a:bodyPr>
          <a:lstStyle/>
          <a:p>
            <a:r>
              <a:rPr lang="en-US" altLang="ja-JP" sz="700" dirty="0">
                <a:latin typeface="+mn-ea"/>
              </a:rPr>
              <a:t>※1</a:t>
            </a:r>
            <a:r>
              <a:rPr lang="ja-JP" altLang="en-US" sz="700" dirty="0">
                <a:latin typeface="+mn-ea"/>
              </a:rPr>
              <a:t>：全ての事業所のエネルギー使用量合計が原油換算</a:t>
            </a:r>
            <a:r>
              <a:rPr lang="en-US" altLang="ja-JP" sz="700" dirty="0">
                <a:latin typeface="+mn-ea"/>
              </a:rPr>
              <a:t>1,500kl/</a:t>
            </a:r>
            <a:r>
              <a:rPr lang="ja-JP" altLang="en-US" sz="700" dirty="0">
                <a:latin typeface="+mn-ea"/>
              </a:rPr>
              <a:t>年以上の事業者の中で、事業所単体でも原油換算</a:t>
            </a:r>
            <a:r>
              <a:rPr lang="en-US" altLang="ja-JP" sz="700" dirty="0">
                <a:latin typeface="+mn-ea"/>
              </a:rPr>
              <a:t>1,500kl/</a:t>
            </a:r>
            <a:r>
              <a:rPr lang="ja-JP" altLang="en-US" sz="700" dirty="0">
                <a:latin typeface="+mn-ea"/>
              </a:rPr>
              <a:t>年以上となる事業所</a:t>
            </a:r>
          </a:p>
          <a:p>
            <a:r>
              <a:rPr lang="en-US" altLang="ja-JP" sz="700" dirty="0">
                <a:latin typeface="+mn-ea"/>
              </a:rPr>
              <a:t>※2</a:t>
            </a:r>
            <a:r>
              <a:rPr lang="ja-JP" altLang="en-US" sz="700" dirty="0">
                <a:latin typeface="+mn-ea"/>
              </a:rPr>
              <a:t>：府全体における事業所のエネルギー使用量合計が原油換算</a:t>
            </a:r>
            <a:r>
              <a:rPr lang="en-US" altLang="ja-JP" sz="700" dirty="0">
                <a:latin typeface="+mn-ea"/>
              </a:rPr>
              <a:t>1,500kl/</a:t>
            </a:r>
            <a:r>
              <a:rPr lang="ja-JP" altLang="en-US" sz="700" dirty="0">
                <a:latin typeface="+mn-ea"/>
              </a:rPr>
              <a:t>年以上等</a:t>
            </a:r>
            <a:endParaRPr lang="en-US" altLang="ja-JP" sz="700" dirty="0">
              <a:latin typeface="+mn-ea"/>
            </a:endParaRPr>
          </a:p>
        </p:txBody>
      </p:sp>
      <p:sp>
        <p:nvSpPr>
          <p:cNvPr id="59" name="正方形/長方形 58">
            <a:extLst>
              <a:ext uri="{FF2B5EF4-FFF2-40B4-BE49-F238E27FC236}">
                <a16:creationId xmlns:a16="http://schemas.microsoft.com/office/drawing/2014/main" id="{ACC3134A-EA5E-47A6-867C-13E94F8F0012}"/>
              </a:ext>
            </a:extLst>
          </p:cNvPr>
          <p:cNvSpPr/>
          <p:nvPr/>
        </p:nvSpPr>
        <p:spPr>
          <a:xfrm>
            <a:off x="428756" y="7074659"/>
            <a:ext cx="5886000" cy="246221"/>
          </a:xfrm>
          <a:prstGeom prst="rect">
            <a:avLst/>
          </a:prstGeom>
          <a:ln w="6350">
            <a:solidFill>
              <a:schemeClr val="tx1"/>
            </a:solidFill>
          </a:ln>
        </p:spPr>
        <p:txBody>
          <a:bodyPr wrap="square">
            <a:spAutoFit/>
          </a:bodyPr>
          <a:lstStyle/>
          <a:p>
            <a:r>
              <a:rPr lang="ja-JP" altLang="en-US" sz="1000" dirty="0">
                <a:latin typeface="+mn-ea"/>
              </a:rPr>
              <a:t>「ターミナル内」「船舶・車両」「ターミナル外」の</a:t>
            </a:r>
            <a:r>
              <a:rPr lang="en-US" altLang="ja-JP" sz="1000" dirty="0">
                <a:latin typeface="+mn-ea"/>
              </a:rPr>
              <a:t>3</a:t>
            </a:r>
            <a:r>
              <a:rPr lang="ja-JP" altLang="en-US" sz="1000" dirty="0">
                <a:latin typeface="+mn-ea"/>
              </a:rPr>
              <a:t>区域に分類すると、 「ターミナル外」が約</a:t>
            </a:r>
            <a:r>
              <a:rPr lang="en-US" altLang="ja-JP" sz="1000" dirty="0">
                <a:latin typeface="+mn-ea"/>
              </a:rPr>
              <a:t>78</a:t>
            </a:r>
            <a:r>
              <a:rPr lang="ja-JP" altLang="en-US" sz="1000" dirty="0">
                <a:latin typeface="+mn-ea"/>
              </a:rPr>
              <a:t>％を占めた。</a:t>
            </a:r>
          </a:p>
        </p:txBody>
      </p:sp>
      <p:sp>
        <p:nvSpPr>
          <p:cNvPr id="76" name="テキスト ボックス 75">
            <a:extLst>
              <a:ext uri="{FF2B5EF4-FFF2-40B4-BE49-F238E27FC236}">
                <a16:creationId xmlns:a16="http://schemas.microsoft.com/office/drawing/2014/main" id="{14E35883-B2A1-43EA-A0AB-40B2DA2BF177}"/>
              </a:ext>
            </a:extLst>
          </p:cNvPr>
          <p:cNvSpPr txBox="1"/>
          <p:nvPr/>
        </p:nvSpPr>
        <p:spPr>
          <a:xfrm>
            <a:off x="11513368" y="247"/>
            <a:ext cx="972000" cy="400110"/>
          </a:xfrm>
          <a:prstGeom prst="rect">
            <a:avLst/>
          </a:prstGeom>
          <a:solidFill>
            <a:schemeClr val="bg1"/>
          </a:solidFill>
          <a:ln>
            <a:solidFill>
              <a:schemeClr val="tx1"/>
            </a:solidFill>
          </a:ln>
        </p:spPr>
        <p:txBody>
          <a:bodyPr wrap="square" rtlCol="0">
            <a:spAutoFit/>
          </a:bodyPr>
          <a:lstStyle/>
          <a:p>
            <a:pPr algn="ctr"/>
            <a:r>
              <a:rPr kumimoji="1" lang="ja-JP" altLang="en-US" sz="2000" dirty="0">
                <a:latin typeface="ＭＳ Ｐゴシック 本文"/>
                <a:ea typeface="HG丸ｺﾞｼｯｸM-PRO" panose="020F0600000000000000" pitchFamily="50" charset="-128"/>
              </a:rPr>
              <a:t>資料５</a:t>
            </a:r>
            <a:endParaRPr kumimoji="1" lang="en-US" altLang="ja-JP" sz="2000" dirty="0">
              <a:latin typeface="ＭＳ Ｐゴシック 本文"/>
              <a:ea typeface="HG丸ｺﾞｼｯｸM-PRO" panose="020F0600000000000000" pitchFamily="50" charset="-128"/>
            </a:endParaRPr>
          </a:p>
        </p:txBody>
      </p:sp>
      <p:pic>
        <p:nvPicPr>
          <p:cNvPr id="3" name="図 2">
            <a:extLst>
              <a:ext uri="{FF2B5EF4-FFF2-40B4-BE49-F238E27FC236}">
                <a16:creationId xmlns:a16="http://schemas.microsoft.com/office/drawing/2014/main" id="{21DF8692-C5FF-4D37-93A0-68A1C572E0B4}"/>
              </a:ext>
            </a:extLst>
          </p:cNvPr>
          <p:cNvPicPr>
            <a:picLocks noChangeAspect="1"/>
          </p:cNvPicPr>
          <p:nvPr/>
        </p:nvPicPr>
        <p:blipFill>
          <a:blip r:embed="rId2"/>
          <a:stretch>
            <a:fillRect/>
          </a:stretch>
        </p:blipFill>
        <p:spPr>
          <a:xfrm>
            <a:off x="1576264" y="8799135"/>
            <a:ext cx="2787908" cy="242126"/>
          </a:xfrm>
          <a:prstGeom prst="rect">
            <a:avLst/>
          </a:prstGeom>
        </p:spPr>
      </p:pic>
      <p:sp>
        <p:nvSpPr>
          <p:cNvPr id="81" name="正方形/長方形 80">
            <a:extLst>
              <a:ext uri="{FF2B5EF4-FFF2-40B4-BE49-F238E27FC236}">
                <a16:creationId xmlns:a16="http://schemas.microsoft.com/office/drawing/2014/main" id="{356CDF99-5A9C-4D5C-89EC-13D7CD7F822B}"/>
              </a:ext>
            </a:extLst>
          </p:cNvPr>
          <p:cNvSpPr/>
          <p:nvPr/>
        </p:nvSpPr>
        <p:spPr>
          <a:xfrm>
            <a:off x="7629823" y="5584398"/>
            <a:ext cx="2271777" cy="230832"/>
          </a:xfrm>
          <a:prstGeom prst="rect">
            <a:avLst/>
          </a:prstGeom>
        </p:spPr>
        <p:txBody>
          <a:bodyPr wrap="none">
            <a:spAutoFit/>
          </a:bodyPr>
          <a:lstStyle/>
          <a:p>
            <a:pPr algn="r"/>
            <a:r>
              <a:rPr lang="en-US" altLang="ja-JP" sz="900" b="1" dirty="0">
                <a:solidFill>
                  <a:schemeClr val="bg1"/>
                </a:solidFill>
                <a:latin typeface="+mn-ea"/>
              </a:rPr>
              <a:t>※</a:t>
            </a:r>
            <a:r>
              <a:rPr lang="ja-JP" altLang="en-US" sz="900" b="1" dirty="0">
                <a:solidFill>
                  <a:schemeClr val="bg1"/>
                </a:solidFill>
                <a:latin typeface="+mn-ea"/>
              </a:rPr>
              <a:t>大阪港の特徴を踏まえ、主な取組を抽出</a:t>
            </a:r>
          </a:p>
        </p:txBody>
      </p:sp>
      <p:sp>
        <p:nvSpPr>
          <p:cNvPr id="83" name="矢印: 五方向 23">
            <a:extLst>
              <a:ext uri="{FF2B5EF4-FFF2-40B4-BE49-F238E27FC236}">
                <a16:creationId xmlns:a16="http://schemas.microsoft.com/office/drawing/2014/main" id="{E7737C8C-A1A2-4070-87C0-D89F7D74B4D0}"/>
              </a:ext>
            </a:extLst>
          </p:cNvPr>
          <p:cNvSpPr/>
          <p:nvPr/>
        </p:nvSpPr>
        <p:spPr>
          <a:xfrm>
            <a:off x="9156586" y="6270598"/>
            <a:ext cx="1962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latin typeface="+mn-ea"/>
              </a:rPr>
              <a:t>フォークリフト・ストラルドキャリア等荷役機械のハイブリッド化・電動化・</a:t>
            </a:r>
            <a:r>
              <a:rPr lang="en-US" altLang="ja-JP" sz="600" dirty="0">
                <a:solidFill>
                  <a:schemeClr val="tx1"/>
                </a:solidFill>
                <a:latin typeface="+mn-ea"/>
              </a:rPr>
              <a:t>FC</a:t>
            </a:r>
            <a:r>
              <a:rPr lang="ja-JP" altLang="en-US" sz="600" dirty="0">
                <a:solidFill>
                  <a:schemeClr val="tx1"/>
                </a:solidFill>
                <a:latin typeface="+mn-ea"/>
              </a:rPr>
              <a:t>型荷役機械の技術開発</a:t>
            </a:r>
            <a:endParaRPr kumimoji="1" lang="ja-JP" altLang="en-US" sz="600" dirty="0">
              <a:solidFill>
                <a:schemeClr val="tx1"/>
              </a:solidFill>
              <a:latin typeface="+mn-ea"/>
            </a:endParaRPr>
          </a:p>
        </p:txBody>
      </p:sp>
      <p:sp>
        <p:nvSpPr>
          <p:cNvPr id="84" name="矢印: 五方向 24">
            <a:extLst>
              <a:ext uri="{FF2B5EF4-FFF2-40B4-BE49-F238E27FC236}">
                <a16:creationId xmlns:a16="http://schemas.microsoft.com/office/drawing/2014/main" id="{FC32CECE-6E5F-4D75-B022-7DC64E0B8E52}"/>
              </a:ext>
            </a:extLst>
          </p:cNvPr>
          <p:cNvSpPr/>
          <p:nvPr/>
        </p:nvSpPr>
        <p:spPr>
          <a:xfrm>
            <a:off x="11136441" y="6278758"/>
            <a:ext cx="1134000"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solidFill>
                <a:latin typeface="+mn-ea"/>
              </a:rPr>
              <a:t>FC</a:t>
            </a:r>
            <a:r>
              <a:rPr lang="ja-JP" altLang="en-US" sz="700" dirty="0">
                <a:solidFill>
                  <a:schemeClr val="tx1"/>
                </a:solidFill>
                <a:latin typeface="+mn-ea"/>
              </a:rPr>
              <a:t>型荷役機械導入</a:t>
            </a:r>
          </a:p>
        </p:txBody>
      </p:sp>
      <p:pic>
        <p:nvPicPr>
          <p:cNvPr id="7" name="図 6">
            <a:extLst>
              <a:ext uri="{FF2B5EF4-FFF2-40B4-BE49-F238E27FC236}">
                <a16:creationId xmlns:a16="http://schemas.microsoft.com/office/drawing/2014/main" id="{CB354236-72CB-49BB-A899-8767D1713D30}"/>
              </a:ext>
            </a:extLst>
          </p:cNvPr>
          <p:cNvPicPr>
            <a:picLocks noChangeAspect="1"/>
          </p:cNvPicPr>
          <p:nvPr/>
        </p:nvPicPr>
        <p:blipFill rotWithShape="1">
          <a:blip r:embed="rId3"/>
          <a:srcRect l="25944" r="11246" b="9699"/>
          <a:stretch/>
        </p:blipFill>
        <p:spPr>
          <a:xfrm>
            <a:off x="2549439" y="7608912"/>
            <a:ext cx="1431517" cy="1282113"/>
          </a:xfrm>
          <a:prstGeom prst="rect">
            <a:avLst/>
          </a:prstGeom>
        </p:spPr>
      </p:pic>
      <p:sp>
        <p:nvSpPr>
          <p:cNvPr id="62" name="テキスト ボックス 61">
            <a:extLst>
              <a:ext uri="{FF2B5EF4-FFF2-40B4-BE49-F238E27FC236}">
                <a16:creationId xmlns:a16="http://schemas.microsoft.com/office/drawing/2014/main" id="{F74DF927-CBC0-4932-B6CB-82668FBB628A}"/>
              </a:ext>
            </a:extLst>
          </p:cNvPr>
          <p:cNvSpPr txBox="1"/>
          <p:nvPr/>
        </p:nvSpPr>
        <p:spPr>
          <a:xfrm>
            <a:off x="3267980" y="8381660"/>
            <a:ext cx="587799" cy="246221"/>
          </a:xfrm>
          <a:prstGeom prst="rect">
            <a:avLst/>
          </a:prstGeom>
          <a:noFill/>
          <a:ln>
            <a:noFill/>
          </a:ln>
        </p:spPr>
        <p:txBody>
          <a:bodyPr wrap="square" rtlCol="0">
            <a:spAutoFit/>
          </a:bodyPr>
          <a:lstStyle/>
          <a:p>
            <a:pPr algn="ctr"/>
            <a:r>
              <a:rPr kumimoji="1" lang="en-US" altLang="ja-JP" sz="1000" dirty="0">
                <a:solidFill>
                  <a:srgbClr val="C00000"/>
                </a:solidFill>
                <a:latin typeface="ＭＳ Ｐゴシック 本文"/>
                <a:ea typeface="HGP創英角ｺﾞｼｯｸUB" panose="020B0900000000000000" pitchFamily="50" charset="-128"/>
              </a:rPr>
              <a:t>78%</a:t>
            </a:r>
            <a:endParaRPr kumimoji="1" lang="ja-JP" altLang="en-US" sz="1000" dirty="0">
              <a:solidFill>
                <a:srgbClr val="C00000"/>
              </a:solidFill>
              <a:latin typeface="ＭＳ Ｐゴシック 本文"/>
              <a:ea typeface="HGP創英角ｺﾞｼｯｸUB" panose="020B0900000000000000" pitchFamily="50" charset="-128"/>
            </a:endParaRPr>
          </a:p>
        </p:txBody>
      </p:sp>
      <p:sp>
        <p:nvSpPr>
          <p:cNvPr id="63" name="テキスト ボックス 62">
            <a:extLst>
              <a:ext uri="{FF2B5EF4-FFF2-40B4-BE49-F238E27FC236}">
                <a16:creationId xmlns:a16="http://schemas.microsoft.com/office/drawing/2014/main" id="{F15AFA97-4C9F-40D8-97F5-083792B55855}"/>
              </a:ext>
            </a:extLst>
          </p:cNvPr>
          <p:cNvSpPr txBox="1"/>
          <p:nvPr/>
        </p:nvSpPr>
        <p:spPr>
          <a:xfrm>
            <a:off x="3092519" y="7744459"/>
            <a:ext cx="622971" cy="246221"/>
          </a:xfrm>
          <a:prstGeom prst="rect">
            <a:avLst/>
          </a:prstGeom>
          <a:noFill/>
          <a:ln>
            <a:noFill/>
          </a:ln>
        </p:spPr>
        <p:txBody>
          <a:bodyPr wrap="square" rtlCol="0">
            <a:spAutoFit/>
          </a:bodyPr>
          <a:lstStyle/>
          <a:p>
            <a:pPr algn="ctr"/>
            <a:r>
              <a:rPr lang="en-US" altLang="ja-JP" sz="1000" dirty="0">
                <a:solidFill>
                  <a:srgbClr val="C00000"/>
                </a:solidFill>
                <a:latin typeface="ＭＳ Ｐゴシック 本文"/>
                <a:ea typeface="HGP創英角ｺﾞｼｯｸUB" panose="020B0900000000000000" pitchFamily="50" charset="-128"/>
              </a:rPr>
              <a:t>9</a:t>
            </a:r>
            <a:r>
              <a:rPr kumimoji="1" lang="en-US" altLang="ja-JP" sz="1000" dirty="0">
                <a:solidFill>
                  <a:srgbClr val="C00000"/>
                </a:solidFill>
                <a:latin typeface="ＭＳ Ｐゴシック 本文"/>
                <a:ea typeface="HGP創英角ｺﾞｼｯｸUB" panose="020B0900000000000000" pitchFamily="50" charset="-128"/>
              </a:rPr>
              <a:t>%</a:t>
            </a:r>
            <a:endParaRPr kumimoji="1" lang="ja-JP" altLang="en-US" sz="1000" dirty="0">
              <a:solidFill>
                <a:srgbClr val="C00000"/>
              </a:solidFill>
              <a:latin typeface="ＭＳ Ｐゴシック 本文"/>
              <a:ea typeface="HGP創英角ｺﾞｼｯｸUB" panose="020B0900000000000000" pitchFamily="50" charset="-128"/>
            </a:endParaRPr>
          </a:p>
        </p:txBody>
      </p:sp>
      <p:sp>
        <p:nvSpPr>
          <p:cNvPr id="64" name="テキスト ボックス 63">
            <a:extLst>
              <a:ext uri="{FF2B5EF4-FFF2-40B4-BE49-F238E27FC236}">
                <a16:creationId xmlns:a16="http://schemas.microsoft.com/office/drawing/2014/main" id="{A438EBEF-EF4A-494A-80FD-9F45E46EBA5F}"/>
              </a:ext>
            </a:extLst>
          </p:cNvPr>
          <p:cNvSpPr txBox="1"/>
          <p:nvPr/>
        </p:nvSpPr>
        <p:spPr>
          <a:xfrm>
            <a:off x="3250552" y="7940889"/>
            <a:ext cx="622656" cy="246221"/>
          </a:xfrm>
          <a:prstGeom prst="rect">
            <a:avLst/>
          </a:prstGeom>
          <a:noFill/>
          <a:ln>
            <a:noFill/>
          </a:ln>
        </p:spPr>
        <p:txBody>
          <a:bodyPr wrap="square" rtlCol="0">
            <a:spAutoFit/>
          </a:bodyPr>
          <a:lstStyle/>
          <a:p>
            <a:pPr algn="ctr"/>
            <a:r>
              <a:rPr kumimoji="1" lang="en-US" altLang="ja-JP" sz="1000" dirty="0">
                <a:solidFill>
                  <a:srgbClr val="C00000"/>
                </a:solidFill>
                <a:latin typeface="ＭＳ Ｐゴシック 本文"/>
                <a:ea typeface="HGP創英角ｺﾞｼｯｸUB" panose="020B0900000000000000" pitchFamily="50" charset="-128"/>
              </a:rPr>
              <a:t>13%</a:t>
            </a:r>
            <a:endParaRPr kumimoji="1" lang="ja-JP" altLang="en-US" sz="1000" dirty="0">
              <a:solidFill>
                <a:srgbClr val="C00000"/>
              </a:solidFill>
              <a:latin typeface="ＭＳ Ｐゴシック 本文"/>
              <a:ea typeface="HGP創英角ｺﾞｼｯｸUB" panose="020B0900000000000000" pitchFamily="50" charset="-128"/>
            </a:endParaRPr>
          </a:p>
        </p:txBody>
      </p:sp>
      <p:graphicFrame>
        <p:nvGraphicFramePr>
          <p:cNvPr id="61" name="表 60">
            <a:extLst>
              <a:ext uri="{FF2B5EF4-FFF2-40B4-BE49-F238E27FC236}">
                <a16:creationId xmlns:a16="http://schemas.microsoft.com/office/drawing/2014/main" id="{C2017078-ADEE-4F73-A179-72E67BE7FA39}"/>
              </a:ext>
            </a:extLst>
          </p:cNvPr>
          <p:cNvGraphicFramePr>
            <a:graphicFrameLocks noGrp="1"/>
          </p:cNvGraphicFramePr>
          <p:nvPr>
            <p:extLst>
              <p:ext uri="{D42A27DB-BD31-4B8C-83A1-F6EECF244321}">
                <p14:modId xmlns:p14="http://schemas.microsoft.com/office/powerpoint/2010/main" val="383509567"/>
              </p:ext>
            </p:extLst>
          </p:nvPr>
        </p:nvGraphicFramePr>
        <p:xfrm>
          <a:off x="6663700" y="2832714"/>
          <a:ext cx="5616000" cy="814320"/>
        </p:xfrm>
        <a:graphic>
          <a:graphicData uri="http://schemas.openxmlformats.org/drawingml/2006/table">
            <a:tbl>
              <a:tblPr firstRow="1" bandRow="1">
                <a:tableStyleId>{5940675A-B579-460E-94D1-54222C63F5DA}</a:tableStyleId>
              </a:tblPr>
              <a:tblGrid>
                <a:gridCol w="1152000">
                  <a:extLst>
                    <a:ext uri="{9D8B030D-6E8A-4147-A177-3AD203B41FA5}">
                      <a16:colId xmlns:a16="http://schemas.microsoft.com/office/drawing/2014/main" val="3651094804"/>
                    </a:ext>
                  </a:extLst>
                </a:gridCol>
                <a:gridCol w="1944000">
                  <a:extLst>
                    <a:ext uri="{9D8B030D-6E8A-4147-A177-3AD203B41FA5}">
                      <a16:colId xmlns:a16="http://schemas.microsoft.com/office/drawing/2014/main" val="2353178145"/>
                    </a:ext>
                  </a:extLst>
                </a:gridCol>
                <a:gridCol w="1260000">
                  <a:extLst>
                    <a:ext uri="{9D8B030D-6E8A-4147-A177-3AD203B41FA5}">
                      <a16:colId xmlns:a16="http://schemas.microsoft.com/office/drawing/2014/main" val="3679540577"/>
                    </a:ext>
                  </a:extLst>
                </a:gridCol>
                <a:gridCol w="1260000">
                  <a:extLst>
                    <a:ext uri="{9D8B030D-6E8A-4147-A177-3AD203B41FA5}">
                      <a16:colId xmlns:a16="http://schemas.microsoft.com/office/drawing/2014/main" val="2848260143"/>
                    </a:ext>
                  </a:extLst>
                </a:gridCol>
              </a:tblGrid>
              <a:tr h="180000">
                <a:tc gridSpan="2">
                  <a:txBody>
                    <a:bodyPr/>
                    <a:lstStyle/>
                    <a:p>
                      <a:pPr marL="459105" indent="-459105" algn="ctr">
                        <a:spcAft>
                          <a:spcPts val="0"/>
                        </a:spcAft>
                        <a:tabLst>
                          <a:tab pos="1333500" algn="l"/>
                        </a:tabLst>
                      </a:pPr>
                      <a:r>
                        <a:rPr lang="ja-JP" altLang="en-US" sz="900" kern="100" dirty="0">
                          <a:effectLst/>
                          <a:latin typeface="+mn-ea"/>
                          <a:ea typeface="+mn-ea"/>
                        </a:rPr>
                        <a:t>目標年</a:t>
                      </a:r>
                      <a:endParaRPr lang="ja-JP" sz="9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459105" indent="-459105" algn="ctr">
                        <a:spcAft>
                          <a:spcPts val="0"/>
                        </a:spcAft>
                        <a:tabLst>
                          <a:tab pos="1333500" algn="l"/>
                        </a:tabLst>
                      </a:pPr>
                      <a:r>
                        <a:rPr lang="en-US" sz="900" kern="100" dirty="0">
                          <a:effectLst/>
                          <a:latin typeface="+mn-ea"/>
                          <a:ea typeface="+mn-ea"/>
                        </a:rPr>
                        <a:t>2030</a:t>
                      </a:r>
                      <a:r>
                        <a:rPr lang="ja-JP" sz="900" kern="100" dirty="0">
                          <a:effectLst/>
                          <a:latin typeface="+mn-ea"/>
                          <a:ea typeface="+mn-ea"/>
                        </a:rPr>
                        <a:t>年度</a:t>
                      </a:r>
                      <a:endParaRPr lang="ja-JP" sz="900" kern="100" dirty="0">
                        <a:effectLst/>
                        <a:latin typeface="+mn-ea"/>
                        <a:ea typeface="+mn-ea"/>
                        <a:cs typeface="Times New Roman" panose="02020603050405020304" pitchFamily="18" charset="0"/>
                      </a:endParaRPr>
                    </a:p>
                  </a:txBody>
                  <a:tcPr marL="68580" marR="68580" marT="0" marB="0" anchor="ctr"/>
                </a:tc>
                <a:tc>
                  <a:txBody>
                    <a:bodyPr/>
                    <a:lstStyle/>
                    <a:p>
                      <a:pPr marL="459105" indent="-459105" algn="ctr">
                        <a:spcAft>
                          <a:spcPts val="0"/>
                        </a:spcAft>
                        <a:tabLst>
                          <a:tab pos="1333500" algn="l"/>
                        </a:tabLst>
                      </a:pPr>
                      <a:r>
                        <a:rPr lang="en-US" sz="900" kern="100" dirty="0">
                          <a:effectLst/>
                          <a:latin typeface="+mn-ea"/>
                          <a:ea typeface="+mn-ea"/>
                        </a:rPr>
                        <a:t>2050</a:t>
                      </a:r>
                      <a:r>
                        <a:rPr lang="ja-JP" sz="900" kern="100" dirty="0">
                          <a:effectLst/>
                          <a:latin typeface="+mn-ea"/>
                          <a:ea typeface="+mn-ea"/>
                        </a:rPr>
                        <a:t>年</a:t>
                      </a:r>
                      <a:endParaRPr lang="ja-JP" sz="9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164402410"/>
                  </a:ext>
                </a:extLst>
              </a:tr>
              <a:tr h="180000">
                <a:tc gridSpan="2">
                  <a:txBody>
                    <a:bodyPr/>
                    <a:lstStyle/>
                    <a:p>
                      <a:pPr marL="457200" indent="-457200" algn="ctr">
                        <a:spcAft>
                          <a:spcPts val="0"/>
                        </a:spcAft>
                        <a:tabLst>
                          <a:tab pos="1333500" algn="l"/>
                        </a:tabLst>
                      </a:pPr>
                      <a:r>
                        <a:rPr lang="ja-JP" sz="900" kern="100" dirty="0">
                          <a:effectLst/>
                          <a:latin typeface="+mn-ea"/>
                          <a:ea typeface="+mn-ea"/>
                        </a:rPr>
                        <a:t>年間需要</a:t>
                      </a:r>
                      <a:r>
                        <a:rPr lang="ja-JP" altLang="en-US" sz="900" kern="100" dirty="0">
                          <a:effectLst/>
                          <a:latin typeface="+mn-ea"/>
                          <a:ea typeface="+mn-ea"/>
                        </a:rPr>
                        <a:t>（水素）</a:t>
                      </a:r>
                      <a:endParaRPr lang="ja-JP" sz="9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270" indent="18415" algn="ctr">
                        <a:spcAft>
                          <a:spcPts val="0"/>
                        </a:spcAft>
                        <a:tabLst>
                          <a:tab pos="1333500" algn="l"/>
                        </a:tabLst>
                      </a:pPr>
                      <a:r>
                        <a:rPr lang="en-US" altLang="ja-JP" sz="900" kern="100" dirty="0">
                          <a:effectLst/>
                          <a:latin typeface="+mn-ea"/>
                          <a:ea typeface="+mn-ea"/>
                        </a:rPr>
                        <a:t>4.7</a:t>
                      </a:r>
                      <a:r>
                        <a:rPr lang="ja-JP" sz="900" kern="100" dirty="0">
                          <a:effectLst/>
                          <a:latin typeface="+mn-ea"/>
                          <a:ea typeface="+mn-ea"/>
                        </a:rPr>
                        <a:t>万トン／年</a:t>
                      </a:r>
                    </a:p>
                  </a:txBody>
                  <a:tcPr marL="68580" marR="68580" marT="0" marB="0" anchor="ctr"/>
                </a:tc>
                <a:tc>
                  <a:txBody>
                    <a:bodyPr/>
                    <a:lstStyle/>
                    <a:p>
                      <a:pPr marL="1270" indent="18415" algn="ctr">
                        <a:spcAft>
                          <a:spcPts val="0"/>
                        </a:spcAft>
                        <a:tabLst>
                          <a:tab pos="1333500" algn="l"/>
                        </a:tabLst>
                      </a:pPr>
                      <a:r>
                        <a:rPr lang="en-US" altLang="ja-JP" sz="900" kern="100" dirty="0">
                          <a:effectLst/>
                          <a:latin typeface="+mn-ea"/>
                          <a:ea typeface="+mn-ea"/>
                        </a:rPr>
                        <a:t>19.0</a:t>
                      </a:r>
                      <a:r>
                        <a:rPr lang="ja-JP" sz="900" kern="100" dirty="0">
                          <a:effectLst/>
                          <a:latin typeface="+mn-ea"/>
                          <a:ea typeface="+mn-ea"/>
                        </a:rPr>
                        <a:t>万トン／年</a:t>
                      </a:r>
                    </a:p>
                  </a:txBody>
                  <a:tcPr marL="68580" marR="68580" marT="0" marB="0" anchor="ctr"/>
                </a:tc>
                <a:extLst>
                  <a:ext uri="{0D108BD9-81ED-4DB2-BD59-A6C34878D82A}">
                    <a16:rowId xmlns:a16="http://schemas.microsoft.com/office/drawing/2014/main" val="2102069263"/>
                  </a:ext>
                </a:extLst>
              </a:tr>
              <a:tr h="180000">
                <a:tc gridSpan="2">
                  <a:txBody>
                    <a:bodyPr/>
                    <a:lstStyle/>
                    <a:p>
                      <a:pPr marL="1270" indent="18415" algn="l">
                        <a:spcAft>
                          <a:spcPts val="0"/>
                        </a:spcAft>
                        <a:tabLst>
                          <a:tab pos="1333500" algn="l"/>
                        </a:tabLst>
                      </a:pPr>
                      <a:r>
                        <a:rPr lang="ja-JP" sz="900" kern="100" dirty="0">
                          <a:effectLst/>
                          <a:latin typeface="+mn-ea"/>
                          <a:ea typeface="+mn-ea"/>
                        </a:rPr>
                        <a:t>必要貯蔵量</a:t>
                      </a:r>
                      <a:endParaRPr lang="ja-JP" sz="9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457200" indent="-457200" algn="ctr">
                        <a:spcAft>
                          <a:spcPts val="0"/>
                        </a:spcAft>
                        <a:tabLst>
                          <a:tab pos="1333500" algn="l"/>
                        </a:tabLst>
                      </a:pPr>
                      <a:r>
                        <a:rPr lang="ja-JP" sz="900" kern="100" dirty="0">
                          <a:effectLst/>
                          <a:latin typeface="+mn-ea"/>
                          <a:ea typeface="+mn-ea"/>
                        </a:rPr>
                        <a:t>約</a:t>
                      </a:r>
                      <a:r>
                        <a:rPr lang="en-US" altLang="ja-JP" sz="900" kern="100" dirty="0">
                          <a:effectLst/>
                          <a:latin typeface="+mn-ea"/>
                          <a:ea typeface="+mn-ea"/>
                        </a:rPr>
                        <a:t>0.4</a:t>
                      </a:r>
                      <a:r>
                        <a:rPr lang="ja-JP" sz="900" kern="100" dirty="0">
                          <a:effectLst/>
                          <a:latin typeface="+mn-ea"/>
                          <a:ea typeface="+mn-ea"/>
                        </a:rPr>
                        <a:t>万トン</a:t>
                      </a:r>
                    </a:p>
                  </a:txBody>
                  <a:tcPr marL="68580" marR="68580" marT="0" marB="0" anchor="ctr"/>
                </a:tc>
                <a:tc>
                  <a:txBody>
                    <a:bodyPr/>
                    <a:lstStyle/>
                    <a:p>
                      <a:pPr marL="457200" indent="-457200" algn="ctr">
                        <a:spcAft>
                          <a:spcPts val="0"/>
                        </a:spcAft>
                        <a:tabLst>
                          <a:tab pos="1333500" algn="l"/>
                        </a:tabLst>
                      </a:pPr>
                      <a:r>
                        <a:rPr lang="ja-JP" sz="900" kern="100" dirty="0">
                          <a:effectLst/>
                          <a:latin typeface="+mn-ea"/>
                          <a:ea typeface="+mn-ea"/>
                        </a:rPr>
                        <a:t>約</a:t>
                      </a:r>
                      <a:r>
                        <a:rPr lang="en-US" altLang="ja-JP" sz="900" kern="100" dirty="0">
                          <a:effectLst/>
                          <a:latin typeface="+mn-ea"/>
                          <a:ea typeface="+mn-ea"/>
                        </a:rPr>
                        <a:t>1.6</a:t>
                      </a:r>
                      <a:r>
                        <a:rPr lang="ja-JP" sz="900" kern="100" dirty="0">
                          <a:effectLst/>
                          <a:latin typeface="+mn-ea"/>
                          <a:ea typeface="+mn-ea"/>
                        </a:rPr>
                        <a:t>万トン</a:t>
                      </a:r>
                    </a:p>
                  </a:txBody>
                  <a:tcPr marL="68580" marR="68580" marT="0" marB="0" anchor="ctr"/>
                </a:tc>
                <a:extLst>
                  <a:ext uri="{0D108BD9-81ED-4DB2-BD59-A6C34878D82A}">
                    <a16:rowId xmlns:a16="http://schemas.microsoft.com/office/drawing/2014/main" val="58110118"/>
                  </a:ext>
                </a:extLst>
              </a:tr>
              <a:tr h="163452">
                <a:tc>
                  <a:txBody>
                    <a:bodyPr/>
                    <a:lstStyle/>
                    <a:p>
                      <a:pPr marL="1270" indent="18415" algn="l">
                        <a:spcAft>
                          <a:spcPts val="0"/>
                        </a:spcAft>
                        <a:tabLst>
                          <a:tab pos="1333500" algn="l"/>
                        </a:tabLst>
                      </a:pPr>
                      <a:r>
                        <a:rPr lang="ja-JP" sz="900" kern="100" dirty="0">
                          <a:effectLst/>
                          <a:latin typeface="+mn-ea"/>
                          <a:ea typeface="+mn-ea"/>
                        </a:rPr>
                        <a:t>貯蔵設備（面積）</a:t>
                      </a:r>
                      <a:endParaRPr lang="ja-JP" sz="900" kern="100" dirty="0">
                        <a:effectLst/>
                        <a:latin typeface="+mn-ea"/>
                        <a:ea typeface="+mn-ea"/>
                        <a:cs typeface="Times New Roman" panose="02020603050405020304" pitchFamily="18" charset="0"/>
                      </a:endParaRPr>
                    </a:p>
                  </a:txBody>
                  <a:tcPr marL="68580" marR="68580" marT="0" marB="0" anchor="ctr"/>
                </a:tc>
                <a:tc>
                  <a:txBody>
                    <a:bodyPr/>
                    <a:lstStyle/>
                    <a:p>
                      <a:r>
                        <a:rPr lang="ja-JP" sz="900" kern="100" dirty="0">
                          <a:effectLst/>
                          <a:latin typeface="+mn-ea"/>
                          <a:ea typeface="+mn-ea"/>
                        </a:rPr>
                        <a:t>大型タンクに貯蔵する場合（将来）</a:t>
                      </a:r>
                      <a:endParaRPr kumimoji="1" lang="ja-JP" altLang="en-US" sz="900" dirty="0">
                        <a:latin typeface="+mn-ea"/>
                        <a:ea typeface="+mn-ea"/>
                      </a:endParaRPr>
                    </a:p>
                  </a:txBody>
                  <a:tcPr marL="68580" marR="68580" marT="0" marB="0" anchor="ctr"/>
                </a:tc>
                <a:tc>
                  <a:txBody>
                    <a:bodyPr/>
                    <a:lstStyle/>
                    <a:p>
                      <a:pPr marL="1270" indent="18415" algn="ctr">
                        <a:spcAft>
                          <a:spcPts val="0"/>
                        </a:spcAft>
                        <a:tabLst>
                          <a:tab pos="1333500" algn="l"/>
                        </a:tabLst>
                      </a:pPr>
                      <a:r>
                        <a:rPr lang="en-US" altLang="ja-JP" sz="900" kern="100" dirty="0">
                          <a:effectLst/>
                          <a:latin typeface="+mn-ea"/>
                          <a:ea typeface="+mn-ea"/>
                        </a:rPr>
                        <a:t>1</a:t>
                      </a:r>
                      <a:r>
                        <a:rPr lang="ja-JP" altLang="ja-JP" sz="900" kern="100" dirty="0">
                          <a:effectLst/>
                          <a:latin typeface="+mn-ea"/>
                          <a:ea typeface="+mn-ea"/>
                        </a:rPr>
                        <a:t>基</a:t>
                      </a:r>
                      <a:r>
                        <a:rPr lang="ja-JP" altLang="en-US" sz="900" kern="100" dirty="0">
                          <a:effectLst/>
                          <a:latin typeface="+mn-ea"/>
                          <a:ea typeface="+mn-ea"/>
                        </a:rPr>
                        <a:t>（</a:t>
                      </a:r>
                      <a:r>
                        <a:rPr lang="en-US" sz="900" kern="100" dirty="0">
                          <a:effectLst/>
                          <a:latin typeface="+mn-ea"/>
                          <a:ea typeface="+mn-ea"/>
                        </a:rPr>
                        <a:t>50,000m³/</a:t>
                      </a:r>
                      <a:r>
                        <a:rPr lang="ja-JP" sz="900" kern="100" dirty="0">
                          <a:effectLst/>
                          <a:latin typeface="+mn-ea"/>
                          <a:ea typeface="+mn-ea"/>
                        </a:rPr>
                        <a:t>基</a:t>
                      </a:r>
                      <a:r>
                        <a:rPr lang="ja-JP" altLang="en-US" sz="900" kern="100" dirty="0">
                          <a:effectLst/>
                          <a:latin typeface="+mn-ea"/>
                          <a:ea typeface="+mn-ea"/>
                        </a:rPr>
                        <a:t>）</a:t>
                      </a:r>
                      <a:endParaRPr lang="ja-JP" sz="900" kern="100" dirty="0">
                        <a:effectLst/>
                        <a:latin typeface="+mn-ea"/>
                        <a:ea typeface="+mn-ea"/>
                      </a:endParaRPr>
                    </a:p>
                    <a:p>
                      <a:pPr marL="1270" indent="18415" algn="ctr">
                        <a:spcAft>
                          <a:spcPts val="0"/>
                        </a:spcAft>
                        <a:tabLst>
                          <a:tab pos="1333500" algn="l"/>
                        </a:tabLst>
                      </a:pPr>
                      <a:r>
                        <a:rPr lang="ja-JP" sz="900" kern="100" dirty="0">
                          <a:effectLst/>
                          <a:latin typeface="+mn-ea"/>
                          <a:ea typeface="+mn-ea"/>
                        </a:rPr>
                        <a:t>（約</a:t>
                      </a:r>
                      <a:r>
                        <a:rPr lang="en-US" altLang="ja-JP" sz="900" kern="100" dirty="0">
                          <a:effectLst/>
                          <a:latin typeface="+mn-ea"/>
                          <a:ea typeface="+mn-ea"/>
                        </a:rPr>
                        <a:t>0.8</a:t>
                      </a:r>
                      <a:r>
                        <a:rPr lang="en-US" sz="900" kern="100" dirty="0">
                          <a:effectLst/>
                          <a:latin typeface="+mn-ea"/>
                          <a:ea typeface="+mn-ea"/>
                        </a:rPr>
                        <a:t>ha</a:t>
                      </a:r>
                      <a:r>
                        <a:rPr lang="ja-JP" sz="900" kern="100" dirty="0">
                          <a:effectLst/>
                          <a:latin typeface="+mn-ea"/>
                          <a:ea typeface="+mn-ea"/>
                        </a:rPr>
                        <a:t>）</a:t>
                      </a:r>
                      <a:endParaRPr lang="ja-JP" sz="900" kern="100" dirty="0">
                        <a:effectLst/>
                        <a:latin typeface="+mn-ea"/>
                        <a:ea typeface="+mn-ea"/>
                        <a:cs typeface="Times New Roman" panose="02020603050405020304" pitchFamily="18" charset="0"/>
                      </a:endParaRPr>
                    </a:p>
                  </a:txBody>
                  <a:tcPr marL="68580" marR="68580" marT="0" marB="0" anchor="ctr"/>
                </a:tc>
                <a:tc>
                  <a:txBody>
                    <a:bodyPr/>
                    <a:lstStyle/>
                    <a:p>
                      <a:pPr marL="457200" indent="-457200" algn="ctr">
                        <a:spcAft>
                          <a:spcPts val="0"/>
                        </a:spcAft>
                        <a:tabLst>
                          <a:tab pos="1333500" algn="l"/>
                        </a:tabLst>
                      </a:pPr>
                      <a:r>
                        <a:rPr lang="en-US" altLang="ja-JP" sz="900" kern="100" dirty="0">
                          <a:effectLst/>
                          <a:latin typeface="+mn-ea"/>
                          <a:ea typeface="+mn-ea"/>
                        </a:rPr>
                        <a:t>5</a:t>
                      </a:r>
                      <a:r>
                        <a:rPr lang="ja-JP" altLang="ja-JP" sz="900" kern="100" dirty="0">
                          <a:effectLst/>
                          <a:latin typeface="+mn-ea"/>
                          <a:ea typeface="+mn-ea"/>
                        </a:rPr>
                        <a:t>基</a:t>
                      </a:r>
                      <a:r>
                        <a:rPr lang="ja-JP" altLang="en-US" sz="900" kern="100" dirty="0">
                          <a:effectLst/>
                          <a:latin typeface="+mn-ea"/>
                          <a:ea typeface="+mn-ea"/>
                        </a:rPr>
                        <a:t>（</a:t>
                      </a:r>
                      <a:r>
                        <a:rPr lang="en-US" sz="900" kern="100" dirty="0">
                          <a:effectLst/>
                          <a:latin typeface="+mn-ea"/>
                          <a:ea typeface="+mn-ea"/>
                        </a:rPr>
                        <a:t>50,000m³/</a:t>
                      </a:r>
                      <a:r>
                        <a:rPr lang="ja-JP" sz="900" kern="100" dirty="0">
                          <a:effectLst/>
                          <a:latin typeface="+mn-ea"/>
                          <a:ea typeface="+mn-ea"/>
                        </a:rPr>
                        <a:t>基</a:t>
                      </a:r>
                      <a:r>
                        <a:rPr lang="ja-JP" altLang="en-US" sz="900" kern="100" dirty="0">
                          <a:effectLst/>
                          <a:latin typeface="+mn-ea"/>
                          <a:ea typeface="+mn-ea"/>
                        </a:rPr>
                        <a:t>）</a:t>
                      </a:r>
                      <a:endParaRPr lang="ja-JP" sz="900" kern="100" dirty="0">
                        <a:effectLst/>
                        <a:latin typeface="+mn-ea"/>
                        <a:ea typeface="+mn-ea"/>
                      </a:endParaRPr>
                    </a:p>
                    <a:p>
                      <a:pPr marL="457200" indent="-457200" algn="ctr">
                        <a:spcAft>
                          <a:spcPts val="0"/>
                        </a:spcAft>
                        <a:tabLst>
                          <a:tab pos="1333500" algn="l"/>
                        </a:tabLst>
                      </a:pPr>
                      <a:r>
                        <a:rPr lang="ja-JP" sz="900" kern="100" dirty="0">
                          <a:effectLst/>
                          <a:latin typeface="+mn-ea"/>
                          <a:ea typeface="+mn-ea"/>
                        </a:rPr>
                        <a:t>（約</a:t>
                      </a:r>
                      <a:r>
                        <a:rPr lang="en-US" altLang="ja-JP" sz="900" kern="100" dirty="0">
                          <a:effectLst/>
                          <a:latin typeface="+mn-ea"/>
                          <a:ea typeface="+mn-ea"/>
                        </a:rPr>
                        <a:t>3.9</a:t>
                      </a:r>
                      <a:r>
                        <a:rPr lang="en-US" sz="900" kern="100" dirty="0">
                          <a:effectLst/>
                          <a:latin typeface="+mn-ea"/>
                          <a:ea typeface="+mn-ea"/>
                        </a:rPr>
                        <a:t>ha</a:t>
                      </a:r>
                      <a:r>
                        <a:rPr lang="ja-JP" sz="900" kern="100" dirty="0">
                          <a:effectLst/>
                          <a:latin typeface="+mn-ea"/>
                          <a:ea typeface="+mn-ea"/>
                        </a:rPr>
                        <a:t>）</a:t>
                      </a:r>
                      <a:endParaRPr lang="ja-JP" sz="9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543642648"/>
                  </a:ext>
                </a:extLst>
              </a:tr>
            </a:tbl>
          </a:graphicData>
        </a:graphic>
      </p:graphicFrame>
      <p:sp>
        <p:nvSpPr>
          <p:cNvPr id="55" name="矢印: 五方向 23">
            <a:extLst>
              <a:ext uri="{FF2B5EF4-FFF2-40B4-BE49-F238E27FC236}">
                <a16:creationId xmlns:a16="http://schemas.microsoft.com/office/drawing/2014/main" id="{EF7E89E1-2956-4A8F-81C3-09F53CEF7033}"/>
              </a:ext>
            </a:extLst>
          </p:cNvPr>
          <p:cNvSpPr/>
          <p:nvPr/>
        </p:nvSpPr>
        <p:spPr>
          <a:xfrm>
            <a:off x="9156586" y="6449784"/>
            <a:ext cx="1962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00" dirty="0">
                <a:solidFill>
                  <a:schemeClr val="tx1"/>
                </a:solidFill>
                <a:latin typeface="+mn-ea"/>
              </a:rPr>
              <a:t>FC</a:t>
            </a:r>
            <a:r>
              <a:rPr lang="ja-JP" altLang="en-US" sz="600" dirty="0">
                <a:solidFill>
                  <a:schemeClr val="tx1"/>
                </a:solidFill>
                <a:latin typeface="+mn-ea"/>
              </a:rPr>
              <a:t>換装型</a:t>
            </a:r>
            <a:r>
              <a:rPr lang="en-US" altLang="ja-JP" sz="600" dirty="0">
                <a:solidFill>
                  <a:schemeClr val="tx1"/>
                </a:solidFill>
                <a:latin typeface="+mn-ea"/>
              </a:rPr>
              <a:t>RTG</a:t>
            </a:r>
            <a:r>
              <a:rPr lang="ja-JP" altLang="en-US" sz="600" dirty="0" err="1">
                <a:solidFill>
                  <a:schemeClr val="tx1"/>
                </a:solidFill>
                <a:latin typeface="+mn-ea"/>
              </a:rPr>
              <a:t>への</a:t>
            </a:r>
            <a:r>
              <a:rPr lang="ja-JP" altLang="en-US" sz="600" dirty="0">
                <a:solidFill>
                  <a:schemeClr val="tx1"/>
                </a:solidFill>
                <a:latin typeface="+mn-ea"/>
              </a:rPr>
              <a:t>更新、</a:t>
            </a:r>
            <a:r>
              <a:rPr lang="en-US" altLang="ja-JP" sz="600" dirty="0">
                <a:solidFill>
                  <a:schemeClr val="tx1"/>
                </a:solidFill>
                <a:latin typeface="+mn-ea"/>
              </a:rPr>
              <a:t>FC</a:t>
            </a:r>
            <a:r>
              <a:rPr lang="ja-JP" altLang="en-US" sz="600" dirty="0">
                <a:solidFill>
                  <a:schemeClr val="tx1"/>
                </a:solidFill>
                <a:latin typeface="+mn-ea"/>
              </a:rPr>
              <a:t>型</a:t>
            </a:r>
            <a:r>
              <a:rPr lang="en-US" altLang="ja-JP" sz="600" dirty="0">
                <a:solidFill>
                  <a:schemeClr val="tx1"/>
                </a:solidFill>
                <a:latin typeface="+mn-ea"/>
              </a:rPr>
              <a:t>RTG</a:t>
            </a:r>
            <a:r>
              <a:rPr lang="ja-JP" altLang="en-US" sz="600" dirty="0">
                <a:solidFill>
                  <a:schemeClr val="tx1"/>
                </a:solidFill>
                <a:latin typeface="+mn-ea"/>
              </a:rPr>
              <a:t>の開発・実証</a:t>
            </a:r>
          </a:p>
        </p:txBody>
      </p:sp>
      <p:sp>
        <p:nvSpPr>
          <p:cNvPr id="57" name="矢印: 五方向 24">
            <a:extLst>
              <a:ext uri="{FF2B5EF4-FFF2-40B4-BE49-F238E27FC236}">
                <a16:creationId xmlns:a16="http://schemas.microsoft.com/office/drawing/2014/main" id="{F899C365-48D8-4C60-911A-0EAD68757426}"/>
              </a:ext>
            </a:extLst>
          </p:cNvPr>
          <p:cNvSpPr/>
          <p:nvPr/>
        </p:nvSpPr>
        <p:spPr>
          <a:xfrm>
            <a:off x="11136441" y="6457944"/>
            <a:ext cx="1134000"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solidFill>
                <a:latin typeface="+mn-ea"/>
              </a:rPr>
              <a:t>FC</a:t>
            </a:r>
            <a:r>
              <a:rPr lang="ja-JP" altLang="en-US" sz="700" dirty="0">
                <a:solidFill>
                  <a:schemeClr val="tx1"/>
                </a:solidFill>
                <a:latin typeface="+mn-ea"/>
              </a:rPr>
              <a:t>型</a:t>
            </a:r>
            <a:r>
              <a:rPr lang="en-US" altLang="ja-JP" sz="700" dirty="0">
                <a:solidFill>
                  <a:schemeClr val="tx1"/>
                </a:solidFill>
                <a:latin typeface="+mn-ea"/>
              </a:rPr>
              <a:t>RTG</a:t>
            </a:r>
            <a:r>
              <a:rPr lang="ja-JP" altLang="en-US" sz="700" dirty="0">
                <a:solidFill>
                  <a:schemeClr val="tx1"/>
                </a:solidFill>
                <a:latin typeface="+mn-ea"/>
              </a:rPr>
              <a:t>導入</a:t>
            </a:r>
          </a:p>
        </p:txBody>
      </p:sp>
      <p:sp>
        <p:nvSpPr>
          <p:cNvPr id="60" name="矢印: 五方向 23">
            <a:extLst>
              <a:ext uri="{FF2B5EF4-FFF2-40B4-BE49-F238E27FC236}">
                <a16:creationId xmlns:a16="http://schemas.microsoft.com/office/drawing/2014/main" id="{2D4DEE2E-30AF-4E56-B2C0-CB780D5DAD79}"/>
              </a:ext>
            </a:extLst>
          </p:cNvPr>
          <p:cNvSpPr/>
          <p:nvPr/>
        </p:nvSpPr>
        <p:spPr>
          <a:xfrm>
            <a:off x="9656549" y="7062782"/>
            <a:ext cx="108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n-ea"/>
              </a:rPr>
              <a:t>設計・整備</a:t>
            </a:r>
          </a:p>
          <a:p>
            <a:pPr algn="ctr"/>
            <a:r>
              <a:rPr lang="ja-JP" altLang="en-US" sz="600" dirty="0">
                <a:solidFill>
                  <a:schemeClr val="tx1"/>
                </a:solidFill>
                <a:latin typeface="+mn-ea"/>
              </a:rPr>
              <a:t>（</a:t>
            </a:r>
            <a:r>
              <a:rPr lang="en-US" altLang="ja-JP" sz="600" dirty="0">
                <a:solidFill>
                  <a:schemeClr val="tx1"/>
                </a:solidFill>
                <a:latin typeface="+mn-ea"/>
              </a:rPr>
              <a:t>2025</a:t>
            </a:r>
            <a:r>
              <a:rPr lang="ja-JP" altLang="en-US" sz="600" dirty="0">
                <a:solidFill>
                  <a:schemeClr val="tx1"/>
                </a:solidFill>
                <a:latin typeface="+mn-ea"/>
              </a:rPr>
              <a:t>～</a:t>
            </a:r>
            <a:r>
              <a:rPr lang="en-US" altLang="ja-JP" sz="600" dirty="0">
                <a:solidFill>
                  <a:schemeClr val="tx1"/>
                </a:solidFill>
                <a:latin typeface="+mn-ea"/>
              </a:rPr>
              <a:t>2028</a:t>
            </a:r>
            <a:r>
              <a:rPr lang="ja-JP" altLang="en-US" sz="600" dirty="0">
                <a:solidFill>
                  <a:schemeClr val="tx1"/>
                </a:solidFill>
                <a:latin typeface="+mn-ea"/>
              </a:rPr>
              <a:t>年度）</a:t>
            </a:r>
            <a:endParaRPr kumimoji="1" lang="ja-JP" altLang="en-US" sz="600" dirty="0">
              <a:solidFill>
                <a:schemeClr val="tx1"/>
              </a:solidFill>
              <a:latin typeface="+mn-ea"/>
            </a:endParaRPr>
          </a:p>
        </p:txBody>
      </p:sp>
      <p:sp>
        <p:nvSpPr>
          <p:cNvPr id="12" name="テキスト ボックス 11">
            <a:extLst>
              <a:ext uri="{FF2B5EF4-FFF2-40B4-BE49-F238E27FC236}">
                <a16:creationId xmlns:a16="http://schemas.microsoft.com/office/drawing/2014/main" id="{B3DBF1CC-29FE-4E4B-AB59-64A9E7564FE0}"/>
              </a:ext>
            </a:extLst>
          </p:cNvPr>
          <p:cNvSpPr txBox="1"/>
          <p:nvPr/>
        </p:nvSpPr>
        <p:spPr>
          <a:xfrm>
            <a:off x="9029627" y="6979036"/>
            <a:ext cx="764818" cy="292388"/>
          </a:xfrm>
          <a:prstGeom prst="rect">
            <a:avLst/>
          </a:prstGeom>
          <a:noFill/>
          <a:ln>
            <a:noFill/>
          </a:ln>
        </p:spPr>
        <p:txBody>
          <a:bodyPr wrap="square" rtlCol="0">
            <a:spAutoFit/>
          </a:bodyPr>
          <a:lstStyle/>
          <a:p>
            <a:r>
              <a:rPr lang="ja-JP" altLang="en-US" sz="700" dirty="0">
                <a:latin typeface="+mn-ea"/>
              </a:rPr>
              <a:t>調査・検討</a:t>
            </a:r>
          </a:p>
          <a:p>
            <a:r>
              <a:rPr lang="en-US" altLang="ja-JP" sz="600" dirty="0">
                <a:latin typeface="+mn-ea"/>
              </a:rPr>
              <a:t>(2023</a:t>
            </a:r>
            <a:r>
              <a:rPr lang="ja-JP" altLang="en-US" sz="600" dirty="0">
                <a:latin typeface="+mn-ea"/>
              </a:rPr>
              <a:t>・</a:t>
            </a:r>
            <a:r>
              <a:rPr lang="en-US" altLang="ja-JP" sz="600" dirty="0">
                <a:latin typeface="+mn-ea"/>
              </a:rPr>
              <a:t>2024</a:t>
            </a:r>
            <a:r>
              <a:rPr lang="ja-JP" altLang="en-US" sz="600" dirty="0">
                <a:latin typeface="+mn-ea"/>
              </a:rPr>
              <a:t>年度</a:t>
            </a:r>
            <a:r>
              <a:rPr lang="en-US" altLang="ja-JP" sz="600" dirty="0">
                <a:latin typeface="+mn-ea"/>
              </a:rPr>
              <a:t>)</a:t>
            </a:r>
          </a:p>
        </p:txBody>
      </p:sp>
      <p:sp>
        <p:nvSpPr>
          <p:cNvPr id="65" name="テキスト ボックス 9">
            <a:extLst>
              <a:ext uri="{FF2B5EF4-FFF2-40B4-BE49-F238E27FC236}">
                <a16:creationId xmlns:a16="http://schemas.microsoft.com/office/drawing/2014/main" id="{51E5633B-FB6A-41BF-BCA2-D0CF42484EA2}"/>
              </a:ext>
            </a:extLst>
          </p:cNvPr>
          <p:cNvSpPr txBox="1">
            <a:spLocks noChangeArrowheads="1"/>
          </p:cNvSpPr>
          <p:nvPr/>
        </p:nvSpPr>
        <p:spPr bwMode="auto">
          <a:xfrm>
            <a:off x="6497401" y="8205372"/>
            <a:ext cx="5973945" cy="267636"/>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８．</a:t>
            </a:r>
            <a:r>
              <a:rPr lang="ja-JP" altLang="en-US" sz="1400" kern="100" dirty="0">
                <a:solidFill>
                  <a:schemeClr val="bg1"/>
                </a:solidFill>
                <a:latin typeface="ＭＳ Ｐゴシック 本文"/>
                <a:ea typeface="HGP創英角ｺﾞｼｯｸUB" panose="020B0900000000000000" pitchFamily="50" charset="-128"/>
                <a:cs typeface="Times New Roman"/>
              </a:rPr>
              <a:t>計画策定後の継続した取組</a:t>
            </a:r>
            <a:endParaRPr lang="en-US" altLang="ja-JP" sz="1400" kern="100" dirty="0">
              <a:solidFill>
                <a:schemeClr val="bg1"/>
              </a:solidFill>
              <a:latin typeface="ＭＳ Ｐゴシック 本文"/>
              <a:ea typeface="HGP創英角ｺﾞｼｯｸUB" panose="020B0900000000000000" pitchFamily="50" charset="-128"/>
              <a:cs typeface="Times New Roman"/>
            </a:endParaRPr>
          </a:p>
        </p:txBody>
      </p:sp>
      <p:sp>
        <p:nvSpPr>
          <p:cNvPr id="66" name="正方形/長方形 65">
            <a:extLst>
              <a:ext uri="{FF2B5EF4-FFF2-40B4-BE49-F238E27FC236}">
                <a16:creationId xmlns:a16="http://schemas.microsoft.com/office/drawing/2014/main" id="{7656E9C6-4EF5-430F-9257-EF8341818144}"/>
              </a:ext>
            </a:extLst>
          </p:cNvPr>
          <p:cNvSpPr/>
          <p:nvPr/>
        </p:nvSpPr>
        <p:spPr>
          <a:xfrm>
            <a:off x="6441827" y="8423839"/>
            <a:ext cx="6480000" cy="1046440"/>
          </a:xfrm>
          <a:prstGeom prst="rect">
            <a:avLst/>
          </a:prstGeom>
        </p:spPr>
        <p:txBody>
          <a:bodyPr wrap="square">
            <a:spAutoFit/>
          </a:bodyPr>
          <a:lstStyle/>
          <a:p>
            <a:r>
              <a:rPr lang="ja-JP" altLang="en-US" sz="900" dirty="0">
                <a:latin typeface="+mn-ea"/>
              </a:rPr>
              <a:t>・策定した計画については、次年度以降定期的に</a:t>
            </a:r>
            <a:r>
              <a:rPr lang="en-US" altLang="ja-JP" sz="900" dirty="0">
                <a:latin typeface="+mn-ea"/>
              </a:rPr>
              <a:t>PDCA</a:t>
            </a:r>
            <a:r>
              <a:rPr lang="ja-JP" altLang="en-US" sz="900" dirty="0">
                <a:latin typeface="+mn-ea"/>
              </a:rPr>
              <a:t>サイクルを回す取組を継続。</a:t>
            </a:r>
          </a:p>
          <a:p>
            <a:r>
              <a:rPr lang="ja-JP" altLang="en-US" sz="850" dirty="0">
                <a:latin typeface="+mn-ea"/>
              </a:rPr>
              <a:t>　（</a:t>
            </a:r>
            <a:r>
              <a:rPr lang="ja-JP" altLang="en-US" sz="850" dirty="0">
                <a:latin typeface="+mj-ea"/>
              </a:rPr>
              <a:t>港湾法の改正内容を踏まえ、新たに港湾脱炭素化推進協議会を設置し、令和</a:t>
            </a:r>
            <a:r>
              <a:rPr lang="en-US" altLang="ja-JP" sz="850" dirty="0">
                <a:latin typeface="+mj-ea"/>
              </a:rPr>
              <a:t>5</a:t>
            </a:r>
            <a:r>
              <a:rPr lang="ja-JP" altLang="en-US" sz="850" dirty="0">
                <a:latin typeface="+mj-ea"/>
              </a:rPr>
              <a:t>年度に港湾脱炭素化推進計画の策定をめざす。</a:t>
            </a:r>
            <a:r>
              <a:rPr lang="ja-JP" altLang="en-US" sz="850" dirty="0">
                <a:latin typeface="+mn-ea"/>
              </a:rPr>
              <a:t>）</a:t>
            </a:r>
          </a:p>
          <a:p>
            <a:r>
              <a:rPr lang="ja-JP" altLang="en-US" sz="900" dirty="0">
                <a:latin typeface="+mn-ea"/>
              </a:rPr>
              <a:t>・その他の取組</a:t>
            </a:r>
          </a:p>
          <a:p>
            <a:r>
              <a:rPr lang="ja-JP" altLang="en-US" sz="900" dirty="0">
                <a:latin typeface="+mn-ea"/>
              </a:rPr>
              <a:t>　　・「港湾ターミナルの脱炭素化に関する認証制度」の活用を検討</a:t>
            </a:r>
          </a:p>
          <a:p>
            <a:r>
              <a:rPr lang="ja-JP" altLang="en-US" sz="900" dirty="0">
                <a:latin typeface="+mn-ea"/>
              </a:rPr>
              <a:t>　　・改正港湾法における構築物の用途規制を柔軟に設定できる特例等の活用を検討</a:t>
            </a:r>
          </a:p>
          <a:p>
            <a:r>
              <a:rPr lang="ja-JP" altLang="en-US" sz="900" dirty="0">
                <a:latin typeface="+mn-ea"/>
              </a:rPr>
              <a:t>　　・次世代エネルギーの取扱いにかかる法規制、</a:t>
            </a:r>
            <a:r>
              <a:rPr lang="ja-JP" altLang="en-US" sz="900">
                <a:latin typeface="+mn-ea"/>
              </a:rPr>
              <a:t>基準の緩和措置及び</a:t>
            </a:r>
            <a:r>
              <a:rPr lang="ja-JP" altLang="en-US" sz="900" dirty="0">
                <a:latin typeface="+mn-ea"/>
              </a:rPr>
              <a:t>施設整備に係るコスト等の課題に対する検討</a:t>
            </a:r>
          </a:p>
          <a:p>
            <a:r>
              <a:rPr lang="ja-JP" altLang="en-US" sz="900" dirty="0">
                <a:latin typeface="+mn-ea"/>
              </a:rPr>
              <a:t>　　・</a:t>
            </a:r>
            <a:r>
              <a:rPr lang="en-US" altLang="ja-JP" sz="900" dirty="0">
                <a:latin typeface="+mn-ea"/>
              </a:rPr>
              <a:t>CNP</a:t>
            </a:r>
            <a:r>
              <a:rPr lang="ja-JP" altLang="en-US" sz="900" dirty="0">
                <a:latin typeface="+mn-ea"/>
              </a:rPr>
              <a:t>形成計画の対象地区において土地売却等を行う際の脱炭素化への協力要請等</a:t>
            </a:r>
          </a:p>
        </p:txBody>
      </p:sp>
      <p:sp>
        <p:nvSpPr>
          <p:cNvPr id="9" name="正方形/長方形 8">
            <a:extLst>
              <a:ext uri="{FF2B5EF4-FFF2-40B4-BE49-F238E27FC236}">
                <a16:creationId xmlns:a16="http://schemas.microsoft.com/office/drawing/2014/main" id="{8473475B-E413-42D3-9090-7FD60D92FDF9}"/>
              </a:ext>
            </a:extLst>
          </p:cNvPr>
          <p:cNvSpPr/>
          <p:nvPr/>
        </p:nvSpPr>
        <p:spPr>
          <a:xfrm>
            <a:off x="6432150" y="643032"/>
            <a:ext cx="6063615" cy="507831"/>
          </a:xfrm>
          <a:prstGeom prst="rect">
            <a:avLst/>
          </a:prstGeom>
        </p:spPr>
        <p:txBody>
          <a:bodyPr wrap="square">
            <a:spAutoFit/>
          </a:bodyPr>
          <a:lstStyle/>
          <a:p>
            <a:r>
              <a:rPr lang="ja-JP" altLang="en-US" sz="900" dirty="0">
                <a:latin typeface="+mn-ea"/>
              </a:rPr>
              <a:t>2030年度及び2050年に導入されている技術・取組（①アンケート・ヒアリングで把握した事業者の取組、②大口利用事業者の中長期経営計画、③次世代エネルギーに関する政策）を参考に、削減の取組シナリオを設定し、排出量を推計</a:t>
            </a:r>
          </a:p>
          <a:p>
            <a:r>
              <a:rPr lang="en-US" altLang="ja-JP" sz="900" dirty="0">
                <a:latin typeface="+mn-ea"/>
              </a:rPr>
              <a:t>2050</a:t>
            </a:r>
            <a:r>
              <a:rPr lang="ja-JP" altLang="en-US" sz="900" dirty="0">
                <a:latin typeface="+mn-ea"/>
              </a:rPr>
              <a:t>年時点で非化石由来電力、水素・燃料アンモニア・合成メタン等への転換などにより</a:t>
            </a:r>
            <a:r>
              <a:rPr lang="en-US" altLang="ja-JP" sz="900" dirty="0">
                <a:latin typeface="+mn-ea"/>
              </a:rPr>
              <a:t>CN</a:t>
            </a:r>
            <a:r>
              <a:rPr lang="ja-JP" altLang="en-US" sz="900" dirty="0">
                <a:latin typeface="+mn-ea"/>
              </a:rPr>
              <a:t>が実現</a:t>
            </a:r>
          </a:p>
        </p:txBody>
      </p:sp>
      <p:pic>
        <p:nvPicPr>
          <p:cNvPr id="13" name="図 12">
            <a:extLst>
              <a:ext uri="{FF2B5EF4-FFF2-40B4-BE49-F238E27FC236}">
                <a16:creationId xmlns:a16="http://schemas.microsoft.com/office/drawing/2014/main" id="{5E7F1185-E99C-46DB-9DEF-A00C8F3CA3EF}"/>
              </a:ext>
            </a:extLst>
          </p:cNvPr>
          <p:cNvPicPr>
            <a:picLocks noChangeAspect="1"/>
          </p:cNvPicPr>
          <p:nvPr/>
        </p:nvPicPr>
        <p:blipFill rotWithShape="1">
          <a:blip r:embed="rId4"/>
          <a:srcRect r="8412" b="7488"/>
          <a:stretch/>
        </p:blipFill>
        <p:spPr>
          <a:xfrm>
            <a:off x="3885554" y="7453013"/>
            <a:ext cx="2361753" cy="1135386"/>
          </a:xfrm>
          <a:prstGeom prst="rect">
            <a:avLst/>
          </a:prstGeom>
        </p:spPr>
      </p:pic>
      <p:sp>
        <p:nvSpPr>
          <p:cNvPr id="10" name="テキスト ボックス 9"/>
          <p:cNvSpPr txBox="1"/>
          <p:nvPr/>
        </p:nvSpPr>
        <p:spPr>
          <a:xfrm>
            <a:off x="6432119" y="2356060"/>
            <a:ext cx="3869970" cy="507831"/>
          </a:xfrm>
          <a:prstGeom prst="rect">
            <a:avLst/>
          </a:prstGeom>
          <a:noFill/>
          <a:ln>
            <a:noFill/>
          </a:ln>
        </p:spPr>
        <p:txBody>
          <a:bodyPr wrap="none" rtlCol="0">
            <a:spAutoFit/>
          </a:bodyPr>
          <a:lstStyle/>
          <a:p>
            <a:r>
              <a:rPr lang="ja-JP" altLang="en-US" sz="900" dirty="0">
                <a:latin typeface="+mn-ea"/>
              </a:rPr>
              <a:t>水素・燃料アンモニアの需要量について、港湾エリア内を範囲として、推計。</a:t>
            </a:r>
          </a:p>
          <a:p>
            <a:r>
              <a:rPr lang="en-US" altLang="ja-JP" sz="900" dirty="0">
                <a:latin typeface="+mn-ea"/>
              </a:rPr>
              <a:t>2030</a:t>
            </a:r>
            <a:r>
              <a:rPr lang="ja-JP" altLang="en-US" sz="900" dirty="0">
                <a:latin typeface="+mn-ea"/>
              </a:rPr>
              <a:t>年度時点は各事業者による将来計画に基づき、推計。</a:t>
            </a:r>
          </a:p>
          <a:p>
            <a:r>
              <a:rPr lang="en-US" altLang="ja-JP" sz="900" dirty="0">
                <a:latin typeface="+mn-ea"/>
              </a:rPr>
              <a:t>2050</a:t>
            </a:r>
            <a:r>
              <a:rPr lang="ja-JP" altLang="en-US" sz="900" dirty="0">
                <a:latin typeface="+mn-ea"/>
              </a:rPr>
              <a:t>年時点については、化石燃料が全量水素に置き換わると仮定し、推計。</a:t>
            </a:r>
          </a:p>
        </p:txBody>
      </p:sp>
      <p:sp>
        <p:nvSpPr>
          <p:cNvPr id="11" name="スライド番号プレースホルダー 10"/>
          <p:cNvSpPr>
            <a:spLocks noGrp="1"/>
          </p:cNvSpPr>
          <p:nvPr>
            <p:ph type="sldNum" sz="quarter" idx="12"/>
          </p:nvPr>
        </p:nvSpPr>
        <p:spPr>
          <a:xfrm>
            <a:off x="9822472" y="9113961"/>
            <a:ext cx="2987040" cy="511175"/>
          </a:xfrm>
        </p:spPr>
        <p:txBody>
          <a:bodyPr/>
          <a:lstStyle/>
          <a:p>
            <a:fld id="{D7D1BB46-3E93-42EE-B90C-66F4951B72DB}" type="slidenum">
              <a:rPr kumimoji="1" lang="ja-JP" altLang="en-US" sz="1000" smtClean="0"/>
              <a:t>1</a:t>
            </a:fld>
            <a:endParaRPr kumimoji="1" lang="ja-JP" altLang="en-US" sz="1000" dirty="0"/>
          </a:p>
        </p:txBody>
      </p:sp>
      <p:grpSp>
        <p:nvGrpSpPr>
          <p:cNvPr id="67" name="グループ化 66">
            <a:extLst>
              <a:ext uri="{FF2B5EF4-FFF2-40B4-BE49-F238E27FC236}">
                <a16:creationId xmlns:a16="http://schemas.microsoft.com/office/drawing/2014/main" id="{3EC6BD79-F7F3-4BF7-92B1-9163EF1EBCF6}"/>
              </a:ext>
            </a:extLst>
          </p:cNvPr>
          <p:cNvGrpSpPr/>
          <p:nvPr/>
        </p:nvGrpSpPr>
        <p:grpSpPr>
          <a:xfrm>
            <a:off x="9116768" y="7194668"/>
            <a:ext cx="3143399" cy="260227"/>
            <a:chOff x="2413687" y="3025378"/>
            <a:chExt cx="6768802" cy="260227"/>
          </a:xfrm>
        </p:grpSpPr>
        <p:sp>
          <p:nvSpPr>
            <p:cNvPr id="68" name="矢印: 五方向 24">
              <a:extLst>
                <a:ext uri="{FF2B5EF4-FFF2-40B4-BE49-F238E27FC236}">
                  <a16:creationId xmlns:a16="http://schemas.microsoft.com/office/drawing/2014/main" id="{D665A60F-06CF-4045-BA6F-23D6A53DEDA7}"/>
                </a:ext>
              </a:extLst>
            </p:cNvPr>
            <p:cNvSpPr/>
            <p:nvPr/>
          </p:nvSpPr>
          <p:spPr>
            <a:xfrm>
              <a:off x="7238489" y="3150354"/>
              <a:ext cx="1944000" cy="133200"/>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00" dirty="0">
                <a:solidFill>
                  <a:schemeClr val="tx1"/>
                </a:solidFill>
              </a:endParaRPr>
            </a:p>
          </p:txBody>
        </p:sp>
        <p:grpSp>
          <p:nvGrpSpPr>
            <p:cNvPr id="69" name="グループ化 68">
              <a:extLst>
                <a:ext uri="{FF2B5EF4-FFF2-40B4-BE49-F238E27FC236}">
                  <a16:creationId xmlns:a16="http://schemas.microsoft.com/office/drawing/2014/main" id="{327FDCED-A566-47DF-B930-90B96520B04A}"/>
                </a:ext>
              </a:extLst>
            </p:cNvPr>
            <p:cNvGrpSpPr/>
            <p:nvPr/>
          </p:nvGrpSpPr>
          <p:grpSpPr>
            <a:xfrm>
              <a:off x="2413687" y="3025378"/>
              <a:ext cx="5418315" cy="260227"/>
              <a:chOff x="2422457" y="2454858"/>
              <a:chExt cx="5418315" cy="260227"/>
            </a:xfrm>
          </p:grpSpPr>
          <p:sp>
            <p:nvSpPr>
              <p:cNvPr id="72" name="矢印: 五方向 23">
                <a:extLst>
                  <a:ext uri="{FF2B5EF4-FFF2-40B4-BE49-F238E27FC236}">
                    <a16:creationId xmlns:a16="http://schemas.microsoft.com/office/drawing/2014/main" id="{421DCBF8-0655-44B7-ACAB-1EA15065D92E}"/>
                  </a:ext>
                </a:extLst>
              </p:cNvPr>
              <p:cNvSpPr/>
              <p:nvPr/>
            </p:nvSpPr>
            <p:spPr>
              <a:xfrm>
                <a:off x="2422457" y="2581885"/>
                <a:ext cx="1450804" cy="13320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sp>
            <p:nvSpPr>
              <p:cNvPr id="73" name="矢印: 五方向 23">
                <a:extLst>
                  <a:ext uri="{FF2B5EF4-FFF2-40B4-BE49-F238E27FC236}">
                    <a16:creationId xmlns:a16="http://schemas.microsoft.com/office/drawing/2014/main" id="{43B879D6-90E0-4B40-8FD1-35F035782742}"/>
                  </a:ext>
                </a:extLst>
              </p:cNvPr>
              <p:cNvSpPr/>
              <p:nvPr/>
            </p:nvSpPr>
            <p:spPr>
              <a:xfrm>
                <a:off x="3873262" y="2573293"/>
                <a:ext cx="3373998" cy="13320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実証</a:t>
                </a:r>
              </a:p>
            </p:txBody>
          </p:sp>
          <p:sp>
            <p:nvSpPr>
              <p:cNvPr id="82" name="正方形/長方形 81">
                <a:extLst>
                  <a:ext uri="{FF2B5EF4-FFF2-40B4-BE49-F238E27FC236}">
                    <a16:creationId xmlns:a16="http://schemas.microsoft.com/office/drawing/2014/main" id="{D2584EAD-E9F8-4EC8-997F-DA62EE527C2B}"/>
                  </a:ext>
                </a:extLst>
              </p:cNvPr>
              <p:cNvSpPr/>
              <p:nvPr/>
            </p:nvSpPr>
            <p:spPr>
              <a:xfrm>
                <a:off x="5665442" y="2454858"/>
                <a:ext cx="2175330" cy="169277"/>
              </a:xfrm>
              <a:prstGeom prst="rect">
                <a:avLst/>
              </a:prstGeom>
            </p:spPr>
            <p:txBody>
              <a:bodyPr wrap="non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500" dirty="0">
                    <a:latin typeface="+mn-ea"/>
                    <a:ea typeface="+mn-ea"/>
                  </a:rPr>
                  <a:t>2028</a:t>
                </a:r>
                <a:r>
                  <a:rPr lang="ja-JP" altLang="en-US" sz="500" dirty="0">
                    <a:latin typeface="+mn-ea"/>
                    <a:ea typeface="+mn-ea"/>
                  </a:rPr>
                  <a:t>年　</a:t>
                </a:r>
                <a:r>
                  <a:rPr lang="zh-TW" altLang="en-US" sz="500" dirty="0">
                    <a:latin typeface="+mn-ea"/>
                    <a:ea typeface="+mn-ea"/>
                  </a:rPr>
                  <a:t>水素燃料船商用運航</a:t>
                </a:r>
                <a:endParaRPr lang="ja-JP" altLang="en-US" sz="500" dirty="0">
                  <a:latin typeface="+mn-ea"/>
                  <a:ea typeface="+mn-ea"/>
                </a:endParaRPr>
              </a:p>
            </p:txBody>
          </p:sp>
        </p:grpSp>
      </p:grpSp>
      <p:sp>
        <p:nvSpPr>
          <p:cNvPr id="86" name="正方形/長方形 85">
            <a:extLst>
              <a:ext uri="{FF2B5EF4-FFF2-40B4-BE49-F238E27FC236}">
                <a16:creationId xmlns:a16="http://schemas.microsoft.com/office/drawing/2014/main" id="{D2584EAD-E9F8-4EC8-997F-DA62EE527C2B}"/>
              </a:ext>
            </a:extLst>
          </p:cNvPr>
          <p:cNvSpPr/>
          <p:nvPr/>
        </p:nvSpPr>
        <p:spPr>
          <a:xfrm>
            <a:off x="9595656" y="7195171"/>
            <a:ext cx="1138452" cy="169277"/>
          </a:xfrm>
          <a:prstGeom prst="rect">
            <a:avLst/>
          </a:prstGeom>
        </p:spPr>
        <p:txBody>
          <a:bodyPr wrap="non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500" dirty="0">
                <a:latin typeface="+mn-ea"/>
                <a:ea typeface="+mn-ea"/>
              </a:rPr>
              <a:t>2025</a:t>
            </a:r>
            <a:r>
              <a:rPr lang="ja-JP" altLang="en-US" sz="500" dirty="0">
                <a:latin typeface="+mn-ea"/>
                <a:ea typeface="+mn-ea"/>
              </a:rPr>
              <a:t>年　</a:t>
            </a:r>
            <a:r>
              <a:rPr lang="zh-TW" altLang="en-US" sz="500" dirty="0">
                <a:latin typeface="+mn-ea"/>
                <a:ea typeface="+mn-ea"/>
              </a:rPr>
              <a:t>水素燃料</a:t>
            </a:r>
            <a:r>
              <a:rPr lang="ja-JP" altLang="en-US" sz="500" dirty="0">
                <a:latin typeface="+mn-ea"/>
                <a:ea typeface="+mn-ea"/>
              </a:rPr>
              <a:t>旅客船商用運航</a:t>
            </a:r>
          </a:p>
        </p:txBody>
      </p:sp>
      <p:sp>
        <p:nvSpPr>
          <p:cNvPr id="87" name="テキスト ボックス 86">
            <a:extLst>
              <a:ext uri="{FF2B5EF4-FFF2-40B4-BE49-F238E27FC236}">
                <a16:creationId xmlns:a16="http://schemas.microsoft.com/office/drawing/2014/main" id="{B3DBF1CC-29FE-4E4B-AB59-64A9E7564FE0}"/>
              </a:ext>
            </a:extLst>
          </p:cNvPr>
          <p:cNvSpPr txBox="1"/>
          <p:nvPr/>
        </p:nvSpPr>
        <p:spPr>
          <a:xfrm>
            <a:off x="8975313" y="7282118"/>
            <a:ext cx="913196" cy="200055"/>
          </a:xfrm>
          <a:prstGeom prst="rect">
            <a:avLst/>
          </a:prstGeom>
          <a:noFill/>
          <a:ln>
            <a:noFill/>
          </a:ln>
        </p:spPr>
        <p:txBody>
          <a:bodyPr wrap="square" rtlCol="0">
            <a:spAutoFit/>
          </a:bodyPr>
          <a:lstStyle/>
          <a:p>
            <a:pPr algn="ctr"/>
            <a:r>
              <a:rPr lang="ja-JP" altLang="en-US" sz="700" dirty="0"/>
              <a:t>船舶の技術開発</a:t>
            </a:r>
          </a:p>
        </p:txBody>
      </p:sp>
      <p:sp>
        <p:nvSpPr>
          <p:cNvPr id="89" name="テキスト ボックス 88">
            <a:extLst>
              <a:ext uri="{FF2B5EF4-FFF2-40B4-BE49-F238E27FC236}">
                <a16:creationId xmlns:a16="http://schemas.microsoft.com/office/drawing/2014/main" id="{B3DBF1CC-29FE-4E4B-AB59-64A9E7564FE0}"/>
              </a:ext>
            </a:extLst>
          </p:cNvPr>
          <p:cNvSpPr txBox="1"/>
          <p:nvPr/>
        </p:nvSpPr>
        <p:spPr>
          <a:xfrm>
            <a:off x="11363453" y="7231764"/>
            <a:ext cx="913196" cy="276999"/>
          </a:xfrm>
          <a:prstGeom prst="rect">
            <a:avLst/>
          </a:prstGeom>
          <a:noFill/>
          <a:ln>
            <a:noFill/>
          </a:ln>
        </p:spPr>
        <p:txBody>
          <a:bodyPr wrap="square" rtlCol="0">
            <a:spAutoFit/>
          </a:bodyPr>
          <a:lstStyle/>
          <a:p>
            <a:pPr algn="ctr"/>
            <a:r>
              <a:rPr lang="ja-JP" altLang="en-US" sz="700" dirty="0"/>
              <a:t>導入・拡大</a:t>
            </a:r>
          </a:p>
          <a:p>
            <a:pPr algn="ctr"/>
            <a:r>
              <a:rPr lang="en-US" altLang="ja-JP" sz="500" dirty="0"/>
              <a:t>※</a:t>
            </a:r>
            <a:r>
              <a:rPr lang="ja-JP" altLang="en-US" sz="500" dirty="0"/>
              <a:t>更新時期に合わせ導入</a:t>
            </a:r>
          </a:p>
        </p:txBody>
      </p:sp>
    </p:spTree>
    <p:extLst>
      <p:ext uri="{BB962C8B-B14F-4D97-AF65-F5344CB8AC3E}">
        <p14:creationId xmlns:p14="http://schemas.microsoft.com/office/powerpoint/2010/main" val="239815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矢印: 五方向 23">
            <a:extLst>
              <a:ext uri="{FF2B5EF4-FFF2-40B4-BE49-F238E27FC236}">
                <a16:creationId xmlns:a16="http://schemas.microsoft.com/office/drawing/2014/main" id="{A3FDFA00-EBC0-4206-A1B6-6EC9BCABB734}"/>
              </a:ext>
            </a:extLst>
          </p:cNvPr>
          <p:cNvSpPr/>
          <p:nvPr/>
        </p:nvSpPr>
        <p:spPr>
          <a:xfrm>
            <a:off x="9079653" y="7151715"/>
            <a:ext cx="54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500" dirty="0">
              <a:solidFill>
                <a:schemeClr val="tx1"/>
              </a:solidFill>
              <a:latin typeface="+mn-ea"/>
            </a:endParaRPr>
          </a:p>
        </p:txBody>
      </p:sp>
      <p:graphicFrame>
        <p:nvGraphicFramePr>
          <p:cNvPr id="56" name="表 55">
            <a:extLst>
              <a:ext uri="{FF2B5EF4-FFF2-40B4-BE49-F238E27FC236}">
                <a16:creationId xmlns:a16="http://schemas.microsoft.com/office/drawing/2014/main" id="{C4C7EF10-0408-4019-B924-92DCF9C28774}"/>
              </a:ext>
            </a:extLst>
          </p:cNvPr>
          <p:cNvGraphicFramePr>
            <a:graphicFrameLocks noGrp="1"/>
          </p:cNvGraphicFramePr>
          <p:nvPr>
            <p:extLst/>
          </p:nvPr>
        </p:nvGraphicFramePr>
        <p:xfrm>
          <a:off x="6597512" y="6881385"/>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主な取組</a:t>
                      </a:r>
                    </a:p>
                  </a:txBody>
                  <a:tcPr anchor="ctr"/>
                </a:tc>
                <a:tc gridSpan="6">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短・中期（～</a:t>
                      </a:r>
                      <a:r>
                        <a:rPr kumimoji="1" lang="en-US" altLang="ja-JP" sz="1000" b="1" dirty="0">
                          <a:latin typeface="ＭＳ Ｐゴシック" panose="020B0600070205080204" pitchFamily="50" charset="-128"/>
                          <a:ea typeface="ＭＳ Ｐゴシック" panose="020B0600070205080204" pitchFamily="50" charset="-128"/>
                        </a:rPr>
                        <a:t>2030</a:t>
                      </a:r>
                      <a:r>
                        <a:rPr kumimoji="1" lang="ja-JP" altLang="en-US" sz="1000" b="1" dirty="0">
                          <a:latin typeface="ＭＳ Ｐゴシック" panose="020B0600070205080204" pitchFamily="50" charset="-128"/>
                          <a:ea typeface="ＭＳ Ｐゴシック" panose="020B0600070205080204" pitchFamily="50" charset="-128"/>
                        </a:rPr>
                        <a:t>年度）</a:t>
                      </a: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長期（～</a:t>
                      </a:r>
                      <a:r>
                        <a:rPr kumimoji="1" lang="en-US" altLang="ja-JP" sz="1000" b="1" dirty="0">
                          <a:latin typeface="ＭＳ Ｐゴシック" panose="020B0600070205080204" pitchFamily="50" charset="-128"/>
                          <a:ea typeface="ＭＳ Ｐゴシック" panose="020B0600070205080204" pitchFamily="50" charset="-128"/>
                        </a:rPr>
                        <a:t>2050</a:t>
                      </a:r>
                      <a:r>
                        <a:rPr kumimoji="1" lang="ja-JP" altLang="en-US" sz="100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ＭＳ Ｐゴシック" panose="020B0600070205080204" pitchFamily="50" charset="-128"/>
                          <a:ea typeface="ＭＳ Ｐゴシック" panose="020B0600070205080204" pitchFamily="50" charset="-128"/>
                          <a:cs typeface="+mn-cs"/>
                        </a:rPr>
                        <a:t>陸上電力供給施設整備</a:t>
                      </a:r>
                    </a:p>
                  </a:txBody>
                  <a:tcPr anchor="ct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25203313"/>
                  </a:ext>
                </a:extLst>
              </a:tr>
            </a:tbl>
          </a:graphicData>
        </a:graphic>
      </p:graphicFrame>
      <p:graphicFrame>
        <p:nvGraphicFramePr>
          <p:cNvPr id="78" name="表 77">
            <a:extLst>
              <a:ext uri="{FF2B5EF4-FFF2-40B4-BE49-F238E27FC236}">
                <a16:creationId xmlns:a16="http://schemas.microsoft.com/office/drawing/2014/main" id="{2D7B9C14-FCAB-4319-8F33-F3F5E590FD74}"/>
              </a:ext>
            </a:extLst>
          </p:cNvPr>
          <p:cNvGraphicFramePr>
            <a:graphicFrameLocks noGrp="1"/>
          </p:cNvGraphicFramePr>
          <p:nvPr>
            <p:extLst/>
          </p:nvPr>
        </p:nvGraphicFramePr>
        <p:xfrm>
          <a:off x="418296" y="1776264"/>
          <a:ext cx="5867386" cy="2947916"/>
        </p:xfrm>
        <a:graphic>
          <a:graphicData uri="http://schemas.openxmlformats.org/drawingml/2006/table">
            <a:tbl>
              <a:tblPr firstRow="1" bandRow="1">
                <a:tableStyleId>{5940675A-B579-460E-94D1-54222C63F5DA}</a:tableStyleId>
              </a:tblPr>
              <a:tblGrid>
                <a:gridCol w="1309486">
                  <a:extLst>
                    <a:ext uri="{9D8B030D-6E8A-4147-A177-3AD203B41FA5}">
                      <a16:colId xmlns:a16="http://schemas.microsoft.com/office/drawing/2014/main" val="1905241061"/>
                    </a:ext>
                  </a:extLst>
                </a:gridCol>
                <a:gridCol w="4557900">
                  <a:extLst>
                    <a:ext uri="{9D8B030D-6E8A-4147-A177-3AD203B41FA5}">
                      <a16:colId xmlns:a16="http://schemas.microsoft.com/office/drawing/2014/main" val="836286386"/>
                    </a:ext>
                  </a:extLst>
                </a:gridCol>
              </a:tblGrid>
              <a:tr h="150264">
                <a:tc rowSpan="4">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dirty="0">
                          <a:latin typeface="ＭＳ Ｐゴシック" panose="020B0600070205080204" pitchFamily="50" charset="-128"/>
                          <a:ea typeface="ＭＳ Ｐゴシック" panose="020B0600070205080204" pitchFamily="50" charset="-128"/>
                        </a:rPr>
                        <a:t>CNP</a:t>
                      </a:r>
                      <a:r>
                        <a:rPr lang="ja-JP" altLang="en-US" sz="900" dirty="0">
                          <a:latin typeface="ＭＳ Ｐゴシック" panose="020B0600070205080204" pitchFamily="50" charset="-128"/>
                          <a:ea typeface="ＭＳ Ｐゴシック" panose="020B0600070205080204" pitchFamily="50" charset="-128"/>
                        </a:rPr>
                        <a:t>形成に向けた方針</a:t>
                      </a:r>
                    </a:p>
                  </a:txBody>
                  <a:tcPr marL="88028" marR="88028" marT="44014" marB="44014" anchor="ctr"/>
                </a:tc>
                <a:tc>
                  <a:txBody>
                    <a:bodyPr/>
                    <a:lstStyle/>
                    <a:p>
                      <a:pPr algn="ctr"/>
                      <a:r>
                        <a:rPr kumimoji="1" lang="ja-JP" altLang="en-US" sz="900" b="1" u="none" strike="noStrike" kern="1200" baseline="0" dirty="0">
                          <a:latin typeface="ＭＳ Ｐゴシック" panose="020B0600070205080204" pitchFamily="50" charset="-128"/>
                          <a:ea typeface="ＭＳ Ｐゴシック" panose="020B0600070205080204" pitchFamily="50" charset="-128"/>
                        </a:rPr>
                        <a:t>（１）水素・燃料アンモニア等のサプライチェーンの拠点としての受入環境等の整備</a:t>
                      </a:r>
                      <a:endParaRPr kumimoji="1" lang="en-US" altLang="ja-JP" sz="900" b="1" i="0" u="none" strike="noStrike" kern="1200" baseline="0" dirty="0">
                        <a:solidFill>
                          <a:schemeClr val="dk1"/>
                        </a:solidFill>
                        <a:latin typeface="ＭＳ Ｐゴシック" panose="020B0600070205080204" pitchFamily="50" charset="-128"/>
                        <a:ea typeface="ＭＳ Ｐゴシック" panose="020B0600070205080204" pitchFamily="50" charset="-128"/>
                        <a:cs typeface="+mn-cs"/>
                      </a:endParaRPr>
                    </a:p>
                  </a:txBody>
                  <a:tcPr marL="88028" marR="88028" marT="44014" marB="44014"/>
                </a:tc>
                <a:extLst>
                  <a:ext uri="{0D108BD9-81ED-4DB2-BD59-A6C34878D82A}">
                    <a16:rowId xmlns:a16="http://schemas.microsoft.com/office/drawing/2014/main" val="1333682081"/>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・水素・燃料アンモニア・合成メタン等の次世代エネルギーの</a:t>
                      </a:r>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輸入拠点化</a:t>
                      </a:r>
                      <a:endParaRPr kumimoji="1" lang="en-US" altLang="ja-JP" sz="900" b="0" u="none"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・船舶への水素・燃料アンモニア・合成メタン等の次世代エネルギーのバンカリング拠点形成、</a:t>
                      </a:r>
                      <a:endParaRPr kumimoji="1" lang="en-US" altLang="ja-JP" sz="900" b="0" u="none"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b="0" u="none" dirty="0">
                          <a:solidFill>
                            <a:schemeClr val="tx1"/>
                          </a:solidFill>
                          <a:latin typeface="+mn-ea"/>
                          <a:ea typeface="+mn-ea"/>
                        </a:rPr>
                        <a:t>  次世代エネルギー移行段階としての</a:t>
                      </a:r>
                      <a:r>
                        <a:rPr kumimoji="1" lang="en-US" altLang="ja-JP" sz="900" b="0" u="none" dirty="0">
                          <a:solidFill>
                            <a:schemeClr val="tx1"/>
                          </a:solidFill>
                          <a:latin typeface="ＭＳ Ｐゴシック" panose="020B0600070205080204" pitchFamily="50" charset="-128"/>
                          <a:ea typeface="ＭＳ Ｐゴシック" panose="020B0600070205080204" pitchFamily="50" charset="-128"/>
                        </a:rPr>
                        <a:t>LNG</a:t>
                      </a:r>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バンカリング拠点の形成</a:t>
                      </a:r>
                    </a:p>
                  </a:txBody>
                  <a:tcPr marL="88028" marR="88028" marT="44014" marB="44014"/>
                </a:tc>
                <a:extLst>
                  <a:ext uri="{0D108BD9-81ED-4DB2-BD59-A6C34878D82A}">
                    <a16:rowId xmlns:a16="http://schemas.microsoft.com/office/drawing/2014/main" val="3121623854"/>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pPr algn="ctr"/>
                      <a:r>
                        <a:rPr kumimoji="1" lang="ja-JP" altLang="en-US" sz="900" b="1" u="none" strike="noStrike" kern="1200" baseline="0" dirty="0">
                          <a:latin typeface="ＭＳ Ｐゴシック" panose="020B0600070205080204" pitchFamily="50" charset="-128"/>
                          <a:ea typeface="ＭＳ Ｐゴシック" panose="020B0600070205080204" pitchFamily="50" charset="-128"/>
                        </a:rPr>
                        <a:t>（２）港湾地域の面的・効率的な脱炭素化</a:t>
                      </a:r>
                      <a:endParaRPr kumimoji="1" lang="ja-JP" altLang="en-US" sz="900" b="1" dirty="0">
                        <a:latin typeface="ＭＳ Ｐゴシック" panose="020B0600070205080204" pitchFamily="50" charset="-128"/>
                        <a:ea typeface="ＭＳ Ｐゴシック" panose="020B0600070205080204" pitchFamily="50" charset="-128"/>
                      </a:endParaRPr>
                    </a:p>
                  </a:txBody>
                  <a:tcPr marL="88028" marR="88028" marT="44014" marB="44014"/>
                </a:tc>
                <a:extLst>
                  <a:ext uri="{0D108BD9-81ED-4DB2-BD59-A6C34878D82A}">
                    <a16:rowId xmlns:a16="http://schemas.microsoft.com/office/drawing/2014/main" val="871110311"/>
                  </a:ext>
                </a:extLst>
              </a:tr>
              <a:tr h="24551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latin typeface="ＭＳ Ｐゴシック" panose="020B0600070205080204" pitchFamily="50" charset="-128"/>
                          <a:ea typeface="ＭＳ Ｐゴシック" panose="020B0600070205080204" pitchFamily="50" charset="-128"/>
                        </a:rPr>
                        <a:t>・停泊船舶への陸上電力供給・港湾荷役機械の低炭素化・脱炭素化</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・港湾ターミナルを出入りする車両の水素等次世代エネルギー燃料化</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a:t>
                      </a:r>
                      <a:r>
                        <a:rPr kumimoji="1" lang="ja-JP" altLang="en-US" sz="900" u="none" dirty="0">
                          <a:solidFill>
                            <a:schemeClr val="tx1"/>
                          </a:solidFill>
                          <a:latin typeface="ＭＳ Ｐゴシック" panose="020B0600070205080204" pitchFamily="50" charset="-128"/>
                          <a:ea typeface="ＭＳ Ｐゴシック" panose="020B0600070205080204" pitchFamily="50" charset="-128"/>
                        </a:rPr>
                        <a:t>立地企業</a:t>
                      </a:r>
                      <a:r>
                        <a:rPr kumimoji="1" lang="ja-JP" altLang="en-US" sz="900" dirty="0">
                          <a:latin typeface="ＭＳ Ｐゴシック" panose="020B0600070205080204" pitchFamily="50" charset="-128"/>
                          <a:ea typeface="ＭＳ Ｐゴシック" panose="020B0600070205080204" pitchFamily="50" charset="-128"/>
                        </a:rPr>
                        <a:t>での水素・燃料アンモニア・合成メタンの共同調達・利用による港湾地域に</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　おける面的・効率的な脱炭素化　等</a:t>
                      </a:r>
                    </a:p>
                  </a:txBody>
                  <a:tcPr marL="88028" marR="88028" marT="44014" marB="44014"/>
                </a:tc>
                <a:extLst>
                  <a:ext uri="{0D108BD9-81ED-4DB2-BD59-A6C34878D82A}">
                    <a16:rowId xmlns:a16="http://schemas.microsoft.com/office/drawing/2014/main" val="188135788"/>
                  </a:ext>
                </a:extLst>
              </a:tr>
              <a:tr h="15026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目標年次</a:t>
                      </a:r>
                    </a:p>
                  </a:txBody>
                  <a:tcPr marL="88028" marR="88028" marT="44014" marB="44014"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dirty="0">
                          <a:latin typeface="ＭＳ Ｐゴシック" panose="020B0600070205080204" pitchFamily="50" charset="-128"/>
                          <a:ea typeface="ＭＳ Ｐゴシック" panose="020B0600070205080204" pitchFamily="50" charset="-128"/>
                        </a:rPr>
                        <a:t>2030</a:t>
                      </a:r>
                      <a:r>
                        <a:rPr lang="ja-JP" altLang="en-US" sz="900" dirty="0">
                          <a:latin typeface="ＭＳ Ｐゴシック" panose="020B0600070205080204" pitchFamily="50" charset="-128"/>
                          <a:ea typeface="ＭＳ Ｐゴシック" panose="020B0600070205080204" pitchFamily="50" charset="-128"/>
                        </a:rPr>
                        <a:t>年度及び</a:t>
                      </a:r>
                      <a:r>
                        <a:rPr lang="en-US" altLang="ja-JP" sz="900" dirty="0">
                          <a:latin typeface="ＭＳ Ｐゴシック" panose="020B0600070205080204" pitchFamily="50" charset="-128"/>
                          <a:ea typeface="ＭＳ Ｐゴシック" panose="020B0600070205080204" pitchFamily="50" charset="-128"/>
                        </a:rPr>
                        <a:t>2050</a:t>
                      </a:r>
                      <a:r>
                        <a:rPr lang="ja-JP" altLang="en-US" sz="900" dirty="0">
                          <a:latin typeface="ＭＳ Ｐゴシック" panose="020B0600070205080204" pitchFamily="50" charset="-128"/>
                          <a:ea typeface="ＭＳ Ｐゴシック" panose="020B0600070205080204" pitchFamily="50" charset="-128"/>
                        </a:rPr>
                        <a:t>年</a:t>
                      </a:r>
                      <a:endParaRPr lang="ja-JP" altLang="en-US" sz="900" b="1" dirty="0">
                        <a:latin typeface="ＭＳ Ｐゴシック" panose="020B0600070205080204" pitchFamily="50" charset="-128"/>
                        <a:ea typeface="ＭＳ Ｐゴシック" panose="020B0600070205080204" pitchFamily="50" charset="-128"/>
                      </a:endParaRPr>
                    </a:p>
                  </a:txBody>
                  <a:tcPr marL="88028" marR="88028" marT="44014" marB="44014" anchor="ctr"/>
                </a:tc>
                <a:extLst>
                  <a:ext uri="{0D108BD9-81ED-4DB2-BD59-A6C34878D82A}">
                    <a16:rowId xmlns:a16="http://schemas.microsoft.com/office/drawing/2014/main" val="1877922376"/>
                  </a:ext>
                </a:extLst>
              </a:tr>
              <a:tr h="436009">
                <a:tc>
                  <a:txBody>
                    <a:bodyPr/>
                    <a:lstStyle/>
                    <a:p>
                      <a:pPr algn="l"/>
                      <a:r>
                        <a:rPr kumimoji="1" lang="ja-JP" altLang="en-US" sz="900" dirty="0">
                          <a:latin typeface="ＭＳ Ｐゴシック" panose="020B0600070205080204" pitchFamily="50" charset="-128"/>
                          <a:ea typeface="ＭＳ Ｐゴシック" panose="020B0600070205080204" pitchFamily="50" charset="-128"/>
                        </a:rPr>
                        <a:t>対象範囲</a:t>
                      </a:r>
                    </a:p>
                  </a:txBody>
                  <a:tcPr marL="88028" marR="88028" marT="44014" marB="44014" anchor="ctr"/>
                </a:tc>
                <a:tc>
                  <a:txBody>
                    <a:bodyPr/>
                    <a:lstStyle/>
                    <a:p>
                      <a:r>
                        <a:rPr lang="ja-JP" altLang="en-US" sz="900" dirty="0">
                          <a:solidFill>
                            <a:schemeClr val="tx1"/>
                          </a:solidFill>
                          <a:latin typeface="ＭＳ Ｐゴシック" panose="020B0600070205080204" pitchFamily="50" charset="-128"/>
                          <a:ea typeface="+mn-ea"/>
                        </a:rPr>
                        <a:t>①港湾ターミナル内：公共・専用ターミナル（</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以下「ターミナル内」）</a:t>
                      </a:r>
                    </a:p>
                    <a:p>
                      <a:r>
                        <a:rPr lang="ja-JP" altLang="en-US" sz="900" dirty="0">
                          <a:solidFill>
                            <a:schemeClr val="tx1"/>
                          </a:solidFill>
                          <a:latin typeface="ＭＳ Ｐゴシック" panose="020B0600070205080204" pitchFamily="50" charset="-128"/>
                          <a:ea typeface="+mn-ea"/>
                        </a:rPr>
                        <a:t>②港湾ターミナル（公共・専用ターミナル）を出入りする船舶・車両（</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以下「船舶・車両」）</a:t>
                      </a:r>
                      <a:endParaRPr lang="en-US" altLang="ja-JP" sz="900" dirty="0">
                        <a:solidFill>
                          <a:schemeClr val="tx1"/>
                        </a:solidFill>
                        <a:latin typeface="ＭＳ Ｐゴシック" panose="020B0600070205080204" pitchFamily="50" charset="-128"/>
                        <a:ea typeface="+mn-ea"/>
                      </a:endParaRPr>
                    </a:p>
                    <a:p>
                      <a:r>
                        <a:rPr lang="ja-JP" altLang="en-US" sz="900" dirty="0">
                          <a:solidFill>
                            <a:schemeClr val="tx1"/>
                          </a:solidFill>
                          <a:latin typeface="ＭＳ Ｐゴシック" panose="020B0600070205080204" pitchFamily="50" charset="-128"/>
                          <a:ea typeface="+mn-ea"/>
                        </a:rPr>
                        <a:t>③港湾ターミナル外：港湾エリア（臨港地区等）で活動を行う事業所（</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以下「ターミナル外」）</a:t>
                      </a:r>
                    </a:p>
                  </a:txBody>
                  <a:tcPr marL="88028" marR="88028" marT="44014" marB="44014"/>
                </a:tc>
                <a:extLst>
                  <a:ext uri="{0D108BD9-81ED-4DB2-BD59-A6C34878D82A}">
                    <a16:rowId xmlns:a16="http://schemas.microsoft.com/office/drawing/2014/main" val="1517331913"/>
                  </a:ext>
                </a:extLst>
              </a:tr>
              <a:tr h="341750">
                <a:tc>
                  <a:txBody>
                    <a:bodyPr/>
                    <a:lstStyle/>
                    <a:p>
                      <a:r>
                        <a:rPr kumimoji="1" lang="ja-JP" altLang="en-US" sz="900" dirty="0">
                          <a:latin typeface="ＭＳ Ｐゴシック" panose="020B0600070205080204" pitchFamily="50" charset="-128"/>
                          <a:ea typeface="ＭＳ Ｐゴシック" panose="020B0600070205080204" pitchFamily="50" charset="-128"/>
                        </a:rPr>
                        <a:t>計画策定及び</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推進体制、進捗管理</a:t>
                      </a:r>
                    </a:p>
                  </a:txBody>
                  <a:tcPr marL="88028" marR="88028" marT="44014" marB="44014" anchor="ctr"/>
                </a:tc>
                <a:tc>
                  <a:txBody>
                    <a:bodyPr/>
                    <a:lstStyle/>
                    <a:p>
                      <a:r>
                        <a:rPr kumimoji="1" lang="ja-JP" altLang="en-US" sz="900" dirty="0">
                          <a:latin typeface="ＭＳ Ｐゴシック" panose="020B0600070205080204" pitchFamily="50" charset="-128"/>
                          <a:ea typeface="ＭＳ Ｐゴシック" panose="020B0600070205080204" pitchFamily="50" charset="-128"/>
                        </a:rPr>
                        <a:t>・</a:t>
                      </a:r>
                      <a:r>
                        <a:rPr kumimoji="1" lang="en-US" altLang="ja-JP" sz="900" dirty="0">
                          <a:latin typeface="ＭＳ Ｐゴシック" panose="020B0600070205080204" pitchFamily="50" charset="-128"/>
                          <a:ea typeface="ＭＳ Ｐゴシック" panose="020B0600070205080204" pitchFamily="50" charset="-128"/>
                        </a:rPr>
                        <a:t>CNP</a:t>
                      </a:r>
                      <a:r>
                        <a:rPr kumimoji="1" lang="ja-JP" altLang="en-US" sz="900" dirty="0">
                          <a:latin typeface="ＭＳ Ｐゴシック" panose="020B0600070205080204" pitchFamily="50" charset="-128"/>
                          <a:ea typeface="ＭＳ Ｐゴシック" panose="020B0600070205080204" pitchFamily="50" charset="-128"/>
                        </a:rPr>
                        <a:t>検討会の意見を踏まえ港湾管理者である大阪府が策定</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a:t>
                      </a:r>
                      <a:r>
                        <a:rPr kumimoji="1" lang="ja-JP" altLang="en-US" sz="900" u="none" dirty="0">
                          <a:solidFill>
                            <a:schemeClr val="tx1"/>
                          </a:solidFill>
                          <a:latin typeface="ＭＳ Ｐゴシック" panose="020B0600070205080204" pitchFamily="50" charset="-128"/>
                          <a:ea typeface="ＭＳ Ｐゴシック" panose="020B0600070205080204" pitchFamily="50" charset="-128"/>
                        </a:rPr>
                        <a:t>策定後、改正港湾法に基づく「</a:t>
                      </a:r>
                      <a:r>
                        <a:rPr kumimoji="1" lang="ja-JP" altLang="en-US" sz="900" u="none" dirty="0">
                          <a:solidFill>
                            <a:schemeClr val="tx1"/>
                          </a:solidFill>
                          <a:latin typeface="ＭＳ Ｐゴシック" panose="020B0600070205080204" pitchFamily="50" charset="-128"/>
                          <a:ea typeface="+mn-ea"/>
                        </a:rPr>
                        <a:t>港湾脱炭素化推進計画」及び「港湾脱炭素化推進協議会」への移行を視野に入れながら、計画の進捗状況を確認・管理</a:t>
                      </a:r>
                      <a:endParaRPr kumimoji="1" lang="en-US" altLang="ja-JP" sz="900" u="none"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・政府の温室効果ガス削減目標、技術の進展等を踏まえ、計画を見直し</a:t>
                      </a:r>
                    </a:p>
                  </a:txBody>
                  <a:tcPr marL="88028" marR="88028" marT="44014" marB="44014"/>
                </a:tc>
                <a:extLst>
                  <a:ext uri="{0D108BD9-81ED-4DB2-BD59-A6C34878D82A}">
                    <a16:rowId xmlns:a16="http://schemas.microsoft.com/office/drawing/2014/main" val="376339797"/>
                  </a:ext>
                </a:extLst>
              </a:tr>
            </a:tbl>
          </a:graphicData>
        </a:graphic>
      </p:graphicFrame>
      <p:sp>
        <p:nvSpPr>
          <p:cNvPr id="6" name="正方形/長方形 5">
            <a:extLst>
              <a:ext uri="{FF2B5EF4-FFF2-40B4-BE49-F238E27FC236}">
                <a16:creationId xmlns:a16="http://schemas.microsoft.com/office/drawing/2014/main" id="{AAE4159D-C26B-4D74-A6CF-7876D1FD7834}"/>
              </a:ext>
            </a:extLst>
          </p:cNvPr>
          <p:cNvSpPr/>
          <p:nvPr/>
        </p:nvSpPr>
        <p:spPr>
          <a:xfrm>
            <a:off x="385895" y="671352"/>
            <a:ext cx="5972188" cy="861774"/>
          </a:xfrm>
          <a:prstGeom prst="rect">
            <a:avLst/>
          </a:prstGeom>
        </p:spPr>
        <p:txBody>
          <a:bodyPr wrap="square">
            <a:spAutoFit/>
          </a:bodyPr>
          <a:lstStyle/>
          <a:p>
            <a:pPr marL="171450" indent="-171450">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堺泉北臨海工業地帯をかかえ、原油や</a:t>
            </a:r>
            <a:r>
              <a:rPr lang="en-US" altLang="ja-JP" sz="1000" dirty="0">
                <a:latin typeface="ＭＳ Ｐゴシック" panose="020B0600070205080204" pitchFamily="50" charset="-128"/>
                <a:ea typeface="ＭＳ Ｐゴシック" panose="020B0600070205080204" pitchFamily="50" charset="-128"/>
              </a:rPr>
              <a:t>LNG</a:t>
            </a:r>
            <a:r>
              <a:rPr lang="ja-JP" altLang="en-US" sz="1000" dirty="0">
                <a:latin typeface="ＭＳ Ｐゴシック" panose="020B0600070205080204" pitchFamily="50" charset="-128"/>
                <a:ea typeface="ＭＳ Ｐゴシック" panose="020B0600070205080204" pitchFamily="50" charset="-128"/>
              </a:rPr>
              <a:t>などのエネルギー供給拠点</a:t>
            </a:r>
            <a:endParaRPr lang="en-US" altLang="ja-JP" sz="10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日本有数の中古車輸出拠点</a:t>
            </a:r>
            <a:endParaRPr lang="en-US" altLang="ja-JP" sz="10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現在、経済、社会情勢の変化に対応し商港機能の充実を図るため、公共埠頭の整備を進めており、特に助松埠頭（泉北</a:t>
            </a:r>
            <a:r>
              <a:rPr lang="en-US" altLang="ja-JP" sz="1000" dirty="0">
                <a:latin typeface="ＭＳ Ｐゴシック" panose="020B0600070205080204" pitchFamily="50" charset="-128"/>
                <a:ea typeface="ＭＳ Ｐゴシック" panose="020B0600070205080204" pitchFamily="50" charset="-128"/>
              </a:rPr>
              <a:t>6</a:t>
            </a:r>
            <a:r>
              <a:rPr lang="ja-JP" altLang="en-US" sz="1000" dirty="0">
                <a:latin typeface="ＭＳ Ｐゴシック" panose="020B0600070205080204" pitchFamily="50" charset="-128"/>
                <a:ea typeface="ＭＳ Ｐゴシック" panose="020B0600070205080204" pitchFamily="50" charset="-128"/>
              </a:rPr>
              <a:t>区）や</a:t>
            </a:r>
            <a:r>
              <a:rPr lang="ja-JP" altLang="ja-JP" sz="1000" dirty="0"/>
              <a:t>汐見埠頭（泉北</a:t>
            </a:r>
            <a:r>
              <a:rPr lang="en-US" altLang="ja-JP" sz="1000" dirty="0"/>
              <a:t>7</a:t>
            </a:r>
            <a:r>
              <a:rPr lang="ja-JP" altLang="ja-JP" sz="1000" dirty="0"/>
              <a:t>区）</a:t>
            </a:r>
            <a:r>
              <a:rPr lang="ja-JP" altLang="en-US" sz="1000" dirty="0">
                <a:latin typeface="ＭＳ Ｐゴシック" panose="020B0600070205080204" pitchFamily="50" charset="-128"/>
                <a:ea typeface="ＭＳ Ｐゴシック" panose="020B0600070205080204" pitchFamily="50" charset="-128"/>
              </a:rPr>
              <a:t>においては、国際的な総合物流拠点としての整備を実施</a:t>
            </a:r>
            <a:endParaRPr lang="en-US" altLang="ja-JP" sz="10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「エコポートモデル港」に指定され、豊かな自然環境を目指し、堺</a:t>
            </a:r>
            <a:r>
              <a:rPr lang="en-US" altLang="ja-JP" sz="1000" dirty="0">
                <a:latin typeface="ＭＳ Ｐゴシック" panose="020B0600070205080204" pitchFamily="50" charset="-128"/>
                <a:ea typeface="ＭＳ Ｐゴシック" panose="020B0600070205080204" pitchFamily="50" charset="-128"/>
              </a:rPr>
              <a:t>2</a:t>
            </a:r>
            <a:r>
              <a:rPr lang="ja-JP" altLang="en-US" sz="1000" dirty="0">
                <a:latin typeface="ＭＳ Ｐゴシック" panose="020B0600070205080204" pitchFamily="50" charset="-128"/>
                <a:ea typeface="ＭＳ Ｐゴシック" panose="020B0600070205080204" pitchFamily="50" charset="-128"/>
              </a:rPr>
              <a:t>区沖に人工干潟を整備</a:t>
            </a:r>
          </a:p>
        </p:txBody>
      </p:sp>
      <p:sp>
        <p:nvSpPr>
          <p:cNvPr id="2" name="正方形/長方形 1"/>
          <p:cNvSpPr/>
          <p:nvPr/>
        </p:nvSpPr>
        <p:spPr>
          <a:xfrm>
            <a:off x="372638" y="394857"/>
            <a:ext cx="5973945" cy="903257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9"/>
          <p:cNvSpPr txBox="1">
            <a:spLocks noChangeArrowheads="1"/>
          </p:cNvSpPr>
          <p:nvPr/>
        </p:nvSpPr>
        <p:spPr bwMode="auto">
          <a:xfrm>
            <a:off x="376878" y="380092"/>
            <a:ext cx="5957248"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１．堺泉北港の特徴</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95944"/>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18761" y="53012"/>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堺泉北港　</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形成計画（案）　概要版</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71426" y="394858"/>
            <a:ext cx="5953297" cy="903257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テキスト ボックス 9">
            <a:extLst>
              <a:ext uri="{FF2B5EF4-FFF2-40B4-BE49-F238E27FC236}">
                <a16:creationId xmlns:a16="http://schemas.microsoft.com/office/drawing/2014/main" id="{4F67B338-2DBC-4E13-82D9-B5EE9FD1BC93}"/>
              </a:ext>
            </a:extLst>
          </p:cNvPr>
          <p:cNvSpPr txBox="1">
            <a:spLocks noChangeArrowheads="1"/>
          </p:cNvSpPr>
          <p:nvPr/>
        </p:nvSpPr>
        <p:spPr bwMode="auto">
          <a:xfrm>
            <a:off x="6467993" y="371233"/>
            <a:ext cx="5966489"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４．温室効果ガスの削減目標及び削減計画</a:t>
            </a:r>
          </a:p>
        </p:txBody>
      </p:sp>
      <p:sp>
        <p:nvSpPr>
          <p:cNvPr id="150" name="テキスト ボックス 9">
            <a:extLst>
              <a:ext uri="{FF2B5EF4-FFF2-40B4-BE49-F238E27FC236}">
                <a16:creationId xmlns:a16="http://schemas.microsoft.com/office/drawing/2014/main" id="{E6E2A18A-5F70-43D6-B5A4-5C7553E2D404}"/>
              </a:ext>
            </a:extLst>
          </p:cNvPr>
          <p:cNvSpPr txBox="1">
            <a:spLocks noChangeArrowheads="1"/>
          </p:cNvSpPr>
          <p:nvPr/>
        </p:nvSpPr>
        <p:spPr bwMode="auto">
          <a:xfrm>
            <a:off x="6467993" y="3942538"/>
            <a:ext cx="5966489"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206" name="テキスト ボックス 9">
            <a:extLst>
              <a:ext uri="{FF2B5EF4-FFF2-40B4-BE49-F238E27FC236}">
                <a16:creationId xmlns:a16="http://schemas.microsoft.com/office/drawing/2014/main" id="{8455C23B-6E9B-4047-872F-2818328FCCFE}"/>
              </a:ext>
            </a:extLst>
          </p:cNvPr>
          <p:cNvSpPr txBox="1">
            <a:spLocks noChangeArrowheads="1"/>
          </p:cNvSpPr>
          <p:nvPr/>
        </p:nvSpPr>
        <p:spPr bwMode="auto">
          <a:xfrm>
            <a:off x="6467993" y="2050353"/>
            <a:ext cx="5966489"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５．水素・燃料アンモニア等供給目標及び供給計画</a:t>
            </a:r>
          </a:p>
        </p:txBody>
      </p:sp>
      <p:sp>
        <p:nvSpPr>
          <p:cNvPr id="30" name="テキスト ボックス 9">
            <a:extLst>
              <a:ext uri="{FF2B5EF4-FFF2-40B4-BE49-F238E27FC236}">
                <a16:creationId xmlns:a16="http://schemas.microsoft.com/office/drawing/2014/main" id="{C0BA4A30-05B3-429C-95EF-0ED7AECB1D41}"/>
              </a:ext>
            </a:extLst>
          </p:cNvPr>
          <p:cNvSpPr txBox="1">
            <a:spLocks noChangeArrowheads="1"/>
          </p:cNvSpPr>
          <p:nvPr/>
        </p:nvSpPr>
        <p:spPr bwMode="auto">
          <a:xfrm>
            <a:off x="6467993" y="5736704"/>
            <a:ext cx="5966489"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７．ロードマップ</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2" name="正方形/長方形 51">
            <a:extLst>
              <a:ext uri="{FF2B5EF4-FFF2-40B4-BE49-F238E27FC236}">
                <a16:creationId xmlns:a16="http://schemas.microsoft.com/office/drawing/2014/main" id="{A3EA9319-6EF1-4642-84E1-4FAB7825CA79}"/>
              </a:ext>
            </a:extLst>
          </p:cNvPr>
          <p:cNvSpPr/>
          <p:nvPr/>
        </p:nvSpPr>
        <p:spPr>
          <a:xfrm>
            <a:off x="2528602" y="7361906"/>
            <a:ext cx="1515159"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2021</a:t>
            </a:r>
            <a:r>
              <a:rPr lang="ja-JP" altLang="en-US" sz="1000" dirty="0">
                <a:latin typeface="HGP創英角ｺﾞｼｯｸUB" panose="020B0900000000000000" pitchFamily="50" charset="-128"/>
                <a:ea typeface="HGP創英角ｺﾞｼｯｸUB" panose="020B0900000000000000" pitchFamily="50" charset="-128"/>
              </a:rPr>
              <a:t>年度の</a:t>
            </a: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46" name="正方形/長方形 45">
            <a:extLst>
              <a:ext uri="{FF2B5EF4-FFF2-40B4-BE49-F238E27FC236}">
                <a16:creationId xmlns:a16="http://schemas.microsoft.com/office/drawing/2014/main" id="{FCF148DD-7317-4338-BE66-5E213D2B9177}"/>
              </a:ext>
            </a:extLst>
          </p:cNvPr>
          <p:cNvSpPr/>
          <p:nvPr/>
        </p:nvSpPr>
        <p:spPr>
          <a:xfrm>
            <a:off x="3732151" y="8519777"/>
            <a:ext cx="1047202" cy="231847"/>
          </a:xfrm>
          <a:prstGeom prst="rect">
            <a:avLst/>
          </a:prstGeom>
          <a:noFill/>
        </p:spPr>
        <p:txBody>
          <a:bodyPr wrap="square">
            <a:spAutoFit/>
          </a:bodyPr>
          <a:lstStyle/>
          <a:p>
            <a:r>
              <a:rPr lang="ja-JP" altLang="en-US" sz="900" b="1" dirty="0"/>
              <a:t>単位：千トン</a:t>
            </a:r>
          </a:p>
        </p:txBody>
      </p:sp>
      <p:sp>
        <p:nvSpPr>
          <p:cNvPr id="79" name="正方形/長方形 78">
            <a:extLst>
              <a:ext uri="{FF2B5EF4-FFF2-40B4-BE49-F238E27FC236}">
                <a16:creationId xmlns:a16="http://schemas.microsoft.com/office/drawing/2014/main" id="{31A33F78-476F-47B3-BF17-80E0005B0013}"/>
              </a:ext>
            </a:extLst>
          </p:cNvPr>
          <p:cNvSpPr/>
          <p:nvPr/>
        </p:nvSpPr>
        <p:spPr>
          <a:xfrm>
            <a:off x="1053978" y="7361906"/>
            <a:ext cx="822661"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80" name="正方形/長方形 79">
            <a:extLst>
              <a:ext uri="{FF2B5EF4-FFF2-40B4-BE49-F238E27FC236}">
                <a16:creationId xmlns:a16="http://schemas.microsoft.com/office/drawing/2014/main" id="{B1D211DD-C8D3-4C2F-B175-3F6E3C7FA4A9}"/>
              </a:ext>
            </a:extLst>
          </p:cNvPr>
          <p:cNvSpPr/>
          <p:nvPr/>
        </p:nvSpPr>
        <p:spPr>
          <a:xfrm>
            <a:off x="1738707" y="7443417"/>
            <a:ext cx="1047202" cy="231847"/>
          </a:xfrm>
          <a:prstGeom prst="rect">
            <a:avLst/>
          </a:prstGeom>
        </p:spPr>
        <p:txBody>
          <a:bodyPr wrap="square">
            <a:spAutoFit/>
          </a:bodyPr>
          <a:lstStyle/>
          <a:p>
            <a:r>
              <a:rPr lang="ja-JP" altLang="en-US" sz="900" b="1" dirty="0"/>
              <a:t>単位：千トン</a:t>
            </a:r>
          </a:p>
        </p:txBody>
      </p:sp>
      <p:sp>
        <p:nvSpPr>
          <p:cNvPr id="77" name="テキスト ボックス 9">
            <a:extLst>
              <a:ext uri="{FF2B5EF4-FFF2-40B4-BE49-F238E27FC236}">
                <a16:creationId xmlns:a16="http://schemas.microsoft.com/office/drawing/2014/main" id="{3E236ECE-2F7C-401D-AB08-760D1E7D6183}"/>
              </a:ext>
            </a:extLst>
          </p:cNvPr>
          <p:cNvSpPr txBox="1">
            <a:spLocks noChangeArrowheads="1"/>
          </p:cNvSpPr>
          <p:nvPr/>
        </p:nvSpPr>
        <p:spPr bwMode="auto">
          <a:xfrm>
            <a:off x="385355" y="1499731"/>
            <a:ext cx="5958000"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85" name="テキスト ボックス 9">
            <a:extLst>
              <a:ext uri="{FF2B5EF4-FFF2-40B4-BE49-F238E27FC236}">
                <a16:creationId xmlns:a16="http://schemas.microsoft.com/office/drawing/2014/main" id="{0174D048-D759-4189-A2D0-59666B4A9619}"/>
              </a:ext>
            </a:extLst>
          </p:cNvPr>
          <p:cNvSpPr txBox="1">
            <a:spLocks noChangeArrowheads="1"/>
          </p:cNvSpPr>
          <p:nvPr/>
        </p:nvSpPr>
        <p:spPr bwMode="auto">
          <a:xfrm>
            <a:off x="375166" y="4739976"/>
            <a:ext cx="5958000"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３．温室効果ガス排出量の推計</a:t>
            </a:r>
          </a:p>
        </p:txBody>
      </p:sp>
      <p:sp>
        <p:nvSpPr>
          <p:cNvPr id="8" name="正方形/長方形 7">
            <a:extLst>
              <a:ext uri="{FF2B5EF4-FFF2-40B4-BE49-F238E27FC236}">
                <a16:creationId xmlns:a16="http://schemas.microsoft.com/office/drawing/2014/main" id="{8EB332BA-467B-4055-80E3-AADEC5721779}"/>
              </a:ext>
            </a:extLst>
          </p:cNvPr>
          <p:cNvSpPr/>
          <p:nvPr/>
        </p:nvSpPr>
        <p:spPr>
          <a:xfrm>
            <a:off x="6441159" y="4187368"/>
            <a:ext cx="5993323" cy="1615827"/>
          </a:xfrm>
          <a:prstGeom prst="rect">
            <a:avLst/>
          </a:prstGeom>
        </p:spPr>
        <p:txBody>
          <a:bodyPr wrap="square">
            <a:spAutoFit/>
          </a:bodyPr>
          <a:lstStyle/>
          <a:p>
            <a:r>
              <a:rPr lang="ja-JP" altLang="en-US" sz="900" dirty="0">
                <a:latin typeface="+mn-ea"/>
              </a:rPr>
              <a:t>次の取組により、</a:t>
            </a:r>
            <a:r>
              <a:rPr lang="en-US" altLang="ja-JP" sz="900" dirty="0">
                <a:latin typeface="+mn-ea"/>
              </a:rPr>
              <a:t>SDGs </a:t>
            </a:r>
            <a:r>
              <a:rPr lang="ja-JP" altLang="en-US" sz="900" dirty="0">
                <a:latin typeface="+mn-ea"/>
              </a:rPr>
              <a:t>や</a:t>
            </a:r>
            <a:r>
              <a:rPr lang="en-US" altLang="ja-JP" sz="900" dirty="0">
                <a:latin typeface="+mn-ea"/>
              </a:rPr>
              <a:t>ESG </a:t>
            </a:r>
            <a:r>
              <a:rPr lang="ja-JP" altLang="en-US" sz="900" dirty="0">
                <a:latin typeface="+mn-ea"/>
              </a:rPr>
              <a:t>投資に関心の高い荷主・船会社の寄港を誘致し、国際競争力の強化を図るとともに港湾の利便性向上を通じて産業立地や投資を呼び込む港湾をめざす</a:t>
            </a:r>
            <a:endParaRPr lang="en-US" altLang="ja-JP" sz="900" dirty="0">
              <a:latin typeface="+mn-ea"/>
            </a:endParaRPr>
          </a:p>
          <a:p>
            <a:pPr marL="171450" indent="-171450">
              <a:buFont typeface="Arial" panose="020B0604020202020204" pitchFamily="34" charset="0"/>
              <a:buChar char="•"/>
            </a:pPr>
            <a:r>
              <a:rPr lang="ja-JP" altLang="en-US" sz="900" dirty="0">
                <a:latin typeface="ＭＳ Ｐゴシック" panose="020B0600070205080204" pitchFamily="50" charset="-128"/>
              </a:rPr>
              <a:t>港湾荷役機械等の</a:t>
            </a:r>
            <a:r>
              <a:rPr lang="en-US" altLang="ja-JP" sz="900" dirty="0">
                <a:latin typeface="ＭＳ Ｐゴシック" panose="020B0600070205080204" pitchFamily="50" charset="-128"/>
              </a:rPr>
              <a:t>FC</a:t>
            </a:r>
            <a:r>
              <a:rPr lang="ja-JP" altLang="en-US" sz="900" dirty="0">
                <a:latin typeface="ＭＳ Ｐゴシック" panose="020B0600070205080204" pitchFamily="50" charset="-128"/>
              </a:rPr>
              <a:t>化、非化石燃料の利用促進等による脱炭素化</a:t>
            </a:r>
            <a:endParaRPr lang="en-US" altLang="ja-JP" sz="9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900" dirty="0">
                <a:latin typeface="ＭＳ Ｐゴシック" panose="020B0600070205080204" pitchFamily="50" charset="-128"/>
              </a:rPr>
              <a:t>停泊中の船舶への陸上電力供給設備の導入により、船舶の脱炭素化に必要とされる環境の整備</a:t>
            </a:r>
            <a:endParaRPr lang="en-US" altLang="ja-JP" sz="900" dirty="0">
              <a:latin typeface="ＭＳ Ｐゴシック" panose="020B0600070205080204" pitchFamily="50" charset="-128"/>
            </a:endParaRPr>
          </a:p>
          <a:p>
            <a:pPr marL="171450" indent="-171450">
              <a:buFont typeface="Arial" panose="020B0604020202020204" pitchFamily="34" charset="0"/>
              <a:buChar char="•"/>
            </a:pPr>
            <a:r>
              <a:rPr lang="ja-JP" altLang="en-US" sz="900" dirty="0">
                <a:latin typeface="+mn-ea"/>
              </a:rPr>
              <a:t>火力発電所での水素・合成メタンの混焼及び専焼、都市ガスのメタネーション、既存ボイラー燃料の</a:t>
            </a:r>
            <a:r>
              <a:rPr lang="en-US" altLang="ja-JP" sz="900" dirty="0">
                <a:latin typeface="+mn-ea"/>
              </a:rPr>
              <a:t>LNG</a:t>
            </a:r>
            <a:r>
              <a:rPr lang="ja-JP" altLang="en-US" sz="900" dirty="0">
                <a:latin typeface="+mn-ea"/>
              </a:rPr>
              <a:t>・合成メタン・水素・燃料アンモニア・バイオマス等への転換などエネルギー分野の脱炭素化を可能とする港湾インフラの計画・整備</a:t>
            </a:r>
          </a:p>
          <a:p>
            <a:pPr marL="171450" indent="-171450">
              <a:buFont typeface="Arial" panose="020B0604020202020204" pitchFamily="34" charset="0"/>
              <a:buChar char="•"/>
            </a:pPr>
            <a:r>
              <a:rPr lang="ja-JP" altLang="en-US" sz="900" dirty="0">
                <a:latin typeface="+mn-ea"/>
              </a:rPr>
              <a:t>液化水素、液化アンモニア、</a:t>
            </a:r>
            <a:r>
              <a:rPr lang="en-US" altLang="ja-JP" sz="900" dirty="0">
                <a:latin typeface="+mn-ea"/>
              </a:rPr>
              <a:t>MCH</a:t>
            </a:r>
            <a:r>
              <a:rPr lang="ja-JP" altLang="en-US" sz="900" dirty="0" err="1">
                <a:latin typeface="+mn-ea"/>
              </a:rPr>
              <a:t>、</a:t>
            </a:r>
            <a:r>
              <a:rPr lang="ja-JP" altLang="en-US" sz="900" dirty="0">
                <a:latin typeface="+mn-ea"/>
              </a:rPr>
              <a:t>合成メタン等の輸送・貯蔵・利活用に係る実証事業の積極的な誘致、水素・燃料アンモニア等実装に向けた課題の抽出・対応の検討、</a:t>
            </a:r>
            <a:r>
              <a:rPr lang="en-US" altLang="ja-JP" sz="900" dirty="0">
                <a:latin typeface="+mn-ea"/>
              </a:rPr>
              <a:t>LNG</a:t>
            </a:r>
            <a:r>
              <a:rPr lang="ja-JP" altLang="en-US" sz="900" dirty="0">
                <a:latin typeface="+mn-ea"/>
              </a:rPr>
              <a:t>・合成メタン等のバンカリング拠点の形成に向けた実施上の課題や対応方策等の検討</a:t>
            </a:r>
            <a:endParaRPr lang="en-US" altLang="ja-JP" sz="900" dirty="0">
              <a:latin typeface="+mn-ea"/>
            </a:endParaRPr>
          </a:p>
          <a:p>
            <a:pPr marL="171450" indent="-171450">
              <a:buFont typeface="Arial" panose="020B0604020202020204" pitchFamily="34" charset="0"/>
              <a:buChar char="•"/>
            </a:pPr>
            <a:r>
              <a:rPr lang="ja-JP" altLang="en-US" sz="900" dirty="0">
                <a:latin typeface="ＭＳ Ｐゴシック" panose="020B0600070205080204" pitchFamily="50" charset="-128"/>
                <a:ea typeface="ＭＳ Ｐゴシック" panose="020B0600070205080204" pitchFamily="50" charset="-128"/>
              </a:rPr>
              <a:t>埠頭再編による内航</a:t>
            </a:r>
            <a:r>
              <a:rPr lang="en-US" altLang="ja-JP" sz="900" dirty="0">
                <a:latin typeface="ＭＳ Ｐゴシック" panose="020B0600070205080204" pitchFamily="50" charset="-128"/>
                <a:ea typeface="ＭＳ Ｐゴシック" panose="020B0600070205080204" pitchFamily="50" charset="-128"/>
              </a:rPr>
              <a:t>RORO</a:t>
            </a:r>
            <a:r>
              <a:rPr lang="ja-JP" altLang="en-US" sz="900" dirty="0">
                <a:latin typeface="ＭＳ Ｐゴシック" panose="020B0600070205080204" pitchFamily="50" charset="-128"/>
                <a:ea typeface="ＭＳ Ｐゴシック" panose="020B0600070205080204" pitchFamily="50" charset="-128"/>
              </a:rPr>
              <a:t>機能強化を図り、モーダルシフトを推進</a:t>
            </a:r>
            <a:endParaRPr lang="en-US" altLang="ja-JP" sz="9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900" dirty="0">
                <a:latin typeface="ＭＳ Ｐゴシック" panose="020B0600070205080204" pitchFamily="50" charset="-128"/>
              </a:rPr>
              <a:t>海洋・港湾環境プログラム（グリーンアウォード）に基づく認証船舶の利用促進や</a:t>
            </a:r>
            <a:r>
              <a:rPr lang="en-US" altLang="ja-JP" sz="900" dirty="0">
                <a:latin typeface="ＭＳ Ｐゴシック" panose="020B0600070205080204" pitchFamily="50" charset="-128"/>
              </a:rPr>
              <a:t>ESI</a:t>
            </a:r>
            <a:r>
              <a:rPr lang="ja-JP" altLang="en-US" sz="900" dirty="0">
                <a:latin typeface="ＭＳ Ｐゴシック" panose="020B0600070205080204" pitchFamily="50" charset="-128"/>
              </a:rPr>
              <a:t>プログラム等への参加</a:t>
            </a:r>
            <a:endParaRPr lang="ja-JP" altLang="en-US" sz="900" dirty="0">
              <a:latin typeface="ＭＳ Ｐゴシック" panose="020B0600070205080204" pitchFamily="50" charset="-128"/>
              <a:ea typeface="ＭＳ Ｐゴシック" panose="020B0600070205080204" pitchFamily="50" charset="-128"/>
            </a:endParaRPr>
          </a:p>
        </p:txBody>
      </p:sp>
      <p:graphicFrame>
        <p:nvGraphicFramePr>
          <p:cNvPr id="51" name="表 50">
            <a:extLst>
              <a:ext uri="{FF2B5EF4-FFF2-40B4-BE49-F238E27FC236}">
                <a16:creationId xmlns:a16="http://schemas.microsoft.com/office/drawing/2014/main" id="{B0D61FBC-6A7B-4AF0-A9D0-F05F497CC916}"/>
              </a:ext>
            </a:extLst>
          </p:cNvPr>
          <p:cNvGraphicFramePr>
            <a:graphicFrameLocks noGrp="1"/>
          </p:cNvGraphicFramePr>
          <p:nvPr>
            <p:extLst/>
          </p:nvPr>
        </p:nvGraphicFramePr>
        <p:xfrm>
          <a:off x="535824" y="5113280"/>
          <a:ext cx="5616624" cy="1796760"/>
        </p:xfrm>
        <a:graphic>
          <a:graphicData uri="http://schemas.openxmlformats.org/drawingml/2006/table">
            <a:tbl>
              <a:tblPr firstRow="1" bandRow="1">
                <a:tableStyleId>{5940675A-B579-460E-94D1-54222C63F5DA}</a:tableStyleId>
              </a:tblPr>
              <a:tblGrid>
                <a:gridCol w="1796706">
                  <a:extLst>
                    <a:ext uri="{9D8B030D-6E8A-4147-A177-3AD203B41FA5}">
                      <a16:colId xmlns:a16="http://schemas.microsoft.com/office/drawing/2014/main" val="3650555606"/>
                    </a:ext>
                  </a:extLst>
                </a:gridCol>
                <a:gridCol w="3819918">
                  <a:extLst>
                    <a:ext uri="{9D8B030D-6E8A-4147-A177-3AD203B41FA5}">
                      <a16:colId xmlns:a16="http://schemas.microsoft.com/office/drawing/2014/main" val="3534240755"/>
                    </a:ext>
                  </a:extLst>
                </a:gridCol>
              </a:tblGrid>
              <a:tr h="0">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区分</a:t>
                      </a:r>
                    </a:p>
                  </a:txBody>
                  <a:tcPr marL="45720" marR="45720" marT="36000" marB="36000"/>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調査・推計方法</a:t>
                      </a:r>
                    </a:p>
                  </a:txBody>
                  <a:tcPr marL="45720" marR="45720" marT="36000" marB="36000"/>
                </a:tc>
                <a:extLst>
                  <a:ext uri="{0D108BD9-81ED-4DB2-BD59-A6C34878D82A}">
                    <a16:rowId xmlns:a16="http://schemas.microsoft.com/office/drawing/2014/main" val="2438882595"/>
                  </a:ext>
                </a:extLst>
              </a:tr>
              <a:tr h="0">
                <a:tc>
                  <a:txBody>
                    <a:bodyPr/>
                    <a:lstStyle/>
                    <a:p>
                      <a:r>
                        <a:rPr kumimoji="1" lang="ja-JP" altLang="en-US" sz="900" dirty="0">
                          <a:latin typeface="ＭＳ Ｐゴシック" panose="020B0600070205080204" pitchFamily="50" charset="-128"/>
                          <a:ea typeface="ＭＳ Ｐゴシック" panose="020B0600070205080204" pitchFamily="50" charset="-128"/>
                        </a:rPr>
                        <a:t>①ターミナル内</a:t>
                      </a:r>
                    </a:p>
                  </a:txBody>
                  <a:tcPr marL="45720" marR="45720" marT="36000" marB="36000"/>
                </a:tc>
                <a:tc>
                  <a:txBody>
                    <a:bodyPr/>
                    <a:lstStyle/>
                    <a:p>
                      <a:r>
                        <a:rPr kumimoji="1" lang="ja-JP" altLang="en-US" sz="900" dirty="0">
                          <a:latin typeface="ＭＳ Ｐゴシック" panose="020B0600070205080204" pitchFamily="50" charset="-128"/>
                          <a:ea typeface="ＭＳ Ｐゴシック" panose="020B0600070205080204" pitchFamily="50" charset="-128"/>
                        </a:rPr>
                        <a:t>コンテナの荷役機械、上屋や照明施設は公表資料から推計。コンテナ以外の荷役機械は、エネルギー利用の実態を把握するためアンケート調査を実施。</a:t>
                      </a:r>
                    </a:p>
                  </a:txBody>
                  <a:tcPr marL="45720" marR="45720" marT="36000" marB="36000"/>
                </a:tc>
                <a:extLst>
                  <a:ext uri="{0D108BD9-81ED-4DB2-BD59-A6C34878D82A}">
                    <a16:rowId xmlns:a16="http://schemas.microsoft.com/office/drawing/2014/main" val="1743512808"/>
                  </a:ext>
                </a:extLst>
              </a:tr>
              <a:tr h="0">
                <a:tc>
                  <a:txBody>
                    <a:bodyPr/>
                    <a:lstStyle/>
                    <a:p>
                      <a:pPr marL="0" indent="0">
                        <a:buFont typeface="+mj-lt"/>
                        <a:buNone/>
                      </a:pPr>
                      <a:r>
                        <a:rPr kumimoji="1" lang="ja-JP" altLang="en-US" sz="900" dirty="0">
                          <a:latin typeface="ＭＳ Ｐゴシック" panose="020B0600070205080204" pitchFamily="50" charset="-128"/>
                          <a:ea typeface="ＭＳ Ｐゴシック" panose="020B0600070205080204" pitchFamily="50" charset="-128"/>
                        </a:rPr>
                        <a:t>②船舶・車両</a:t>
                      </a:r>
                    </a:p>
                  </a:txBody>
                  <a:tcPr marL="45720" marR="45720" marT="36000" marB="36000"/>
                </a:tc>
                <a:tc>
                  <a:txBody>
                    <a:bodyPr/>
                    <a:lstStyle/>
                    <a:p>
                      <a:pPr marL="0" indent="0">
                        <a:buFont typeface="+mj-lt"/>
                        <a:buNone/>
                      </a:pPr>
                      <a:r>
                        <a:rPr kumimoji="1" lang="ja-JP" altLang="en-US" sz="900" dirty="0">
                          <a:solidFill>
                            <a:schemeClr val="tx1"/>
                          </a:solidFill>
                          <a:latin typeface="ＭＳ Ｐゴシック" panose="020B0600070205080204" pitchFamily="50" charset="-128"/>
                          <a:ea typeface="ＭＳ Ｐゴシック" panose="020B0600070205080204" pitchFamily="50" charset="-128"/>
                        </a:rPr>
                        <a:t>公表資料により推計</a:t>
                      </a:r>
                    </a:p>
                  </a:txBody>
                  <a:tcPr marL="45720" marR="45720" marT="36000" marB="36000"/>
                </a:tc>
                <a:extLst>
                  <a:ext uri="{0D108BD9-81ED-4DB2-BD59-A6C34878D82A}">
                    <a16:rowId xmlns:a16="http://schemas.microsoft.com/office/drawing/2014/main" val="3414275455"/>
                  </a:ext>
                </a:extLst>
              </a:tr>
              <a:tr h="149145">
                <a:tc>
                  <a:txBody>
                    <a:bodyPr/>
                    <a:lstStyle/>
                    <a:p>
                      <a:r>
                        <a:rPr kumimoji="1" lang="ja-JP" altLang="en-US" sz="900" dirty="0">
                          <a:latin typeface="ＭＳ Ｐゴシック" panose="020B0600070205080204" pitchFamily="50" charset="-128"/>
                          <a:ea typeface="ＭＳ Ｐゴシック" panose="020B0600070205080204" pitchFamily="50" charset="-128"/>
                        </a:rPr>
                        <a:t>③ターミナル外</a:t>
                      </a:r>
                    </a:p>
                  </a:txBody>
                  <a:tcPr marL="45720" marR="45720" marT="36000" marB="36000"/>
                </a:tc>
                <a:tc>
                  <a:txBody>
                    <a:bodyPr/>
                    <a:lstStyle/>
                    <a:p>
                      <a:r>
                        <a:rPr kumimoji="1" lang="ja-JP" altLang="en-US" sz="900" dirty="0">
                          <a:latin typeface="ＭＳ Ｐゴシック" panose="020B0600070205080204" pitchFamily="50" charset="-128"/>
                          <a:ea typeface="ＭＳ Ｐゴシック" panose="020B0600070205080204" pitchFamily="50" charset="-128"/>
                        </a:rPr>
                        <a:t>現状（</a:t>
                      </a:r>
                      <a:r>
                        <a:rPr kumimoji="1" lang="en-US" altLang="ja-JP" sz="900" dirty="0">
                          <a:latin typeface="ＭＳ Ｐゴシック" panose="020B0600070205080204" pitchFamily="50" charset="-128"/>
                          <a:ea typeface="ＭＳ Ｐゴシック" panose="020B0600070205080204" pitchFamily="50" charset="-128"/>
                        </a:rPr>
                        <a:t>2021</a:t>
                      </a:r>
                      <a:r>
                        <a:rPr kumimoji="1" lang="ja-JP" altLang="en-US" sz="900" dirty="0">
                          <a:latin typeface="ＭＳ Ｐゴシック" panose="020B0600070205080204" pitchFamily="50" charset="-128"/>
                          <a:ea typeface="ＭＳ Ｐゴシック" panose="020B0600070205080204" pitchFamily="50" charset="-128"/>
                        </a:rPr>
                        <a:t>年度）や将来のエネルギー資源利用の実態や将来計画等を把握するため、</a:t>
                      </a:r>
                      <a:r>
                        <a:rPr lang="ja-JP" altLang="en-US" sz="900" dirty="0">
                          <a:latin typeface="ＭＳ Ｐゴシック" panose="020B0600070205080204" pitchFamily="50" charset="-128"/>
                          <a:ea typeface="ＭＳ Ｐゴシック" panose="020B0600070205080204" pitchFamily="50" charset="-128"/>
                        </a:rPr>
                        <a:t>「地球温暖化対策の推進に関する法律に基づく温室効果ガス排出量算定・報告・公表制度」の</a:t>
                      </a:r>
                      <a:r>
                        <a:rPr kumimoji="1" lang="ja-JP" altLang="en-US" sz="900" dirty="0">
                          <a:latin typeface="ＭＳ Ｐゴシック" panose="020B0600070205080204" pitchFamily="50" charset="-128"/>
                          <a:ea typeface="ＭＳ Ｐゴシック" panose="020B0600070205080204" pitchFamily="50" charset="-128"/>
                        </a:rPr>
                        <a:t>報告対象である特定事業所排出者（</a:t>
                      </a:r>
                      <a:r>
                        <a:rPr kumimoji="1" lang="en-US" altLang="ja-JP" sz="900" dirty="0">
                          <a:latin typeface="ＭＳ Ｐゴシック" panose="020B0600070205080204" pitchFamily="50" charset="-128"/>
                          <a:ea typeface="ＭＳ Ｐゴシック" panose="020B0600070205080204" pitchFamily="50" charset="-128"/>
                        </a:rPr>
                        <a:t>※1</a:t>
                      </a:r>
                      <a:r>
                        <a:rPr kumimoji="1" lang="ja-JP" altLang="en-US" sz="900" dirty="0">
                          <a:latin typeface="ＭＳ Ｐゴシック" panose="020B0600070205080204" pitchFamily="50" charset="-128"/>
                          <a:ea typeface="ＭＳ Ｐゴシック" panose="020B0600070205080204" pitchFamily="50" charset="-128"/>
                        </a:rPr>
                        <a:t>）へのアンケートを実施。その他</a:t>
                      </a:r>
                      <a:r>
                        <a:rPr lang="ja-JP" altLang="en-US" sz="900" dirty="0">
                          <a:latin typeface="ＭＳ Ｐゴシック" panose="020B0600070205080204" pitchFamily="50" charset="-128"/>
                          <a:ea typeface="ＭＳ Ｐゴシック" panose="020B0600070205080204" pitchFamily="50" charset="-128"/>
                        </a:rPr>
                        <a:t>「大阪府気候変動対策の推進に関する条例」の特定事業者（</a:t>
                      </a:r>
                      <a:r>
                        <a:rPr lang="en-US" altLang="ja-JP" sz="900" dirty="0">
                          <a:latin typeface="ＭＳ Ｐゴシック" panose="020B0600070205080204" pitchFamily="50" charset="-128"/>
                          <a:ea typeface="ＭＳ Ｐゴシック" panose="020B0600070205080204" pitchFamily="50" charset="-128"/>
                        </a:rPr>
                        <a:t>※2</a:t>
                      </a:r>
                      <a:r>
                        <a:rPr lang="ja-JP" altLang="en-US" sz="900" dirty="0">
                          <a:latin typeface="ＭＳ Ｐゴシック" panose="020B0600070205080204" pitchFamily="50" charset="-128"/>
                          <a:ea typeface="ＭＳ Ｐゴシック" panose="020B0600070205080204" pitchFamily="50" charset="-128"/>
                        </a:rPr>
                        <a:t>）に加えて、倉庫業者</a:t>
                      </a:r>
                      <a:r>
                        <a:rPr kumimoji="1" lang="ja-JP" altLang="en-US" sz="900" dirty="0">
                          <a:latin typeface="ＭＳ Ｐゴシック" panose="020B0600070205080204" pitchFamily="50" charset="-128"/>
                          <a:ea typeface="ＭＳ Ｐゴシック" panose="020B0600070205080204" pitchFamily="50" charset="-128"/>
                        </a:rPr>
                        <a:t>にアンケートを実施</a:t>
                      </a:r>
                      <a:endParaRPr kumimoji="1" lang="en-US" altLang="ja-JP" sz="900" dirty="0">
                        <a:latin typeface="ＭＳ Ｐゴシック" panose="020B0600070205080204" pitchFamily="50" charset="-128"/>
                        <a:ea typeface="ＭＳ Ｐゴシック" panose="020B060007020508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アンケート・ヒアリングで把握していない項目は、公表資料・統計データにより排出量を推計。</a:t>
                      </a:r>
                      <a:endParaRPr lang="en-US" altLang="ja-JP" sz="900" dirty="0">
                        <a:latin typeface="ＭＳ Ｐゴシック" panose="020B0600070205080204" pitchFamily="50" charset="-128"/>
                        <a:ea typeface="ＭＳ Ｐゴシック" panose="020B0600070205080204" pitchFamily="50" charset="-128"/>
                      </a:endParaRPr>
                    </a:p>
                  </a:txBody>
                  <a:tcPr marL="45720" marR="45720" marT="36000" marB="36000"/>
                </a:tc>
                <a:extLst>
                  <a:ext uri="{0D108BD9-81ED-4DB2-BD59-A6C34878D82A}">
                    <a16:rowId xmlns:a16="http://schemas.microsoft.com/office/drawing/2014/main" val="1473570224"/>
                  </a:ext>
                </a:extLst>
              </a:tr>
            </a:tbl>
          </a:graphicData>
        </a:graphic>
      </p:graphicFrame>
      <p:sp>
        <p:nvSpPr>
          <p:cNvPr id="59" name="正方形/長方形 58">
            <a:extLst>
              <a:ext uri="{FF2B5EF4-FFF2-40B4-BE49-F238E27FC236}">
                <a16:creationId xmlns:a16="http://schemas.microsoft.com/office/drawing/2014/main" id="{ACC3134A-EA5E-47A6-867C-13E94F8F0012}"/>
              </a:ext>
            </a:extLst>
          </p:cNvPr>
          <p:cNvSpPr/>
          <p:nvPr/>
        </p:nvSpPr>
        <p:spPr>
          <a:xfrm>
            <a:off x="407029" y="7013986"/>
            <a:ext cx="5887185" cy="246221"/>
          </a:xfrm>
          <a:prstGeom prst="rect">
            <a:avLst/>
          </a:prstGeom>
          <a:ln w="6350">
            <a:solidFill>
              <a:schemeClr val="tx1"/>
            </a:solidFill>
          </a:ln>
        </p:spPr>
        <p:txBody>
          <a:bodyPr wrap="square">
            <a:spAutoFit/>
          </a:bodyPr>
          <a:lstStyle/>
          <a:p>
            <a:r>
              <a:rPr lang="ja-JP" altLang="en-US" sz="1000" dirty="0">
                <a:latin typeface="ＭＳ Ｐゴシック" panose="020B0600070205080204" pitchFamily="50" charset="-128"/>
                <a:ea typeface="ＭＳ Ｐゴシック" panose="020B0600070205080204" pitchFamily="50" charset="-128"/>
              </a:rPr>
              <a:t>「ターミナル内」「船舶・車両」「ターミナル外」の</a:t>
            </a:r>
            <a:r>
              <a:rPr lang="en-US" altLang="ja-JP" sz="1000" dirty="0">
                <a:latin typeface="ＭＳ Ｐゴシック" panose="020B0600070205080204" pitchFamily="50" charset="-128"/>
                <a:ea typeface="ＭＳ Ｐゴシック" panose="020B0600070205080204" pitchFamily="50" charset="-128"/>
              </a:rPr>
              <a:t>3</a:t>
            </a:r>
            <a:r>
              <a:rPr lang="ja-JP" altLang="en-US" sz="1000" dirty="0">
                <a:latin typeface="ＭＳ Ｐゴシック" panose="020B0600070205080204" pitchFamily="50" charset="-128"/>
                <a:ea typeface="ＭＳ Ｐゴシック" panose="020B0600070205080204" pitchFamily="50" charset="-128"/>
              </a:rPr>
              <a:t>区域に分類すると、 「ターミナル外」が約</a:t>
            </a:r>
            <a:r>
              <a:rPr lang="en-US" altLang="ja-JP" sz="1000" dirty="0">
                <a:latin typeface="ＭＳ Ｐゴシック" panose="020B0600070205080204" pitchFamily="50" charset="-128"/>
                <a:ea typeface="ＭＳ Ｐゴシック" panose="020B0600070205080204" pitchFamily="50" charset="-128"/>
              </a:rPr>
              <a:t>94</a:t>
            </a:r>
            <a:r>
              <a:rPr lang="ja-JP" altLang="en-US" sz="1000" dirty="0">
                <a:latin typeface="ＭＳ Ｐゴシック" panose="020B0600070205080204" pitchFamily="50" charset="-128"/>
                <a:ea typeface="ＭＳ Ｐゴシック" panose="020B0600070205080204" pitchFamily="50" charset="-128"/>
              </a:rPr>
              <a:t>％を占めた。</a:t>
            </a:r>
          </a:p>
        </p:txBody>
      </p:sp>
      <p:graphicFrame>
        <p:nvGraphicFramePr>
          <p:cNvPr id="65" name="表 64">
            <a:extLst>
              <a:ext uri="{FF2B5EF4-FFF2-40B4-BE49-F238E27FC236}">
                <a16:creationId xmlns:a16="http://schemas.microsoft.com/office/drawing/2014/main" id="{A7021B18-A548-417A-A1FB-EB1968F1D7FC}"/>
              </a:ext>
            </a:extLst>
          </p:cNvPr>
          <p:cNvGraphicFramePr>
            <a:graphicFrameLocks noGrp="1"/>
          </p:cNvGraphicFramePr>
          <p:nvPr>
            <p:extLst/>
          </p:nvPr>
        </p:nvGraphicFramePr>
        <p:xfrm>
          <a:off x="6597512" y="7542224"/>
          <a:ext cx="5616624" cy="61003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242067">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主な取組</a:t>
                      </a:r>
                    </a:p>
                  </a:txBody>
                  <a:tcPr anchor="ctr"/>
                </a:tc>
                <a:tc gridSpan="6">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短・中期（～</a:t>
                      </a:r>
                      <a:r>
                        <a:rPr kumimoji="1" lang="en-US" altLang="ja-JP" sz="1000" b="1" dirty="0">
                          <a:latin typeface="ＭＳ Ｐゴシック" panose="020B0600070205080204" pitchFamily="50" charset="-128"/>
                          <a:ea typeface="ＭＳ Ｐゴシック" panose="020B0600070205080204" pitchFamily="50" charset="-128"/>
                        </a:rPr>
                        <a:t>2030</a:t>
                      </a:r>
                      <a:r>
                        <a:rPr kumimoji="1" lang="ja-JP" altLang="en-US" sz="1000" b="1" dirty="0">
                          <a:latin typeface="ＭＳ Ｐゴシック" panose="020B0600070205080204" pitchFamily="50" charset="-128"/>
                          <a:ea typeface="ＭＳ Ｐゴシック" panose="020B0600070205080204" pitchFamily="50" charset="-128"/>
                        </a:rPr>
                        <a:t>年度）</a:t>
                      </a: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長期（～</a:t>
                      </a:r>
                      <a:r>
                        <a:rPr kumimoji="1" lang="en-US" altLang="ja-JP" sz="1000" b="1" dirty="0">
                          <a:latin typeface="ＭＳ Ｐゴシック" panose="020B0600070205080204" pitchFamily="50" charset="-128"/>
                          <a:ea typeface="ＭＳ Ｐゴシック" panose="020B0600070205080204" pitchFamily="50" charset="-128"/>
                        </a:rPr>
                        <a:t>2050</a:t>
                      </a:r>
                      <a:r>
                        <a:rPr kumimoji="1" lang="ja-JP" altLang="en-US" sz="100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366190">
                <a:tc>
                  <a:txBody>
                    <a:bodyPr/>
                    <a:lstStyle/>
                    <a:p>
                      <a:r>
                        <a:rPr lang="ja-JP" altLang="en-US" sz="900" b="0" u="none" dirty="0">
                          <a:solidFill>
                            <a:schemeClr val="tx1"/>
                          </a:solidFill>
                          <a:latin typeface="ＭＳ Ｐゴシック" panose="020B0600070205080204" pitchFamily="50" charset="-128"/>
                          <a:ea typeface="ＭＳ Ｐゴシック" panose="020B0600070205080204" pitchFamily="50" charset="-128"/>
                        </a:rPr>
                        <a:t>メタネーション（都市ガスへの合成メタンの混入）</a:t>
                      </a:r>
                      <a:endParaRPr lang="en-US" altLang="ja-JP" sz="900" b="0" u="none"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340984803"/>
                  </a:ext>
                </a:extLst>
              </a:tr>
            </a:tbl>
          </a:graphicData>
        </a:graphic>
      </p:graphicFrame>
      <p:sp>
        <p:nvSpPr>
          <p:cNvPr id="67" name="正方形/長方形 66">
            <a:extLst>
              <a:ext uri="{FF2B5EF4-FFF2-40B4-BE49-F238E27FC236}">
                <a16:creationId xmlns:a16="http://schemas.microsoft.com/office/drawing/2014/main" id="{F162397E-2031-452D-B1D0-FB6DE9DF28A9}"/>
              </a:ext>
            </a:extLst>
          </p:cNvPr>
          <p:cNvSpPr/>
          <p:nvPr/>
        </p:nvSpPr>
        <p:spPr>
          <a:xfrm>
            <a:off x="6412279" y="6659913"/>
            <a:ext cx="2356735"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②港湾ターミナルを出入りする船舶・車両</a:t>
            </a:r>
          </a:p>
        </p:txBody>
      </p:sp>
      <p:sp>
        <p:nvSpPr>
          <p:cNvPr id="88" name="矢印: 五方向 23">
            <a:extLst>
              <a:ext uri="{FF2B5EF4-FFF2-40B4-BE49-F238E27FC236}">
                <a16:creationId xmlns:a16="http://schemas.microsoft.com/office/drawing/2014/main" id="{37185127-839F-471B-A1AA-C03FC250F88F}"/>
              </a:ext>
            </a:extLst>
          </p:cNvPr>
          <p:cNvSpPr/>
          <p:nvPr/>
        </p:nvSpPr>
        <p:spPr>
          <a:xfrm>
            <a:off x="9088854" y="7986402"/>
            <a:ext cx="108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ＭＳ Ｐゴシック" panose="020B0600070205080204" pitchFamily="50" charset="-128"/>
                <a:ea typeface="ＭＳ Ｐゴシック" panose="020B0600070205080204" pitchFamily="50" charset="-128"/>
              </a:rPr>
              <a:t>技術開発</a:t>
            </a:r>
          </a:p>
        </p:txBody>
      </p:sp>
      <p:sp>
        <p:nvSpPr>
          <p:cNvPr id="89" name="矢印: 五方向 24">
            <a:extLst>
              <a:ext uri="{FF2B5EF4-FFF2-40B4-BE49-F238E27FC236}">
                <a16:creationId xmlns:a16="http://schemas.microsoft.com/office/drawing/2014/main" id="{F2E1F430-A96A-4A00-90B5-0C48BB158FCF}"/>
              </a:ext>
            </a:extLst>
          </p:cNvPr>
          <p:cNvSpPr/>
          <p:nvPr/>
        </p:nvSpPr>
        <p:spPr>
          <a:xfrm>
            <a:off x="11065087" y="7994562"/>
            <a:ext cx="1152000"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導入</a:t>
            </a:r>
          </a:p>
        </p:txBody>
      </p:sp>
      <p:sp>
        <p:nvSpPr>
          <p:cNvPr id="90" name="正方形/長方形 89">
            <a:extLst>
              <a:ext uri="{FF2B5EF4-FFF2-40B4-BE49-F238E27FC236}">
                <a16:creationId xmlns:a16="http://schemas.microsoft.com/office/drawing/2014/main" id="{94D3DFFA-F535-4489-85D6-B9E410B0D2C1}"/>
              </a:ext>
            </a:extLst>
          </p:cNvPr>
          <p:cNvSpPr/>
          <p:nvPr/>
        </p:nvSpPr>
        <p:spPr>
          <a:xfrm>
            <a:off x="6404638" y="7329969"/>
            <a:ext cx="1233030"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③港湾ターミナル外</a:t>
            </a:r>
          </a:p>
        </p:txBody>
      </p:sp>
      <p:sp>
        <p:nvSpPr>
          <p:cNvPr id="61" name="正方形/長方形 60">
            <a:extLst>
              <a:ext uri="{FF2B5EF4-FFF2-40B4-BE49-F238E27FC236}">
                <a16:creationId xmlns:a16="http://schemas.microsoft.com/office/drawing/2014/main" id="{206442CA-6C13-4CEA-ADF1-6D870EA18A78}"/>
              </a:ext>
            </a:extLst>
          </p:cNvPr>
          <p:cNvSpPr/>
          <p:nvPr/>
        </p:nvSpPr>
        <p:spPr>
          <a:xfrm>
            <a:off x="11754398" y="853139"/>
            <a:ext cx="1047202" cy="231847"/>
          </a:xfrm>
          <a:prstGeom prst="rect">
            <a:avLst/>
          </a:prstGeom>
        </p:spPr>
        <p:txBody>
          <a:bodyPr wrap="square">
            <a:spAutoFit/>
          </a:bodyPr>
          <a:lstStyle/>
          <a:p>
            <a:r>
              <a:rPr lang="ja-JP" altLang="en-US" sz="900" b="1" dirty="0"/>
              <a:t>単位：千トン</a:t>
            </a:r>
          </a:p>
        </p:txBody>
      </p:sp>
      <p:graphicFrame>
        <p:nvGraphicFramePr>
          <p:cNvPr id="93" name="表 92">
            <a:extLst>
              <a:ext uri="{FF2B5EF4-FFF2-40B4-BE49-F238E27FC236}">
                <a16:creationId xmlns:a16="http://schemas.microsoft.com/office/drawing/2014/main" id="{916FE9FF-DE1B-4870-8A0D-DF479BCE2D92}"/>
              </a:ext>
            </a:extLst>
          </p:cNvPr>
          <p:cNvGraphicFramePr>
            <a:graphicFrameLocks noGrp="1"/>
          </p:cNvGraphicFramePr>
          <p:nvPr>
            <p:extLst/>
          </p:nvPr>
        </p:nvGraphicFramePr>
        <p:xfrm>
          <a:off x="407029" y="7626438"/>
          <a:ext cx="2214629" cy="1188720"/>
        </p:xfrm>
        <a:graphic>
          <a:graphicData uri="http://schemas.openxmlformats.org/drawingml/2006/table">
            <a:tbl>
              <a:tblPr firstRow="1" bandRow="1">
                <a:tableStyleId>{5940675A-B579-460E-94D1-54222C63F5DA}</a:tableStyleId>
              </a:tblPr>
              <a:tblGrid>
                <a:gridCol w="442925">
                  <a:extLst>
                    <a:ext uri="{9D8B030D-6E8A-4147-A177-3AD203B41FA5}">
                      <a16:colId xmlns:a16="http://schemas.microsoft.com/office/drawing/2014/main" val="895325776"/>
                    </a:ext>
                  </a:extLst>
                </a:gridCol>
                <a:gridCol w="442926">
                  <a:extLst>
                    <a:ext uri="{9D8B030D-6E8A-4147-A177-3AD203B41FA5}">
                      <a16:colId xmlns:a16="http://schemas.microsoft.com/office/drawing/2014/main" val="2823846115"/>
                    </a:ext>
                  </a:extLst>
                </a:gridCol>
                <a:gridCol w="442926">
                  <a:extLst>
                    <a:ext uri="{9D8B030D-6E8A-4147-A177-3AD203B41FA5}">
                      <a16:colId xmlns:a16="http://schemas.microsoft.com/office/drawing/2014/main" val="1882606234"/>
                    </a:ext>
                  </a:extLst>
                </a:gridCol>
                <a:gridCol w="442926">
                  <a:extLst>
                    <a:ext uri="{9D8B030D-6E8A-4147-A177-3AD203B41FA5}">
                      <a16:colId xmlns:a16="http://schemas.microsoft.com/office/drawing/2014/main" val="1182669461"/>
                    </a:ext>
                  </a:extLst>
                </a:gridCol>
                <a:gridCol w="442926">
                  <a:extLst>
                    <a:ext uri="{9D8B030D-6E8A-4147-A177-3AD203B41FA5}">
                      <a16:colId xmlns:a16="http://schemas.microsoft.com/office/drawing/2014/main" val="196058888"/>
                    </a:ext>
                  </a:extLst>
                </a:gridCol>
              </a:tblGrid>
              <a:tr h="0">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ターミナル内</a:t>
                      </a:r>
                    </a:p>
                  </a:txBody>
                  <a:tcPr/>
                </a:tc>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船舶・</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latin typeface="ＭＳ Ｐゴシック" panose="020B0600070205080204" pitchFamily="50" charset="-128"/>
                          <a:ea typeface="ＭＳ Ｐゴシック" panose="020B0600070205080204" pitchFamily="50" charset="-128"/>
                        </a:rPr>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latin typeface="ＭＳ Ｐゴシック" panose="020B0600070205080204" pitchFamily="50" charset="-128"/>
                          <a:ea typeface="ＭＳ Ｐゴシック" panose="020B0600070205080204" pitchFamily="50" charset="-128"/>
                        </a:rPr>
                        <a:t>計</a:t>
                      </a:r>
                    </a:p>
                  </a:txBody>
                  <a:tcPr/>
                </a:tc>
                <a:extLst>
                  <a:ext uri="{0D108BD9-81ED-4DB2-BD59-A6C34878D82A}">
                    <a16:rowId xmlns:a16="http://schemas.microsoft.com/office/drawing/2014/main" val="24044119"/>
                  </a:ext>
                </a:extLst>
              </a:tr>
              <a:tr h="0">
                <a:tc>
                  <a:txBody>
                    <a:bodyPr/>
                    <a:lstStyle/>
                    <a:p>
                      <a:r>
                        <a:rPr kumimoji="1" lang="en-US" altLang="ja-JP" sz="900" dirty="0">
                          <a:latin typeface="ＭＳ Ｐゴシック" panose="020B0600070205080204" pitchFamily="50" charset="-128"/>
                          <a:ea typeface="ＭＳ Ｐゴシック" panose="020B0600070205080204" pitchFamily="50" charset="-128"/>
                        </a:rPr>
                        <a:t>2013</a:t>
                      </a: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377</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5,058</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5,452</a:t>
                      </a:r>
                    </a:p>
                  </a:txBody>
                  <a:tcPr marL="0" marR="0" marT="0" marB="0" anchor="ctr"/>
                </a:tc>
                <a:extLst>
                  <a:ext uri="{0D108BD9-81ED-4DB2-BD59-A6C34878D82A}">
                    <a16:rowId xmlns:a16="http://schemas.microsoft.com/office/drawing/2014/main" val="2414067520"/>
                  </a:ext>
                </a:extLst>
              </a:tr>
              <a:tr h="0">
                <a:tc>
                  <a:txBody>
                    <a:bodyPr/>
                    <a:lstStyle/>
                    <a:p>
                      <a:r>
                        <a:rPr kumimoji="1" lang="en-US" altLang="ja-JP" sz="900" dirty="0">
                          <a:latin typeface="ＭＳ Ｐゴシック" panose="020B0600070205080204" pitchFamily="50" charset="-128"/>
                          <a:ea typeface="ＭＳ Ｐゴシック" panose="020B0600070205080204" pitchFamily="50" charset="-128"/>
                        </a:rPr>
                        <a:t>2021</a:t>
                      </a: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315</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4,855</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5,183</a:t>
                      </a:r>
                    </a:p>
                  </a:txBody>
                  <a:tcPr marL="0" marR="0" marT="0" marB="0" anchor="ctr"/>
                </a:tc>
                <a:extLst>
                  <a:ext uri="{0D108BD9-81ED-4DB2-BD59-A6C34878D82A}">
                    <a16:rowId xmlns:a16="http://schemas.microsoft.com/office/drawing/2014/main" val="2090054342"/>
                  </a:ext>
                </a:extLst>
              </a:tr>
            </a:tbl>
          </a:graphicData>
        </a:graphic>
      </p:graphicFrame>
      <p:pic>
        <p:nvPicPr>
          <p:cNvPr id="84" name="図 83">
            <a:extLst>
              <a:ext uri="{FF2B5EF4-FFF2-40B4-BE49-F238E27FC236}">
                <a16:creationId xmlns:a16="http://schemas.microsoft.com/office/drawing/2014/main" id="{BE2A62ED-9DC2-41C1-8977-F87AE0E313F7}"/>
              </a:ext>
            </a:extLst>
          </p:cNvPr>
          <p:cNvPicPr>
            <a:picLocks noChangeAspect="1"/>
          </p:cNvPicPr>
          <p:nvPr/>
        </p:nvPicPr>
        <p:blipFill>
          <a:blip r:embed="rId2"/>
          <a:stretch>
            <a:fillRect/>
          </a:stretch>
        </p:blipFill>
        <p:spPr>
          <a:xfrm>
            <a:off x="1740684" y="8822950"/>
            <a:ext cx="2787908" cy="242126"/>
          </a:xfrm>
          <a:prstGeom prst="rect">
            <a:avLst/>
          </a:prstGeom>
        </p:spPr>
      </p:pic>
      <p:sp>
        <p:nvSpPr>
          <p:cNvPr id="76" name="正方形/長方形 75">
            <a:extLst>
              <a:ext uri="{FF2B5EF4-FFF2-40B4-BE49-F238E27FC236}">
                <a16:creationId xmlns:a16="http://schemas.microsoft.com/office/drawing/2014/main" id="{38FD5D0A-C56F-4505-A8F1-353982EACFE5}"/>
              </a:ext>
            </a:extLst>
          </p:cNvPr>
          <p:cNvSpPr/>
          <p:nvPr/>
        </p:nvSpPr>
        <p:spPr>
          <a:xfrm>
            <a:off x="316945" y="9164775"/>
            <a:ext cx="6099717" cy="307777"/>
          </a:xfrm>
          <a:prstGeom prst="rect">
            <a:avLst/>
          </a:prstGeom>
        </p:spPr>
        <p:txBody>
          <a:bodyPr wrap="square">
            <a:spAutoFit/>
          </a:bodyPr>
          <a:lstStyle/>
          <a:p>
            <a:r>
              <a:rPr lang="en-US" altLang="ja-JP" sz="700" dirty="0">
                <a:latin typeface="ＭＳ Ｐゴシック" panose="020B0600070205080204" pitchFamily="50" charset="-128"/>
                <a:ea typeface="ＭＳ Ｐゴシック" panose="020B0600070205080204" pitchFamily="50" charset="-128"/>
              </a:rPr>
              <a:t>※1</a:t>
            </a:r>
            <a:r>
              <a:rPr lang="ja-JP" altLang="en-US" sz="700" dirty="0">
                <a:latin typeface="ＭＳ Ｐゴシック" panose="020B0600070205080204" pitchFamily="50" charset="-128"/>
                <a:ea typeface="ＭＳ Ｐゴシック" panose="020B0600070205080204" pitchFamily="50" charset="-128"/>
              </a:rPr>
              <a:t>：全ての事業所のエネルギー使用量合計が原油換算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年以上の事業者の中で、事業所単体でも原油換算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年以上となる事業所</a:t>
            </a:r>
          </a:p>
          <a:p>
            <a:r>
              <a:rPr lang="en-US" altLang="ja-JP" sz="700" dirty="0">
                <a:latin typeface="ＭＳ Ｐゴシック" panose="020B0600070205080204" pitchFamily="50" charset="-128"/>
                <a:ea typeface="ＭＳ Ｐゴシック" panose="020B0600070205080204" pitchFamily="50" charset="-128"/>
              </a:rPr>
              <a:t>※2</a:t>
            </a:r>
            <a:r>
              <a:rPr lang="ja-JP" altLang="en-US" sz="700" dirty="0">
                <a:latin typeface="ＭＳ Ｐゴシック" panose="020B0600070205080204" pitchFamily="50" charset="-128"/>
                <a:ea typeface="ＭＳ Ｐゴシック" panose="020B0600070205080204" pitchFamily="50" charset="-128"/>
              </a:rPr>
              <a:t>：府全体における事業所のエネルギー使用量合計が原油換算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年以上等</a:t>
            </a:r>
          </a:p>
        </p:txBody>
      </p:sp>
      <p:sp>
        <p:nvSpPr>
          <p:cNvPr id="86" name="正方形/長方形 85">
            <a:extLst>
              <a:ext uri="{FF2B5EF4-FFF2-40B4-BE49-F238E27FC236}">
                <a16:creationId xmlns:a16="http://schemas.microsoft.com/office/drawing/2014/main" id="{356CDF99-5A9C-4D5C-89EC-13D7CD7F822B}"/>
              </a:ext>
            </a:extLst>
          </p:cNvPr>
          <p:cNvSpPr/>
          <p:nvPr/>
        </p:nvSpPr>
        <p:spPr>
          <a:xfrm>
            <a:off x="7924481" y="5775712"/>
            <a:ext cx="2364751" cy="230832"/>
          </a:xfrm>
          <a:prstGeom prst="rect">
            <a:avLst/>
          </a:prstGeom>
        </p:spPr>
        <p:txBody>
          <a:bodyPr wrap="none">
            <a:spAutoFit/>
          </a:bodyPr>
          <a:lstStyle/>
          <a:p>
            <a:pPr algn="r"/>
            <a:r>
              <a:rPr lang="en-US" altLang="ja-JP" sz="900" b="1" dirty="0">
                <a:solidFill>
                  <a:schemeClr val="bg1"/>
                </a:solidFill>
                <a:latin typeface="ＭＳ Ｐゴシック" panose="020B0600070205080204" pitchFamily="50" charset="-128"/>
                <a:ea typeface="ＭＳ Ｐゴシック" panose="020B0600070205080204" pitchFamily="50" charset="-128"/>
              </a:rPr>
              <a:t>※</a:t>
            </a:r>
            <a:r>
              <a:rPr lang="ja-JP" altLang="en-US" sz="900" b="1" dirty="0">
                <a:solidFill>
                  <a:schemeClr val="bg1"/>
                </a:solidFill>
                <a:latin typeface="ＭＳ Ｐゴシック" panose="020B0600070205080204" pitchFamily="50" charset="-128"/>
                <a:ea typeface="ＭＳ Ｐゴシック" panose="020B0600070205080204" pitchFamily="50" charset="-128"/>
              </a:rPr>
              <a:t>堺泉北港の特徴を踏まえ、主な取組を抽出</a:t>
            </a:r>
          </a:p>
        </p:txBody>
      </p:sp>
      <p:pic>
        <p:nvPicPr>
          <p:cNvPr id="4" name="図 3">
            <a:extLst>
              <a:ext uri="{FF2B5EF4-FFF2-40B4-BE49-F238E27FC236}">
                <a16:creationId xmlns:a16="http://schemas.microsoft.com/office/drawing/2014/main" id="{55A26406-B600-462D-91E9-28EA3F177ADE}"/>
              </a:ext>
            </a:extLst>
          </p:cNvPr>
          <p:cNvPicPr>
            <a:picLocks noChangeAspect="1"/>
          </p:cNvPicPr>
          <p:nvPr/>
        </p:nvPicPr>
        <p:blipFill rotWithShape="1">
          <a:blip r:embed="rId3"/>
          <a:srcRect l="29126" r="11367" b="11530"/>
          <a:stretch/>
        </p:blipFill>
        <p:spPr>
          <a:xfrm>
            <a:off x="2644704" y="7614943"/>
            <a:ext cx="1321085" cy="1223562"/>
          </a:xfrm>
          <a:prstGeom prst="rect">
            <a:avLst/>
          </a:prstGeom>
        </p:spPr>
      </p:pic>
      <p:sp>
        <p:nvSpPr>
          <p:cNvPr id="62" name="テキスト ボックス 61">
            <a:extLst>
              <a:ext uri="{FF2B5EF4-FFF2-40B4-BE49-F238E27FC236}">
                <a16:creationId xmlns:a16="http://schemas.microsoft.com/office/drawing/2014/main" id="{F74DF927-CBC0-4932-B6CB-82668FBB628A}"/>
              </a:ext>
            </a:extLst>
          </p:cNvPr>
          <p:cNvSpPr txBox="1"/>
          <p:nvPr/>
        </p:nvSpPr>
        <p:spPr>
          <a:xfrm>
            <a:off x="3107219" y="8426737"/>
            <a:ext cx="587799"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93.7%</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3" name="テキスト ボックス 62">
            <a:extLst>
              <a:ext uri="{FF2B5EF4-FFF2-40B4-BE49-F238E27FC236}">
                <a16:creationId xmlns:a16="http://schemas.microsoft.com/office/drawing/2014/main" id="{F15AFA97-4C9F-40D8-97F5-083792B55855}"/>
              </a:ext>
            </a:extLst>
          </p:cNvPr>
          <p:cNvSpPr txBox="1"/>
          <p:nvPr/>
        </p:nvSpPr>
        <p:spPr>
          <a:xfrm>
            <a:off x="2935402" y="7669080"/>
            <a:ext cx="622971"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0.2%</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4" name="テキスト ボックス 63">
            <a:extLst>
              <a:ext uri="{FF2B5EF4-FFF2-40B4-BE49-F238E27FC236}">
                <a16:creationId xmlns:a16="http://schemas.microsoft.com/office/drawing/2014/main" id="{A438EBEF-EF4A-494A-80FD-9F45E46EBA5F}"/>
              </a:ext>
            </a:extLst>
          </p:cNvPr>
          <p:cNvSpPr txBox="1"/>
          <p:nvPr/>
        </p:nvSpPr>
        <p:spPr>
          <a:xfrm>
            <a:off x="3286181" y="7792977"/>
            <a:ext cx="622656" cy="246221"/>
          </a:xfrm>
          <a:prstGeom prst="rect">
            <a:avLst/>
          </a:prstGeom>
          <a:noFill/>
          <a:ln>
            <a:noFill/>
          </a:ln>
        </p:spPr>
        <p:txBody>
          <a:bodyPr wrap="square" rtlCol="0">
            <a:spAutoFit/>
          </a:bodyPr>
          <a:lstStyle/>
          <a:p>
            <a:pPr algn="ctr"/>
            <a:r>
              <a:rPr lang="en-US" altLang="ja-JP" sz="1000" dirty="0">
                <a:solidFill>
                  <a:srgbClr val="C00000"/>
                </a:solidFill>
                <a:latin typeface="HGP創英角ｺﾞｼｯｸUB" panose="020B0900000000000000" pitchFamily="50" charset="-128"/>
                <a:ea typeface="HGP創英角ｺﾞｼｯｸUB" panose="020B0900000000000000" pitchFamily="50" charset="-128"/>
              </a:rPr>
              <a:t>6.1</a:t>
            </a: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graphicFrame>
        <p:nvGraphicFramePr>
          <p:cNvPr id="57" name="表 56">
            <a:extLst>
              <a:ext uri="{FF2B5EF4-FFF2-40B4-BE49-F238E27FC236}">
                <a16:creationId xmlns:a16="http://schemas.microsoft.com/office/drawing/2014/main" id="{0E5365AC-96E0-44E3-8757-1990F28909F8}"/>
              </a:ext>
            </a:extLst>
          </p:cNvPr>
          <p:cNvGraphicFramePr>
            <a:graphicFrameLocks noGrp="1"/>
          </p:cNvGraphicFramePr>
          <p:nvPr>
            <p:extLst>
              <p:ext uri="{D42A27DB-BD31-4B8C-83A1-F6EECF244321}">
                <p14:modId xmlns:p14="http://schemas.microsoft.com/office/powerpoint/2010/main" val="4095116076"/>
              </p:ext>
            </p:extLst>
          </p:nvPr>
        </p:nvGraphicFramePr>
        <p:xfrm>
          <a:off x="6480391" y="1066006"/>
          <a:ext cx="5935365" cy="864000"/>
        </p:xfrm>
        <a:graphic>
          <a:graphicData uri="http://schemas.openxmlformats.org/drawingml/2006/table">
            <a:tbl>
              <a:tblPr firstRow="1" bandRow="1">
                <a:tableStyleId>{5940675A-B579-460E-94D1-54222C63F5DA}</a:tableStyleId>
              </a:tblPr>
              <a:tblGrid>
                <a:gridCol w="533502">
                  <a:extLst>
                    <a:ext uri="{9D8B030D-6E8A-4147-A177-3AD203B41FA5}">
                      <a16:colId xmlns:a16="http://schemas.microsoft.com/office/drawing/2014/main" val="2289109430"/>
                    </a:ext>
                  </a:extLst>
                </a:gridCol>
                <a:gridCol w="1100113">
                  <a:extLst>
                    <a:ext uri="{9D8B030D-6E8A-4147-A177-3AD203B41FA5}">
                      <a16:colId xmlns:a16="http://schemas.microsoft.com/office/drawing/2014/main" val="1734060143"/>
                    </a:ext>
                  </a:extLst>
                </a:gridCol>
                <a:gridCol w="1450029">
                  <a:extLst>
                    <a:ext uri="{9D8B030D-6E8A-4147-A177-3AD203B41FA5}">
                      <a16:colId xmlns:a16="http://schemas.microsoft.com/office/drawing/2014/main" val="3192377876"/>
                    </a:ext>
                  </a:extLst>
                </a:gridCol>
                <a:gridCol w="906597">
                  <a:extLst>
                    <a:ext uri="{9D8B030D-6E8A-4147-A177-3AD203B41FA5}">
                      <a16:colId xmlns:a16="http://schemas.microsoft.com/office/drawing/2014/main" val="3353589294"/>
                    </a:ext>
                  </a:extLst>
                </a:gridCol>
                <a:gridCol w="720080">
                  <a:extLst>
                    <a:ext uri="{9D8B030D-6E8A-4147-A177-3AD203B41FA5}">
                      <a16:colId xmlns:a16="http://schemas.microsoft.com/office/drawing/2014/main" val="3472270759"/>
                    </a:ext>
                  </a:extLst>
                </a:gridCol>
                <a:gridCol w="821595">
                  <a:extLst>
                    <a:ext uri="{9D8B030D-6E8A-4147-A177-3AD203B41FA5}">
                      <a16:colId xmlns:a16="http://schemas.microsoft.com/office/drawing/2014/main" val="903796493"/>
                    </a:ext>
                  </a:extLst>
                </a:gridCol>
                <a:gridCol w="403449">
                  <a:extLst>
                    <a:ext uri="{9D8B030D-6E8A-4147-A177-3AD203B41FA5}">
                      <a16:colId xmlns:a16="http://schemas.microsoft.com/office/drawing/2014/main" val="4100329681"/>
                    </a:ext>
                  </a:extLst>
                </a:gridCol>
              </a:tblGrid>
              <a:tr h="216000">
                <a:tc>
                  <a:txBody>
                    <a:bodyPr/>
                    <a:lstStyle/>
                    <a:p>
                      <a:pPr>
                        <a:lnSpc>
                          <a:spcPts val="700"/>
                        </a:lnSpc>
                      </a:pPr>
                      <a:r>
                        <a:rPr kumimoji="1" lang="ja-JP" altLang="en-US" sz="900" dirty="0">
                          <a:latin typeface="ＭＳ Ｐゴシック" panose="020B0600070205080204" pitchFamily="50" charset="-128"/>
                          <a:ea typeface="ＭＳ Ｐゴシック" panose="020B0600070205080204" pitchFamily="50" charset="-128"/>
                        </a:rPr>
                        <a:t>目標年</a:t>
                      </a:r>
                    </a:p>
                  </a:txBody>
                  <a:tcPr/>
                </a:tc>
                <a:tc>
                  <a:txBody>
                    <a:bodyPr/>
                    <a:lstStyle/>
                    <a:p>
                      <a:pPr>
                        <a:lnSpc>
                          <a:spcPts val="700"/>
                        </a:lnSpc>
                      </a:pPr>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gn="ctr">
                        <a:lnSpc>
                          <a:spcPts val="700"/>
                        </a:lnSpc>
                      </a:pPr>
                      <a:r>
                        <a:rPr kumimoji="1" lang="ja-JP" altLang="en-US" sz="900" dirty="0">
                          <a:latin typeface="ＭＳ Ｐゴシック" panose="020B0600070205080204" pitchFamily="50" charset="-128"/>
                          <a:ea typeface="ＭＳ Ｐゴシック" panose="020B0600070205080204" pitchFamily="50" charset="-128"/>
                        </a:rPr>
                        <a:t>目標</a:t>
                      </a:r>
                    </a:p>
                  </a:txBody>
                  <a:tcPr/>
                </a:tc>
                <a:tc>
                  <a:txBody>
                    <a:bodyPr/>
                    <a:lstStyle/>
                    <a:p>
                      <a:pPr algn="ctr">
                        <a:lnSpc>
                          <a:spcPts val="700"/>
                        </a:lnSpc>
                      </a:pPr>
                      <a:r>
                        <a:rPr kumimoji="1" lang="ja-JP" altLang="en-US" sz="900" dirty="0">
                          <a:latin typeface="ＭＳ Ｐゴシック" panose="020B0600070205080204" pitchFamily="50" charset="-128"/>
                          <a:ea typeface="ＭＳ Ｐゴシック" panose="020B0600070205080204" pitchFamily="50" charset="-128"/>
                        </a:rPr>
                        <a:t>ターミナル内</a:t>
                      </a:r>
                    </a:p>
                  </a:txBody>
                  <a:tcPr/>
                </a:tc>
                <a:tc>
                  <a:txBody>
                    <a:bodyPr/>
                    <a:lstStyle/>
                    <a:p>
                      <a:pPr algn="ctr">
                        <a:lnSpc>
                          <a:spcPts val="700"/>
                        </a:lnSpc>
                      </a:pPr>
                      <a:r>
                        <a:rPr kumimoji="1" lang="ja-JP" altLang="en-US" sz="900" dirty="0">
                          <a:latin typeface="ＭＳ Ｐゴシック" panose="020B0600070205080204" pitchFamily="50" charset="-128"/>
                          <a:ea typeface="ＭＳ Ｐゴシック" panose="020B0600070205080204" pitchFamily="50" charset="-128"/>
                        </a:rPr>
                        <a:t>船舶・車両</a:t>
                      </a:r>
                    </a:p>
                  </a:txBody>
                  <a:tcPr/>
                </a:tc>
                <a:tc>
                  <a:txBody>
                    <a:bodyPr/>
                    <a:lstStyle/>
                    <a:p>
                      <a:pPr marL="0" marR="0" lvl="0" indent="0" algn="ctr" defTabSz="742950" rtl="0" eaLnBrk="1" fontAlgn="auto" latinLnBrk="0" hangingPunct="1">
                        <a:lnSpc>
                          <a:spcPts val="7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ターミナル外</a:t>
                      </a:r>
                    </a:p>
                  </a:txBody>
                  <a:tcPr/>
                </a:tc>
                <a:tc>
                  <a:txBody>
                    <a:bodyPr/>
                    <a:lstStyle/>
                    <a:p>
                      <a:pPr marL="0" marR="0" lvl="0" indent="0" algn="ctr" defTabSz="742950" rtl="0" eaLnBrk="1" fontAlgn="auto" latinLnBrk="0" hangingPunct="1">
                        <a:lnSpc>
                          <a:spcPts val="7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計</a:t>
                      </a:r>
                    </a:p>
                  </a:txBody>
                  <a:tcPr/>
                </a:tc>
                <a:extLst>
                  <a:ext uri="{0D108BD9-81ED-4DB2-BD59-A6C34878D82A}">
                    <a16:rowId xmlns:a16="http://schemas.microsoft.com/office/drawing/2014/main" val="2234296573"/>
                  </a:ext>
                </a:extLst>
              </a:tr>
              <a:tr h="216000">
                <a:tc rowSpan="2">
                  <a:txBody>
                    <a:bodyPr/>
                    <a:lstStyle/>
                    <a:p>
                      <a:pPr algn="ctr">
                        <a:lnSpc>
                          <a:spcPts val="700"/>
                        </a:lnSpc>
                      </a:pPr>
                      <a:r>
                        <a:rPr kumimoji="1" lang="en-US" altLang="ja-JP" sz="900" dirty="0">
                          <a:latin typeface="ＭＳ Ｐゴシック" panose="020B0600070205080204" pitchFamily="50" charset="-128"/>
                          <a:ea typeface="ＭＳ Ｐゴシック" panose="020B0600070205080204" pitchFamily="50" charset="-128"/>
                        </a:rPr>
                        <a:t>2030</a:t>
                      </a:r>
                    </a:p>
                    <a:p>
                      <a:pPr algn="ctr">
                        <a:lnSpc>
                          <a:spcPts val="700"/>
                        </a:lnSpc>
                      </a:pP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pPr>
                        <a:lnSpc>
                          <a:spcPts val="700"/>
                        </a:lnSpc>
                      </a:pPr>
                      <a:r>
                        <a:rPr kumimoji="1" lang="ja-JP" altLang="en-US" sz="900" dirty="0" smtClean="0">
                          <a:latin typeface="ＭＳ Ｐゴシック" panose="020B0600070205080204" pitchFamily="50" charset="-128"/>
                          <a:ea typeface="ＭＳ Ｐゴシック" panose="020B0600070205080204" pitchFamily="50" charset="-128"/>
                        </a:rPr>
                        <a:t>排出量（目標値</a:t>
                      </a:r>
                      <a:r>
                        <a:rPr kumimoji="1" lang="ja-JP" altLang="en-US" sz="900" dirty="0">
                          <a:latin typeface="ＭＳ Ｐゴシック" panose="020B0600070205080204" pitchFamily="50" charset="-128"/>
                          <a:ea typeface="ＭＳ Ｐゴシック" panose="020B0600070205080204" pitchFamily="50" charset="-128"/>
                        </a:rPr>
                        <a:t>）</a:t>
                      </a:r>
                    </a:p>
                  </a:txBody>
                  <a:tcPr/>
                </a:tc>
                <a:tc>
                  <a:txBody>
                    <a:bodyPr/>
                    <a:lstStyle/>
                    <a:p>
                      <a:pPr algn="ctr" fontAlgn="ctr">
                        <a:lnSpc>
                          <a:spcPts val="700"/>
                        </a:lnSpc>
                      </a:pP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2013</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年度比</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46</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％削減</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9.2</a:t>
                      </a:r>
                    </a:p>
                  </a:txBody>
                  <a:tcPr marL="0" marR="0" marT="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204</a:t>
                      </a:r>
                    </a:p>
                  </a:txBody>
                  <a:tcPr marL="0" marR="0" marT="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2,731</a:t>
                      </a:r>
                    </a:p>
                  </a:txBody>
                  <a:tcPr marL="0" marR="0" marT="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2,944</a:t>
                      </a:r>
                    </a:p>
                  </a:txBody>
                  <a:tcPr marL="0" marR="0" marT="0" marB="0" anchor="ctr"/>
                </a:tc>
                <a:extLst>
                  <a:ext uri="{0D108BD9-81ED-4DB2-BD59-A6C34878D82A}">
                    <a16:rowId xmlns:a16="http://schemas.microsoft.com/office/drawing/2014/main" val="1891433583"/>
                  </a:ext>
                </a:extLst>
              </a:tr>
              <a:tr h="216000">
                <a:tc vMerge="1">
                  <a:txBody>
                    <a:bodyPr/>
                    <a:lstStyle/>
                    <a:p>
                      <a:endParaRPr kumimoji="1" lang="ja-JP" altLang="en-US" sz="900" dirty="0"/>
                    </a:p>
                  </a:txBody>
                  <a:tcPr/>
                </a:tc>
                <a:tc gridSpan="2">
                  <a:txBody>
                    <a:bodyPr/>
                    <a:lstStyle/>
                    <a:p>
                      <a:pPr>
                        <a:lnSpc>
                          <a:spcPts val="700"/>
                        </a:lnSpc>
                      </a:pPr>
                      <a:r>
                        <a:rPr kumimoji="1" lang="ja-JP" altLang="en-US" sz="900" b="0" dirty="0">
                          <a:solidFill>
                            <a:schemeClr val="tx1"/>
                          </a:solidFill>
                          <a:latin typeface="ＭＳ Ｐゴシック" panose="020B0600070205080204" pitchFamily="50" charset="-128"/>
                          <a:ea typeface="ＭＳ Ｐゴシック" panose="020B0600070205080204" pitchFamily="50" charset="-128"/>
                        </a:rPr>
                        <a:t>排出量（上記①～③のシナリオによる推計値）</a:t>
                      </a:r>
                    </a:p>
                  </a:txBody>
                  <a:tcPr/>
                </a:tc>
                <a:tc hMerge="1">
                  <a:txBody>
                    <a:bodyPr/>
                    <a:lstStyle/>
                    <a:p>
                      <a:endParaRPr kumimoji="1" lang="ja-JP" altLang="en-US" sz="900" dirty="0"/>
                    </a:p>
                  </a:txBody>
                  <a:tcPr/>
                </a:tc>
                <a:tc>
                  <a:txBody>
                    <a:bodyPr/>
                    <a:lstStyle/>
                    <a:p>
                      <a:pPr algn="r" fontAlgn="ctr">
                        <a:lnSpc>
                          <a:spcPts val="700"/>
                        </a:lnSpc>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3.3</a:t>
                      </a:r>
                    </a:p>
                  </a:txBody>
                  <a:tcPr marL="0" marR="0" marT="0" marB="0" anchor="ctr"/>
                </a:tc>
                <a:tc>
                  <a:txBody>
                    <a:bodyPr/>
                    <a:lstStyle/>
                    <a:p>
                      <a:pPr algn="r" fontAlgn="ctr">
                        <a:lnSpc>
                          <a:spcPts val="700"/>
                        </a:lnSpc>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352</a:t>
                      </a:r>
                    </a:p>
                  </a:txBody>
                  <a:tcPr marL="0" marR="0" marT="0" marB="0" anchor="ctr"/>
                </a:tc>
                <a:tc>
                  <a:txBody>
                    <a:bodyPr/>
                    <a:lstStyle/>
                    <a:p>
                      <a:pPr algn="r" fontAlgn="ctr">
                        <a:lnSpc>
                          <a:spcPts val="700"/>
                        </a:lnSpc>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3,379</a:t>
                      </a:r>
                    </a:p>
                  </a:txBody>
                  <a:tcPr marL="0" marR="0" marT="0" marB="0" anchor="ctr"/>
                </a:tc>
                <a:tc>
                  <a:txBody>
                    <a:bodyPr/>
                    <a:lstStyle/>
                    <a:p>
                      <a:pPr algn="r" fontAlgn="ctr">
                        <a:lnSpc>
                          <a:spcPts val="700"/>
                        </a:lnSpc>
                      </a:pP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3,735</a:t>
                      </a:r>
                    </a:p>
                  </a:txBody>
                  <a:tcPr marL="0" marR="0" marT="0" marB="0" anchor="ctr"/>
                </a:tc>
                <a:extLst>
                  <a:ext uri="{0D108BD9-81ED-4DB2-BD59-A6C34878D82A}">
                    <a16:rowId xmlns:a16="http://schemas.microsoft.com/office/drawing/2014/main" val="1593316853"/>
                  </a:ext>
                </a:extLst>
              </a:tr>
              <a:tr h="216000">
                <a:tc>
                  <a:txBody>
                    <a:bodyPr/>
                    <a:lstStyle/>
                    <a:p>
                      <a:pPr algn="ctr">
                        <a:lnSpc>
                          <a:spcPts val="700"/>
                        </a:lnSpc>
                      </a:pPr>
                      <a:r>
                        <a:rPr kumimoji="1" lang="en-US" altLang="ja-JP" sz="900" dirty="0">
                          <a:latin typeface="ＭＳ Ｐゴシック" panose="020B0600070205080204" pitchFamily="50" charset="-128"/>
                          <a:ea typeface="ＭＳ Ｐゴシック" panose="020B0600070205080204" pitchFamily="50" charset="-128"/>
                        </a:rPr>
                        <a:t>2050</a:t>
                      </a:r>
                      <a:r>
                        <a:rPr kumimoji="1" lang="ja-JP" altLang="en-US" sz="900" dirty="0">
                          <a:latin typeface="ＭＳ Ｐゴシック" panose="020B0600070205080204" pitchFamily="50" charset="-128"/>
                          <a:ea typeface="ＭＳ Ｐゴシック" panose="020B0600070205080204" pitchFamily="50" charset="-128"/>
                        </a:rPr>
                        <a:t>年</a:t>
                      </a:r>
                    </a:p>
                  </a:txBody>
                  <a:tcPr/>
                </a:tc>
                <a:tc>
                  <a:txBody>
                    <a:bodyPr/>
                    <a:lstStyle/>
                    <a:p>
                      <a:pPr>
                        <a:lnSpc>
                          <a:spcPts val="700"/>
                        </a:lnSpc>
                      </a:pPr>
                      <a:r>
                        <a:rPr kumimoji="1" lang="ja-JP" altLang="en-US" sz="900" dirty="0">
                          <a:latin typeface="ＭＳ Ｐゴシック" panose="020B0600070205080204" pitchFamily="50" charset="-128"/>
                          <a:ea typeface="ＭＳ Ｐゴシック" panose="020B0600070205080204" pitchFamily="50" charset="-128"/>
                        </a:rPr>
                        <a:t>排出量（目標値）</a:t>
                      </a:r>
                    </a:p>
                  </a:txBody>
                  <a:tcPr/>
                </a:tc>
                <a:tc>
                  <a:txBody>
                    <a:bodyPr/>
                    <a:lstStyle/>
                    <a:p>
                      <a:pPr algn="ctr" fontAlgn="ctr">
                        <a:lnSpc>
                          <a:spcPts val="700"/>
                        </a:lnSpc>
                      </a:pP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カーボンニュートラル</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tc>
                  <a:txBody>
                    <a:bodyPr/>
                    <a:lstStyle/>
                    <a:p>
                      <a:pPr algn="r" fontAlgn="ctr">
                        <a:lnSpc>
                          <a:spcPts val="700"/>
                        </a:lnSpc>
                      </a:pP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extLst>
                  <a:ext uri="{0D108BD9-81ED-4DB2-BD59-A6C34878D82A}">
                    <a16:rowId xmlns:a16="http://schemas.microsoft.com/office/drawing/2014/main" val="3450863034"/>
                  </a:ext>
                </a:extLst>
              </a:tr>
            </a:tbl>
          </a:graphicData>
        </a:graphic>
      </p:graphicFrame>
      <p:graphicFrame>
        <p:nvGraphicFramePr>
          <p:cNvPr id="74" name="表 73">
            <a:extLst>
              <a:ext uri="{FF2B5EF4-FFF2-40B4-BE49-F238E27FC236}">
                <a16:creationId xmlns:a16="http://schemas.microsoft.com/office/drawing/2014/main" id="{650B75DD-AAEC-427B-8FF1-50424F65274C}"/>
              </a:ext>
            </a:extLst>
          </p:cNvPr>
          <p:cNvGraphicFramePr>
            <a:graphicFrameLocks noGrp="1"/>
          </p:cNvGraphicFramePr>
          <p:nvPr>
            <p:extLst>
              <p:ext uri="{D42A27DB-BD31-4B8C-83A1-F6EECF244321}">
                <p14:modId xmlns:p14="http://schemas.microsoft.com/office/powerpoint/2010/main" val="2139397109"/>
              </p:ext>
            </p:extLst>
          </p:nvPr>
        </p:nvGraphicFramePr>
        <p:xfrm>
          <a:off x="6501915" y="2791554"/>
          <a:ext cx="5880721" cy="1131480"/>
        </p:xfrm>
        <a:graphic>
          <a:graphicData uri="http://schemas.openxmlformats.org/drawingml/2006/table">
            <a:tbl>
              <a:tblPr firstRow="1" bandRow="1">
                <a:tableStyleId>{5940675A-B579-460E-94D1-54222C63F5DA}</a:tableStyleId>
              </a:tblPr>
              <a:tblGrid>
                <a:gridCol w="690085">
                  <a:extLst>
                    <a:ext uri="{9D8B030D-6E8A-4147-A177-3AD203B41FA5}">
                      <a16:colId xmlns:a16="http://schemas.microsoft.com/office/drawing/2014/main" val="3651094804"/>
                    </a:ext>
                  </a:extLst>
                </a:gridCol>
                <a:gridCol w="849256">
                  <a:extLst>
                    <a:ext uri="{9D8B030D-6E8A-4147-A177-3AD203B41FA5}">
                      <a16:colId xmlns:a16="http://schemas.microsoft.com/office/drawing/2014/main" val="2353178145"/>
                    </a:ext>
                  </a:extLst>
                </a:gridCol>
                <a:gridCol w="1085345">
                  <a:extLst>
                    <a:ext uri="{9D8B030D-6E8A-4147-A177-3AD203B41FA5}">
                      <a16:colId xmlns:a16="http://schemas.microsoft.com/office/drawing/2014/main" val="3679540577"/>
                    </a:ext>
                  </a:extLst>
                </a:gridCol>
                <a:gridCol w="1085345">
                  <a:extLst>
                    <a:ext uri="{9D8B030D-6E8A-4147-A177-3AD203B41FA5}">
                      <a16:colId xmlns:a16="http://schemas.microsoft.com/office/drawing/2014/main" val="820318127"/>
                    </a:ext>
                  </a:extLst>
                </a:gridCol>
                <a:gridCol w="1085345">
                  <a:extLst>
                    <a:ext uri="{9D8B030D-6E8A-4147-A177-3AD203B41FA5}">
                      <a16:colId xmlns:a16="http://schemas.microsoft.com/office/drawing/2014/main" val="2848260143"/>
                    </a:ext>
                  </a:extLst>
                </a:gridCol>
                <a:gridCol w="1085345">
                  <a:extLst>
                    <a:ext uri="{9D8B030D-6E8A-4147-A177-3AD203B41FA5}">
                      <a16:colId xmlns:a16="http://schemas.microsoft.com/office/drawing/2014/main" val="3637058248"/>
                    </a:ext>
                  </a:extLst>
                </a:gridCol>
              </a:tblGrid>
              <a:tr h="180000">
                <a:tc gridSpan="2">
                  <a:txBody>
                    <a:bodyPr/>
                    <a:lstStyle/>
                    <a:p>
                      <a:pPr marL="459105" indent="-459105"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目標年</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gridSpan="2">
                  <a:txBody>
                    <a:bodyPr/>
                    <a:lstStyle/>
                    <a:p>
                      <a:pPr marL="459105" indent="-459105" algn="ctr">
                        <a:spcAft>
                          <a:spcPts val="0"/>
                        </a:spcAft>
                        <a:tabLst>
                          <a:tab pos="1333500" algn="l"/>
                        </a:tabLst>
                      </a:pPr>
                      <a:r>
                        <a:rPr lang="en-US" sz="900" kern="100" dirty="0">
                          <a:effectLst/>
                          <a:latin typeface="ＭＳ Ｐゴシック" panose="020B0600070205080204" pitchFamily="50" charset="-128"/>
                          <a:ea typeface="ＭＳ Ｐゴシック" panose="020B0600070205080204" pitchFamily="50" charset="-128"/>
                        </a:rPr>
                        <a:t>2030</a:t>
                      </a:r>
                      <a:r>
                        <a:rPr lang="ja-JP" sz="900" kern="100" dirty="0">
                          <a:effectLst/>
                          <a:latin typeface="ＭＳ Ｐゴシック" panose="020B0600070205080204" pitchFamily="50" charset="-128"/>
                          <a:ea typeface="ＭＳ Ｐゴシック" panose="020B0600070205080204" pitchFamily="50" charset="-128"/>
                        </a:rPr>
                        <a:t>年度</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pPr marL="459105" indent="-459105" algn="ctr">
                        <a:spcAft>
                          <a:spcPts val="0"/>
                        </a:spcAft>
                        <a:tabLst>
                          <a:tab pos="1333500" algn="l"/>
                        </a:tabLst>
                      </a:pP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gridSpan="2">
                  <a:txBody>
                    <a:bodyPr/>
                    <a:lstStyle/>
                    <a:p>
                      <a:pPr marL="459105" indent="-459105" algn="ctr">
                        <a:spcAft>
                          <a:spcPts val="0"/>
                        </a:spcAft>
                        <a:tabLst>
                          <a:tab pos="1333500" algn="l"/>
                        </a:tabLst>
                      </a:pPr>
                      <a:r>
                        <a:rPr lang="en-US" sz="900" kern="100" dirty="0">
                          <a:effectLst/>
                          <a:latin typeface="ＭＳ Ｐゴシック" panose="020B0600070205080204" pitchFamily="50" charset="-128"/>
                          <a:ea typeface="ＭＳ Ｐゴシック" panose="020B0600070205080204" pitchFamily="50" charset="-128"/>
                        </a:rPr>
                        <a:t>2050</a:t>
                      </a:r>
                      <a:r>
                        <a:rPr lang="ja-JP" sz="900" kern="100" dirty="0">
                          <a:effectLst/>
                          <a:latin typeface="ＭＳ Ｐゴシック" panose="020B0600070205080204" pitchFamily="50" charset="-128"/>
                          <a:ea typeface="ＭＳ Ｐゴシック" panose="020B0600070205080204" pitchFamily="50" charset="-128"/>
                        </a:rPr>
                        <a:t>年</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pPr marL="459105" indent="-459105" algn="ctr">
                        <a:spcAft>
                          <a:spcPts val="0"/>
                        </a:spcAft>
                        <a:tabLst>
                          <a:tab pos="1333500" algn="l"/>
                        </a:tabLst>
                      </a:pP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164402410"/>
                  </a:ext>
                </a:extLst>
              </a:tr>
              <a:tr h="180000">
                <a:tc gridSpan="2">
                  <a:txBody>
                    <a:bodyPr/>
                    <a:lstStyle/>
                    <a:p>
                      <a:pPr marL="457200" indent="-457200"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エネルギー種別</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270" indent="18415"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rPr>
                        <a:t>水素</a:t>
                      </a:r>
                      <a:endParaRPr lang="en-US" altLang="ja-JP" sz="900" kern="100" dirty="0">
                        <a:effectLst/>
                        <a:latin typeface="ＭＳ Ｐゴシック" panose="020B0600070205080204" pitchFamily="50" charset="-128"/>
                        <a:ea typeface="ＭＳ Ｐゴシック" panose="020B0600070205080204" pitchFamily="50" charset="-128"/>
                      </a:endParaRPr>
                    </a:p>
                  </a:txBody>
                  <a:tcPr marL="68580" marR="68580" marT="0" marB="0" anchor="ctr"/>
                </a:tc>
                <a:tc>
                  <a:txBody>
                    <a:bodyPr/>
                    <a:lstStyle/>
                    <a:p>
                      <a:pPr algn="ctr"/>
                      <a:r>
                        <a:rPr lang="ja-JP" altLang="en-US" sz="900" kern="100" dirty="0">
                          <a:effectLst/>
                          <a:latin typeface="ＭＳ Ｐゴシック" panose="020B0600070205080204" pitchFamily="50" charset="-128"/>
                          <a:ea typeface="ＭＳ Ｐゴシック" panose="020B0600070205080204" pitchFamily="50" charset="-128"/>
                        </a:rPr>
                        <a:t>燃料アンモニア</a:t>
                      </a:r>
                      <a:endParaRPr lang="ja-JP" sz="900" kern="100" dirty="0">
                        <a:effectLst/>
                        <a:latin typeface="ＭＳ Ｐゴシック" panose="020B0600070205080204" pitchFamily="50" charset="-128"/>
                        <a:ea typeface="ＭＳ Ｐゴシック" panose="020B0600070205080204" pitchFamily="50" charset="-128"/>
                      </a:endParaRPr>
                    </a:p>
                  </a:txBody>
                  <a:tcPr marL="68580" marR="68580" marT="0" marB="0" anchor="ctr"/>
                </a:tc>
                <a:tc>
                  <a:txBody>
                    <a:bodyPr/>
                    <a:lstStyle/>
                    <a:p>
                      <a:pPr marL="1270" indent="18415"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rPr>
                        <a:t>水素</a:t>
                      </a:r>
                      <a:endParaRPr lang="en-US" altLang="ja-JP" sz="900" kern="100" dirty="0">
                        <a:effectLst/>
                        <a:latin typeface="ＭＳ Ｐゴシック" panose="020B0600070205080204" pitchFamily="50" charset="-128"/>
                        <a:ea typeface="ＭＳ Ｐゴシック" panose="020B0600070205080204" pitchFamily="50" charset="-128"/>
                      </a:endParaRPr>
                    </a:p>
                  </a:txBody>
                  <a:tcPr marL="68580" marR="68580" marT="0" marB="0" anchor="ctr"/>
                </a:tc>
                <a:tc>
                  <a:txBody>
                    <a:bodyPr/>
                    <a:lstStyle/>
                    <a:p>
                      <a:pPr algn="ctr"/>
                      <a:r>
                        <a:rPr lang="ja-JP" altLang="en-US" sz="900" kern="100" dirty="0">
                          <a:effectLst/>
                          <a:latin typeface="ＭＳ Ｐゴシック" panose="020B0600070205080204" pitchFamily="50" charset="-128"/>
                          <a:ea typeface="ＭＳ Ｐゴシック" panose="020B0600070205080204" pitchFamily="50" charset="-128"/>
                        </a:rPr>
                        <a:t>燃料アンモニア</a:t>
                      </a:r>
                      <a:endParaRPr lang="ja-JP" sz="900" kern="100" dirty="0">
                        <a:effectLst/>
                        <a:latin typeface="ＭＳ Ｐゴシック" panose="020B0600070205080204" pitchFamily="50" charset="-128"/>
                        <a:ea typeface="ＭＳ Ｐゴシック" panose="020B0600070205080204" pitchFamily="50" charset="-128"/>
                      </a:endParaRPr>
                    </a:p>
                  </a:txBody>
                  <a:tcPr marL="68580" marR="68580" marT="0" marB="0" anchor="ctr"/>
                </a:tc>
                <a:extLst>
                  <a:ext uri="{0D108BD9-81ED-4DB2-BD59-A6C34878D82A}">
                    <a16:rowId xmlns:a16="http://schemas.microsoft.com/office/drawing/2014/main" val="1348152958"/>
                  </a:ext>
                </a:extLst>
              </a:tr>
              <a:tr h="180000">
                <a:tc gridSpan="2">
                  <a:txBody>
                    <a:bodyPr/>
                    <a:lstStyle/>
                    <a:p>
                      <a:pPr marL="457200" indent="-457200" algn="ctr">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rPr>
                        <a:t>年間需要</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270" indent="18415" algn="ctr">
                        <a:spcAft>
                          <a:spcPts val="0"/>
                        </a:spcAft>
                        <a:tabLst>
                          <a:tab pos="1333500" algn="l"/>
                        </a:tabLst>
                      </a:pPr>
                      <a:r>
                        <a:rPr lang="en-US" altLang="ja-JP" sz="900" kern="100" dirty="0">
                          <a:effectLst/>
                          <a:latin typeface="ＭＳ Ｐゴシック" panose="020B0600070205080204" pitchFamily="50" charset="-128"/>
                          <a:ea typeface="ＭＳ Ｐゴシック" panose="020B0600070205080204" pitchFamily="50" charset="-128"/>
                        </a:rPr>
                        <a:t>17</a:t>
                      </a:r>
                      <a:r>
                        <a:rPr lang="ja-JP" altLang="en-US" sz="900" kern="100" dirty="0">
                          <a:effectLst/>
                          <a:latin typeface="ＭＳ Ｐゴシック" panose="020B0600070205080204" pitchFamily="50" charset="-128"/>
                          <a:ea typeface="ＭＳ Ｐゴシック" panose="020B0600070205080204" pitchFamily="50" charset="-128"/>
                        </a:rPr>
                        <a:t>万トン／年</a:t>
                      </a:r>
                    </a:p>
                  </a:txBody>
                  <a:tcPr marL="68580" marR="68580" marT="0" marB="0" anchor="ctr"/>
                </a:tc>
                <a:tc>
                  <a:txBody>
                    <a:bodyPr/>
                    <a:lstStyle/>
                    <a:p>
                      <a:pPr marL="1270" indent="18415" algn="ctr">
                        <a:spcAft>
                          <a:spcPts val="0"/>
                        </a:spcAft>
                        <a:tabLst>
                          <a:tab pos="1333500" algn="l"/>
                        </a:tabLst>
                      </a:pPr>
                      <a:r>
                        <a:rPr lang="en-US" alt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8.7</a:t>
                      </a:r>
                      <a:r>
                        <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万トン／年</a:t>
                      </a:r>
                    </a:p>
                  </a:txBody>
                  <a:tcPr marL="68580" marR="68580" marT="0" marB="0" anchor="ctr"/>
                </a:tc>
                <a:tc>
                  <a:txBody>
                    <a:bodyPr/>
                    <a:lstStyle/>
                    <a:p>
                      <a:pPr marL="1270" indent="18415" algn="ctr">
                        <a:spcAft>
                          <a:spcPts val="0"/>
                        </a:spcAft>
                        <a:tabLst>
                          <a:tab pos="1333500" algn="l"/>
                        </a:tabLst>
                      </a:pPr>
                      <a:r>
                        <a:rPr lang="en-US" altLang="ja-JP" sz="900" kern="100" dirty="0">
                          <a:effectLst/>
                          <a:latin typeface="ＭＳ Ｐゴシック" panose="020B0600070205080204" pitchFamily="50" charset="-128"/>
                          <a:ea typeface="ＭＳ Ｐゴシック" panose="020B0600070205080204" pitchFamily="50" charset="-128"/>
                        </a:rPr>
                        <a:t>67</a:t>
                      </a:r>
                      <a:r>
                        <a:rPr lang="ja-JP" altLang="en-US" sz="900" kern="100" dirty="0">
                          <a:effectLst/>
                          <a:latin typeface="ＭＳ Ｐゴシック" panose="020B0600070205080204" pitchFamily="50" charset="-128"/>
                          <a:ea typeface="ＭＳ Ｐゴシック" panose="020B0600070205080204" pitchFamily="50" charset="-128"/>
                        </a:rPr>
                        <a:t>万トン／年</a:t>
                      </a:r>
                    </a:p>
                  </a:txBody>
                  <a:tcPr marL="68580" marR="68580" marT="0" marB="0" anchor="ctr"/>
                </a:tc>
                <a:tc>
                  <a:txBody>
                    <a:bodyPr/>
                    <a:lstStyle/>
                    <a:p>
                      <a:pPr marL="1270" indent="18415" algn="ctr">
                        <a:spcAft>
                          <a:spcPts val="0"/>
                        </a:spcAft>
                        <a:tabLst>
                          <a:tab pos="1333500" algn="l"/>
                        </a:tabLs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115</a:t>
                      </a:r>
                      <a:r>
                        <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万トン／年</a:t>
                      </a:r>
                    </a:p>
                  </a:txBody>
                  <a:tcPr marL="68580" marR="68580" marT="0" marB="0" anchor="ctr"/>
                </a:tc>
                <a:extLst>
                  <a:ext uri="{0D108BD9-81ED-4DB2-BD59-A6C34878D82A}">
                    <a16:rowId xmlns:a16="http://schemas.microsoft.com/office/drawing/2014/main" val="2102069263"/>
                  </a:ext>
                </a:extLst>
              </a:tr>
              <a:tr h="180000">
                <a:tc gridSpan="2">
                  <a:txBody>
                    <a:bodyPr/>
                    <a:lstStyle/>
                    <a:p>
                      <a:pPr marL="1270" indent="18415" algn="ctr">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rPr>
                        <a:t>必要貯蔵量</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457200" indent="-457200"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rPr>
                        <a:t>約</a:t>
                      </a:r>
                      <a:r>
                        <a:rPr lang="en-US" altLang="ja-JP" sz="900" kern="100" dirty="0">
                          <a:effectLst/>
                          <a:latin typeface="ＭＳ Ｐゴシック" panose="020B0600070205080204" pitchFamily="50" charset="-128"/>
                          <a:ea typeface="ＭＳ Ｐゴシック" panose="020B0600070205080204" pitchFamily="50" charset="-128"/>
                        </a:rPr>
                        <a:t>1.4</a:t>
                      </a:r>
                      <a:r>
                        <a:rPr lang="ja-JP" altLang="en-US" sz="900" kern="100" dirty="0">
                          <a:effectLst/>
                          <a:latin typeface="ＭＳ Ｐゴシック" panose="020B0600070205080204" pitchFamily="50" charset="-128"/>
                          <a:ea typeface="ＭＳ Ｐゴシック" panose="020B0600070205080204" pitchFamily="50" charset="-128"/>
                        </a:rPr>
                        <a:t>万トン</a:t>
                      </a:r>
                    </a:p>
                  </a:txBody>
                  <a:tcPr marL="68580" marR="68580" marT="0" marB="0" anchor="ctr"/>
                </a:tc>
                <a:tc>
                  <a:txBody>
                    <a:bodyPr/>
                    <a:lstStyle/>
                    <a:p>
                      <a:pPr marL="1270" indent="18415" algn="ctr">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約</a:t>
                      </a: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2.2</a:t>
                      </a:r>
                      <a:r>
                        <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万トン</a:t>
                      </a:r>
                    </a:p>
                  </a:txBody>
                  <a:tcPr marL="68580" marR="68580" marT="0" marB="0" anchor="ctr"/>
                </a:tc>
                <a:tc>
                  <a:txBody>
                    <a:bodyPr/>
                    <a:lstStyle/>
                    <a:p>
                      <a:pPr marL="457200" indent="-457200"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rPr>
                        <a:t>約</a:t>
                      </a:r>
                      <a:r>
                        <a:rPr lang="en-US" altLang="ja-JP" sz="900" kern="100" dirty="0">
                          <a:effectLst/>
                          <a:latin typeface="ＭＳ Ｐゴシック" panose="020B0600070205080204" pitchFamily="50" charset="-128"/>
                          <a:ea typeface="ＭＳ Ｐゴシック" panose="020B0600070205080204" pitchFamily="50" charset="-128"/>
                        </a:rPr>
                        <a:t>5.6</a:t>
                      </a:r>
                      <a:r>
                        <a:rPr lang="ja-JP" altLang="en-US" sz="900" kern="100" dirty="0">
                          <a:effectLst/>
                          <a:latin typeface="ＭＳ Ｐゴシック" panose="020B0600070205080204" pitchFamily="50" charset="-128"/>
                          <a:ea typeface="ＭＳ Ｐゴシック" panose="020B0600070205080204" pitchFamily="50" charset="-128"/>
                        </a:rPr>
                        <a:t>万トン</a:t>
                      </a:r>
                    </a:p>
                  </a:txBody>
                  <a:tcPr marL="68580" marR="68580" marT="0" marB="0" anchor="ctr"/>
                </a:tc>
                <a:tc>
                  <a:txBody>
                    <a:bodyPr/>
                    <a:lstStyle/>
                    <a:p>
                      <a:pPr marL="1270" indent="18415" algn="ctr">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約</a:t>
                      </a: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10</a:t>
                      </a:r>
                      <a:r>
                        <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万トン</a:t>
                      </a:r>
                    </a:p>
                  </a:txBody>
                  <a:tcPr marL="68580" marR="68580" marT="0" marB="0" anchor="ctr"/>
                </a:tc>
                <a:extLst>
                  <a:ext uri="{0D108BD9-81ED-4DB2-BD59-A6C34878D82A}">
                    <a16:rowId xmlns:a16="http://schemas.microsoft.com/office/drawing/2014/main" val="58110118"/>
                  </a:ext>
                </a:extLst>
              </a:tr>
              <a:tr h="252355">
                <a:tc>
                  <a:txBody>
                    <a:bodyPr/>
                    <a:lstStyle/>
                    <a:p>
                      <a:pPr marL="1270" indent="18415" algn="l">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rPr>
                        <a:t>貯蔵設備</a:t>
                      </a:r>
                    </a:p>
                    <a:p>
                      <a:pPr marL="1270" indent="18415" algn="l">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rPr>
                        <a:t>（面積）</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r>
                        <a:rPr lang="ja-JP" sz="900" kern="100" dirty="0">
                          <a:effectLst/>
                          <a:latin typeface="ＭＳ Ｐゴシック" panose="020B0600070205080204" pitchFamily="50" charset="-128"/>
                          <a:ea typeface="ＭＳ Ｐゴシック" panose="020B0600070205080204" pitchFamily="50" charset="-128"/>
                        </a:rPr>
                        <a:t>大型タンクに</a:t>
                      </a:r>
                      <a:endParaRPr lang="en-US" altLang="ja-JP" sz="900" kern="100" dirty="0">
                        <a:effectLst/>
                        <a:latin typeface="ＭＳ Ｐゴシック" panose="020B0600070205080204" pitchFamily="50" charset="-128"/>
                        <a:ea typeface="ＭＳ Ｐゴシック" panose="020B0600070205080204" pitchFamily="50" charset="-128"/>
                      </a:endParaRPr>
                    </a:p>
                    <a:p>
                      <a:pPr algn="ctr"/>
                      <a:r>
                        <a:rPr lang="ja-JP" sz="900" kern="100" dirty="0">
                          <a:effectLst/>
                          <a:latin typeface="ＭＳ Ｐゴシック" panose="020B0600070205080204" pitchFamily="50" charset="-128"/>
                          <a:ea typeface="ＭＳ Ｐゴシック" panose="020B0600070205080204" pitchFamily="50" charset="-128"/>
                        </a:rPr>
                        <a:t>貯蔵する場合</a:t>
                      </a:r>
                      <a:endParaRPr lang="en-US" altLang="ja-JP" sz="900" kern="100" dirty="0">
                        <a:effectLst/>
                        <a:latin typeface="ＭＳ Ｐゴシック" panose="020B0600070205080204" pitchFamily="50" charset="-128"/>
                        <a:ea typeface="ＭＳ Ｐゴシック" panose="020B0600070205080204" pitchFamily="50" charset="-128"/>
                      </a:endParaRPr>
                    </a:p>
                    <a:p>
                      <a:pPr algn="ctr"/>
                      <a:r>
                        <a:rPr lang="ja-JP" sz="900" kern="100" dirty="0">
                          <a:effectLst/>
                          <a:latin typeface="ＭＳ Ｐゴシック" panose="020B0600070205080204" pitchFamily="50" charset="-128"/>
                          <a:ea typeface="ＭＳ Ｐゴシック" panose="020B0600070205080204" pitchFamily="50" charset="-128"/>
                        </a:rPr>
                        <a:t>（将来）</a:t>
                      </a:r>
                      <a:endParaRPr kumimoji="1" lang="ja-JP" altLang="en-US" sz="900" dirty="0">
                        <a:latin typeface="ＭＳ Ｐゴシック" panose="020B0600070205080204" pitchFamily="50" charset="-128"/>
                        <a:ea typeface="ＭＳ Ｐゴシック" panose="020B0600070205080204" pitchFamily="50" charset="-128"/>
                      </a:endParaRPr>
                    </a:p>
                  </a:txBody>
                  <a:tcPr marL="68580" marR="68580" marT="0" marB="0" anchor="ctr"/>
                </a:tc>
                <a:tc>
                  <a:txBody>
                    <a:bodyPr/>
                    <a:lstStyle/>
                    <a:p>
                      <a:pPr marL="1270" indent="18415" algn="ctr">
                        <a:spcAft>
                          <a:spcPts val="0"/>
                        </a:spcAft>
                        <a:tabLst>
                          <a:tab pos="1333500" algn="l"/>
                        </a:tabLst>
                      </a:pPr>
                      <a:r>
                        <a:rPr lang="en-US" altLang="zh-TW" sz="900" kern="100" dirty="0">
                          <a:effectLst/>
                          <a:latin typeface="ＭＳ Ｐゴシック" panose="020B0600070205080204" pitchFamily="50" charset="-128"/>
                          <a:ea typeface="ＭＳ Ｐゴシック" panose="020B0600070205080204" pitchFamily="50" charset="-128"/>
                        </a:rPr>
                        <a:t>4</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r>
                        <a:rPr lang="en-US" altLang="zh-TW" sz="900" kern="100" dirty="0">
                          <a:effectLst/>
                          <a:latin typeface="ＭＳ Ｐゴシック" panose="020B0600070205080204" pitchFamily="50" charset="-128"/>
                          <a:ea typeface="ＭＳ Ｐゴシック" panose="020B0600070205080204" pitchFamily="50" charset="-128"/>
                        </a:rPr>
                        <a:t>50,000m³/</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endParaRPr lang="zh-TW" altLang="en-US" sz="900" kern="100" dirty="0">
                        <a:effectLst/>
                        <a:latin typeface="ＭＳ Ｐゴシック" panose="020B0600070205080204" pitchFamily="50" charset="-128"/>
                        <a:ea typeface="ＭＳ Ｐゴシック" panose="020B0600070205080204" pitchFamily="50" charset="-128"/>
                      </a:endParaRPr>
                    </a:p>
                    <a:p>
                      <a:pPr marL="1270" indent="18415" algn="ctr">
                        <a:spcAft>
                          <a:spcPts val="0"/>
                        </a:spcAft>
                        <a:tabLst>
                          <a:tab pos="1333500" algn="l"/>
                        </a:tabLst>
                      </a:pPr>
                      <a:r>
                        <a:rPr lang="zh-TW" altLang="en-US" sz="900" kern="100" dirty="0">
                          <a:effectLst/>
                          <a:latin typeface="ＭＳ Ｐゴシック" panose="020B0600070205080204" pitchFamily="50" charset="-128"/>
                          <a:ea typeface="ＭＳ Ｐゴシック" panose="020B0600070205080204" pitchFamily="50" charset="-128"/>
                        </a:rPr>
                        <a:t>（約</a:t>
                      </a:r>
                      <a:r>
                        <a:rPr lang="en-US" altLang="zh-TW" sz="900" kern="100" dirty="0">
                          <a:effectLst/>
                          <a:latin typeface="ＭＳ Ｐゴシック" panose="020B0600070205080204" pitchFamily="50" charset="-128"/>
                          <a:ea typeface="ＭＳ Ｐゴシック" panose="020B0600070205080204" pitchFamily="50" charset="-128"/>
                        </a:rPr>
                        <a:t>3.1ha</a:t>
                      </a:r>
                      <a:r>
                        <a:rPr lang="zh-TW" altLang="en-US" sz="900" kern="100" dirty="0">
                          <a:effectLst/>
                          <a:latin typeface="ＭＳ Ｐゴシック" panose="020B0600070205080204" pitchFamily="50" charset="-128"/>
                          <a:ea typeface="ＭＳ Ｐゴシック" panose="020B0600070205080204" pitchFamily="50" charset="-128"/>
                        </a:rPr>
                        <a:t>）</a:t>
                      </a:r>
                    </a:p>
                  </a:txBody>
                  <a:tcPr marL="68580" marR="68580" marT="0" marB="0" anchor="ctr"/>
                </a:tc>
                <a:tc>
                  <a:txBody>
                    <a:bodyPr/>
                    <a:lstStyle/>
                    <a:p>
                      <a:pPr marL="1270" indent="18415" algn="ctr">
                        <a:spcAft>
                          <a:spcPts val="0"/>
                        </a:spcAft>
                        <a:tabLst>
                          <a:tab pos="1333500" algn="l"/>
                        </a:tabLst>
                      </a:pPr>
                      <a:r>
                        <a:rPr kumimoji="1" lang="en-US" altLang="ja-JP" sz="9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a:t>
                      </a:r>
                      <a:r>
                        <a:rPr kumimoji="1" lang="ja-JP" altLang="en-US" sz="9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基</a:t>
                      </a: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5</a:t>
                      </a: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万トン</a:t>
                      </a:r>
                      <a:r>
                        <a:rPr lang="en-US" alt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基）</a:t>
                      </a:r>
                      <a:endParaRPr lang="en-US" alt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270" marR="0" lvl="0" indent="18415" algn="ctr" defTabSz="1280160" rtl="0" eaLnBrk="1" fontAlgn="auto" latinLnBrk="0" hangingPunct="1">
                        <a:lnSpc>
                          <a:spcPct val="100000"/>
                        </a:lnSpc>
                        <a:spcBef>
                          <a:spcPts val="0"/>
                        </a:spcBef>
                        <a:spcAft>
                          <a:spcPts val="0"/>
                        </a:spcAft>
                        <a:buClrTx/>
                        <a:buSzTx/>
                        <a:buFontTx/>
                        <a:buNone/>
                        <a:tabLst>
                          <a:tab pos="1333500" algn="l"/>
                        </a:tabLst>
                        <a:defRPr/>
                      </a:pPr>
                      <a:r>
                        <a:rPr kumimoji="1" lang="ja-JP" altLang="en-US" sz="900" dirty="0">
                          <a:solidFill>
                            <a:schemeClr val="tx1"/>
                          </a:solidFill>
                          <a:latin typeface="ＭＳ Ｐゴシック" panose="020B0600070205080204" pitchFamily="50" charset="-128"/>
                          <a:ea typeface="ＭＳ Ｐゴシック" panose="020B0600070205080204" pitchFamily="50" charset="-128"/>
                        </a:rPr>
                        <a:t>（約</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0.8ha)</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68580" marR="68580" marT="0" marB="0" anchor="ctr"/>
                </a:tc>
                <a:tc>
                  <a:txBody>
                    <a:bodyPr/>
                    <a:lstStyle/>
                    <a:p>
                      <a:pPr marL="457200" indent="-457200" algn="ctr">
                        <a:spcAft>
                          <a:spcPts val="0"/>
                        </a:spcAft>
                        <a:tabLst>
                          <a:tab pos="1333500" algn="l"/>
                        </a:tabLst>
                      </a:pPr>
                      <a:r>
                        <a:rPr lang="en-US" altLang="zh-TW" sz="900" kern="100" dirty="0">
                          <a:effectLst/>
                          <a:latin typeface="ＭＳ Ｐゴシック" panose="020B0600070205080204" pitchFamily="50" charset="-128"/>
                          <a:ea typeface="ＭＳ Ｐゴシック" panose="020B0600070205080204" pitchFamily="50" charset="-128"/>
                        </a:rPr>
                        <a:t>16</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r>
                        <a:rPr lang="en-US" altLang="zh-TW" sz="900" kern="100" dirty="0">
                          <a:effectLst/>
                          <a:latin typeface="ＭＳ Ｐゴシック" panose="020B0600070205080204" pitchFamily="50" charset="-128"/>
                          <a:ea typeface="ＭＳ Ｐゴシック" panose="020B0600070205080204" pitchFamily="50" charset="-128"/>
                        </a:rPr>
                        <a:t>50,000m³/</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endParaRPr lang="zh-TW" altLang="en-US" sz="900" kern="100" dirty="0">
                        <a:effectLst/>
                        <a:latin typeface="ＭＳ Ｐゴシック" panose="020B0600070205080204" pitchFamily="50" charset="-128"/>
                        <a:ea typeface="ＭＳ Ｐゴシック" panose="020B0600070205080204" pitchFamily="50" charset="-128"/>
                      </a:endParaRPr>
                    </a:p>
                    <a:p>
                      <a:pPr marL="457200" indent="-457200" algn="ctr">
                        <a:spcAft>
                          <a:spcPts val="0"/>
                        </a:spcAft>
                        <a:tabLst>
                          <a:tab pos="1333500" algn="l"/>
                        </a:tabLst>
                      </a:pPr>
                      <a:r>
                        <a:rPr lang="zh-TW" altLang="en-US" sz="900" kern="100" dirty="0">
                          <a:effectLst/>
                          <a:latin typeface="ＭＳ Ｐゴシック" panose="020B0600070205080204" pitchFamily="50" charset="-128"/>
                          <a:ea typeface="ＭＳ Ｐゴシック" panose="020B0600070205080204" pitchFamily="50" charset="-128"/>
                        </a:rPr>
                        <a:t>（約</a:t>
                      </a:r>
                      <a:r>
                        <a:rPr lang="en-US" altLang="zh-TW" sz="900" kern="100" dirty="0">
                          <a:effectLst/>
                          <a:latin typeface="ＭＳ Ｐゴシック" panose="020B0600070205080204" pitchFamily="50" charset="-128"/>
                          <a:ea typeface="ＭＳ Ｐゴシック" panose="020B0600070205080204" pitchFamily="50" charset="-128"/>
                        </a:rPr>
                        <a:t>12.5ha</a:t>
                      </a:r>
                      <a:r>
                        <a:rPr lang="zh-TW" altLang="en-US" sz="900" kern="100" dirty="0">
                          <a:effectLst/>
                          <a:latin typeface="ＭＳ Ｐゴシック" panose="020B0600070205080204" pitchFamily="50" charset="-128"/>
                          <a:ea typeface="ＭＳ Ｐゴシック" panose="020B0600070205080204" pitchFamily="50" charset="-128"/>
                        </a:rPr>
                        <a:t>）</a:t>
                      </a:r>
                    </a:p>
                  </a:txBody>
                  <a:tcPr marL="68580" marR="68580" marT="0" marB="0" anchor="ctr"/>
                </a:tc>
                <a:tc>
                  <a:txBody>
                    <a:bodyPr/>
                    <a:lstStyle/>
                    <a:p>
                      <a:pPr marL="1270" indent="18415" algn="ctr">
                        <a:spcAft>
                          <a:spcPts val="0"/>
                        </a:spcAft>
                        <a:tabLst>
                          <a:tab pos="1333500" algn="l"/>
                        </a:tabLst>
                      </a:pPr>
                      <a:r>
                        <a:rPr kumimoji="1" lang="en-US" altLang="ja-JP" sz="9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2</a:t>
                      </a:r>
                      <a:r>
                        <a:rPr kumimoji="1" lang="ja-JP" altLang="en-US" sz="90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基</a:t>
                      </a: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5</a:t>
                      </a: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万トン</a:t>
                      </a:r>
                      <a:r>
                        <a:rPr lang="en-US" alt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基）</a:t>
                      </a:r>
                      <a:endParaRPr lang="en-US" alt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270" marR="0" lvl="0" indent="18415" algn="ctr" defTabSz="1280160" rtl="0" eaLnBrk="1" fontAlgn="auto" latinLnBrk="0" hangingPunct="1">
                        <a:lnSpc>
                          <a:spcPct val="100000"/>
                        </a:lnSpc>
                        <a:spcBef>
                          <a:spcPts val="0"/>
                        </a:spcBef>
                        <a:spcAft>
                          <a:spcPts val="0"/>
                        </a:spcAft>
                        <a:buClrTx/>
                        <a:buSzTx/>
                        <a:buFontTx/>
                        <a:buNone/>
                        <a:tabLst>
                          <a:tab pos="1333500" algn="l"/>
                        </a:tabLst>
                        <a:defRPr/>
                      </a:pPr>
                      <a:r>
                        <a:rPr kumimoji="1" lang="ja-JP" altLang="en-US" sz="900" dirty="0">
                          <a:solidFill>
                            <a:schemeClr val="tx1"/>
                          </a:solidFill>
                          <a:latin typeface="ＭＳ Ｐゴシック" panose="020B0600070205080204" pitchFamily="50" charset="-128"/>
                          <a:ea typeface="ＭＳ Ｐゴシック" panose="020B0600070205080204" pitchFamily="50" charset="-128"/>
                        </a:rPr>
                        <a:t>（約</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1.6ha)</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68580" marR="68580" marT="0" marB="0" anchor="ctr"/>
                </a:tc>
                <a:extLst>
                  <a:ext uri="{0D108BD9-81ED-4DB2-BD59-A6C34878D82A}">
                    <a16:rowId xmlns:a16="http://schemas.microsoft.com/office/drawing/2014/main" val="3543642648"/>
                  </a:ext>
                </a:extLst>
              </a:tr>
            </a:tbl>
          </a:graphicData>
        </a:graphic>
      </p:graphicFrame>
      <p:sp>
        <p:nvSpPr>
          <p:cNvPr id="53" name="矢印: 五方向 24">
            <a:extLst>
              <a:ext uri="{FF2B5EF4-FFF2-40B4-BE49-F238E27FC236}">
                <a16:creationId xmlns:a16="http://schemas.microsoft.com/office/drawing/2014/main" id="{8EE036D7-B817-4E34-96CB-783C45CD9E96}"/>
              </a:ext>
            </a:extLst>
          </p:cNvPr>
          <p:cNvSpPr/>
          <p:nvPr/>
        </p:nvSpPr>
        <p:spPr>
          <a:xfrm>
            <a:off x="10720169" y="7155654"/>
            <a:ext cx="1512000" cy="133200"/>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導入</a:t>
            </a:r>
          </a:p>
        </p:txBody>
      </p:sp>
      <p:sp>
        <p:nvSpPr>
          <p:cNvPr id="54" name="矢印: 五方向 23">
            <a:extLst>
              <a:ext uri="{FF2B5EF4-FFF2-40B4-BE49-F238E27FC236}">
                <a16:creationId xmlns:a16="http://schemas.microsoft.com/office/drawing/2014/main" id="{26568BFD-D07E-4431-9303-F2A876AB1955}"/>
              </a:ext>
            </a:extLst>
          </p:cNvPr>
          <p:cNvSpPr/>
          <p:nvPr/>
        </p:nvSpPr>
        <p:spPr>
          <a:xfrm>
            <a:off x="9638100" y="7158453"/>
            <a:ext cx="108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ＭＳ Ｐゴシック" panose="020B0600070205080204" pitchFamily="50" charset="-128"/>
                <a:ea typeface="ＭＳ Ｐゴシック" panose="020B0600070205080204" pitchFamily="50" charset="-128"/>
              </a:rPr>
              <a:t>設計・整備</a:t>
            </a: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a:t>
            </a:r>
            <a:r>
              <a:rPr lang="en-US" altLang="ja-JP" sz="600" dirty="0">
                <a:solidFill>
                  <a:schemeClr val="tx1"/>
                </a:solidFill>
                <a:latin typeface="ＭＳ Ｐゴシック" panose="020B0600070205080204" pitchFamily="50" charset="-128"/>
                <a:ea typeface="ＭＳ Ｐゴシック" panose="020B0600070205080204" pitchFamily="50" charset="-128"/>
              </a:rPr>
              <a:t>2025</a:t>
            </a:r>
            <a:r>
              <a:rPr lang="ja-JP" altLang="en-US" sz="600" dirty="0">
                <a:solidFill>
                  <a:schemeClr val="tx1"/>
                </a:solidFill>
                <a:latin typeface="ＭＳ Ｐゴシック" panose="020B0600070205080204" pitchFamily="50" charset="-128"/>
                <a:ea typeface="ＭＳ Ｐゴシック" panose="020B0600070205080204" pitchFamily="50" charset="-128"/>
              </a:rPr>
              <a:t>～</a:t>
            </a:r>
            <a:r>
              <a:rPr lang="en-US" altLang="ja-JP" sz="600" dirty="0">
                <a:solidFill>
                  <a:schemeClr val="tx1"/>
                </a:solidFill>
                <a:latin typeface="ＭＳ Ｐゴシック" panose="020B0600070205080204" pitchFamily="50" charset="-128"/>
                <a:ea typeface="ＭＳ Ｐゴシック" panose="020B0600070205080204" pitchFamily="50" charset="-128"/>
              </a:rPr>
              <a:t>2028</a:t>
            </a:r>
            <a:r>
              <a:rPr lang="ja-JP" altLang="en-US" sz="600" dirty="0">
                <a:solidFill>
                  <a:schemeClr val="tx1"/>
                </a:solidFill>
                <a:latin typeface="ＭＳ Ｐゴシック" panose="020B0600070205080204" pitchFamily="50" charset="-128"/>
                <a:ea typeface="ＭＳ Ｐゴシック" panose="020B0600070205080204" pitchFamily="50" charset="-128"/>
              </a:rPr>
              <a:t>年度）</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55" name="テキスト ボックス 54">
            <a:extLst>
              <a:ext uri="{FF2B5EF4-FFF2-40B4-BE49-F238E27FC236}">
                <a16:creationId xmlns:a16="http://schemas.microsoft.com/office/drawing/2014/main" id="{B2C782CC-7916-4E33-85F0-69C2C20C0073}"/>
              </a:ext>
            </a:extLst>
          </p:cNvPr>
          <p:cNvSpPr txBox="1"/>
          <p:nvPr/>
        </p:nvSpPr>
        <p:spPr>
          <a:xfrm>
            <a:off x="8951230" y="7093572"/>
            <a:ext cx="796845" cy="292388"/>
          </a:xfrm>
          <a:prstGeom prst="rect">
            <a:avLst/>
          </a:prstGeom>
          <a:noFill/>
          <a:ln>
            <a:noFill/>
          </a:ln>
        </p:spPr>
        <p:txBody>
          <a:bodyPr wrap="square" rtlCol="0">
            <a:spAutoFit/>
          </a:bodyPr>
          <a:lstStyle/>
          <a:p>
            <a:pPr algn="ctr"/>
            <a:r>
              <a:rPr lang="ja-JP" altLang="en-US" sz="700" dirty="0">
                <a:latin typeface="ＭＳ Ｐゴシック" panose="020B0600070205080204" pitchFamily="50" charset="-128"/>
                <a:ea typeface="ＭＳ Ｐゴシック" panose="020B0600070205080204" pitchFamily="50" charset="-128"/>
              </a:rPr>
              <a:t>調査・検討</a:t>
            </a:r>
          </a:p>
          <a:p>
            <a:pPr algn="ctr"/>
            <a:r>
              <a:rPr lang="en-US" altLang="ja-JP" sz="600" dirty="0">
                <a:latin typeface="ＭＳ Ｐゴシック" panose="020B0600070205080204" pitchFamily="50" charset="-128"/>
                <a:ea typeface="ＭＳ Ｐゴシック" panose="020B0600070205080204" pitchFamily="50" charset="-128"/>
              </a:rPr>
              <a:t>(2023</a:t>
            </a:r>
            <a:r>
              <a:rPr lang="ja-JP" altLang="en-US" sz="600" dirty="0">
                <a:latin typeface="ＭＳ Ｐゴシック" panose="020B0600070205080204" pitchFamily="50" charset="-128"/>
                <a:ea typeface="ＭＳ Ｐゴシック" panose="020B0600070205080204" pitchFamily="50" charset="-128"/>
              </a:rPr>
              <a:t>・</a:t>
            </a:r>
            <a:r>
              <a:rPr lang="en-US" altLang="ja-JP" sz="600" dirty="0">
                <a:latin typeface="ＭＳ Ｐゴシック" panose="020B0600070205080204" pitchFamily="50" charset="-128"/>
                <a:ea typeface="ＭＳ Ｐゴシック" panose="020B0600070205080204" pitchFamily="50" charset="-128"/>
              </a:rPr>
              <a:t>2024</a:t>
            </a:r>
            <a:r>
              <a:rPr lang="ja-JP" altLang="en-US" sz="600" dirty="0">
                <a:latin typeface="ＭＳ Ｐゴシック" panose="020B0600070205080204" pitchFamily="50" charset="-128"/>
                <a:ea typeface="ＭＳ Ｐゴシック" panose="020B0600070205080204" pitchFamily="50" charset="-128"/>
              </a:rPr>
              <a:t>年度</a:t>
            </a:r>
            <a:r>
              <a:rPr lang="en-US" altLang="ja-JP" sz="600" dirty="0">
                <a:latin typeface="ＭＳ Ｐゴシック" panose="020B0600070205080204" pitchFamily="50" charset="-128"/>
                <a:ea typeface="ＭＳ Ｐゴシック" panose="020B0600070205080204" pitchFamily="50" charset="-128"/>
              </a:rPr>
              <a:t>)</a:t>
            </a:r>
          </a:p>
        </p:txBody>
      </p:sp>
      <p:sp>
        <p:nvSpPr>
          <p:cNvPr id="73" name="矢印: 五方向 23">
            <a:extLst>
              <a:ext uri="{FF2B5EF4-FFF2-40B4-BE49-F238E27FC236}">
                <a16:creationId xmlns:a16="http://schemas.microsoft.com/office/drawing/2014/main" id="{F86233D2-218C-485D-9558-68EAD51386E2}"/>
              </a:ext>
            </a:extLst>
          </p:cNvPr>
          <p:cNvSpPr/>
          <p:nvPr/>
        </p:nvSpPr>
        <p:spPr>
          <a:xfrm>
            <a:off x="10169767" y="7986402"/>
            <a:ext cx="882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ＭＳ Ｐゴシック" panose="020B0600070205080204" pitchFamily="50" charset="-128"/>
                <a:ea typeface="ＭＳ Ｐゴシック" panose="020B0600070205080204" pitchFamily="50" charset="-128"/>
              </a:rPr>
              <a:t>合成メタン導管注入の実証</a:t>
            </a:r>
          </a:p>
        </p:txBody>
      </p:sp>
      <p:sp>
        <p:nvSpPr>
          <p:cNvPr id="75" name="正方形/長方形 74">
            <a:extLst>
              <a:ext uri="{FF2B5EF4-FFF2-40B4-BE49-F238E27FC236}">
                <a16:creationId xmlns:a16="http://schemas.microsoft.com/office/drawing/2014/main" id="{8B878F0F-01CC-4AF2-AB82-15DDA57A6DCC}"/>
              </a:ext>
            </a:extLst>
          </p:cNvPr>
          <p:cNvSpPr/>
          <p:nvPr/>
        </p:nvSpPr>
        <p:spPr>
          <a:xfrm>
            <a:off x="10565196" y="7737210"/>
            <a:ext cx="569388" cy="276999"/>
          </a:xfrm>
          <a:prstGeom prst="rect">
            <a:avLst/>
          </a:prstGeom>
        </p:spPr>
        <p:txBody>
          <a:bodyPr wrap="non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600" dirty="0">
                <a:latin typeface="ＭＳ Ｐゴシック" panose="020B0600070205080204" pitchFamily="50" charset="-128"/>
                <a:ea typeface="ＭＳ Ｐゴシック" panose="020B0600070205080204" pitchFamily="50" charset="-128"/>
              </a:rPr>
              <a:t>2030</a:t>
            </a:r>
            <a:r>
              <a:rPr lang="ja-JP" altLang="en-US" sz="600" dirty="0">
                <a:latin typeface="ＭＳ Ｐゴシック" panose="020B0600070205080204" pitchFamily="50" charset="-128"/>
                <a:ea typeface="ＭＳ Ｐゴシック" panose="020B0600070205080204" pitchFamily="50" charset="-128"/>
              </a:rPr>
              <a:t>年目標</a:t>
            </a:r>
            <a:endParaRPr lang="en-US" altLang="ja-JP" sz="600" dirty="0">
              <a:latin typeface="ＭＳ Ｐゴシック" panose="020B0600070205080204" pitchFamily="50" charset="-128"/>
              <a:ea typeface="ＭＳ Ｐゴシック" panose="020B0600070205080204" pitchFamily="50" charset="-128"/>
            </a:endParaRPr>
          </a:p>
          <a:p>
            <a:pPr algn="r"/>
            <a:r>
              <a:rPr lang="en-US" altLang="ja-JP" sz="600" dirty="0">
                <a:latin typeface="ＭＳ Ｐゴシック" panose="020B0600070205080204" pitchFamily="50" charset="-128"/>
                <a:ea typeface="ＭＳ Ｐゴシック" panose="020B0600070205080204" pitchFamily="50" charset="-128"/>
              </a:rPr>
              <a:t>1%</a:t>
            </a:r>
            <a:r>
              <a:rPr lang="ja-JP" altLang="en-US" sz="600" dirty="0">
                <a:latin typeface="ＭＳ Ｐゴシック" panose="020B0600070205080204" pitchFamily="50" charset="-128"/>
                <a:ea typeface="ＭＳ Ｐゴシック" panose="020B0600070205080204" pitchFamily="50" charset="-128"/>
              </a:rPr>
              <a:t>混入</a:t>
            </a:r>
            <a:endParaRPr lang="ja-JP" altLang="en-US" sz="500" dirty="0">
              <a:latin typeface="ＭＳ Ｐゴシック" panose="020B0600070205080204" pitchFamily="50" charset="-128"/>
              <a:ea typeface="ＭＳ Ｐゴシック" panose="020B0600070205080204" pitchFamily="50" charset="-128"/>
            </a:endParaRPr>
          </a:p>
        </p:txBody>
      </p:sp>
      <p:sp>
        <p:nvSpPr>
          <p:cNvPr id="87" name="正方形/長方形 86">
            <a:extLst>
              <a:ext uri="{FF2B5EF4-FFF2-40B4-BE49-F238E27FC236}">
                <a16:creationId xmlns:a16="http://schemas.microsoft.com/office/drawing/2014/main" id="{7E9BC800-6250-4F9F-A5DE-2A6F5F8F2AC1}"/>
              </a:ext>
            </a:extLst>
          </p:cNvPr>
          <p:cNvSpPr/>
          <p:nvPr/>
        </p:nvSpPr>
        <p:spPr>
          <a:xfrm>
            <a:off x="11109264" y="7742124"/>
            <a:ext cx="1124026" cy="276999"/>
          </a:xfrm>
          <a:prstGeom prst="rect">
            <a:avLst/>
          </a:prstGeom>
        </p:spPr>
        <p:txBody>
          <a:bodyPr wrap="non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600" dirty="0">
                <a:latin typeface="ＭＳ Ｐゴシック" panose="020B0600070205080204" pitchFamily="50" charset="-128"/>
                <a:ea typeface="ＭＳ Ｐゴシック" panose="020B0600070205080204" pitchFamily="50" charset="-128"/>
              </a:rPr>
              <a:t>2050</a:t>
            </a:r>
            <a:r>
              <a:rPr lang="ja-JP" altLang="en-US" sz="600" dirty="0">
                <a:latin typeface="ＭＳ Ｐゴシック" panose="020B0600070205080204" pitchFamily="50" charset="-128"/>
                <a:ea typeface="ＭＳ Ｐゴシック" panose="020B0600070205080204" pitchFamily="50" charset="-128"/>
              </a:rPr>
              <a:t>年目標</a:t>
            </a:r>
            <a:endParaRPr lang="en-US" altLang="ja-JP" sz="600" dirty="0">
              <a:latin typeface="ＭＳ Ｐゴシック" panose="020B0600070205080204" pitchFamily="50" charset="-128"/>
              <a:ea typeface="ＭＳ Ｐゴシック" panose="020B0600070205080204" pitchFamily="50" charset="-128"/>
            </a:endParaRPr>
          </a:p>
          <a:p>
            <a:pPr algn="r"/>
            <a:r>
              <a:rPr lang="ja-JP" altLang="en-US" sz="600" dirty="0">
                <a:latin typeface="ＭＳ Ｐゴシック" panose="020B0600070205080204" pitchFamily="50" charset="-128"/>
                <a:ea typeface="ＭＳ Ｐゴシック" panose="020B0600070205080204" pitchFamily="50" charset="-128"/>
              </a:rPr>
              <a:t>合成メタン</a:t>
            </a:r>
            <a:r>
              <a:rPr lang="en-US" altLang="ja-JP" sz="600" dirty="0">
                <a:latin typeface="ＭＳ Ｐゴシック" panose="020B0600070205080204" pitchFamily="50" charset="-128"/>
                <a:ea typeface="ＭＳ Ｐゴシック" panose="020B0600070205080204" pitchFamily="50" charset="-128"/>
              </a:rPr>
              <a:t>90%</a:t>
            </a:r>
            <a:r>
              <a:rPr lang="ja-JP" altLang="en-US" sz="600" dirty="0">
                <a:latin typeface="ＭＳ Ｐゴシック" panose="020B0600070205080204" pitchFamily="50" charset="-128"/>
                <a:ea typeface="ＭＳ Ｐゴシック" panose="020B0600070205080204" pitchFamily="50" charset="-128"/>
              </a:rPr>
              <a:t>以上、水素</a:t>
            </a:r>
            <a:r>
              <a:rPr lang="en-US" altLang="ja-JP" sz="600" dirty="0">
                <a:latin typeface="ＭＳ Ｐゴシック" panose="020B0600070205080204" pitchFamily="50" charset="-128"/>
                <a:ea typeface="ＭＳ Ｐゴシック" panose="020B0600070205080204" pitchFamily="50" charset="-128"/>
              </a:rPr>
              <a:t>5</a:t>
            </a:r>
            <a:r>
              <a:rPr lang="ja-JP" altLang="en-US" sz="600" dirty="0">
                <a:latin typeface="ＭＳ Ｐゴシック" panose="020B0600070205080204" pitchFamily="50" charset="-128"/>
                <a:ea typeface="ＭＳ Ｐゴシック" panose="020B0600070205080204" pitchFamily="50" charset="-128"/>
              </a:rPr>
              <a:t>％</a:t>
            </a:r>
            <a:endParaRPr lang="en-US" altLang="ja-JP" sz="600" dirty="0">
              <a:latin typeface="ＭＳ Ｐゴシック" panose="020B0600070205080204" pitchFamily="50" charset="-128"/>
              <a:ea typeface="ＭＳ Ｐゴシック" panose="020B0600070205080204" pitchFamily="50" charset="-128"/>
            </a:endParaRPr>
          </a:p>
        </p:txBody>
      </p:sp>
      <p:sp>
        <p:nvSpPr>
          <p:cNvPr id="66" name="テキスト ボックス 9">
            <a:extLst>
              <a:ext uri="{FF2B5EF4-FFF2-40B4-BE49-F238E27FC236}">
                <a16:creationId xmlns:a16="http://schemas.microsoft.com/office/drawing/2014/main" id="{4CB1CEF8-785B-4E3D-833F-1560F5807DD2}"/>
              </a:ext>
            </a:extLst>
          </p:cNvPr>
          <p:cNvSpPr txBox="1">
            <a:spLocks noChangeArrowheads="1"/>
          </p:cNvSpPr>
          <p:nvPr/>
        </p:nvSpPr>
        <p:spPr bwMode="auto">
          <a:xfrm>
            <a:off x="6467993" y="8177640"/>
            <a:ext cx="5966489" cy="276999"/>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８．計画策定後の継続した取組</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70" name="正方形/長方形 69">
            <a:extLst>
              <a:ext uri="{FF2B5EF4-FFF2-40B4-BE49-F238E27FC236}">
                <a16:creationId xmlns:a16="http://schemas.microsoft.com/office/drawing/2014/main" id="{D6639DF1-1463-478F-AC2F-622671814AFA}"/>
              </a:ext>
            </a:extLst>
          </p:cNvPr>
          <p:cNvSpPr/>
          <p:nvPr/>
        </p:nvSpPr>
        <p:spPr>
          <a:xfrm>
            <a:off x="6400800" y="8416445"/>
            <a:ext cx="6206234" cy="1061829"/>
          </a:xfrm>
          <a:prstGeom prst="rect">
            <a:avLst/>
          </a:prstGeom>
        </p:spPr>
        <p:txBody>
          <a:bodyPr wrap="square">
            <a:spAutoFit/>
          </a:bodyPr>
          <a:lstStyle/>
          <a:p>
            <a:r>
              <a:rPr lang="ja-JP" altLang="en-US" sz="900" dirty="0">
                <a:latin typeface="+mn-ea"/>
              </a:rPr>
              <a:t>・策定した計画については、次年度以降定期的に</a:t>
            </a:r>
            <a:r>
              <a:rPr lang="en-US" altLang="ja-JP" sz="900" dirty="0">
                <a:latin typeface="+mn-ea"/>
              </a:rPr>
              <a:t>PDCA</a:t>
            </a:r>
            <a:r>
              <a:rPr lang="ja-JP" altLang="en-US" sz="900" dirty="0">
                <a:latin typeface="+mn-ea"/>
              </a:rPr>
              <a:t>サイクルを回す取組を継続。</a:t>
            </a:r>
          </a:p>
          <a:p>
            <a:r>
              <a:rPr lang="ja-JP" altLang="en-US" sz="900" dirty="0">
                <a:latin typeface="+mn-ea"/>
              </a:rPr>
              <a:t>　</a:t>
            </a:r>
            <a:r>
              <a:rPr lang="ja-JP" altLang="en-US" sz="850" dirty="0">
                <a:latin typeface="+mn-ea"/>
              </a:rPr>
              <a:t>（</a:t>
            </a:r>
            <a:r>
              <a:rPr lang="ja-JP" altLang="en-US" sz="850" dirty="0">
                <a:latin typeface="+mj-ea"/>
              </a:rPr>
              <a:t>港湾法の改正内容を踏まえ、新たに港湾脱炭素化推進協議会を設置し、令和</a:t>
            </a:r>
            <a:r>
              <a:rPr lang="en-US" altLang="ja-JP" sz="850" dirty="0">
                <a:latin typeface="+mj-ea"/>
              </a:rPr>
              <a:t>5</a:t>
            </a:r>
            <a:r>
              <a:rPr lang="ja-JP" altLang="en-US" sz="850" dirty="0">
                <a:latin typeface="+mj-ea"/>
              </a:rPr>
              <a:t>年度に港湾脱炭素化推進計画の策定をめざす。</a:t>
            </a:r>
            <a:r>
              <a:rPr lang="ja-JP" altLang="en-US" sz="850" dirty="0">
                <a:latin typeface="+mn-ea"/>
              </a:rPr>
              <a:t>）</a:t>
            </a:r>
          </a:p>
          <a:p>
            <a:r>
              <a:rPr lang="ja-JP" altLang="en-US" sz="900" dirty="0">
                <a:latin typeface="+mn-ea"/>
              </a:rPr>
              <a:t>・その他の取組</a:t>
            </a:r>
          </a:p>
          <a:p>
            <a:r>
              <a:rPr lang="ja-JP" altLang="en-US" sz="900" dirty="0">
                <a:latin typeface="+mn-ea"/>
              </a:rPr>
              <a:t>　　・「港湾ターミナルの脱炭素化に関する認証制度」の活用を検討</a:t>
            </a:r>
          </a:p>
          <a:p>
            <a:r>
              <a:rPr lang="ja-JP" altLang="en-US" sz="900" dirty="0">
                <a:latin typeface="+mn-ea"/>
              </a:rPr>
              <a:t>　　・改正港湾法における構築物の用途規制を柔軟に設定できる特例等の活用を検討</a:t>
            </a:r>
          </a:p>
          <a:p>
            <a:r>
              <a:rPr lang="ja-JP" altLang="en-US" sz="900" dirty="0">
                <a:latin typeface="+mn-ea"/>
              </a:rPr>
              <a:t>　　・次世代エネルギーの取扱いにかかる法規制、基準の緩和措置及び施設整備に係るコスト等の課題に対する検討</a:t>
            </a:r>
          </a:p>
          <a:p>
            <a:r>
              <a:rPr lang="ja-JP" altLang="en-US" sz="900" dirty="0">
                <a:latin typeface="+mn-ea"/>
              </a:rPr>
              <a:t>　　・</a:t>
            </a:r>
            <a:r>
              <a:rPr lang="en-US" altLang="ja-JP" sz="900" dirty="0">
                <a:latin typeface="+mn-ea"/>
              </a:rPr>
              <a:t>CNP</a:t>
            </a:r>
            <a:r>
              <a:rPr lang="ja-JP" altLang="en-US" sz="900" dirty="0">
                <a:latin typeface="+mn-ea"/>
              </a:rPr>
              <a:t>形成計画の対象地区において土地売却等を行う際の脱炭素化への協力要請等</a:t>
            </a:r>
          </a:p>
        </p:txBody>
      </p:sp>
      <p:sp>
        <p:nvSpPr>
          <p:cNvPr id="81" name="正方形/長方形 80">
            <a:extLst>
              <a:ext uri="{FF2B5EF4-FFF2-40B4-BE49-F238E27FC236}">
                <a16:creationId xmlns:a16="http://schemas.microsoft.com/office/drawing/2014/main" id="{DEFCE823-69EF-4C3B-BBD0-B3E3B27B8E38}"/>
              </a:ext>
            </a:extLst>
          </p:cNvPr>
          <p:cNvSpPr/>
          <p:nvPr/>
        </p:nvSpPr>
        <p:spPr>
          <a:xfrm>
            <a:off x="6408155" y="594472"/>
            <a:ext cx="6022100" cy="507831"/>
          </a:xfrm>
          <a:prstGeom prst="rect">
            <a:avLst/>
          </a:prstGeom>
        </p:spPr>
        <p:txBody>
          <a:bodyPr wrap="square">
            <a:spAutoFit/>
          </a:bodyPr>
          <a:lstStyle/>
          <a:p>
            <a:r>
              <a:rPr lang="ja-JP" altLang="en-US" sz="900" dirty="0">
                <a:latin typeface="ＭＳ Ｐゴシック" panose="020B0600070205080204" pitchFamily="50" charset="-128"/>
                <a:ea typeface="ＭＳ Ｐゴシック" panose="020B0600070205080204" pitchFamily="50" charset="-128"/>
              </a:rPr>
              <a:t>2030年度及び2050年に導入されている技術・取組（①アンケート・ヒアリングで把握した事業者の取組、②大口利用事業者の中長期経営計画、③次世代エネルギーに関する政策）を参考に、削減の取組シナリオを設定し、排出量を推計</a:t>
            </a:r>
            <a:endParaRPr lang="en-US" altLang="ja-JP" sz="900" dirty="0">
              <a:latin typeface="ＭＳ Ｐゴシック" panose="020B0600070205080204" pitchFamily="50" charset="-128"/>
              <a:ea typeface="ＭＳ Ｐゴシック" panose="020B0600070205080204" pitchFamily="50" charset="-128"/>
            </a:endParaRPr>
          </a:p>
          <a:p>
            <a:r>
              <a:rPr lang="en-US" altLang="ja-JP" sz="900" dirty="0">
                <a:latin typeface="ＭＳ Ｐゴシック" panose="020B0600070205080204" pitchFamily="50" charset="-128"/>
                <a:ea typeface="ＭＳ Ｐゴシック" panose="020B0600070205080204" pitchFamily="50" charset="-128"/>
              </a:rPr>
              <a:t>2050</a:t>
            </a:r>
            <a:r>
              <a:rPr lang="ja-JP" altLang="en-US" sz="900" dirty="0">
                <a:latin typeface="ＭＳ Ｐゴシック" panose="020B0600070205080204" pitchFamily="50" charset="-128"/>
                <a:ea typeface="ＭＳ Ｐゴシック" panose="020B0600070205080204" pitchFamily="50" charset="-128"/>
              </a:rPr>
              <a:t>年時点で非化石由来電力、水素・燃料アンモニア・合成メタン等への転換</a:t>
            </a:r>
            <a:r>
              <a:rPr lang="ja-JP" altLang="en-US" sz="900" dirty="0">
                <a:latin typeface="+mn-ea"/>
              </a:rPr>
              <a:t>など</a:t>
            </a:r>
            <a:r>
              <a:rPr lang="ja-JP" altLang="en-US" sz="900" dirty="0">
                <a:latin typeface="ＭＳ Ｐゴシック" panose="020B0600070205080204" pitchFamily="50" charset="-128"/>
                <a:ea typeface="ＭＳ Ｐゴシック" panose="020B0600070205080204" pitchFamily="50" charset="-128"/>
              </a:rPr>
              <a:t>により</a:t>
            </a:r>
            <a:r>
              <a:rPr lang="en-US" altLang="ja-JP" sz="900" dirty="0">
                <a:latin typeface="ＭＳ Ｐゴシック" panose="020B0600070205080204" pitchFamily="50" charset="-128"/>
                <a:ea typeface="ＭＳ Ｐゴシック" panose="020B0600070205080204" pitchFamily="50" charset="-128"/>
              </a:rPr>
              <a:t>CN</a:t>
            </a:r>
            <a:r>
              <a:rPr lang="ja-JP" altLang="en-US" sz="900" dirty="0">
                <a:latin typeface="ＭＳ Ｐゴシック" panose="020B0600070205080204" pitchFamily="50" charset="-128"/>
                <a:ea typeface="ＭＳ Ｐゴシック" panose="020B0600070205080204" pitchFamily="50" charset="-128"/>
              </a:rPr>
              <a:t>が実現</a:t>
            </a:r>
          </a:p>
        </p:txBody>
      </p:sp>
      <p:pic>
        <p:nvPicPr>
          <p:cNvPr id="58" name="図 57">
            <a:extLst>
              <a:ext uri="{FF2B5EF4-FFF2-40B4-BE49-F238E27FC236}">
                <a16:creationId xmlns:a16="http://schemas.microsoft.com/office/drawing/2014/main" id="{61957CB9-018D-4151-A0C9-3B9B7637BD3F}"/>
              </a:ext>
            </a:extLst>
          </p:cNvPr>
          <p:cNvPicPr>
            <a:picLocks noChangeAspect="1"/>
          </p:cNvPicPr>
          <p:nvPr/>
        </p:nvPicPr>
        <p:blipFill rotWithShape="1">
          <a:blip r:embed="rId4"/>
          <a:srcRect r="8412" b="7488"/>
          <a:stretch/>
        </p:blipFill>
        <p:spPr>
          <a:xfrm>
            <a:off x="3885554" y="7453013"/>
            <a:ext cx="2361753" cy="1135386"/>
          </a:xfrm>
          <a:prstGeom prst="rect">
            <a:avLst/>
          </a:prstGeom>
        </p:spPr>
      </p:pic>
      <p:sp>
        <p:nvSpPr>
          <p:cNvPr id="3" name="正方形/長方形 2">
            <a:extLst>
              <a:ext uri="{FF2B5EF4-FFF2-40B4-BE49-F238E27FC236}">
                <a16:creationId xmlns:a16="http://schemas.microsoft.com/office/drawing/2014/main" id="{D310741C-6DBD-4076-8A72-CB97448F919C}"/>
              </a:ext>
            </a:extLst>
          </p:cNvPr>
          <p:cNvSpPr/>
          <p:nvPr/>
        </p:nvSpPr>
        <p:spPr>
          <a:xfrm>
            <a:off x="10334804" y="2105120"/>
            <a:ext cx="1656184" cy="230832"/>
          </a:xfrm>
          <a:prstGeom prst="rect">
            <a:avLst/>
          </a:prstGeom>
        </p:spPr>
        <p:txBody>
          <a:bodyPr wrap="square">
            <a:spAutoFit/>
          </a:bodyPr>
          <a:lstStyle/>
          <a:p>
            <a:r>
              <a:rPr lang="en-US" altLang="ja-JP" sz="900" b="1" dirty="0">
                <a:solidFill>
                  <a:schemeClr val="bg1"/>
                </a:solidFill>
                <a:ea typeface="游ゴシック" panose="020B0400000000000000" pitchFamily="50" charset="-128"/>
                <a:cs typeface="Times New Roman" panose="02020603050405020304" pitchFamily="18" charset="0"/>
              </a:rPr>
              <a:t>※</a:t>
            </a:r>
            <a:r>
              <a:rPr lang="ja-JP" altLang="ja-JP" sz="900" b="1" dirty="0">
                <a:solidFill>
                  <a:schemeClr val="bg1"/>
                </a:solidFill>
                <a:ea typeface="游ゴシック" panose="020B0400000000000000" pitchFamily="50" charset="-128"/>
                <a:cs typeface="Times New Roman" panose="02020603050405020304" pitchFamily="18" charset="0"/>
              </a:rPr>
              <a:t>堺泉北港で３港分を輸入</a:t>
            </a:r>
            <a:endParaRPr lang="ja-JP" altLang="en-US" sz="900" b="1" dirty="0">
              <a:solidFill>
                <a:schemeClr val="bg1"/>
              </a:solidFill>
            </a:endParaRPr>
          </a:p>
        </p:txBody>
      </p:sp>
      <p:sp>
        <p:nvSpPr>
          <p:cNvPr id="7" name="テキスト ボックス 6"/>
          <p:cNvSpPr txBox="1"/>
          <p:nvPr/>
        </p:nvSpPr>
        <p:spPr>
          <a:xfrm>
            <a:off x="6442504" y="2312020"/>
            <a:ext cx="5328703" cy="507831"/>
          </a:xfrm>
          <a:prstGeom prst="rect">
            <a:avLst/>
          </a:prstGeom>
          <a:noFill/>
          <a:ln>
            <a:noFill/>
          </a:ln>
        </p:spPr>
        <p:txBody>
          <a:bodyPr wrap="none" rtlCol="0">
            <a:spAutoFit/>
          </a:bodyPr>
          <a:lstStyle/>
          <a:p>
            <a:r>
              <a:rPr lang="ja-JP" altLang="en-US" sz="900" dirty="0">
                <a:latin typeface="ＭＳ Ｐゴシック" panose="020B0600070205080204" pitchFamily="50" charset="-128"/>
                <a:ea typeface="ＭＳ Ｐゴシック" panose="020B0600070205080204" pitchFamily="50" charset="-128"/>
              </a:rPr>
              <a:t>水素・燃料アンモニアの需要量について、</a:t>
            </a:r>
            <a:r>
              <a:rPr lang="en-US" altLang="ja-JP" sz="900" dirty="0">
                <a:latin typeface="ＭＳ Ｐゴシック" panose="020B0600070205080204" pitchFamily="50" charset="-128"/>
                <a:ea typeface="ＭＳ Ｐゴシック" panose="020B0600070205080204" pitchFamily="50" charset="-128"/>
              </a:rPr>
              <a:t>3</a:t>
            </a:r>
            <a:r>
              <a:rPr lang="ja-JP" altLang="en-US" sz="900" dirty="0">
                <a:latin typeface="ＭＳ Ｐゴシック" panose="020B0600070205080204" pitchFamily="50" charset="-128"/>
                <a:ea typeface="ＭＳ Ｐゴシック" panose="020B0600070205080204" pitchFamily="50" charset="-128"/>
              </a:rPr>
              <a:t>港湾（大阪港・堺泉北港・阪南港）エリア内を範囲として、推計。</a:t>
            </a:r>
          </a:p>
          <a:p>
            <a:r>
              <a:rPr lang="en-US" altLang="ja-JP" sz="900" dirty="0">
                <a:latin typeface="ＭＳ Ｐゴシック" panose="020B0600070205080204" pitchFamily="50" charset="-128"/>
                <a:ea typeface="ＭＳ Ｐゴシック" panose="020B0600070205080204" pitchFamily="50" charset="-128"/>
              </a:rPr>
              <a:t>2030</a:t>
            </a:r>
            <a:r>
              <a:rPr lang="ja-JP" altLang="en-US" sz="900" dirty="0">
                <a:latin typeface="ＭＳ Ｐゴシック" panose="020B0600070205080204" pitchFamily="50" charset="-128"/>
                <a:ea typeface="ＭＳ Ｐゴシック" panose="020B0600070205080204" pitchFamily="50" charset="-128"/>
              </a:rPr>
              <a:t>年度時点は各事業者による将来計画に基づき、推計。</a:t>
            </a:r>
          </a:p>
          <a:p>
            <a:r>
              <a:rPr lang="en-US" altLang="ja-JP" sz="900" dirty="0">
                <a:latin typeface="ＭＳ Ｐゴシック" panose="020B0600070205080204" pitchFamily="50" charset="-128"/>
                <a:ea typeface="ＭＳ Ｐゴシック" panose="020B0600070205080204" pitchFamily="50" charset="-128"/>
              </a:rPr>
              <a:t>2050</a:t>
            </a:r>
            <a:r>
              <a:rPr lang="ja-JP" altLang="en-US" sz="900" dirty="0">
                <a:latin typeface="ＭＳ Ｐゴシック" panose="020B0600070205080204" pitchFamily="50" charset="-128"/>
                <a:ea typeface="ＭＳ Ｐゴシック" panose="020B0600070205080204" pitchFamily="50" charset="-128"/>
              </a:rPr>
              <a:t>年時点については、化石燃料が全量水素・燃料アンモニア等に置き換わると仮定し、推計。</a:t>
            </a:r>
          </a:p>
        </p:txBody>
      </p:sp>
      <p:sp>
        <p:nvSpPr>
          <p:cNvPr id="71" name="スライド番号プレースホルダー 10"/>
          <p:cNvSpPr>
            <a:spLocks noGrp="1"/>
          </p:cNvSpPr>
          <p:nvPr>
            <p:ph type="sldNum" sz="quarter" idx="12"/>
          </p:nvPr>
        </p:nvSpPr>
        <p:spPr>
          <a:xfrm>
            <a:off x="9911833" y="9137956"/>
            <a:ext cx="2987040" cy="511175"/>
          </a:xfrm>
        </p:spPr>
        <p:txBody>
          <a:bodyPr/>
          <a:lstStyle/>
          <a:p>
            <a:fld id="{D7D1BB46-3E93-42EE-B90C-66F4951B72DB}" type="slidenum">
              <a:rPr kumimoji="1" lang="ja-JP" altLang="en-US" sz="1000" smtClean="0"/>
              <a:t>2</a:t>
            </a:fld>
            <a:endParaRPr kumimoji="1" lang="ja-JP" altLang="en-US" sz="1000" dirty="0"/>
          </a:p>
        </p:txBody>
      </p:sp>
      <p:sp>
        <p:nvSpPr>
          <p:cNvPr id="69" name="矢印: 五方向 23">
            <a:extLst>
              <a:ext uri="{FF2B5EF4-FFF2-40B4-BE49-F238E27FC236}">
                <a16:creationId xmlns:a16="http://schemas.microsoft.com/office/drawing/2014/main" id="{A3FDFA00-EBC0-4206-A1B6-6EC9BCABB734}"/>
              </a:ext>
            </a:extLst>
          </p:cNvPr>
          <p:cNvSpPr/>
          <p:nvPr/>
        </p:nvSpPr>
        <p:spPr>
          <a:xfrm>
            <a:off x="9079653" y="6494806"/>
            <a:ext cx="54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500" dirty="0">
              <a:solidFill>
                <a:schemeClr val="tx1"/>
              </a:solidFill>
              <a:latin typeface="+mn-ea"/>
            </a:endParaRPr>
          </a:p>
        </p:txBody>
      </p:sp>
      <p:graphicFrame>
        <p:nvGraphicFramePr>
          <p:cNvPr id="83" name="表 82">
            <a:extLst>
              <a:ext uri="{FF2B5EF4-FFF2-40B4-BE49-F238E27FC236}">
                <a16:creationId xmlns:a16="http://schemas.microsoft.com/office/drawing/2014/main" id="{C4C7EF10-0408-4019-B924-92DCF9C28774}"/>
              </a:ext>
            </a:extLst>
          </p:cNvPr>
          <p:cNvGraphicFramePr>
            <a:graphicFrameLocks noGrp="1"/>
          </p:cNvGraphicFramePr>
          <p:nvPr>
            <p:extLst/>
          </p:nvPr>
        </p:nvGraphicFramePr>
        <p:xfrm>
          <a:off x="6597512" y="6224476"/>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主な取組</a:t>
                      </a:r>
                    </a:p>
                  </a:txBody>
                  <a:tcPr anchor="ctr"/>
                </a:tc>
                <a:tc gridSpan="6">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短・中期（～</a:t>
                      </a:r>
                      <a:r>
                        <a:rPr kumimoji="1" lang="en-US" altLang="ja-JP" sz="1000" b="1" dirty="0">
                          <a:latin typeface="ＭＳ Ｐゴシック" panose="020B0600070205080204" pitchFamily="50" charset="-128"/>
                          <a:ea typeface="ＭＳ Ｐゴシック" panose="020B0600070205080204" pitchFamily="50" charset="-128"/>
                        </a:rPr>
                        <a:t>2030</a:t>
                      </a:r>
                      <a:r>
                        <a:rPr kumimoji="1" lang="ja-JP" altLang="en-US" sz="1000" b="1" dirty="0">
                          <a:latin typeface="ＭＳ Ｐゴシック" panose="020B0600070205080204" pitchFamily="50" charset="-128"/>
                          <a:ea typeface="ＭＳ Ｐゴシック" panose="020B0600070205080204" pitchFamily="50" charset="-128"/>
                        </a:rPr>
                        <a:t>年度）</a:t>
                      </a: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長期（～</a:t>
                      </a:r>
                      <a:r>
                        <a:rPr kumimoji="1" lang="en-US" altLang="ja-JP" sz="1000" b="1" dirty="0">
                          <a:latin typeface="ＭＳ Ｐゴシック" panose="020B0600070205080204" pitchFamily="50" charset="-128"/>
                          <a:ea typeface="ＭＳ Ｐゴシック" panose="020B0600070205080204" pitchFamily="50" charset="-128"/>
                        </a:rPr>
                        <a:t>2050</a:t>
                      </a:r>
                      <a:r>
                        <a:rPr kumimoji="1" lang="ja-JP" altLang="en-US" sz="100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ＭＳ Ｐゴシック" panose="020B0600070205080204" pitchFamily="50" charset="-128"/>
                          <a:ea typeface="ＭＳ Ｐゴシック" panose="020B0600070205080204" pitchFamily="50" charset="-128"/>
                          <a:cs typeface="+mn-cs"/>
                        </a:rPr>
                        <a:t>ヤード内荷役機械の電動化・</a:t>
                      </a:r>
                      <a:r>
                        <a:rPr kumimoji="1" lang="en-US" altLang="ja-JP" sz="900" kern="1200" dirty="0">
                          <a:solidFill>
                            <a:schemeClr val="tx1"/>
                          </a:solidFill>
                          <a:latin typeface="ＭＳ Ｐゴシック" panose="020B0600070205080204" pitchFamily="50" charset="-128"/>
                          <a:ea typeface="ＭＳ Ｐゴシック" panose="020B0600070205080204" pitchFamily="50" charset="-128"/>
                          <a:cs typeface="+mn-cs"/>
                        </a:rPr>
                        <a:t>FC</a:t>
                      </a:r>
                      <a:r>
                        <a:rPr kumimoji="1" lang="ja-JP" altLang="en-US" sz="900" kern="1200" dirty="0">
                          <a:solidFill>
                            <a:schemeClr val="tx1"/>
                          </a:solidFill>
                          <a:latin typeface="ＭＳ Ｐゴシック" panose="020B0600070205080204" pitchFamily="50" charset="-128"/>
                          <a:ea typeface="ＭＳ Ｐゴシック" panose="020B0600070205080204" pitchFamily="50" charset="-128"/>
                          <a:cs typeface="+mn-cs"/>
                        </a:rPr>
                        <a:t>化</a:t>
                      </a:r>
                    </a:p>
                  </a:txBody>
                  <a:tcPr anchor="ct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25203313"/>
                  </a:ext>
                </a:extLst>
              </a:tr>
            </a:tbl>
          </a:graphicData>
        </a:graphic>
      </p:graphicFrame>
      <p:sp>
        <p:nvSpPr>
          <p:cNvPr id="92" name="正方形/長方形 91">
            <a:extLst>
              <a:ext uri="{FF2B5EF4-FFF2-40B4-BE49-F238E27FC236}">
                <a16:creationId xmlns:a16="http://schemas.microsoft.com/office/drawing/2014/main" id="{F162397E-2031-452D-B1D0-FB6DE9DF28A9}"/>
              </a:ext>
            </a:extLst>
          </p:cNvPr>
          <p:cNvSpPr/>
          <p:nvPr/>
        </p:nvSpPr>
        <p:spPr>
          <a:xfrm>
            <a:off x="6412279" y="5995238"/>
            <a:ext cx="1233030"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①港湾ターミナル内</a:t>
            </a:r>
          </a:p>
        </p:txBody>
      </p:sp>
      <p:sp>
        <p:nvSpPr>
          <p:cNvPr id="94" name="矢印: 五方向 24">
            <a:extLst>
              <a:ext uri="{FF2B5EF4-FFF2-40B4-BE49-F238E27FC236}">
                <a16:creationId xmlns:a16="http://schemas.microsoft.com/office/drawing/2014/main" id="{8EE036D7-B817-4E34-96CB-783C45CD9E96}"/>
              </a:ext>
            </a:extLst>
          </p:cNvPr>
          <p:cNvSpPr/>
          <p:nvPr/>
        </p:nvSpPr>
        <p:spPr>
          <a:xfrm>
            <a:off x="11065087" y="6497478"/>
            <a:ext cx="1151815" cy="141097"/>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panose="020B0600070205080204" pitchFamily="50" charset="-128"/>
                <a:ea typeface="ＭＳ Ｐゴシック" panose="020B0600070205080204" pitchFamily="50" charset="-128"/>
              </a:rPr>
              <a:t>FC</a:t>
            </a:r>
            <a:r>
              <a:rPr kumimoji="1" lang="ja-JP" altLang="en-US" sz="700" dirty="0">
                <a:solidFill>
                  <a:schemeClr val="tx1"/>
                </a:solidFill>
                <a:latin typeface="ＭＳ Ｐゴシック" panose="020B0600070205080204" pitchFamily="50" charset="-128"/>
                <a:ea typeface="ＭＳ Ｐゴシック" panose="020B0600070205080204" pitchFamily="50" charset="-128"/>
              </a:rPr>
              <a:t>型荷役機械導入</a:t>
            </a:r>
            <a:endParaRPr kumimoji="1" lang="en-US" altLang="ja-JP" sz="600" dirty="0">
              <a:solidFill>
                <a:schemeClr val="tx1"/>
              </a:solidFill>
              <a:latin typeface="ＭＳ Ｐゴシック" panose="020B0600070205080204" pitchFamily="50" charset="-128"/>
              <a:ea typeface="ＭＳ Ｐゴシック" panose="020B0600070205080204" pitchFamily="50" charset="-128"/>
            </a:endParaRPr>
          </a:p>
          <a:p>
            <a:pPr algn="ctr"/>
            <a:r>
              <a:rPr lang="en-US" altLang="ja-JP" sz="600" dirty="0">
                <a:solidFill>
                  <a:schemeClr val="tx1"/>
                </a:solidFill>
                <a:latin typeface="ＭＳ Ｐゴシック" panose="020B0600070205080204" pitchFamily="50" charset="-128"/>
                <a:ea typeface="ＭＳ Ｐゴシック" panose="020B0600070205080204" pitchFamily="50" charset="-128"/>
              </a:rPr>
              <a:t>※</a:t>
            </a:r>
            <a:r>
              <a:rPr lang="ja-JP" altLang="en-US" sz="600" dirty="0">
                <a:solidFill>
                  <a:schemeClr val="tx1"/>
                </a:solidFill>
                <a:latin typeface="ＭＳ Ｐゴシック" panose="020B0600070205080204" pitchFamily="50" charset="-128"/>
                <a:ea typeface="ＭＳ Ｐゴシック" panose="020B0600070205080204" pitchFamily="50" charset="-128"/>
              </a:rPr>
              <a:t>更新時期に合わせ導入</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98" name="矢印: 五方向 23">
            <a:extLst>
              <a:ext uri="{FF2B5EF4-FFF2-40B4-BE49-F238E27FC236}">
                <a16:creationId xmlns:a16="http://schemas.microsoft.com/office/drawing/2014/main" id="{26568BFD-D07E-4431-9303-F2A876AB1955}"/>
              </a:ext>
            </a:extLst>
          </p:cNvPr>
          <p:cNvSpPr/>
          <p:nvPr/>
        </p:nvSpPr>
        <p:spPr>
          <a:xfrm>
            <a:off x="9079653" y="6493321"/>
            <a:ext cx="1972114" cy="141098"/>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a:solidFill>
                  <a:schemeClr val="tx1"/>
                </a:solidFill>
                <a:latin typeface="ＭＳ Ｐゴシック" panose="020B0600070205080204" pitchFamily="50" charset="-128"/>
                <a:ea typeface="ＭＳ Ｐゴシック" panose="020B0600070205080204" pitchFamily="50" charset="-128"/>
              </a:rPr>
              <a:t>フォークリフト・ストラドルキャリア等荷役機械のハイブリッド化・電動化・</a:t>
            </a:r>
            <a:r>
              <a:rPr lang="en-US" altLang="ja-JP" sz="500" dirty="0">
                <a:solidFill>
                  <a:schemeClr val="tx1"/>
                </a:solidFill>
                <a:latin typeface="ＭＳ Ｐゴシック" panose="020B0600070205080204" pitchFamily="50" charset="-128"/>
                <a:ea typeface="ＭＳ Ｐゴシック" panose="020B0600070205080204" pitchFamily="50" charset="-128"/>
              </a:rPr>
              <a:t>FC</a:t>
            </a:r>
            <a:r>
              <a:rPr lang="ja-JP" altLang="en-US" sz="500" dirty="0">
                <a:solidFill>
                  <a:schemeClr val="tx1"/>
                </a:solidFill>
                <a:latin typeface="ＭＳ Ｐゴシック" panose="020B0600070205080204" pitchFamily="50" charset="-128"/>
                <a:ea typeface="ＭＳ Ｐゴシック" panose="020B0600070205080204" pitchFamily="50" charset="-128"/>
              </a:rPr>
              <a:t>型荷役機械の開発</a:t>
            </a:r>
            <a:r>
              <a:rPr lang="en-US" altLang="ja-JP" sz="500" dirty="0">
                <a:solidFill>
                  <a:schemeClr val="tx1"/>
                </a:solidFill>
                <a:latin typeface="ＭＳ Ｐゴシック" panose="020B0600070205080204" pitchFamily="50" charset="-128"/>
                <a:ea typeface="ＭＳ Ｐゴシック" panose="020B0600070205080204" pitchFamily="50" charset="-128"/>
              </a:rPr>
              <a:t>※</a:t>
            </a:r>
            <a:r>
              <a:rPr lang="ja-JP" altLang="en-US" sz="500" dirty="0">
                <a:solidFill>
                  <a:schemeClr val="tx1"/>
                </a:solidFill>
                <a:latin typeface="ＭＳ Ｐゴシック" panose="020B0600070205080204" pitchFamily="50" charset="-128"/>
                <a:ea typeface="ＭＳ Ｐゴシック" panose="020B0600070205080204" pitchFamily="50" charset="-128"/>
              </a:rPr>
              <a:t>更新時期に合わせ導入</a:t>
            </a:r>
          </a:p>
        </p:txBody>
      </p:sp>
      <p:sp>
        <p:nvSpPr>
          <p:cNvPr id="60" name="正方形/長方形 59">
            <a:extLst>
              <a:ext uri="{FF2B5EF4-FFF2-40B4-BE49-F238E27FC236}">
                <a16:creationId xmlns:a16="http://schemas.microsoft.com/office/drawing/2014/main" id="{3D1BAC96-0B25-4EF7-8166-A72436E094FD}"/>
              </a:ext>
            </a:extLst>
          </p:cNvPr>
          <p:cNvSpPr/>
          <p:nvPr/>
        </p:nvSpPr>
        <p:spPr>
          <a:xfrm>
            <a:off x="8814431" y="1890795"/>
            <a:ext cx="3701447" cy="200055"/>
          </a:xfrm>
          <a:prstGeom prst="rect">
            <a:avLst/>
          </a:prstGeom>
        </p:spPr>
        <p:txBody>
          <a:bodyPr wrap="square">
            <a:spAutoFit/>
          </a:bodyPr>
          <a:lstStyle/>
          <a:p>
            <a:r>
              <a:rPr lang="en-US" altLang="ja-JP" sz="700" dirty="0">
                <a:latin typeface="+mn-ea"/>
                <a:cs typeface="ＭＳ Ｐゴシック" panose="020B0600070205080204" pitchFamily="50" charset="-128"/>
              </a:rPr>
              <a:t>※</a:t>
            </a:r>
            <a:r>
              <a:rPr lang="ja-JP" altLang="ja-JP" sz="700" dirty="0">
                <a:latin typeface="+mn-ea"/>
                <a:cs typeface="ＭＳ Ｐゴシック" panose="020B0600070205080204" pitchFamily="50" charset="-128"/>
              </a:rPr>
              <a:t>端数処理を四捨五入により行っていることから、総数と内訳の計とが一致しない場合がある</a:t>
            </a:r>
            <a:endParaRPr lang="ja-JP" altLang="en-US" sz="700" dirty="0">
              <a:latin typeface="+mn-ea"/>
            </a:endParaRPr>
          </a:p>
        </p:txBody>
      </p:sp>
    </p:spTree>
    <p:extLst>
      <p:ext uri="{BB962C8B-B14F-4D97-AF65-F5344CB8AC3E}">
        <p14:creationId xmlns:p14="http://schemas.microsoft.com/office/powerpoint/2010/main" val="678581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1F952D16-755E-4ADB-A14A-DC5279CA9C84}"/>
              </a:ext>
            </a:extLst>
          </p:cNvPr>
          <p:cNvPicPr>
            <a:picLocks noChangeAspect="1"/>
          </p:cNvPicPr>
          <p:nvPr/>
        </p:nvPicPr>
        <p:blipFill rotWithShape="1">
          <a:blip r:embed="rId2"/>
          <a:srcRect l="30866" r="10770" b="11778"/>
          <a:stretch/>
        </p:blipFill>
        <p:spPr>
          <a:xfrm>
            <a:off x="2681450" y="7541169"/>
            <a:ext cx="1341109" cy="1262877"/>
          </a:xfrm>
          <a:prstGeom prst="rect">
            <a:avLst/>
          </a:prstGeom>
        </p:spPr>
      </p:pic>
      <p:sp>
        <p:nvSpPr>
          <p:cNvPr id="60" name="矢印: 五方向 23">
            <a:extLst>
              <a:ext uri="{FF2B5EF4-FFF2-40B4-BE49-F238E27FC236}">
                <a16:creationId xmlns:a16="http://schemas.microsoft.com/office/drawing/2014/main" id="{8EE9BA8C-D85B-444D-8B73-EAAF010CCC42}"/>
              </a:ext>
            </a:extLst>
          </p:cNvPr>
          <p:cNvSpPr/>
          <p:nvPr/>
        </p:nvSpPr>
        <p:spPr>
          <a:xfrm>
            <a:off x="9088439" y="6495672"/>
            <a:ext cx="54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500" dirty="0">
              <a:solidFill>
                <a:schemeClr val="tx1"/>
              </a:solidFill>
              <a:latin typeface="+mn-ea"/>
            </a:endParaRPr>
          </a:p>
        </p:txBody>
      </p:sp>
      <p:sp>
        <p:nvSpPr>
          <p:cNvPr id="55" name="テキスト ボックス 54">
            <a:extLst>
              <a:ext uri="{FF2B5EF4-FFF2-40B4-BE49-F238E27FC236}">
                <a16:creationId xmlns:a16="http://schemas.microsoft.com/office/drawing/2014/main" id="{E5531173-63D8-45F2-A9EB-D166664B7982}"/>
              </a:ext>
            </a:extLst>
          </p:cNvPr>
          <p:cNvSpPr txBox="1"/>
          <p:nvPr/>
        </p:nvSpPr>
        <p:spPr>
          <a:xfrm>
            <a:off x="8960682" y="6409071"/>
            <a:ext cx="796845" cy="292388"/>
          </a:xfrm>
          <a:prstGeom prst="rect">
            <a:avLst/>
          </a:prstGeom>
          <a:noFill/>
          <a:ln>
            <a:noFill/>
          </a:ln>
        </p:spPr>
        <p:txBody>
          <a:bodyPr wrap="square" rtlCol="0">
            <a:spAutoFit/>
          </a:bodyPr>
          <a:lstStyle/>
          <a:p>
            <a:pPr algn="ctr"/>
            <a:r>
              <a:rPr lang="ja-JP" altLang="en-US" sz="700" dirty="0">
                <a:latin typeface="ＭＳ Ｐゴシック" panose="020B0600070205080204" pitchFamily="50" charset="-128"/>
                <a:ea typeface="ＭＳ Ｐゴシック" panose="020B0600070205080204" pitchFamily="50" charset="-128"/>
              </a:rPr>
              <a:t>調査・検討</a:t>
            </a:r>
          </a:p>
          <a:p>
            <a:pPr algn="ctr"/>
            <a:r>
              <a:rPr lang="en-US" altLang="ja-JP" sz="600" dirty="0">
                <a:latin typeface="ＭＳ Ｐゴシック" panose="020B0600070205080204" pitchFamily="50" charset="-128"/>
                <a:ea typeface="ＭＳ Ｐゴシック" panose="020B0600070205080204" pitchFamily="50" charset="-128"/>
              </a:rPr>
              <a:t>(2023</a:t>
            </a:r>
            <a:r>
              <a:rPr lang="ja-JP" altLang="en-US" sz="600" dirty="0">
                <a:latin typeface="ＭＳ Ｐゴシック" panose="020B0600070205080204" pitchFamily="50" charset="-128"/>
                <a:ea typeface="ＭＳ Ｐゴシック" panose="020B0600070205080204" pitchFamily="50" charset="-128"/>
              </a:rPr>
              <a:t>・</a:t>
            </a:r>
            <a:r>
              <a:rPr lang="en-US" altLang="ja-JP" sz="600" dirty="0">
                <a:latin typeface="ＭＳ Ｐゴシック" panose="020B0600070205080204" pitchFamily="50" charset="-128"/>
                <a:ea typeface="ＭＳ Ｐゴシック" panose="020B0600070205080204" pitchFamily="50" charset="-128"/>
              </a:rPr>
              <a:t>2024</a:t>
            </a:r>
            <a:r>
              <a:rPr lang="ja-JP" altLang="en-US" sz="600" dirty="0">
                <a:latin typeface="ＭＳ Ｐゴシック" panose="020B0600070205080204" pitchFamily="50" charset="-128"/>
                <a:ea typeface="ＭＳ Ｐゴシック" panose="020B0600070205080204" pitchFamily="50" charset="-128"/>
              </a:rPr>
              <a:t>年度</a:t>
            </a:r>
            <a:r>
              <a:rPr lang="en-US" altLang="ja-JP" sz="600" dirty="0">
                <a:latin typeface="ＭＳ Ｐゴシック" panose="020B0600070205080204" pitchFamily="50" charset="-128"/>
                <a:ea typeface="ＭＳ Ｐゴシック" panose="020B0600070205080204" pitchFamily="50" charset="-128"/>
              </a:rPr>
              <a:t>)</a:t>
            </a:r>
          </a:p>
        </p:txBody>
      </p:sp>
      <p:graphicFrame>
        <p:nvGraphicFramePr>
          <p:cNvPr id="92" name="表 91">
            <a:extLst>
              <a:ext uri="{FF2B5EF4-FFF2-40B4-BE49-F238E27FC236}">
                <a16:creationId xmlns:a16="http://schemas.microsoft.com/office/drawing/2014/main" id="{D8923604-1558-4E51-9B6C-DD5EFDABC493}"/>
              </a:ext>
            </a:extLst>
          </p:cNvPr>
          <p:cNvGraphicFramePr>
            <a:graphicFrameLocks noGrp="1"/>
          </p:cNvGraphicFramePr>
          <p:nvPr>
            <p:extLst>
              <p:ext uri="{D42A27DB-BD31-4B8C-83A1-F6EECF244321}">
                <p14:modId xmlns:p14="http://schemas.microsoft.com/office/powerpoint/2010/main" val="4177664952"/>
              </p:ext>
            </p:extLst>
          </p:nvPr>
        </p:nvGraphicFramePr>
        <p:xfrm>
          <a:off x="6601660" y="6204745"/>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主な取組</a:t>
                      </a:r>
                    </a:p>
                  </a:txBody>
                  <a:tcPr anchor="ctr"/>
                </a:tc>
                <a:tc gridSpan="6">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短・中期（～</a:t>
                      </a:r>
                      <a:r>
                        <a:rPr kumimoji="1" lang="en-US" altLang="ja-JP" sz="1000" b="1" dirty="0">
                          <a:latin typeface="ＭＳ Ｐゴシック" panose="020B0600070205080204" pitchFamily="50" charset="-128"/>
                          <a:ea typeface="ＭＳ Ｐゴシック" panose="020B0600070205080204" pitchFamily="50" charset="-128"/>
                        </a:rPr>
                        <a:t>2030</a:t>
                      </a:r>
                      <a:r>
                        <a:rPr kumimoji="1" lang="ja-JP" altLang="en-US" sz="1000" b="1" dirty="0">
                          <a:latin typeface="ＭＳ Ｐゴシック" panose="020B0600070205080204" pitchFamily="50" charset="-128"/>
                          <a:ea typeface="ＭＳ Ｐゴシック" panose="020B0600070205080204" pitchFamily="50" charset="-128"/>
                        </a:rPr>
                        <a:t>年度）</a:t>
                      </a: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latin typeface="ＭＳ Ｐゴシック" panose="020B0600070205080204" pitchFamily="50" charset="-128"/>
                          <a:ea typeface="ＭＳ Ｐゴシック" panose="020B0600070205080204" pitchFamily="50" charset="-128"/>
                        </a:rPr>
                        <a:t>長期（～</a:t>
                      </a:r>
                      <a:r>
                        <a:rPr kumimoji="1" lang="en-US" altLang="ja-JP" sz="1000" b="1" dirty="0">
                          <a:latin typeface="ＭＳ Ｐゴシック" panose="020B0600070205080204" pitchFamily="50" charset="-128"/>
                          <a:ea typeface="ＭＳ Ｐゴシック" panose="020B0600070205080204" pitchFamily="50" charset="-128"/>
                        </a:rPr>
                        <a:t>2050</a:t>
                      </a:r>
                      <a:r>
                        <a:rPr kumimoji="1" lang="ja-JP" altLang="en-US" sz="100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0">
                <a:tc>
                  <a:txBody>
                    <a:bodyPr/>
                    <a:lstStyle/>
                    <a:p>
                      <a:r>
                        <a:rPr kumimoji="1" lang="ja-JP" altLang="en-US" sz="900" kern="1200" dirty="0">
                          <a:solidFill>
                            <a:schemeClr val="tx1"/>
                          </a:solidFill>
                          <a:latin typeface="ＭＳ Ｐゴシック" panose="020B0600070205080204" pitchFamily="50" charset="-128"/>
                          <a:ea typeface="ＭＳ Ｐゴシック" panose="020B0600070205080204" pitchFamily="50" charset="-128"/>
                          <a:cs typeface="+mn-cs"/>
                        </a:rPr>
                        <a:t>陸上電力供給施設整備</a:t>
                      </a:r>
                    </a:p>
                  </a:txBody>
                  <a:tcPr anchor="ct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900782027"/>
                  </a:ext>
                </a:extLst>
              </a:tr>
            </a:tbl>
          </a:graphicData>
        </a:graphic>
      </p:graphicFrame>
      <p:graphicFrame>
        <p:nvGraphicFramePr>
          <p:cNvPr id="65" name="表 64">
            <a:extLst>
              <a:ext uri="{FF2B5EF4-FFF2-40B4-BE49-F238E27FC236}">
                <a16:creationId xmlns:a16="http://schemas.microsoft.com/office/drawing/2014/main" id="{41605681-A327-4315-915F-4B7930DE886C}"/>
              </a:ext>
            </a:extLst>
          </p:cNvPr>
          <p:cNvGraphicFramePr>
            <a:graphicFrameLocks noGrp="1"/>
          </p:cNvGraphicFramePr>
          <p:nvPr>
            <p:extLst>
              <p:ext uri="{D42A27DB-BD31-4B8C-83A1-F6EECF244321}">
                <p14:modId xmlns:p14="http://schemas.microsoft.com/office/powerpoint/2010/main" val="3675411433"/>
              </p:ext>
            </p:extLst>
          </p:nvPr>
        </p:nvGraphicFramePr>
        <p:xfrm>
          <a:off x="6564507" y="7640528"/>
          <a:ext cx="5616624" cy="47244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00" dirty="0">
                          <a:latin typeface="+mj-ea"/>
                          <a:ea typeface="+mj-ea"/>
                        </a:rPr>
                        <a:t>主な取組</a:t>
                      </a:r>
                    </a:p>
                  </a:txBody>
                  <a:tcPr anchor="ctr"/>
                </a:tc>
                <a:tc gridSpan="6">
                  <a:txBody>
                    <a:bodyPr/>
                    <a:lstStyle/>
                    <a:p>
                      <a:pPr algn="ctr"/>
                      <a:r>
                        <a:rPr kumimoji="1" lang="ja-JP" altLang="en-US" sz="1000" b="1" dirty="0"/>
                        <a:t>短・中期（～</a:t>
                      </a:r>
                      <a:r>
                        <a:rPr kumimoji="1" lang="en-US" altLang="ja-JP" sz="1000" b="1" dirty="0"/>
                        <a:t>2030</a:t>
                      </a:r>
                      <a:r>
                        <a:rPr kumimoji="1" lang="ja-JP" altLang="en-US" sz="1000" b="1" dirty="0"/>
                        <a:t>年度）</a:t>
                      </a:r>
                      <a:endParaRPr kumimoji="1" lang="ja-JP" altLang="en-US" sz="10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00" b="1" dirty="0"/>
                        <a:t>長期（～</a:t>
                      </a:r>
                      <a:r>
                        <a:rPr kumimoji="1" lang="en-US" altLang="ja-JP" sz="1000" b="1" dirty="0"/>
                        <a:t>2050</a:t>
                      </a:r>
                      <a:r>
                        <a:rPr kumimoji="1" lang="ja-JP" altLang="en-US" sz="1000" b="1" dirty="0"/>
                        <a:t>年）</a:t>
                      </a:r>
                    </a:p>
                  </a:txBody>
                  <a:tcPr/>
                </a:tc>
                <a:extLst>
                  <a:ext uri="{0D108BD9-81ED-4DB2-BD59-A6C34878D82A}">
                    <a16:rowId xmlns:a16="http://schemas.microsoft.com/office/drawing/2014/main" val="2694867600"/>
                  </a:ext>
                </a:extLst>
              </a:tr>
              <a:tr h="13489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0" u="none" kern="1200" dirty="0">
                          <a:solidFill>
                            <a:schemeClr val="tx1"/>
                          </a:solidFill>
                          <a:latin typeface="+mn-ea"/>
                          <a:ea typeface="+mn-ea"/>
                          <a:cs typeface="+mn-cs"/>
                        </a:rPr>
                        <a:t>ブルーカーボン生態系</a:t>
                      </a:r>
                    </a:p>
                  </a:txBody>
                  <a:tcPr anchor="ctr"/>
                </a:tc>
                <a:tc>
                  <a:txBody>
                    <a:bodyPr/>
                    <a:lstStyle/>
                    <a:p>
                      <a:endParaRPr kumimoji="1" lang="ja-JP" altLang="en-US" sz="900" dirty="0"/>
                    </a:p>
                  </a:txBody>
                  <a:tcPr>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p>
                  </a:txBody>
                  <a:tcPr>
                    <a:lnL w="12700" cap="flat" cmpd="sng" algn="ctr">
                      <a:noFill/>
                      <a:prstDash val="solid"/>
                      <a:round/>
                      <a:headEnd type="none" w="med" len="med"/>
                      <a:tailEnd type="none" w="med" len="med"/>
                    </a:lnL>
                  </a:tcPr>
                </a:tc>
                <a:tc>
                  <a:txBody>
                    <a:bodyPr/>
                    <a:lstStyle/>
                    <a:p>
                      <a:endParaRPr kumimoji="1" lang="ja-JP" altLang="en-US" sz="900" dirty="0"/>
                    </a:p>
                  </a:txBody>
                  <a:tcPr/>
                </a:tc>
                <a:extLst>
                  <a:ext uri="{0D108BD9-81ED-4DB2-BD59-A6C34878D82A}">
                    <a16:rowId xmlns:a16="http://schemas.microsoft.com/office/drawing/2014/main" val="2014264310"/>
                  </a:ext>
                </a:extLst>
              </a:tr>
            </a:tbl>
          </a:graphicData>
        </a:graphic>
      </p:graphicFrame>
      <p:sp>
        <p:nvSpPr>
          <p:cNvPr id="59" name="正方形/長方形 58">
            <a:extLst>
              <a:ext uri="{FF2B5EF4-FFF2-40B4-BE49-F238E27FC236}">
                <a16:creationId xmlns:a16="http://schemas.microsoft.com/office/drawing/2014/main" id="{ACC3134A-EA5E-47A6-867C-13E94F8F0012}"/>
              </a:ext>
            </a:extLst>
          </p:cNvPr>
          <p:cNvSpPr/>
          <p:nvPr/>
        </p:nvSpPr>
        <p:spPr>
          <a:xfrm>
            <a:off x="381629" y="7010079"/>
            <a:ext cx="5886000" cy="246221"/>
          </a:xfrm>
          <a:prstGeom prst="rect">
            <a:avLst/>
          </a:prstGeom>
          <a:ln w="6350">
            <a:solidFill>
              <a:schemeClr val="tx1"/>
            </a:solidFill>
          </a:ln>
        </p:spPr>
        <p:txBody>
          <a:bodyPr wrap="square">
            <a:spAutoFit/>
          </a:bodyPr>
          <a:lstStyle/>
          <a:p>
            <a:r>
              <a:rPr lang="ja-JP" altLang="en-US" sz="1000" dirty="0">
                <a:latin typeface="ＭＳ Ｐゴシック" panose="020B0600070205080204" pitchFamily="50" charset="-128"/>
                <a:ea typeface="ＭＳ Ｐゴシック" panose="020B0600070205080204" pitchFamily="50" charset="-128"/>
              </a:rPr>
              <a:t>「ターミナル内」「船舶・車両」「ターミナル外」の</a:t>
            </a:r>
            <a:r>
              <a:rPr lang="en-US" altLang="ja-JP" sz="1000" dirty="0">
                <a:latin typeface="ＭＳ Ｐゴシック" panose="020B0600070205080204" pitchFamily="50" charset="-128"/>
                <a:ea typeface="ＭＳ Ｐゴシック" panose="020B0600070205080204" pitchFamily="50" charset="-128"/>
              </a:rPr>
              <a:t>3</a:t>
            </a:r>
            <a:r>
              <a:rPr lang="ja-JP" altLang="en-US" sz="1000" dirty="0">
                <a:latin typeface="ＭＳ Ｐゴシック" panose="020B0600070205080204" pitchFamily="50" charset="-128"/>
                <a:ea typeface="ＭＳ Ｐゴシック" panose="020B0600070205080204" pitchFamily="50" charset="-128"/>
              </a:rPr>
              <a:t>区域に分類すると、 「ターミナル外」が約</a:t>
            </a:r>
            <a:r>
              <a:rPr lang="en-US" altLang="ja-JP" sz="1000" dirty="0">
                <a:latin typeface="ＭＳ Ｐゴシック" panose="020B0600070205080204" pitchFamily="50" charset="-128"/>
                <a:ea typeface="ＭＳ Ｐゴシック" panose="020B0600070205080204" pitchFamily="50" charset="-128"/>
              </a:rPr>
              <a:t>98</a:t>
            </a:r>
            <a:r>
              <a:rPr lang="ja-JP" altLang="en-US" sz="1000" dirty="0">
                <a:latin typeface="ＭＳ Ｐゴシック" panose="020B0600070205080204" pitchFamily="50" charset="-128"/>
                <a:ea typeface="ＭＳ Ｐゴシック" panose="020B0600070205080204" pitchFamily="50" charset="-128"/>
              </a:rPr>
              <a:t>％を占めた。</a:t>
            </a:r>
          </a:p>
        </p:txBody>
      </p:sp>
      <p:sp>
        <p:nvSpPr>
          <p:cNvPr id="6" name="正方形/長方形 5">
            <a:extLst>
              <a:ext uri="{FF2B5EF4-FFF2-40B4-BE49-F238E27FC236}">
                <a16:creationId xmlns:a16="http://schemas.microsoft.com/office/drawing/2014/main" id="{AAE4159D-C26B-4D74-A6CF-7876D1FD7834}"/>
              </a:ext>
            </a:extLst>
          </p:cNvPr>
          <p:cNvSpPr/>
          <p:nvPr/>
        </p:nvSpPr>
        <p:spPr>
          <a:xfrm>
            <a:off x="341488" y="693937"/>
            <a:ext cx="5972188" cy="861774"/>
          </a:xfrm>
          <a:prstGeom prst="rect">
            <a:avLst/>
          </a:prstGeom>
        </p:spPr>
        <p:txBody>
          <a:bodyPr wrap="square">
            <a:spAutoFit/>
          </a:bodyPr>
          <a:lstStyle/>
          <a:p>
            <a:pPr marL="171450" indent="-171450">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阪南</a:t>
            </a:r>
            <a:r>
              <a:rPr lang="en-US" altLang="ja-JP" sz="1000" dirty="0">
                <a:latin typeface="ＭＳ Ｐゴシック" panose="020B0600070205080204" pitchFamily="50" charset="-128"/>
                <a:ea typeface="ＭＳ Ｐゴシック" panose="020B0600070205080204" pitchFamily="50" charset="-128"/>
              </a:rPr>
              <a:t>4</a:t>
            </a:r>
            <a:r>
              <a:rPr lang="ja-JP" altLang="en-US" sz="1000" dirty="0">
                <a:latin typeface="ＭＳ Ｐゴシック" panose="020B0600070205080204" pitchFamily="50" charset="-128"/>
                <a:ea typeface="ＭＳ Ｐゴシック" panose="020B0600070205080204" pitchFamily="50" charset="-128"/>
              </a:rPr>
              <a:t>区においては隣接する阪南</a:t>
            </a:r>
            <a:r>
              <a:rPr lang="en-US" altLang="ja-JP" sz="1000" dirty="0">
                <a:latin typeface="ＭＳ Ｐゴシック" panose="020B0600070205080204" pitchFamily="50" charset="-128"/>
                <a:ea typeface="ＭＳ Ｐゴシック" panose="020B0600070205080204" pitchFamily="50" charset="-128"/>
              </a:rPr>
              <a:t>5</a:t>
            </a:r>
            <a:r>
              <a:rPr lang="ja-JP" altLang="en-US" sz="1000" dirty="0">
                <a:latin typeface="ＭＳ Ｐゴシック" panose="020B0600070205080204" pitchFamily="50" charset="-128"/>
                <a:ea typeface="ＭＳ Ｐゴシック" panose="020B0600070205080204" pitchFamily="50" charset="-128"/>
              </a:rPr>
              <a:t>区、</a:t>
            </a:r>
            <a:r>
              <a:rPr lang="en-US" altLang="ja-JP" sz="1000" dirty="0">
                <a:latin typeface="ＭＳ Ｐゴシック" panose="020B0600070205080204" pitchFamily="50" charset="-128"/>
                <a:ea typeface="ＭＳ Ｐゴシック" panose="020B0600070205080204" pitchFamily="50" charset="-128"/>
              </a:rPr>
              <a:t>6</a:t>
            </a:r>
            <a:r>
              <a:rPr lang="ja-JP" altLang="en-US" sz="1000" dirty="0">
                <a:latin typeface="ＭＳ Ｐゴシック" panose="020B0600070205080204" pitchFamily="50" charset="-128"/>
                <a:ea typeface="ＭＳ Ｐゴシック" panose="020B0600070205080204" pitchFamily="50" charset="-128"/>
              </a:rPr>
              <a:t>区とあわせて工業用地、港湾用地、住宅用地等を整備し、「住み」「働き」「憩う」総合的なまちづくりを進展</a:t>
            </a:r>
            <a:endParaRPr lang="en-US" altLang="ja-JP" sz="10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阪南</a:t>
            </a:r>
            <a:r>
              <a:rPr lang="en-US" altLang="ja-JP" sz="1000" dirty="0">
                <a:latin typeface="ＭＳ Ｐゴシック" panose="020B0600070205080204" pitchFamily="50" charset="-128"/>
                <a:ea typeface="ＭＳ Ｐゴシック" panose="020B0600070205080204" pitchFamily="50" charset="-128"/>
              </a:rPr>
              <a:t>2</a:t>
            </a:r>
            <a:r>
              <a:rPr lang="ja-JP" altLang="en-US" sz="1000" dirty="0">
                <a:latin typeface="ＭＳ Ｐゴシック" panose="020B0600070205080204" pitchFamily="50" charset="-128"/>
                <a:ea typeface="ＭＳ Ｐゴシック" panose="020B0600070205080204" pitchFamily="50" charset="-128"/>
              </a:rPr>
              <a:t>区整備事業では、物流機能の強化、工場移転用地の確保、防災機能の確保、緑地などの水辺環境の整備等を行い、人と環境にやさしい港湾空間を形成</a:t>
            </a:r>
          </a:p>
          <a:p>
            <a:pPr marL="171450" indent="-171450">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現在も埋め立てによる土地造成が進められており、製造業や物流・保管施設等の企業進出が進展</a:t>
            </a:r>
          </a:p>
        </p:txBody>
      </p:sp>
      <p:sp>
        <p:nvSpPr>
          <p:cNvPr id="2" name="正方形/長方形 1"/>
          <p:cNvSpPr/>
          <p:nvPr/>
        </p:nvSpPr>
        <p:spPr>
          <a:xfrm>
            <a:off x="347238" y="445658"/>
            <a:ext cx="5973945" cy="896345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9"/>
          <p:cNvSpPr txBox="1">
            <a:spLocks noChangeArrowheads="1"/>
          </p:cNvSpPr>
          <p:nvPr/>
        </p:nvSpPr>
        <p:spPr bwMode="auto">
          <a:xfrm>
            <a:off x="350567" y="449060"/>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１．阪南港の特徴</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95944"/>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60495" y="92071"/>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HGP創英角ｺﾞｼｯｸUB" panose="020B0900000000000000" pitchFamily="50" charset="-128"/>
                <a:ea typeface="HGP創英角ｺﾞｼｯｸUB" panose="020B0900000000000000" pitchFamily="50" charset="-128"/>
                <a:cs typeface="Times New Roman"/>
              </a:rPr>
              <a:t>阪南港　</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形成計画（案）　概要版</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46026" y="445658"/>
            <a:ext cx="5973945" cy="8963453"/>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テキスト ボックス 9">
            <a:extLst>
              <a:ext uri="{FF2B5EF4-FFF2-40B4-BE49-F238E27FC236}">
                <a16:creationId xmlns:a16="http://schemas.microsoft.com/office/drawing/2014/main" id="{4F67B338-2DBC-4E13-82D9-B5EE9FD1BC93}"/>
              </a:ext>
            </a:extLst>
          </p:cNvPr>
          <p:cNvSpPr txBox="1">
            <a:spLocks noChangeArrowheads="1"/>
          </p:cNvSpPr>
          <p:nvPr/>
        </p:nvSpPr>
        <p:spPr bwMode="auto">
          <a:xfrm>
            <a:off x="6455752" y="417375"/>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４．温室効果ガスの削減目標及び削減計画</a:t>
            </a:r>
          </a:p>
        </p:txBody>
      </p:sp>
      <p:sp>
        <p:nvSpPr>
          <p:cNvPr id="150" name="テキスト ボックス 9">
            <a:extLst>
              <a:ext uri="{FF2B5EF4-FFF2-40B4-BE49-F238E27FC236}">
                <a16:creationId xmlns:a16="http://schemas.microsoft.com/office/drawing/2014/main" id="{E6E2A18A-5F70-43D6-B5A4-5C7553E2D404}"/>
              </a:ext>
            </a:extLst>
          </p:cNvPr>
          <p:cNvSpPr txBox="1">
            <a:spLocks noChangeArrowheads="1"/>
          </p:cNvSpPr>
          <p:nvPr/>
        </p:nvSpPr>
        <p:spPr bwMode="auto">
          <a:xfrm>
            <a:off x="6450454" y="3926518"/>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206" name="テキスト ボックス 9">
            <a:extLst>
              <a:ext uri="{FF2B5EF4-FFF2-40B4-BE49-F238E27FC236}">
                <a16:creationId xmlns:a16="http://schemas.microsoft.com/office/drawing/2014/main" id="{8455C23B-6E9B-4047-872F-2818328FCCFE}"/>
              </a:ext>
            </a:extLst>
          </p:cNvPr>
          <p:cNvSpPr txBox="1">
            <a:spLocks noChangeArrowheads="1"/>
          </p:cNvSpPr>
          <p:nvPr/>
        </p:nvSpPr>
        <p:spPr bwMode="auto">
          <a:xfrm>
            <a:off x="6455752" y="2334257"/>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５．水素・燃料アンモニア等供給目標及び供給計画</a:t>
            </a:r>
          </a:p>
        </p:txBody>
      </p:sp>
      <p:sp>
        <p:nvSpPr>
          <p:cNvPr id="30" name="テキスト ボックス 9">
            <a:extLst>
              <a:ext uri="{FF2B5EF4-FFF2-40B4-BE49-F238E27FC236}">
                <a16:creationId xmlns:a16="http://schemas.microsoft.com/office/drawing/2014/main" id="{C0BA4A30-05B3-429C-95EF-0ED7AECB1D41}"/>
              </a:ext>
            </a:extLst>
          </p:cNvPr>
          <p:cNvSpPr txBox="1">
            <a:spLocks noChangeArrowheads="1"/>
          </p:cNvSpPr>
          <p:nvPr/>
        </p:nvSpPr>
        <p:spPr bwMode="auto">
          <a:xfrm>
            <a:off x="6446026" y="5636797"/>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７．ロードマップ</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2" name="正方形/長方形 51">
            <a:extLst>
              <a:ext uri="{FF2B5EF4-FFF2-40B4-BE49-F238E27FC236}">
                <a16:creationId xmlns:a16="http://schemas.microsoft.com/office/drawing/2014/main" id="{A3EA9319-6EF1-4642-84E1-4FAB7825CA79}"/>
              </a:ext>
            </a:extLst>
          </p:cNvPr>
          <p:cNvSpPr/>
          <p:nvPr/>
        </p:nvSpPr>
        <p:spPr>
          <a:xfrm>
            <a:off x="2556361" y="7248872"/>
            <a:ext cx="1547218"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2021</a:t>
            </a:r>
            <a:r>
              <a:rPr lang="ja-JP" altLang="en-US" sz="1000" dirty="0">
                <a:latin typeface="HGP創英角ｺﾞｼｯｸUB" panose="020B0900000000000000" pitchFamily="50" charset="-128"/>
                <a:ea typeface="HGP創英角ｺﾞｼｯｸUB" panose="020B0900000000000000" pitchFamily="50" charset="-128"/>
              </a:rPr>
              <a:t>年度の</a:t>
            </a: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46" name="正方形/長方形 45">
            <a:extLst>
              <a:ext uri="{FF2B5EF4-FFF2-40B4-BE49-F238E27FC236}">
                <a16:creationId xmlns:a16="http://schemas.microsoft.com/office/drawing/2014/main" id="{FCF148DD-7317-4338-BE66-5E213D2B9177}"/>
              </a:ext>
            </a:extLst>
          </p:cNvPr>
          <p:cNvSpPr/>
          <p:nvPr/>
        </p:nvSpPr>
        <p:spPr>
          <a:xfrm>
            <a:off x="3741008" y="8520786"/>
            <a:ext cx="1047202" cy="231847"/>
          </a:xfrm>
          <a:prstGeom prst="rect">
            <a:avLst/>
          </a:prstGeom>
          <a:noFill/>
        </p:spPr>
        <p:txBody>
          <a:bodyPr wrap="square">
            <a:spAutoFit/>
          </a:bodyPr>
          <a:lstStyle/>
          <a:p>
            <a:r>
              <a:rPr lang="ja-JP" altLang="en-US" sz="900" b="1" dirty="0"/>
              <a:t>単位：千トン</a:t>
            </a:r>
          </a:p>
        </p:txBody>
      </p:sp>
      <p:sp>
        <p:nvSpPr>
          <p:cNvPr id="56" name="正方形/長方形 55">
            <a:extLst>
              <a:ext uri="{FF2B5EF4-FFF2-40B4-BE49-F238E27FC236}">
                <a16:creationId xmlns:a16="http://schemas.microsoft.com/office/drawing/2014/main" id="{DECFE75A-444E-46C1-817B-B77BA6B5C656}"/>
              </a:ext>
            </a:extLst>
          </p:cNvPr>
          <p:cNvSpPr/>
          <p:nvPr/>
        </p:nvSpPr>
        <p:spPr>
          <a:xfrm>
            <a:off x="11754398" y="913832"/>
            <a:ext cx="1047202" cy="231847"/>
          </a:xfrm>
          <a:prstGeom prst="rect">
            <a:avLst/>
          </a:prstGeom>
        </p:spPr>
        <p:txBody>
          <a:bodyPr wrap="square">
            <a:spAutoFit/>
          </a:bodyPr>
          <a:lstStyle/>
          <a:p>
            <a:r>
              <a:rPr lang="ja-JP" altLang="en-US" sz="900" b="1" dirty="0"/>
              <a:t>単位：千トン</a:t>
            </a:r>
          </a:p>
        </p:txBody>
      </p:sp>
      <p:sp>
        <p:nvSpPr>
          <p:cNvPr id="79" name="正方形/長方形 78">
            <a:extLst>
              <a:ext uri="{FF2B5EF4-FFF2-40B4-BE49-F238E27FC236}">
                <a16:creationId xmlns:a16="http://schemas.microsoft.com/office/drawing/2014/main" id="{31A33F78-476F-47B3-BF17-80E0005B0013}"/>
              </a:ext>
            </a:extLst>
          </p:cNvPr>
          <p:cNvSpPr/>
          <p:nvPr/>
        </p:nvSpPr>
        <p:spPr>
          <a:xfrm>
            <a:off x="1040079" y="7250538"/>
            <a:ext cx="822661" cy="246221"/>
          </a:xfrm>
          <a:prstGeom prst="rect">
            <a:avLst/>
          </a:prstGeom>
        </p:spPr>
        <p:txBody>
          <a:bodyPr wrap="none">
            <a:spAutoFit/>
          </a:bodyPr>
          <a:lstStyle/>
          <a:p>
            <a:pPr algn="ctr"/>
            <a:r>
              <a:rPr lang="en-US" altLang="ja-JP" sz="1000" dirty="0">
                <a:latin typeface="HGP創英角ｺﾞｼｯｸUB" panose="020B0900000000000000" pitchFamily="50" charset="-128"/>
                <a:ea typeface="HGP創英角ｺﾞｼｯｸUB" panose="020B0900000000000000" pitchFamily="50" charset="-128"/>
              </a:rPr>
              <a:t>CO2</a:t>
            </a:r>
            <a:r>
              <a:rPr lang="ja-JP" altLang="en-US" sz="1000" dirty="0">
                <a:latin typeface="HGP創英角ｺﾞｼｯｸUB" panose="020B0900000000000000" pitchFamily="50" charset="-128"/>
                <a:ea typeface="HGP創英角ｺﾞｼｯｸUB" panose="020B0900000000000000" pitchFamily="50" charset="-128"/>
              </a:rPr>
              <a:t>排出量</a:t>
            </a:r>
          </a:p>
        </p:txBody>
      </p:sp>
      <p:sp>
        <p:nvSpPr>
          <p:cNvPr id="80" name="正方形/長方形 79">
            <a:extLst>
              <a:ext uri="{FF2B5EF4-FFF2-40B4-BE49-F238E27FC236}">
                <a16:creationId xmlns:a16="http://schemas.microsoft.com/office/drawing/2014/main" id="{B1D211DD-C8D3-4C2F-B175-3F6E3C7FA4A9}"/>
              </a:ext>
            </a:extLst>
          </p:cNvPr>
          <p:cNvSpPr/>
          <p:nvPr/>
        </p:nvSpPr>
        <p:spPr>
          <a:xfrm>
            <a:off x="1862740" y="7357912"/>
            <a:ext cx="1047202" cy="231847"/>
          </a:xfrm>
          <a:prstGeom prst="rect">
            <a:avLst/>
          </a:prstGeom>
        </p:spPr>
        <p:txBody>
          <a:bodyPr wrap="square">
            <a:spAutoFit/>
          </a:bodyPr>
          <a:lstStyle/>
          <a:p>
            <a:r>
              <a:rPr lang="ja-JP" altLang="en-US" sz="900" b="1" dirty="0"/>
              <a:t>単位：千トン</a:t>
            </a:r>
          </a:p>
        </p:txBody>
      </p:sp>
      <p:sp>
        <p:nvSpPr>
          <p:cNvPr id="77" name="テキスト ボックス 9">
            <a:extLst>
              <a:ext uri="{FF2B5EF4-FFF2-40B4-BE49-F238E27FC236}">
                <a16:creationId xmlns:a16="http://schemas.microsoft.com/office/drawing/2014/main" id="{3E236ECE-2F7C-401D-AB08-760D1E7D6183}"/>
              </a:ext>
            </a:extLst>
          </p:cNvPr>
          <p:cNvSpPr txBox="1">
            <a:spLocks noChangeArrowheads="1"/>
          </p:cNvSpPr>
          <p:nvPr/>
        </p:nvSpPr>
        <p:spPr bwMode="auto">
          <a:xfrm>
            <a:off x="359669" y="1543036"/>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graphicFrame>
        <p:nvGraphicFramePr>
          <p:cNvPr id="78" name="表 77">
            <a:extLst>
              <a:ext uri="{FF2B5EF4-FFF2-40B4-BE49-F238E27FC236}">
                <a16:creationId xmlns:a16="http://schemas.microsoft.com/office/drawing/2014/main" id="{2D7B9C14-FCAB-4319-8F33-F3F5E590FD74}"/>
              </a:ext>
            </a:extLst>
          </p:cNvPr>
          <p:cNvGraphicFramePr>
            <a:graphicFrameLocks noGrp="1"/>
          </p:cNvGraphicFramePr>
          <p:nvPr>
            <p:extLst>
              <p:ext uri="{D42A27DB-BD31-4B8C-83A1-F6EECF244321}">
                <p14:modId xmlns:p14="http://schemas.microsoft.com/office/powerpoint/2010/main" val="2528971546"/>
              </p:ext>
            </p:extLst>
          </p:nvPr>
        </p:nvGraphicFramePr>
        <p:xfrm>
          <a:off x="398788" y="1849719"/>
          <a:ext cx="5863166" cy="2947916"/>
        </p:xfrm>
        <a:graphic>
          <a:graphicData uri="http://schemas.openxmlformats.org/drawingml/2006/table">
            <a:tbl>
              <a:tblPr firstRow="1" bandRow="1">
                <a:tableStyleId>{5940675A-B579-460E-94D1-54222C63F5DA}</a:tableStyleId>
              </a:tblPr>
              <a:tblGrid>
                <a:gridCol w="1249484">
                  <a:extLst>
                    <a:ext uri="{9D8B030D-6E8A-4147-A177-3AD203B41FA5}">
                      <a16:colId xmlns:a16="http://schemas.microsoft.com/office/drawing/2014/main" val="1905241061"/>
                    </a:ext>
                  </a:extLst>
                </a:gridCol>
                <a:gridCol w="4613682">
                  <a:extLst>
                    <a:ext uri="{9D8B030D-6E8A-4147-A177-3AD203B41FA5}">
                      <a16:colId xmlns:a16="http://schemas.microsoft.com/office/drawing/2014/main" val="836286386"/>
                    </a:ext>
                  </a:extLst>
                </a:gridCol>
              </a:tblGrid>
              <a:tr h="150264">
                <a:tc rowSpan="4">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dirty="0">
                          <a:solidFill>
                            <a:schemeClr val="tx1"/>
                          </a:solidFill>
                          <a:latin typeface="ＭＳ Ｐゴシック" panose="020B0600070205080204" pitchFamily="50" charset="-128"/>
                          <a:ea typeface="ＭＳ Ｐゴシック" panose="020B0600070205080204" pitchFamily="50" charset="-128"/>
                        </a:rPr>
                        <a:t>CNP</a:t>
                      </a:r>
                      <a:r>
                        <a:rPr lang="ja-JP" altLang="en-US" sz="900" dirty="0">
                          <a:solidFill>
                            <a:schemeClr val="tx1"/>
                          </a:solidFill>
                          <a:latin typeface="ＭＳ Ｐゴシック" panose="020B0600070205080204" pitchFamily="50" charset="-128"/>
                          <a:ea typeface="ＭＳ Ｐゴシック" panose="020B0600070205080204" pitchFamily="50" charset="-128"/>
                        </a:rPr>
                        <a:t>形成に</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ＭＳ Ｐゴシック" panose="020B0600070205080204" pitchFamily="50" charset="-128"/>
                          <a:ea typeface="ＭＳ Ｐゴシック" panose="020B0600070205080204" pitchFamily="50" charset="-128"/>
                        </a:rPr>
                        <a:t>向けた方針</a:t>
                      </a:r>
                    </a:p>
                  </a:txBody>
                  <a:tcPr marL="88028" marR="88028" marT="44014" marB="44014" anchor="ctr"/>
                </a:tc>
                <a:tc>
                  <a:txBody>
                    <a:bodyPr/>
                    <a:lstStyle/>
                    <a:p>
                      <a:pPr algn="ctr"/>
                      <a:r>
                        <a:rPr kumimoji="1" lang="ja-JP" altLang="en-US" sz="900" b="1" u="none" strike="noStrike" kern="1200" baseline="0" dirty="0">
                          <a:latin typeface="ＭＳ Ｐゴシック" panose="020B0600070205080204" pitchFamily="50" charset="-128"/>
                          <a:ea typeface="ＭＳ Ｐゴシック" panose="020B0600070205080204" pitchFamily="50" charset="-128"/>
                        </a:rPr>
                        <a:t>（１）水素・燃料アンモニア等のサプライチェーンの拠点としての受入環境等の整備</a:t>
                      </a:r>
                      <a:endParaRPr kumimoji="1" lang="en-US" altLang="ja-JP" sz="900" b="1" i="0" u="none" strike="noStrike" kern="1200" baseline="0" dirty="0">
                        <a:solidFill>
                          <a:schemeClr val="dk1"/>
                        </a:solidFill>
                        <a:latin typeface="ＭＳ Ｐゴシック" panose="020B0600070205080204" pitchFamily="50" charset="-128"/>
                        <a:ea typeface="ＭＳ Ｐゴシック" panose="020B0600070205080204" pitchFamily="50" charset="-128"/>
                        <a:cs typeface="+mn-cs"/>
                      </a:endParaRPr>
                    </a:p>
                  </a:txBody>
                  <a:tcPr marL="88028" marR="88028" marT="44014" marB="44014"/>
                </a:tc>
                <a:extLst>
                  <a:ext uri="{0D108BD9-81ED-4DB2-BD59-A6C34878D82A}">
                    <a16:rowId xmlns:a16="http://schemas.microsoft.com/office/drawing/2014/main" val="1333682081"/>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・水素・</a:t>
                      </a:r>
                      <a:r>
                        <a:rPr kumimoji="1" lang="ja-JP" altLang="en-US" sz="900" dirty="0">
                          <a:latin typeface="+mn-ea"/>
                          <a:ea typeface="+mn-ea"/>
                        </a:rPr>
                        <a:t>燃料アンモニア・</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合成メタン等次世代エネルギーの</a:t>
                      </a:r>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二次受入・供給拠点化</a:t>
                      </a:r>
                      <a:endParaRPr kumimoji="1" lang="en-US" altLang="ja-JP" sz="900" b="0" u="none"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・船舶への水素・燃料アンモニア、合成メタン等の次世代エネルギー</a:t>
                      </a:r>
                      <a:r>
                        <a:rPr kumimoji="1" lang="ja-JP" altLang="en-US" sz="900" b="0" u="none" dirty="0">
                          <a:solidFill>
                            <a:schemeClr val="tx1"/>
                          </a:solidFill>
                          <a:latin typeface="ＭＳ Ｐゴシック" panose="020B0600070205080204" pitchFamily="50" charset="-128"/>
                          <a:ea typeface="+mn-ea"/>
                        </a:rPr>
                        <a:t>のバンカリング拠点</a:t>
                      </a:r>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形成、</a:t>
                      </a:r>
                      <a:endParaRPr kumimoji="1" lang="en-US" altLang="ja-JP" sz="900" b="0" u="none"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b="0" u="none" dirty="0">
                          <a:solidFill>
                            <a:schemeClr val="tx1"/>
                          </a:solidFill>
                          <a:latin typeface="+mn-ea"/>
                          <a:ea typeface="+mn-ea"/>
                        </a:rPr>
                        <a:t> 次世代エネルギー移行段階としての</a:t>
                      </a:r>
                      <a:r>
                        <a:rPr kumimoji="1" lang="en-US" altLang="ja-JP" sz="900" b="0" u="none" dirty="0">
                          <a:solidFill>
                            <a:schemeClr val="tx1"/>
                          </a:solidFill>
                          <a:latin typeface="ＭＳ Ｐゴシック" panose="020B0600070205080204" pitchFamily="50" charset="-128"/>
                          <a:ea typeface="ＭＳ Ｐゴシック" panose="020B0600070205080204" pitchFamily="50" charset="-128"/>
                        </a:rPr>
                        <a:t>LNG</a:t>
                      </a:r>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バンカリング拠点の形成</a:t>
                      </a:r>
                    </a:p>
                  </a:txBody>
                  <a:tcPr marL="88028" marR="88028" marT="44014" marB="44014"/>
                </a:tc>
                <a:extLst>
                  <a:ext uri="{0D108BD9-81ED-4DB2-BD59-A6C34878D82A}">
                    <a16:rowId xmlns:a16="http://schemas.microsoft.com/office/drawing/2014/main" val="3121623854"/>
                  </a:ext>
                </a:extLst>
              </a:tr>
              <a:tr h="15026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pPr algn="ctr"/>
                      <a:r>
                        <a:rPr kumimoji="1" lang="ja-JP" altLang="en-US" sz="900" b="1" u="none" strike="noStrike" kern="1200" baseline="0" dirty="0">
                          <a:latin typeface="ＭＳ Ｐゴシック" panose="020B0600070205080204" pitchFamily="50" charset="-128"/>
                          <a:ea typeface="ＭＳ Ｐゴシック" panose="020B0600070205080204" pitchFamily="50" charset="-128"/>
                        </a:rPr>
                        <a:t>（２）港湾地域の面的・効率的な脱炭素化</a:t>
                      </a:r>
                      <a:endParaRPr kumimoji="1" lang="ja-JP" altLang="en-US" sz="900" b="1" dirty="0">
                        <a:latin typeface="ＭＳ Ｐゴシック" panose="020B0600070205080204" pitchFamily="50" charset="-128"/>
                        <a:ea typeface="ＭＳ Ｐゴシック" panose="020B0600070205080204" pitchFamily="50" charset="-128"/>
                      </a:endParaRPr>
                    </a:p>
                  </a:txBody>
                  <a:tcPr marL="88028" marR="88028" marT="44014" marB="44014"/>
                </a:tc>
                <a:extLst>
                  <a:ext uri="{0D108BD9-81ED-4DB2-BD59-A6C34878D82A}">
                    <a16:rowId xmlns:a16="http://schemas.microsoft.com/office/drawing/2014/main" val="871110311"/>
                  </a:ext>
                </a:extLst>
              </a:tr>
              <a:tr h="24551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latin typeface="ＭＳ Ｐゴシック" panose="020B0600070205080204" pitchFamily="50" charset="-128"/>
                          <a:ea typeface="ＭＳ Ｐゴシック" panose="020B0600070205080204" pitchFamily="50" charset="-128"/>
                        </a:rPr>
                        <a:t>・停泊船舶への陸上電力供給・港湾荷役機械の低炭素化・脱炭素化</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・ターミナルを出入りする車両の水素等次世代エネルギー燃料化</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・立地企業での水素・燃料アンモニア・合成メタンの共同調達・利用による港湾地域に</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　おける面的・効率的な脱炭素化　等</a:t>
                      </a:r>
                    </a:p>
                  </a:txBody>
                  <a:tcPr marL="88028" marR="88028" marT="44014" marB="44014"/>
                </a:tc>
                <a:extLst>
                  <a:ext uri="{0D108BD9-81ED-4DB2-BD59-A6C34878D82A}">
                    <a16:rowId xmlns:a16="http://schemas.microsoft.com/office/drawing/2014/main" val="188135788"/>
                  </a:ext>
                </a:extLst>
              </a:tr>
              <a:tr h="15026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目標年次</a:t>
                      </a:r>
                    </a:p>
                  </a:txBody>
                  <a:tcPr marL="88028" marR="88028" marT="44014" marB="44014"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dirty="0">
                          <a:latin typeface="ＭＳ Ｐゴシック" panose="020B0600070205080204" pitchFamily="50" charset="-128"/>
                          <a:ea typeface="ＭＳ Ｐゴシック" panose="020B0600070205080204" pitchFamily="50" charset="-128"/>
                        </a:rPr>
                        <a:t>2030</a:t>
                      </a:r>
                      <a:r>
                        <a:rPr lang="ja-JP" altLang="en-US" sz="900" dirty="0">
                          <a:latin typeface="ＭＳ Ｐゴシック" panose="020B0600070205080204" pitchFamily="50" charset="-128"/>
                          <a:ea typeface="ＭＳ Ｐゴシック" panose="020B0600070205080204" pitchFamily="50" charset="-128"/>
                        </a:rPr>
                        <a:t>年度及び</a:t>
                      </a:r>
                      <a:r>
                        <a:rPr lang="en-US" altLang="ja-JP" sz="900" dirty="0">
                          <a:latin typeface="ＭＳ Ｐゴシック" panose="020B0600070205080204" pitchFamily="50" charset="-128"/>
                          <a:ea typeface="ＭＳ Ｐゴシック" panose="020B0600070205080204" pitchFamily="50" charset="-128"/>
                        </a:rPr>
                        <a:t>2050</a:t>
                      </a:r>
                      <a:r>
                        <a:rPr lang="ja-JP" altLang="en-US" sz="900" dirty="0">
                          <a:latin typeface="ＭＳ Ｐゴシック" panose="020B0600070205080204" pitchFamily="50" charset="-128"/>
                          <a:ea typeface="ＭＳ Ｐゴシック" panose="020B0600070205080204" pitchFamily="50" charset="-128"/>
                        </a:rPr>
                        <a:t>年</a:t>
                      </a:r>
                      <a:endParaRPr lang="ja-JP" altLang="en-US" sz="900" b="1" dirty="0">
                        <a:latin typeface="ＭＳ Ｐゴシック" panose="020B0600070205080204" pitchFamily="50" charset="-128"/>
                        <a:ea typeface="ＭＳ Ｐゴシック" panose="020B0600070205080204" pitchFamily="50" charset="-128"/>
                      </a:endParaRPr>
                    </a:p>
                  </a:txBody>
                  <a:tcPr marL="88028" marR="88028" marT="44014" marB="44014" anchor="ctr"/>
                </a:tc>
                <a:extLst>
                  <a:ext uri="{0D108BD9-81ED-4DB2-BD59-A6C34878D82A}">
                    <a16:rowId xmlns:a16="http://schemas.microsoft.com/office/drawing/2014/main" val="1877922376"/>
                  </a:ext>
                </a:extLst>
              </a:tr>
              <a:tr h="436009">
                <a:tc>
                  <a:txBody>
                    <a:bodyPr/>
                    <a:lstStyle/>
                    <a:p>
                      <a:pPr algn="l"/>
                      <a:r>
                        <a:rPr kumimoji="1" lang="ja-JP" altLang="en-US" sz="900" dirty="0">
                          <a:latin typeface="ＭＳ Ｐゴシック" panose="020B0600070205080204" pitchFamily="50" charset="-128"/>
                          <a:ea typeface="ＭＳ Ｐゴシック" panose="020B0600070205080204" pitchFamily="50" charset="-128"/>
                        </a:rPr>
                        <a:t>対象範囲</a:t>
                      </a:r>
                    </a:p>
                  </a:txBody>
                  <a:tcPr marL="88028" marR="88028" marT="44014" marB="44014" anchor="ctr"/>
                </a:tc>
                <a:tc>
                  <a:txBody>
                    <a:bodyPr/>
                    <a:lstStyle/>
                    <a:p>
                      <a:r>
                        <a:rPr lang="ja-JP" altLang="en-US" sz="900" dirty="0">
                          <a:solidFill>
                            <a:schemeClr val="tx1"/>
                          </a:solidFill>
                          <a:latin typeface="ＭＳ Ｐゴシック" panose="020B0600070205080204" pitchFamily="50" charset="-128"/>
                          <a:ea typeface="+mn-ea"/>
                        </a:rPr>
                        <a:t>①港湾ターミナル内：公共・専用ターミナル（</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以下「ターミナル内」）</a:t>
                      </a:r>
                    </a:p>
                    <a:p>
                      <a:r>
                        <a:rPr lang="ja-JP" altLang="en-US" sz="900" dirty="0">
                          <a:solidFill>
                            <a:schemeClr val="tx1"/>
                          </a:solidFill>
                          <a:latin typeface="ＭＳ Ｐゴシック" panose="020B0600070205080204" pitchFamily="50" charset="-128"/>
                          <a:ea typeface="+mn-ea"/>
                        </a:rPr>
                        <a:t>②港湾ターミナル（公共・専用ターミナル）を出入りする船舶・車両（</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以下「船舶・車両」）</a:t>
                      </a:r>
                      <a:endParaRPr lang="en-US" altLang="ja-JP" sz="900" dirty="0">
                        <a:solidFill>
                          <a:schemeClr val="tx1"/>
                        </a:solidFill>
                        <a:latin typeface="ＭＳ Ｐゴシック" panose="020B0600070205080204" pitchFamily="50" charset="-128"/>
                        <a:ea typeface="+mn-ea"/>
                      </a:endParaRPr>
                    </a:p>
                    <a:p>
                      <a:r>
                        <a:rPr lang="ja-JP" altLang="en-US" sz="900" dirty="0">
                          <a:solidFill>
                            <a:schemeClr val="tx1"/>
                          </a:solidFill>
                          <a:latin typeface="ＭＳ Ｐゴシック" panose="020B0600070205080204" pitchFamily="50" charset="-128"/>
                          <a:ea typeface="+mn-ea"/>
                        </a:rPr>
                        <a:t>③港湾ターミナル外：港湾エリア（臨港地区等）で活動を行う事業所（</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以下「ターミナル外」）</a:t>
                      </a:r>
                    </a:p>
                  </a:txBody>
                  <a:tcPr marL="88028" marR="88028" marT="44014" marB="44014"/>
                </a:tc>
                <a:extLst>
                  <a:ext uri="{0D108BD9-81ED-4DB2-BD59-A6C34878D82A}">
                    <a16:rowId xmlns:a16="http://schemas.microsoft.com/office/drawing/2014/main" val="1517331913"/>
                  </a:ext>
                </a:extLst>
              </a:tr>
              <a:tr h="341750">
                <a:tc>
                  <a:txBody>
                    <a:bodyPr/>
                    <a:lstStyle/>
                    <a:p>
                      <a:r>
                        <a:rPr kumimoji="1" lang="ja-JP" altLang="en-US" sz="900" dirty="0">
                          <a:latin typeface="ＭＳ Ｐゴシック" panose="020B0600070205080204" pitchFamily="50" charset="-128"/>
                          <a:ea typeface="ＭＳ Ｐゴシック" panose="020B0600070205080204" pitchFamily="50" charset="-128"/>
                        </a:rPr>
                        <a:t>計画策定及び</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推進体制、進捗管理</a:t>
                      </a:r>
                    </a:p>
                  </a:txBody>
                  <a:tcPr marL="88028" marR="88028" marT="44014" marB="44014" anchor="ctr"/>
                </a:tc>
                <a:tc>
                  <a:txBody>
                    <a:bodyPr/>
                    <a:lstStyle/>
                    <a:p>
                      <a:r>
                        <a:rPr kumimoji="1" lang="ja-JP" altLang="en-US" sz="900" dirty="0">
                          <a:latin typeface="ＭＳ Ｐゴシック" panose="020B0600070205080204" pitchFamily="50" charset="-128"/>
                          <a:ea typeface="ＭＳ Ｐゴシック" panose="020B0600070205080204" pitchFamily="50" charset="-128"/>
                        </a:rPr>
                        <a:t>・</a:t>
                      </a:r>
                      <a:r>
                        <a:rPr kumimoji="1" lang="en-US" altLang="ja-JP" sz="900" dirty="0">
                          <a:latin typeface="ＭＳ Ｐゴシック" panose="020B0600070205080204" pitchFamily="50" charset="-128"/>
                          <a:ea typeface="ＭＳ Ｐゴシック" panose="020B0600070205080204" pitchFamily="50" charset="-128"/>
                        </a:rPr>
                        <a:t>CNP</a:t>
                      </a:r>
                      <a:r>
                        <a:rPr kumimoji="1" lang="ja-JP" altLang="en-US" sz="900" dirty="0">
                          <a:latin typeface="ＭＳ Ｐゴシック" panose="020B0600070205080204" pitchFamily="50" charset="-128"/>
                          <a:ea typeface="ＭＳ Ｐゴシック" panose="020B0600070205080204" pitchFamily="50" charset="-128"/>
                        </a:rPr>
                        <a:t>検討会の意見を踏まえ港湾管理者である大阪府が策定</a:t>
                      </a:r>
                    </a:p>
                    <a:p>
                      <a:r>
                        <a:rPr kumimoji="1" lang="ja-JP" altLang="en-US" sz="900" dirty="0">
                          <a:latin typeface="+mn-ea"/>
                          <a:ea typeface="+mn-ea"/>
                        </a:rPr>
                        <a:t>・策定後、改正港湾法に基づく「</a:t>
                      </a:r>
                      <a:r>
                        <a:rPr kumimoji="1" lang="ja-JP" altLang="en-US" sz="900" dirty="0">
                          <a:latin typeface="ＭＳ Ｐゴシック" panose="020B0600070205080204" pitchFamily="50" charset="-128"/>
                          <a:ea typeface="+mn-ea"/>
                        </a:rPr>
                        <a:t>港湾脱炭素化推進計画」及び「港湾脱炭素化推進協議会」へ　</a:t>
                      </a:r>
                      <a:endParaRPr kumimoji="1" lang="en-US" altLang="ja-JP" sz="900" dirty="0">
                        <a:latin typeface="ＭＳ Ｐゴシック" panose="020B0600070205080204" pitchFamily="50" charset="-128"/>
                        <a:ea typeface="+mn-ea"/>
                      </a:endParaRPr>
                    </a:p>
                    <a:p>
                      <a:r>
                        <a:rPr kumimoji="1" lang="ja-JP" altLang="en-US" sz="900" baseline="0" dirty="0">
                          <a:latin typeface="ＭＳ Ｐゴシック" panose="020B0600070205080204" pitchFamily="50" charset="-128"/>
                          <a:ea typeface="+mn-ea"/>
                        </a:rPr>
                        <a:t> </a:t>
                      </a:r>
                      <a:r>
                        <a:rPr kumimoji="1" lang="ja-JP" altLang="en-US" sz="900" dirty="0">
                          <a:latin typeface="ＭＳ Ｐゴシック" panose="020B0600070205080204" pitchFamily="50" charset="-128"/>
                          <a:ea typeface="+mn-ea"/>
                        </a:rPr>
                        <a:t>の移行を視野に入れながら、計画の進捗状況を確認・管理</a:t>
                      </a:r>
                      <a:endParaRPr kumimoji="1" lang="en-US" altLang="ja-JP" sz="900" dirty="0">
                        <a:latin typeface="ＭＳ Ｐゴシック" panose="020B0600070205080204" pitchFamily="50" charset="-128"/>
                        <a:ea typeface="+mn-ea"/>
                      </a:endParaRPr>
                    </a:p>
                    <a:p>
                      <a:r>
                        <a:rPr kumimoji="1" lang="ja-JP" altLang="en-US" sz="900" dirty="0">
                          <a:latin typeface="ＭＳ Ｐゴシック" panose="020B0600070205080204" pitchFamily="50" charset="-128"/>
                          <a:ea typeface="ＭＳ Ｐゴシック" panose="020B0600070205080204" pitchFamily="50" charset="-128"/>
                        </a:rPr>
                        <a:t>・政府の温室効果ガス削減目標、技術の進展等を踏まえ、計画を見直し</a:t>
                      </a:r>
                    </a:p>
                  </a:txBody>
                  <a:tcPr marL="88028" marR="88028" marT="44014" marB="44014"/>
                </a:tc>
                <a:extLst>
                  <a:ext uri="{0D108BD9-81ED-4DB2-BD59-A6C34878D82A}">
                    <a16:rowId xmlns:a16="http://schemas.microsoft.com/office/drawing/2014/main" val="376339797"/>
                  </a:ext>
                </a:extLst>
              </a:tr>
            </a:tbl>
          </a:graphicData>
        </a:graphic>
      </p:graphicFrame>
      <p:sp>
        <p:nvSpPr>
          <p:cNvPr id="85" name="テキスト ボックス 9">
            <a:extLst>
              <a:ext uri="{FF2B5EF4-FFF2-40B4-BE49-F238E27FC236}">
                <a16:creationId xmlns:a16="http://schemas.microsoft.com/office/drawing/2014/main" id="{0174D048-D759-4189-A2D0-59666B4A9619}"/>
              </a:ext>
            </a:extLst>
          </p:cNvPr>
          <p:cNvSpPr txBox="1">
            <a:spLocks noChangeArrowheads="1"/>
          </p:cNvSpPr>
          <p:nvPr/>
        </p:nvSpPr>
        <p:spPr bwMode="auto">
          <a:xfrm>
            <a:off x="360556" y="4858675"/>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３．温室効果ガス排出量の推計</a:t>
            </a:r>
          </a:p>
        </p:txBody>
      </p:sp>
      <p:sp>
        <p:nvSpPr>
          <p:cNvPr id="8" name="正方形/長方形 7">
            <a:extLst>
              <a:ext uri="{FF2B5EF4-FFF2-40B4-BE49-F238E27FC236}">
                <a16:creationId xmlns:a16="http://schemas.microsoft.com/office/drawing/2014/main" id="{8EB332BA-467B-4055-80E3-AADEC5721779}"/>
              </a:ext>
            </a:extLst>
          </p:cNvPr>
          <p:cNvSpPr/>
          <p:nvPr/>
        </p:nvSpPr>
        <p:spPr>
          <a:xfrm>
            <a:off x="6440110" y="4182908"/>
            <a:ext cx="5993323" cy="1477328"/>
          </a:xfrm>
          <a:prstGeom prst="rect">
            <a:avLst/>
          </a:prstGeom>
        </p:spPr>
        <p:txBody>
          <a:bodyPr wrap="square">
            <a:spAutoFit/>
          </a:bodyPr>
          <a:lstStyle/>
          <a:p>
            <a:r>
              <a:rPr lang="ja-JP" altLang="en-US" sz="900" dirty="0">
                <a:latin typeface="+mn-ea"/>
              </a:rPr>
              <a:t>次の取組により、</a:t>
            </a:r>
            <a:r>
              <a:rPr lang="en-US" altLang="ja-JP" sz="900" dirty="0">
                <a:latin typeface="+mn-ea"/>
              </a:rPr>
              <a:t>SDGs </a:t>
            </a:r>
            <a:r>
              <a:rPr lang="ja-JP" altLang="en-US" sz="900" dirty="0">
                <a:latin typeface="+mn-ea"/>
              </a:rPr>
              <a:t>や</a:t>
            </a:r>
            <a:r>
              <a:rPr lang="en-US" altLang="ja-JP" sz="900" dirty="0">
                <a:latin typeface="+mn-ea"/>
              </a:rPr>
              <a:t>ESG </a:t>
            </a:r>
            <a:r>
              <a:rPr lang="ja-JP" altLang="en-US" sz="900" dirty="0">
                <a:latin typeface="+mn-ea"/>
              </a:rPr>
              <a:t>投資に関心の高い荷主・船会社の寄港を誘致し、国際競争力の強化を図るとともに港湾の利便性向上を通じて産業立地や投資を呼び込む港湾をめざす</a:t>
            </a:r>
            <a:endParaRPr lang="en-US" altLang="ja-JP" sz="900" dirty="0">
              <a:latin typeface="+mn-ea"/>
            </a:endParaRPr>
          </a:p>
          <a:p>
            <a:pPr marL="171450" indent="-171450">
              <a:buFont typeface="Arial" panose="020B0604020202020204" pitchFamily="34" charset="0"/>
              <a:buChar char="•"/>
            </a:pPr>
            <a:r>
              <a:rPr lang="ja-JP" altLang="en-US" sz="900" dirty="0">
                <a:latin typeface="ＭＳ Ｐゴシック" panose="020B0600070205080204" pitchFamily="50" charset="-128"/>
              </a:rPr>
              <a:t>港湾荷役機械等の</a:t>
            </a:r>
            <a:r>
              <a:rPr lang="en-US" altLang="ja-JP" sz="900" dirty="0">
                <a:latin typeface="ＭＳ Ｐゴシック" panose="020B0600070205080204" pitchFamily="50" charset="-128"/>
              </a:rPr>
              <a:t>FC</a:t>
            </a:r>
            <a:r>
              <a:rPr lang="ja-JP" altLang="en-US" sz="900" dirty="0">
                <a:latin typeface="ＭＳ Ｐゴシック" panose="020B0600070205080204" pitchFamily="50" charset="-128"/>
              </a:rPr>
              <a:t>化、非化石燃料の利用促進等による脱炭素化</a:t>
            </a:r>
            <a:endParaRPr lang="en-US" altLang="ja-JP" sz="900" dirty="0">
              <a:latin typeface="ＭＳ Ｐゴシック" panose="020B0600070205080204" pitchFamily="50" charset="-128"/>
            </a:endParaRPr>
          </a:p>
          <a:p>
            <a:pPr marL="171450" indent="-171450">
              <a:buFont typeface="Arial" panose="020B0604020202020204" pitchFamily="34" charset="0"/>
              <a:buChar char="•"/>
            </a:pPr>
            <a:r>
              <a:rPr lang="ja-JP" altLang="en-US" sz="900" dirty="0">
                <a:latin typeface="ＭＳ Ｐゴシック" panose="020B0600070205080204" pitchFamily="50" charset="-128"/>
              </a:rPr>
              <a:t>停泊中の船舶への陸上電力供給設備の導入により、船舶の脱炭素化に必要とされる環境の整備</a:t>
            </a:r>
            <a:endParaRPr lang="en-US" altLang="ja-JP" sz="900" dirty="0">
              <a:latin typeface="ＭＳ Ｐゴシック" panose="020B0600070205080204" pitchFamily="50" charset="-128"/>
            </a:endParaRPr>
          </a:p>
          <a:p>
            <a:pPr marL="171450" indent="-171450">
              <a:buFont typeface="Arial" panose="020B0604020202020204" pitchFamily="34" charset="0"/>
              <a:buChar char="•"/>
            </a:pPr>
            <a:r>
              <a:rPr lang="ja-JP" altLang="en-US" sz="900" dirty="0">
                <a:latin typeface="ＭＳ Ｐゴシック" panose="020B0600070205080204" pitchFamily="50" charset="-128"/>
              </a:rPr>
              <a:t>既存ボイラー燃料の</a:t>
            </a:r>
            <a:r>
              <a:rPr lang="en-US" altLang="ja-JP" sz="900" dirty="0">
                <a:latin typeface="ＭＳ Ｐゴシック" panose="020B0600070205080204" pitchFamily="50" charset="-128"/>
              </a:rPr>
              <a:t>LNG</a:t>
            </a:r>
            <a:r>
              <a:rPr lang="ja-JP" altLang="en-US" sz="900" dirty="0">
                <a:latin typeface="ＭＳ Ｐゴシック" panose="020B0600070205080204" pitchFamily="50" charset="-128"/>
              </a:rPr>
              <a:t>・合成メタン・水素・燃料アンモニア・バイオマス等への転換などによるエネルギー分野の脱炭素化を可能とする港湾インフラの計画・整備</a:t>
            </a:r>
            <a:endParaRPr lang="en-US" altLang="ja-JP" sz="900" dirty="0">
              <a:latin typeface="ＭＳ Ｐゴシック" panose="020B0600070205080204" pitchFamily="50" charset="-128"/>
            </a:endParaRPr>
          </a:p>
          <a:p>
            <a:pPr marL="171450" indent="-171450">
              <a:buFont typeface="Arial" panose="020B0604020202020204" pitchFamily="34" charset="0"/>
              <a:buChar char="•"/>
            </a:pPr>
            <a:r>
              <a:rPr lang="ja-JP" altLang="en-US" sz="900" dirty="0">
                <a:latin typeface="ＭＳ Ｐゴシック" panose="020B0600070205080204" pitchFamily="50" charset="-128"/>
              </a:rPr>
              <a:t>液化水素、液化アンモニア、</a:t>
            </a:r>
            <a:r>
              <a:rPr lang="en-US" altLang="ja-JP" sz="900" dirty="0">
                <a:latin typeface="ＭＳ Ｐゴシック" panose="020B0600070205080204" pitchFamily="50" charset="-128"/>
              </a:rPr>
              <a:t>MCH</a:t>
            </a:r>
            <a:r>
              <a:rPr lang="ja-JP" altLang="en-US" sz="900" dirty="0" err="1">
                <a:latin typeface="ＭＳ Ｐゴシック" panose="020B0600070205080204" pitchFamily="50" charset="-128"/>
              </a:rPr>
              <a:t>、</a:t>
            </a:r>
            <a:r>
              <a:rPr lang="ja-JP" altLang="en-US" sz="900" dirty="0">
                <a:latin typeface="ＭＳ Ｐゴシック" panose="020B0600070205080204" pitchFamily="50" charset="-128"/>
              </a:rPr>
              <a:t>合成メタン等の輸送・貯蔵・利活用に係る実証事業の積極的な誘致、水素・燃料アンモニア等実装に向けた課題の抽出・対応の検討、</a:t>
            </a:r>
            <a:r>
              <a:rPr lang="en-US" altLang="ja-JP" sz="900" dirty="0">
                <a:latin typeface="ＭＳ Ｐゴシック" panose="020B0600070205080204" pitchFamily="50" charset="-128"/>
              </a:rPr>
              <a:t>LNG</a:t>
            </a:r>
            <a:r>
              <a:rPr lang="ja-JP" altLang="en-US" sz="900" dirty="0">
                <a:latin typeface="ＭＳ Ｐゴシック" panose="020B0600070205080204" pitchFamily="50" charset="-128"/>
              </a:rPr>
              <a:t>・合成メタン等のバンカリング拠点の形成に向けた実施上の課題や対応方策等の検討</a:t>
            </a:r>
            <a:endParaRPr lang="en-US" altLang="ja-JP" sz="900" dirty="0">
              <a:latin typeface="ＭＳ Ｐゴシック" panose="020B0600070205080204" pitchFamily="50" charset="-128"/>
            </a:endParaRPr>
          </a:p>
          <a:p>
            <a:pPr marL="171450" indent="-171450">
              <a:buFont typeface="Arial" panose="020B0604020202020204" pitchFamily="34" charset="0"/>
              <a:buChar char="•"/>
            </a:pPr>
            <a:r>
              <a:rPr lang="ja-JP" altLang="en-US" sz="900" dirty="0">
                <a:latin typeface="ＭＳ Ｐゴシック" panose="020B0600070205080204" pitchFamily="50" charset="-128"/>
              </a:rPr>
              <a:t>海洋</a:t>
            </a:r>
            <a:r>
              <a:rPr lang="ja-JP" altLang="en-US" sz="900" dirty="0">
                <a:latin typeface="ＭＳ Ｐゴシック" panose="020B0600070205080204" pitchFamily="50" charset="-128"/>
                <a:ea typeface="ＭＳ Ｐゴシック" panose="020B0600070205080204" pitchFamily="50" charset="-128"/>
              </a:rPr>
              <a:t>・港湾環境プログラム（グリーンアウォード）に基づく認証船舶の利用促進や</a:t>
            </a:r>
            <a:r>
              <a:rPr lang="en-US" altLang="ja-JP" sz="900" dirty="0">
                <a:latin typeface="ＭＳ Ｐゴシック" panose="020B0600070205080204" pitchFamily="50" charset="-128"/>
                <a:ea typeface="ＭＳ Ｐゴシック" panose="020B0600070205080204" pitchFamily="50" charset="-128"/>
              </a:rPr>
              <a:t>ESI</a:t>
            </a:r>
            <a:r>
              <a:rPr lang="ja-JP" altLang="en-US" sz="900" dirty="0">
                <a:latin typeface="ＭＳ Ｐゴシック" panose="020B0600070205080204" pitchFamily="50" charset="-128"/>
                <a:ea typeface="ＭＳ Ｐゴシック" panose="020B0600070205080204" pitchFamily="50" charset="-128"/>
              </a:rPr>
              <a:t>プログラム等への参加</a:t>
            </a:r>
          </a:p>
        </p:txBody>
      </p:sp>
      <p:graphicFrame>
        <p:nvGraphicFramePr>
          <p:cNvPr id="51" name="表 50">
            <a:extLst>
              <a:ext uri="{FF2B5EF4-FFF2-40B4-BE49-F238E27FC236}">
                <a16:creationId xmlns:a16="http://schemas.microsoft.com/office/drawing/2014/main" id="{B0D61FBC-6A7B-4AF0-A9D0-F05F497CC916}"/>
              </a:ext>
            </a:extLst>
          </p:cNvPr>
          <p:cNvGraphicFramePr>
            <a:graphicFrameLocks noGrp="1"/>
          </p:cNvGraphicFramePr>
          <p:nvPr>
            <p:extLst>
              <p:ext uri="{D42A27DB-BD31-4B8C-83A1-F6EECF244321}">
                <p14:modId xmlns:p14="http://schemas.microsoft.com/office/powerpoint/2010/main" val="2071643438"/>
              </p:ext>
            </p:extLst>
          </p:nvPr>
        </p:nvGraphicFramePr>
        <p:xfrm>
          <a:off x="522124" y="5171891"/>
          <a:ext cx="5616624" cy="1796760"/>
        </p:xfrm>
        <a:graphic>
          <a:graphicData uri="http://schemas.openxmlformats.org/drawingml/2006/table">
            <a:tbl>
              <a:tblPr firstRow="1" bandRow="1">
                <a:tableStyleId>{5940675A-B579-460E-94D1-54222C63F5DA}</a:tableStyleId>
              </a:tblPr>
              <a:tblGrid>
                <a:gridCol w="1796706">
                  <a:extLst>
                    <a:ext uri="{9D8B030D-6E8A-4147-A177-3AD203B41FA5}">
                      <a16:colId xmlns:a16="http://schemas.microsoft.com/office/drawing/2014/main" val="3650555606"/>
                    </a:ext>
                  </a:extLst>
                </a:gridCol>
                <a:gridCol w="3819918">
                  <a:extLst>
                    <a:ext uri="{9D8B030D-6E8A-4147-A177-3AD203B41FA5}">
                      <a16:colId xmlns:a16="http://schemas.microsoft.com/office/drawing/2014/main" val="3534240755"/>
                    </a:ext>
                  </a:extLst>
                </a:gridCol>
              </a:tblGrid>
              <a:tr h="0">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区分</a:t>
                      </a:r>
                    </a:p>
                  </a:txBody>
                  <a:tcPr marL="45720" marR="45720" marT="36000" marB="36000"/>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調査・推計方法</a:t>
                      </a:r>
                    </a:p>
                  </a:txBody>
                  <a:tcPr marL="45720" marR="45720" marT="36000" marB="36000"/>
                </a:tc>
                <a:extLst>
                  <a:ext uri="{0D108BD9-81ED-4DB2-BD59-A6C34878D82A}">
                    <a16:rowId xmlns:a16="http://schemas.microsoft.com/office/drawing/2014/main" val="2438882595"/>
                  </a:ext>
                </a:extLst>
              </a:tr>
              <a:tr h="0">
                <a:tc>
                  <a:txBody>
                    <a:bodyPr/>
                    <a:lstStyle/>
                    <a:p>
                      <a:r>
                        <a:rPr kumimoji="1" lang="ja-JP" altLang="en-US" sz="900" dirty="0">
                          <a:latin typeface="ＭＳ Ｐゴシック" panose="020B0600070205080204" pitchFamily="50" charset="-128"/>
                          <a:ea typeface="ＭＳ Ｐゴシック" panose="020B0600070205080204" pitchFamily="50" charset="-128"/>
                        </a:rPr>
                        <a:t>①ターミナル内</a:t>
                      </a:r>
                    </a:p>
                  </a:txBody>
                  <a:tcPr marL="45720" marR="45720" marT="36000" marB="36000"/>
                </a:tc>
                <a:tc>
                  <a:txBody>
                    <a:bodyPr/>
                    <a:lstStyle/>
                    <a:p>
                      <a:r>
                        <a:rPr kumimoji="1" lang="ja-JP" altLang="en-US" sz="900" dirty="0">
                          <a:latin typeface="ＭＳ Ｐゴシック" panose="020B0600070205080204" pitchFamily="50" charset="-128"/>
                          <a:ea typeface="ＭＳ Ｐゴシック" panose="020B0600070205080204" pitchFamily="50" charset="-128"/>
                        </a:rPr>
                        <a:t>コンテナの荷役機械、上屋や照明施設は公表資料から推計。コンテナ以外の荷役機械は、エネルギー利用の実態を把握するためアンケート調査を実施。</a:t>
                      </a:r>
                    </a:p>
                  </a:txBody>
                  <a:tcPr marL="45720" marR="45720" marT="36000" marB="36000"/>
                </a:tc>
                <a:extLst>
                  <a:ext uri="{0D108BD9-81ED-4DB2-BD59-A6C34878D82A}">
                    <a16:rowId xmlns:a16="http://schemas.microsoft.com/office/drawing/2014/main" val="1743512808"/>
                  </a:ext>
                </a:extLst>
              </a:tr>
              <a:tr h="0">
                <a:tc>
                  <a:txBody>
                    <a:bodyPr/>
                    <a:lstStyle/>
                    <a:p>
                      <a:pPr marL="0" indent="0">
                        <a:buFont typeface="+mj-lt"/>
                        <a:buNone/>
                      </a:pPr>
                      <a:r>
                        <a:rPr kumimoji="1" lang="ja-JP" altLang="en-US" sz="900">
                          <a:latin typeface="ＭＳ Ｐゴシック" panose="020B0600070205080204" pitchFamily="50" charset="-128"/>
                          <a:ea typeface="ＭＳ Ｐゴシック" panose="020B0600070205080204" pitchFamily="50" charset="-128"/>
                        </a:rPr>
                        <a:t>②船舶</a:t>
                      </a:r>
                      <a:r>
                        <a:rPr kumimoji="1" lang="ja-JP" altLang="en-US" sz="900" dirty="0">
                          <a:latin typeface="ＭＳ Ｐゴシック" panose="020B0600070205080204" pitchFamily="50" charset="-128"/>
                          <a:ea typeface="ＭＳ Ｐゴシック" panose="020B0600070205080204" pitchFamily="50" charset="-128"/>
                        </a:rPr>
                        <a:t>・車両</a:t>
                      </a:r>
                    </a:p>
                  </a:txBody>
                  <a:tcPr marL="45720" marR="45720" marT="36000" marB="36000"/>
                </a:tc>
                <a:tc>
                  <a:txBody>
                    <a:bodyPr/>
                    <a:lstStyle/>
                    <a:p>
                      <a:pPr marL="0" indent="0">
                        <a:buFont typeface="+mj-lt"/>
                        <a:buNone/>
                      </a:pPr>
                      <a:r>
                        <a:rPr kumimoji="1" lang="ja-JP" altLang="en-US" sz="900" dirty="0">
                          <a:latin typeface="ＭＳ Ｐゴシック" panose="020B0600070205080204" pitchFamily="50" charset="-128"/>
                          <a:ea typeface="ＭＳ Ｐゴシック" panose="020B0600070205080204" pitchFamily="50" charset="-128"/>
                        </a:rPr>
                        <a:t>公表資料により推計</a:t>
                      </a:r>
                    </a:p>
                  </a:txBody>
                  <a:tcPr marL="45720" marR="45720" marT="36000" marB="36000"/>
                </a:tc>
                <a:extLst>
                  <a:ext uri="{0D108BD9-81ED-4DB2-BD59-A6C34878D82A}">
                    <a16:rowId xmlns:a16="http://schemas.microsoft.com/office/drawing/2014/main" val="3414275455"/>
                  </a:ext>
                </a:extLst>
              </a:tr>
              <a:tr h="149145">
                <a:tc>
                  <a:txBody>
                    <a:bodyPr/>
                    <a:lstStyle/>
                    <a:p>
                      <a:r>
                        <a:rPr kumimoji="1" lang="ja-JP" altLang="en-US" sz="900" dirty="0">
                          <a:latin typeface="ＭＳ Ｐゴシック" panose="020B0600070205080204" pitchFamily="50" charset="-128"/>
                          <a:ea typeface="ＭＳ Ｐゴシック" panose="020B0600070205080204" pitchFamily="50" charset="-128"/>
                        </a:rPr>
                        <a:t>③ターミナル外</a:t>
                      </a:r>
                    </a:p>
                  </a:txBody>
                  <a:tcPr marL="45720" marR="45720" marT="36000" marB="36000"/>
                </a:tc>
                <a:tc>
                  <a:txBody>
                    <a:bodyPr/>
                    <a:lstStyle/>
                    <a:p>
                      <a:r>
                        <a:rPr kumimoji="1" lang="ja-JP" altLang="en-US" sz="900" dirty="0">
                          <a:latin typeface="ＭＳ Ｐゴシック" panose="020B0600070205080204" pitchFamily="50" charset="-128"/>
                          <a:ea typeface="ＭＳ Ｐゴシック" panose="020B0600070205080204" pitchFamily="50" charset="-128"/>
                        </a:rPr>
                        <a:t>現状（</a:t>
                      </a:r>
                      <a:r>
                        <a:rPr kumimoji="1" lang="en-US" altLang="ja-JP" sz="900" dirty="0">
                          <a:latin typeface="ＭＳ Ｐゴシック" panose="020B0600070205080204" pitchFamily="50" charset="-128"/>
                          <a:ea typeface="ＭＳ Ｐゴシック" panose="020B0600070205080204" pitchFamily="50" charset="-128"/>
                        </a:rPr>
                        <a:t>2021</a:t>
                      </a:r>
                      <a:r>
                        <a:rPr kumimoji="1" lang="ja-JP" altLang="en-US" sz="900" dirty="0">
                          <a:latin typeface="ＭＳ Ｐゴシック" panose="020B0600070205080204" pitchFamily="50" charset="-128"/>
                          <a:ea typeface="ＭＳ Ｐゴシック" panose="020B0600070205080204" pitchFamily="50" charset="-128"/>
                        </a:rPr>
                        <a:t>年度）や将来のエネルギー資源利用の実態や将来計画等を把握するため、</a:t>
                      </a:r>
                      <a:r>
                        <a:rPr lang="ja-JP" altLang="en-US" sz="900" dirty="0">
                          <a:latin typeface="ＭＳ Ｐゴシック" panose="020B0600070205080204" pitchFamily="50" charset="-128"/>
                          <a:ea typeface="ＭＳ Ｐゴシック" panose="020B0600070205080204" pitchFamily="50" charset="-128"/>
                        </a:rPr>
                        <a:t>「地球温暖化対策の推進に関する法律に基づく温室効果ガス排出量算定・報告・公表制度」の報告対象である特定事業所排出者</a:t>
                      </a:r>
                      <a:r>
                        <a:rPr kumimoji="1" lang="ja-JP" altLang="en-US" sz="900" dirty="0">
                          <a:latin typeface="ＭＳ Ｐゴシック" panose="020B0600070205080204" pitchFamily="50" charset="-128"/>
                          <a:ea typeface="ＭＳ Ｐゴシック" panose="020B0600070205080204" pitchFamily="50" charset="-128"/>
                        </a:rPr>
                        <a:t>（</a:t>
                      </a:r>
                      <a:r>
                        <a:rPr kumimoji="1" lang="en-US" altLang="ja-JP" sz="900" dirty="0">
                          <a:latin typeface="ＭＳ Ｐゴシック" panose="020B0600070205080204" pitchFamily="50" charset="-128"/>
                          <a:ea typeface="ＭＳ Ｐゴシック" panose="020B0600070205080204" pitchFamily="50" charset="-128"/>
                        </a:rPr>
                        <a:t>※1</a:t>
                      </a:r>
                      <a:r>
                        <a:rPr kumimoji="1" lang="ja-JP" altLang="en-US" sz="900" dirty="0">
                          <a:latin typeface="ＭＳ Ｐゴシック" panose="020B0600070205080204" pitchFamily="50" charset="-128"/>
                          <a:ea typeface="ＭＳ Ｐゴシック" panose="020B0600070205080204" pitchFamily="50" charset="-128"/>
                        </a:rPr>
                        <a:t>）へのアンケートを実施。その他</a:t>
                      </a:r>
                      <a:r>
                        <a:rPr lang="ja-JP" altLang="en-US" sz="900" dirty="0">
                          <a:latin typeface="ＭＳ Ｐゴシック" panose="020B0600070205080204" pitchFamily="50" charset="-128"/>
                          <a:ea typeface="ＭＳ Ｐゴシック" panose="020B0600070205080204" pitchFamily="50" charset="-128"/>
                        </a:rPr>
                        <a:t>「大阪府気候変動対策の推進に関する条例」の特定事業者（</a:t>
                      </a:r>
                      <a:r>
                        <a:rPr lang="en-US" altLang="ja-JP" sz="900" dirty="0">
                          <a:latin typeface="ＭＳ Ｐゴシック" panose="020B0600070205080204" pitchFamily="50" charset="-128"/>
                          <a:ea typeface="ＭＳ Ｐゴシック" panose="020B0600070205080204" pitchFamily="50" charset="-128"/>
                        </a:rPr>
                        <a:t>※2</a:t>
                      </a:r>
                      <a:r>
                        <a:rPr lang="ja-JP" altLang="en-US" sz="900" dirty="0">
                          <a:latin typeface="ＭＳ Ｐゴシック" panose="020B0600070205080204" pitchFamily="50" charset="-128"/>
                          <a:ea typeface="ＭＳ Ｐゴシック" panose="020B0600070205080204" pitchFamily="50" charset="-128"/>
                        </a:rPr>
                        <a:t>）に加えて、倉庫業者</a:t>
                      </a:r>
                      <a:r>
                        <a:rPr kumimoji="1" lang="ja-JP" altLang="en-US" sz="900" dirty="0">
                          <a:latin typeface="ＭＳ Ｐゴシック" panose="020B0600070205080204" pitchFamily="50" charset="-128"/>
                          <a:ea typeface="ＭＳ Ｐゴシック" panose="020B0600070205080204" pitchFamily="50" charset="-128"/>
                        </a:rPr>
                        <a:t>にアンケートを実施</a:t>
                      </a:r>
                      <a:endParaRPr kumimoji="1" lang="en-US" altLang="ja-JP" sz="900" dirty="0">
                        <a:latin typeface="ＭＳ Ｐゴシック" panose="020B0600070205080204" pitchFamily="50" charset="-128"/>
                        <a:ea typeface="ＭＳ Ｐゴシック" panose="020B060007020508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アンケート・ヒアリングで把握していない項目は、公表資料・統計データにより排出量を推計。</a:t>
                      </a:r>
                      <a:endParaRPr lang="en-US" altLang="ja-JP" sz="900" dirty="0">
                        <a:latin typeface="ＭＳ Ｐゴシック" panose="020B0600070205080204" pitchFamily="50" charset="-128"/>
                        <a:ea typeface="ＭＳ Ｐゴシック" panose="020B0600070205080204" pitchFamily="50" charset="-128"/>
                      </a:endParaRPr>
                    </a:p>
                  </a:txBody>
                  <a:tcPr marL="45720" marR="45720" marT="36000" marB="36000"/>
                </a:tc>
                <a:extLst>
                  <a:ext uri="{0D108BD9-81ED-4DB2-BD59-A6C34878D82A}">
                    <a16:rowId xmlns:a16="http://schemas.microsoft.com/office/drawing/2014/main" val="1473570224"/>
                  </a:ext>
                </a:extLst>
              </a:tr>
            </a:tbl>
          </a:graphicData>
        </a:graphic>
      </p:graphicFrame>
      <p:graphicFrame>
        <p:nvGraphicFramePr>
          <p:cNvPr id="69" name="表 68">
            <a:extLst>
              <a:ext uri="{FF2B5EF4-FFF2-40B4-BE49-F238E27FC236}">
                <a16:creationId xmlns:a16="http://schemas.microsoft.com/office/drawing/2014/main" id="{C9A2FB9F-1B2C-4AA7-BFF4-5BB9F98B3A0D}"/>
              </a:ext>
            </a:extLst>
          </p:cNvPr>
          <p:cNvGraphicFramePr>
            <a:graphicFrameLocks noGrp="1"/>
          </p:cNvGraphicFramePr>
          <p:nvPr>
            <p:extLst>
              <p:ext uri="{D42A27DB-BD31-4B8C-83A1-F6EECF244321}">
                <p14:modId xmlns:p14="http://schemas.microsoft.com/office/powerpoint/2010/main" val="4044721031"/>
              </p:ext>
            </p:extLst>
          </p:nvPr>
        </p:nvGraphicFramePr>
        <p:xfrm>
          <a:off x="6573098" y="6919668"/>
          <a:ext cx="5616624" cy="480060"/>
        </p:xfrm>
        <a:graphic>
          <a:graphicData uri="http://schemas.openxmlformats.org/drawingml/2006/table">
            <a:tbl>
              <a:tblPr firstRow="1" bandRow="1">
                <a:tableStyleId>{5940675A-B579-460E-94D1-54222C63F5DA}</a:tableStyleId>
              </a:tblPr>
              <a:tblGrid>
                <a:gridCol w="2479491">
                  <a:extLst>
                    <a:ext uri="{9D8B030D-6E8A-4147-A177-3AD203B41FA5}">
                      <a16:colId xmlns:a16="http://schemas.microsoft.com/office/drawing/2014/main" val="1390695492"/>
                    </a:ext>
                  </a:extLst>
                </a:gridCol>
                <a:gridCol w="214582">
                  <a:extLst>
                    <a:ext uri="{9D8B030D-6E8A-4147-A177-3AD203B41FA5}">
                      <a16:colId xmlns:a16="http://schemas.microsoft.com/office/drawing/2014/main" val="3761638086"/>
                    </a:ext>
                  </a:extLst>
                </a:gridCol>
                <a:gridCol w="387985">
                  <a:extLst>
                    <a:ext uri="{9D8B030D-6E8A-4147-A177-3AD203B41FA5}">
                      <a16:colId xmlns:a16="http://schemas.microsoft.com/office/drawing/2014/main" val="31723665"/>
                    </a:ext>
                  </a:extLst>
                </a:gridCol>
                <a:gridCol w="387985">
                  <a:extLst>
                    <a:ext uri="{9D8B030D-6E8A-4147-A177-3AD203B41FA5}">
                      <a16:colId xmlns:a16="http://schemas.microsoft.com/office/drawing/2014/main" val="751806854"/>
                    </a:ext>
                  </a:extLst>
                </a:gridCol>
                <a:gridCol w="387985">
                  <a:extLst>
                    <a:ext uri="{9D8B030D-6E8A-4147-A177-3AD203B41FA5}">
                      <a16:colId xmlns:a16="http://schemas.microsoft.com/office/drawing/2014/main" val="3288043534"/>
                    </a:ext>
                  </a:extLst>
                </a:gridCol>
                <a:gridCol w="387985">
                  <a:extLst>
                    <a:ext uri="{9D8B030D-6E8A-4147-A177-3AD203B41FA5}">
                      <a16:colId xmlns:a16="http://schemas.microsoft.com/office/drawing/2014/main" val="1067415148"/>
                    </a:ext>
                  </a:extLst>
                </a:gridCol>
                <a:gridCol w="214582">
                  <a:extLst>
                    <a:ext uri="{9D8B030D-6E8A-4147-A177-3AD203B41FA5}">
                      <a16:colId xmlns:a16="http://schemas.microsoft.com/office/drawing/2014/main" val="3611313892"/>
                    </a:ext>
                  </a:extLst>
                </a:gridCol>
                <a:gridCol w="1156029">
                  <a:extLst>
                    <a:ext uri="{9D8B030D-6E8A-4147-A177-3AD203B41FA5}">
                      <a16:colId xmlns:a16="http://schemas.microsoft.com/office/drawing/2014/main" val="532515363"/>
                    </a:ext>
                  </a:extLst>
                </a:gridCol>
              </a:tblGrid>
              <a:tr h="0">
                <a:tc>
                  <a:txBody>
                    <a:bodyPr/>
                    <a:lstStyle/>
                    <a:p>
                      <a:pPr algn="ctr"/>
                      <a:r>
                        <a:rPr kumimoji="1" lang="ja-JP" altLang="en-US" sz="1050" dirty="0">
                          <a:latin typeface="ＭＳ Ｐゴシック" panose="020B0600070205080204" pitchFamily="50" charset="-128"/>
                          <a:ea typeface="ＭＳ Ｐゴシック" panose="020B0600070205080204" pitchFamily="50" charset="-128"/>
                        </a:rPr>
                        <a:t>主な取組</a:t>
                      </a:r>
                    </a:p>
                  </a:txBody>
                  <a:tcPr anchor="ctr"/>
                </a:tc>
                <a:tc gridSpan="6">
                  <a:txBody>
                    <a:bodyPr/>
                    <a:lstStyle/>
                    <a:p>
                      <a:pPr algn="ctr"/>
                      <a:r>
                        <a:rPr kumimoji="1" lang="ja-JP" altLang="en-US" sz="1050" b="1" dirty="0">
                          <a:latin typeface="ＭＳ Ｐゴシック" panose="020B0600070205080204" pitchFamily="50" charset="-128"/>
                          <a:ea typeface="ＭＳ Ｐゴシック" panose="020B0600070205080204" pitchFamily="50" charset="-128"/>
                        </a:rPr>
                        <a:t>短・中期（～</a:t>
                      </a:r>
                      <a:r>
                        <a:rPr kumimoji="1" lang="en-US" altLang="ja-JP" sz="1050" b="1" dirty="0">
                          <a:latin typeface="ＭＳ Ｐゴシック" panose="020B0600070205080204" pitchFamily="50" charset="-128"/>
                          <a:ea typeface="ＭＳ Ｐゴシック" panose="020B0600070205080204" pitchFamily="50" charset="-128"/>
                        </a:rPr>
                        <a:t>2030</a:t>
                      </a:r>
                      <a:r>
                        <a:rPr kumimoji="1" lang="ja-JP" altLang="en-US" sz="1050" b="1" dirty="0">
                          <a:latin typeface="ＭＳ Ｐゴシック" panose="020B0600070205080204" pitchFamily="50" charset="-128"/>
                          <a:ea typeface="ＭＳ Ｐゴシック" panose="020B0600070205080204" pitchFamily="50" charset="-128"/>
                        </a:rPr>
                        <a:t>年度）</a:t>
                      </a:r>
                      <a:endParaRPr kumimoji="1" lang="ja-JP" altLang="en-US" sz="105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1050" b="1" dirty="0">
                          <a:latin typeface="ＭＳ Ｐゴシック" panose="020B0600070205080204" pitchFamily="50" charset="-128"/>
                          <a:ea typeface="ＭＳ Ｐゴシック" panose="020B0600070205080204" pitchFamily="50" charset="-128"/>
                        </a:rPr>
                        <a:t>長期（～</a:t>
                      </a:r>
                      <a:r>
                        <a:rPr kumimoji="1" lang="en-US" altLang="ja-JP" sz="1050" b="1" dirty="0">
                          <a:latin typeface="ＭＳ Ｐゴシック" panose="020B0600070205080204" pitchFamily="50" charset="-128"/>
                          <a:ea typeface="ＭＳ Ｐゴシック" panose="020B0600070205080204" pitchFamily="50" charset="-128"/>
                        </a:rPr>
                        <a:t>2050</a:t>
                      </a:r>
                      <a:r>
                        <a:rPr kumimoji="1" lang="ja-JP" altLang="en-US" sz="105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13489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u="none" kern="1200" dirty="0">
                          <a:solidFill>
                            <a:schemeClr val="tx1"/>
                          </a:solidFill>
                          <a:latin typeface="ＭＳ Ｐゴシック" panose="020B0600070205080204" pitchFamily="50" charset="-128"/>
                          <a:ea typeface="ＭＳ Ｐゴシック" panose="020B0600070205080204" pitchFamily="50" charset="-128"/>
                          <a:cs typeface="+mn-cs"/>
                        </a:rPr>
                        <a:t>非化石エネルギー由来の電力使用</a:t>
                      </a:r>
                    </a:p>
                  </a:txBody>
                  <a:tcPr anchor="ct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340984803"/>
                  </a:ext>
                </a:extLst>
              </a:tr>
            </a:tbl>
          </a:graphicData>
        </a:graphic>
      </p:graphicFrame>
      <p:sp>
        <p:nvSpPr>
          <p:cNvPr id="71" name="正方形/長方形 70">
            <a:extLst>
              <a:ext uri="{FF2B5EF4-FFF2-40B4-BE49-F238E27FC236}">
                <a16:creationId xmlns:a16="http://schemas.microsoft.com/office/drawing/2014/main" id="{A9FB6C94-79CE-46A2-BA0C-6F67A8571CC5}"/>
              </a:ext>
            </a:extLst>
          </p:cNvPr>
          <p:cNvSpPr/>
          <p:nvPr/>
        </p:nvSpPr>
        <p:spPr>
          <a:xfrm>
            <a:off x="6390539" y="5994608"/>
            <a:ext cx="2356735"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②港湾ターミナルを出入りする船舶・車両</a:t>
            </a:r>
          </a:p>
        </p:txBody>
      </p:sp>
      <p:sp>
        <p:nvSpPr>
          <p:cNvPr id="72" name="正方形/長方形 71">
            <a:extLst>
              <a:ext uri="{FF2B5EF4-FFF2-40B4-BE49-F238E27FC236}">
                <a16:creationId xmlns:a16="http://schemas.microsoft.com/office/drawing/2014/main" id="{F7B00C07-2C2F-4E70-A1AC-AC4AEA379BDC}"/>
              </a:ext>
            </a:extLst>
          </p:cNvPr>
          <p:cNvSpPr/>
          <p:nvPr/>
        </p:nvSpPr>
        <p:spPr>
          <a:xfrm>
            <a:off x="6401843" y="6701459"/>
            <a:ext cx="1233030"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③港湾ターミナル外</a:t>
            </a:r>
          </a:p>
        </p:txBody>
      </p:sp>
      <p:sp>
        <p:nvSpPr>
          <p:cNvPr id="74" name="矢印: 五方向 24">
            <a:extLst>
              <a:ext uri="{FF2B5EF4-FFF2-40B4-BE49-F238E27FC236}">
                <a16:creationId xmlns:a16="http://schemas.microsoft.com/office/drawing/2014/main" id="{38133DB0-C194-40BF-82C7-D24F786364B3}"/>
              </a:ext>
            </a:extLst>
          </p:cNvPr>
          <p:cNvSpPr/>
          <p:nvPr/>
        </p:nvSpPr>
        <p:spPr>
          <a:xfrm>
            <a:off x="9049462" y="7929118"/>
            <a:ext cx="3132000" cy="144005"/>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ＭＳ Ｐゴシック" panose="020B0600070205080204" pitchFamily="50" charset="-128"/>
                <a:ea typeface="ＭＳ Ｐゴシック" panose="020B0600070205080204" pitchFamily="50" charset="-128"/>
              </a:rPr>
              <a:t>藻場・干潟の拡充</a:t>
            </a:r>
          </a:p>
        </p:txBody>
      </p:sp>
      <p:sp>
        <p:nvSpPr>
          <p:cNvPr id="95" name="矢印: 五方向 23">
            <a:extLst>
              <a:ext uri="{FF2B5EF4-FFF2-40B4-BE49-F238E27FC236}">
                <a16:creationId xmlns:a16="http://schemas.microsoft.com/office/drawing/2014/main" id="{8189FC01-54D8-494E-83D2-3EB1ABF08419}"/>
              </a:ext>
            </a:extLst>
          </p:cNvPr>
          <p:cNvSpPr/>
          <p:nvPr/>
        </p:nvSpPr>
        <p:spPr>
          <a:xfrm>
            <a:off x="9054501" y="7211406"/>
            <a:ext cx="1972042" cy="13188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ＭＳ Ｐゴシック" panose="020B0600070205080204" pitchFamily="50" charset="-128"/>
                <a:ea typeface="ＭＳ Ｐゴシック" panose="020B0600070205080204" pitchFamily="50" charset="-128"/>
              </a:rPr>
              <a:t>電力会社の取組による電力排出係数削減</a:t>
            </a:r>
          </a:p>
        </p:txBody>
      </p:sp>
      <p:sp>
        <p:nvSpPr>
          <p:cNvPr id="96" name="矢印: 五方向 24">
            <a:extLst>
              <a:ext uri="{FF2B5EF4-FFF2-40B4-BE49-F238E27FC236}">
                <a16:creationId xmlns:a16="http://schemas.microsoft.com/office/drawing/2014/main" id="{09AED222-B0AB-4CFA-BC3F-B2DBA6768AFC}"/>
              </a:ext>
            </a:extLst>
          </p:cNvPr>
          <p:cNvSpPr/>
          <p:nvPr/>
        </p:nvSpPr>
        <p:spPr>
          <a:xfrm>
            <a:off x="11033722" y="7219566"/>
            <a:ext cx="1152000"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ＭＳ Ｐゴシック" panose="020B0600070205080204" pitchFamily="50" charset="-128"/>
                <a:ea typeface="ＭＳ Ｐゴシック" panose="020B0600070205080204" pitchFamily="50" charset="-128"/>
              </a:rPr>
              <a:t>水素等非化石エネルギー由来の電力利用</a:t>
            </a:r>
          </a:p>
        </p:txBody>
      </p:sp>
      <p:sp>
        <p:nvSpPr>
          <p:cNvPr id="58" name="正方形/長方形 57">
            <a:extLst>
              <a:ext uri="{FF2B5EF4-FFF2-40B4-BE49-F238E27FC236}">
                <a16:creationId xmlns:a16="http://schemas.microsoft.com/office/drawing/2014/main" id="{BF49E26B-FB89-41AF-9BD9-9C58437FF151}"/>
              </a:ext>
            </a:extLst>
          </p:cNvPr>
          <p:cNvSpPr/>
          <p:nvPr/>
        </p:nvSpPr>
        <p:spPr>
          <a:xfrm>
            <a:off x="327673" y="9133459"/>
            <a:ext cx="6099717" cy="307777"/>
          </a:xfrm>
          <a:prstGeom prst="rect">
            <a:avLst/>
          </a:prstGeom>
        </p:spPr>
        <p:txBody>
          <a:bodyPr wrap="square">
            <a:spAutoFit/>
          </a:bodyPr>
          <a:lstStyle/>
          <a:p>
            <a:r>
              <a:rPr lang="en-US" altLang="ja-JP" sz="700" dirty="0">
                <a:latin typeface="ＭＳ Ｐゴシック" panose="020B0600070205080204" pitchFamily="50" charset="-128"/>
                <a:ea typeface="ＭＳ Ｐゴシック" panose="020B0600070205080204" pitchFamily="50" charset="-128"/>
              </a:rPr>
              <a:t>※1</a:t>
            </a:r>
            <a:r>
              <a:rPr lang="ja-JP" altLang="en-US" sz="700" dirty="0">
                <a:latin typeface="ＭＳ Ｐゴシック" panose="020B0600070205080204" pitchFamily="50" charset="-128"/>
                <a:ea typeface="ＭＳ Ｐゴシック" panose="020B0600070205080204" pitchFamily="50" charset="-128"/>
              </a:rPr>
              <a:t>：全ての事業所のエネルギー使用量合計が原油換算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年以上の事業者の中で、事業所単体でも原油換算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年以上となる事業所</a:t>
            </a:r>
          </a:p>
          <a:p>
            <a:r>
              <a:rPr lang="en-US" altLang="ja-JP" sz="700" dirty="0">
                <a:latin typeface="ＭＳ Ｐゴシック" panose="020B0600070205080204" pitchFamily="50" charset="-128"/>
                <a:ea typeface="ＭＳ Ｐゴシック" panose="020B0600070205080204" pitchFamily="50" charset="-128"/>
              </a:rPr>
              <a:t>※2</a:t>
            </a:r>
            <a:r>
              <a:rPr lang="ja-JP" altLang="en-US" sz="700" dirty="0">
                <a:latin typeface="ＭＳ Ｐゴシック" panose="020B0600070205080204" pitchFamily="50" charset="-128"/>
                <a:ea typeface="ＭＳ Ｐゴシック" panose="020B0600070205080204" pitchFamily="50" charset="-128"/>
              </a:rPr>
              <a:t>：府全体における事業所のエネルギー使用量合計が原油換算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年以上等</a:t>
            </a:r>
            <a:endParaRPr lang="en-US" altLang="ja-JP" sz="700" dirty="0">
              <a:latin typeface="ＭＳ Ｐゴシック" panose="020B0600070205080204" pitchFamily="50" charset="-128"/>
              <a:ea typeface="ＭＳ Ｐゴシック" panose="020B0600070205080204" pitchFamily="50" charset="-128"/>
            </a:endParaRPr>
          </a:p>
        </p:txBody>
      </p:sp>
      <p:graphicFrame>
        <p:nvGraphicFramePr>
          <p:cNvPr id="87" name="表 86">
            <a:extLst>
              <a:ext uri="{FF2B5EF4-FFF2-40B4-BE49-F238E27FC236}">
                <a16:creationId xmlns:a16="http://schemas.microsoft.com/office/drawing/2014/main" id="{D9A90C23-49E4-466F-9C52-B8B473F14727}"/>
              </a:ext>
            </a:extLst>
          </p:cNvPr>
          <p:cNvGraphicFramePr>
            <a:graphicFrameLocks noGrp="1"/>
          </p:cNvGraphicFramePr>
          <p:nvPr>
            <p:extLst>
              <p:ext uri="{D42A27DB-BD31-4B8C-83A1-F6EECF244321}">
                <p14:modId xmlns:p14="http://schemas.microsoft.com/office/powerpoint/2010/main" val="49842389"/>
              </p:ext>
            </p:extLst>
          </p:nvPr>
        </p:nvGraphicFramePr>
        <p:xfrm>
          <a:off x="381629" y="7567452"/>
          <a:ext cx="2214629" cy="1188720"/>
        </p:xfrm>
        <a:graphic>
          <a:graphicData uri="http://schemas.openxmlformats.org/drawingml/2006/table">
            <a:tbl>
              <a:tblPr firstRow="1" bandRow="1">
                <a:tableStyleId>{5940675A-B579-460E-94D1-54222C63F5DA}</a:tableStyleId>
              </a:tblPr>
              <a:tblGrid>
                <a:gridCol w="442925">
                  <a:extLst>
                    <a:ext uri="{9D8B030D-6E8A-4147-A177-3AD203B41FA5}">
                      <a16:colId xmlns:a16="http://schemas.microsoft.com/office/drawing/2014/main" val="895325776"/>
                    </a:ext>
                  </a:extLst>
                </a:gridCol>
                <a:gridCol w="442926">
                  <a:extLst>
                    <a:ext uri="{9D8B030D-6E8A-4147-A177-3AD203B41FA5}">
                      <a16:colId xmlns:a16="http://schemas.microsoft.com/office/drawing/2014/main" val="2823846115"/>
                    </a:ext>
                  </a:extLst>
                </a:gridCol>
                <a:gridCol w="442926">
                  <a:extLst>
                    <a:ext uri="{9D8B030D-6E8A-4147-A177-3AD203B41FA5}">
                      <a16:colId xmlns:a16="http://schemas.microsoft.com/office/drawing/2014/main" val="1882606234"/>
                    </a:ext>
                  </a:extLst>
                </a:gridCol>
                <a:gridCol w="442926">
                  <a:extLst>
                    <a:ext uri="{9D8B030D-6E8A-4147-A177-3AD203B41FA5}">
                      <a16:colId xmlns:a16="http://schemas.microsoft.com/office/drawing/2014/main" val="1182669461"/>
                    </a:ext>
                  </a:extLst>
                </a:gridCol>
                <a:gridCol w="442926">
                  <a:extLst>
                    <a:ext uri="{9D8B030D-6E8A-4147-A177-3AD203B41FA5}">
                      <a16:colId xmlns:a16="http://schemas.microsoft.com/office/drawing/2014/main" val="196058888"/>
                    </a:ext>
                  </a:extLst>
                </a:gridCol>
              </a:tblGrid>
              <a:tr h="0">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ターミナル内</a:t>
                      </a:r>
                    </a:p>
                  </a:txBody>
                  <a:tcPr/>
                </a:tc>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船舶・</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latin typeface="ＭＳ Ｐゴシック" panose="020B0600070205080204" pitchFamily="50" charset="-128"/>
                          <a:ea typeface="ＭＳ Ｐゴシック" panose="020B0600070205080204" pitchFamily="50" charset="-128"/>
                        </a:rPr>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latin typeface="ＭＳ Ｐゴシック" panose="020B0600070205080204" pitchFamily="50" charset="-128"/>
                          <a:ea typeface="ＭＳ Ｐゴシック" panose="020B0600070205080204" pitchFamily="50" charset="-128"/>
                        </a:rPr>
                        <a:t>計</a:t>
                      </a:r>
                    </a:p>
                  </a:txBody>
                  <a:tcPr/>
                </a:tc>
                <a:extLst>
                  <a:ext uri="{0D108BD9-81ED-4DB2-BD59-A6C34878D82A}">
                    <a16:rowId xmlns:a16="http://schemas.microsoft.com/office/drawing/2014/main" val="24044119"/>
                  </a:ext>
                </a:extLst>
              </a:tr>
              <a:tr h="0">
                <a:tc>
                  <a:txBody>
                    <a:bodyPr/>
                    <a:lstStyle/>
                    <a:p>
                      <a:r>
                        <a:rPr kumimoji="1" lang="en-US" altLang="ja-JP" sz="900" dirty="0">
                          <a:latin typeface="ＭＳ Ｐゴシック" panose="020B0600070205080204" pitchFamily="50" charset="-128"/>
                          <a:ea typeface="ＭＳ Ｐゴシック" panose="020B0600070205080204" pitchFamily="50" charset="-128"/>
                        </a:rPr>
                        <a:t>2013</a:t>
                      </a: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pPr algn="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0.07</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4.6</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488</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493</a:t>
                      </a:r>
                    </a:p>
                  </a:txBody>
                  <a:tcPr marL="0" marR="0" marT="0" marB="0" anchor="ctr"/>
                </a:tc>
                <a:extLst>
                  <a:ext uri="{0D108BD9-81ED-4DB2-BD59-A6C34878D82A}">
                    <a16:rowId xmlns:a16="http://schemas.microsoft.com/office/drawing/2014/main" val="2414067520"/>
                  </a:ext>
                </a:extLst>
              </a:tr>
              <a:tr h="0">
                <a:tc>
                  <a:txBody>
                    <a:bodyPr/>
                    <a:lstStyle/>
                    <a:p>
                      <a:r>
                        <a:rPr kumimoji="1" lang="en-US" altLang="ja-JP" sz="900" dirty="0">
                          <a:latin typeface="ＭＳ Ｐゴシック" panose="020B0600070205080204" pitchFamily="50" charset="-128"/>
                          <a:ea typeface="ＭＳ Ｐゴシック" panose="020B0600070205080204" pitchFamily="50" charset="-128"/>
                        </a:rPr>
                        <a:t>2021</a:t>
                      </a: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0.05</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5.6</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343</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348</a:t>
                      </a:r>
                    </a:p>
                  </a:txBody>
                  <a:tcPr marL="0" marR="0" marT="0" marB="0" anchor="ctr"/>
                </a:tc>
                <a:extLst>
                  <a:ext uri="{0D108BD9-81ED-4DB2-BD59-A6C34878D82A}">
                    <a16:rowId xmlns:a16="http://schemas.microsoft.com/office/drawing/2014/main" val="2090054342"/>
                  </a:ext>
                </a:extLst>
              </a:tr>
            </a:tbl>
          </a:graphicData>
        </a:graphic>
      </p:graphicFrame>
      <p:sp>
        <p:nvSpPr>
          <p:cNvPr id="90" name="正方形/長方形 89">
            <a:extLst>
              <a:ext uri="{FF2B5EF4-FFF2-40B4-BE49-F238E27FC236}">
                <a16:creationId xmlns:a16="http://schemas.microsoft.com/office/drawing/2014/main" id="{9A4D3FFC-04B7-45CD-B34D-BEA16BCB0BF2}"/>
              </a:ext>
            </a:extLst>
          </p:cNvPr>
          <p:cNvSpPr/>
          <p:nvPr/>
        </p:nvSpPr>
        <p:spPr>
          <a:xfrm>
            <a:off x="6387483" y="7443793"/>
            <a:ext cx="670376"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④その他</a:t>
            </a:r>
          </a:p>
        </p:txBody>
      </p:sp>
      <p:pic>
        <p:nvPicPr>
          <p:cNvPr id="70" name="図 69">
            <a:extLst>
              <a:ext uri="{FF2B5EF4-FFF2-40B4-BE49-F238E27FC236}">
                <a16:creationId xmlns:a16="http://schemas.microsoft.com/office/drawing/2014/main" id="{A9DD4FA7-2918-437A-A108-B315B5431EA3}"/>
              </a:ext>
            </a:extLst>
          </p:cNvPr>
          <p:cNvPicPr>
            <a:picLocks noChangeAspect="1"/>
          </p:cNvPicPr>
          <p:nvPr/>
        </p:nvPicPr>
        <p:blipFill>
          <a:blip r:embed="rId3"/>
          <a:stretch>
            <a:fillRect/>
          </a:stretch>
        </p:blipFill>
        <p:spPr>
          <a:xfrm>
            <a:off x="1740684" y="8803400"/>
            <a:ext cx="2787908" cy="242126"/>
          </a:xfrm>
          <a:prstGeom prst="rect">
            <a:avLst/>
          </a:prstGeom>
        </p:spPr>
      </p:pic>
      <p:sp>
        <p:nvSpPr>
          <p:cNvPr id="75" name="正方形/長方形 74">
            <a:extLst>
              <a:ext uri="{FF2B5EF4-FFF2-40B4-BE49-F238E27FC236}">
                <a16:creationId xmlns:a16="http://schemas.microsoft.com/office/drawing/2014/main" id="{356CDF99-5A9C-4D5C-89EC-13D7CD7F822B}"/>
              </a:ext>
            </a:extLst>
          </p:cNvPr>
          <p:cNvSpPr/>
          <p:nvPr/>
        </p:nvSpPr>
        <p:spPr>
          <a:xfrm>
            <a:off x="7924795" y="5684372"/>
            <a:ext cx="2249334" cy="230832"/>
          </a:xfrm>
          <a:prstGeom prst="rect">
            <a:avLst/>
          </a:prstGeom>
        </p:spPr>
        <p:txBody>
          <a:bodyPr wrap="none">
            <a:spAutoFit/>
          </a:bodyPr>
          <a:lstStyle/>
          <a:p>
            <a:pPr algn="r"/>
            <a:r>
              <a:rPr lang="en-US" altLang="ja-JP" sz="900" b="1" dirty="0">
                <a:solidFill>
                  <a:schemeClr val="bg1"/>
                </a:solidFill>
                <a:latin typeface="ＭＳＰゴシック"/>
              </a:rPr>
              <a:t>※</a:t>
            </a:r>
            <a:r>
              <a:rPr lang="ja-JP" altLang="en-US" sz="900" b="1" dirty="0">
                <a:solidFill>
                  <a:schemeClr val="bg1"/>
                </a:solidFill>
                <a:latin typeface="ＭＳＰゴシック"/>
              </a:rPr>
              <a:t>阪南港の特徴を踏まえ、主な取組を抽出</a:t>
            </a:r>
            <a:endParaRPr lang="ja-JP" altLang="en-US" sz="900" b="1" dirty="0">
              <a:solidFill>
                <a:schemeClr val="bg1"/>
              </a:solidFill>
            </a:endParaRPr>
          </a:p>
        </p:txBody>
      </p:sp>
      <p:sp>
        <p:nvSpPr>
          <p:cNvPr id="62" name="テキスト ボックス 61">
            <a:extLst>
              <a:ext uri="{FF2B5EF4-FFF2-40B4-BE49-F238E27FC236}">
                <a16:creationId xmlns:a16="http://schemas.microsoft.com/office/drawing/2014/main" id="{F74DF927-CBC0-4932-B6CB-82668FBB628A}"/>
              </a:ext>
            </a:extLst>
          </p:cNvPr>
          <p:cNvSpPr txBox="1"/>
          <p:nvPr/>
        </p:nvSpPr>
        <p:spPr>
          <a:xfrm>
            <a:off x="3156669" y="8468284"/>
            <a:ext cx="587799"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98.4%</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3" name="テキスト ボックス 62">
            <a:extLst>
              <a:ext uri="{FF2B5EF4-FFF2-40B4-BE49-F238E27FC236}">
                <a16:creationId xmlns:a16="http://schemas.microsoft.com/office/drawing/2014/main" id="{F15AFA97-4C9F-40D8-97F5-083792B55855}"/>
              </a:ext>
            </a:extLst>
          </p:cNvPr>
          <p:cNvSpPr txBox="1"/>
          <p:nvPr/>
        </p:nvSpPr>
        <p:spPr>
          <a:xfrm>
            <a:off x="2855313" y="7616754"/>
            <a:ext cx="622971"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0.01%</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64" name="テキスト ボックス 63">
            <a:extLst>
              <a:ext uri="{FF2B5EF4-FFF2-40B4-BE49-F238E27FC236}">
                <a16:creationId xmlns:a16="http://schemas.microsoft.com/office/drawing/2014/main" id="{A438EBEF-EF4A-494A-80FD-9F45E46EBA5F}"/>
              </a:ext>
            </a:extLst>
          </p:cNvPr>
          <p:cNvSpPr txBox="1"/>
          <p:nvPr/>
        </p:nvSpPr>
        <p:spPr>
          <a:xfrm>
            <a:off x="3213891" y="7728300"/>
            <a:ext cx="622656" cy="246221"/>
          </a:xfrm>
          <a:prstGeom prst="rect">
            <a:avLst/>
          </a:prstGeom>
          <a:noFill/>
          <a:ln>
            <a:noFill/>
          </a:ln>
        </p:spPr>
        <p:txBody>
          <a:bodyPr wrap="square" rtlCol="0">
            <a:spAutoFit/>
          </a:bodyPr>
          <a:lstStyle/>
          <a:p>
            <a:pPr algn="ctr"/>
            <a:r>
              <a:rPr lang="en-US" altLang="ja-JP" sz="1000" dirty="0">
                <a:solidFill>
                  <a:srgbClr val="C00000"/>
                </a:solidFill>
                <a:latin typeface="HGP創英角ｺﾞｼｯｸUB" panose="020B0900000000000000" pitchFamily="50" charset="-128"/>
                <a:ea typeface="HGP創英角ｺﾞｼｯｸUB" panose="020B0900000000000000" pitchFamily="50" charset="-128"/>
              </a:rPr>
              <a:t>1.6</a:t>
            </a: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graphicFrame>
        <p:nvGraphicFramePr>
          <p:cNvPr id="57" name="表 56">
            <a:extLst>
              <a:ext uri="{FF2B5EF4-FFF2-40B4-BE49-F238E27FC236}">
                <a16:creationId xmlns:a16="http://schemas.microsoft.com/office/drawing/2014/main" id="{0368A6F4-C904-4148-A9CD-B4C9364B4161}"/>
              </a:ext>
            </a:extLst>
          </p:cNvPr>
          <p:cNvGraphicFramePr>
            <a:graphicFrameLocks noGrp="1"/>
          </p:cNvGraphicFramePr>
          <p:nvPr>
            <p:extLst>
              <p:ext uri="{D42A27DB-BD31-4B8C-83A1-F6EECF244321}">
                <p14:modId xmlns:p14="http://schemas.microsoft.com/office/powerpoint/2010/main" val="662811616"/>
              </p:ext>
            </p:extLst>
          </p:nvPr>
        </p:nvGraphicFramePr>
        <p:xfrm>
          <a:off x="6467447" y="1116780"/>
          <a:ext cx="5920891" cy="914400"/>
        </p:xfrm>
        <a:graphic>
          <a:graphicData uri="http://schemas.openxmlformats.org/drawingml/2006/table">
            <a:tbl>
              <a:tblPr firstRow="1" bandRow="1">
                <a:tableStyleId>{5940675A-B579-460E-94D1-54222C63F5DA}</a:tableStyleId>
              </a:tblPr>
              <a:tblGrid>
                <a:gridCol w="533919">
                  <a:extLst>
                    <a:ext uri="{9D8B030D-6E8A-4147-A177-3AD203B41FA5}">
                      <a16:colId xmlns:a16="http://schemas.microsoft.com/office/drawing/2014/main" val="2289109430"/>
                    </a:ext>
                  </a:extLst>
                </a:gridCol>
                <a:gridCol w="1100972">
                  <a:extLst>
                    <a:ext uri="{9D8B030D-6E8A-4147-A177-3AD203B41FA5}">
                      <a16:colId xmlns:a16="http://schemas.microsoft.com/office/drawing/2014/main" val="1734060143"/>
                    </a:ext>
                  </a:extLst>
                </a:gridCol>
                <a:gridCol w="1404000">
                  <a:extLst>
                    <a:ext uri="{9D8B030D-6E8A-4147-A177-3AD203B41FA5}">
                      <a16:colId xmlns:a16="http://schemas.microsoft.com/office/drawing/2014/main" val="3192377876"/>
                    </a:ext>
                  </a:extLst>
                </a:gridCol>
                <a:gridCol w="828000">
                  <a:extLst>
                    <a:ext uri="{9D8B030D-6E8A-4147-A177-3AD203B41FA5}">
                      <a16:colId xmlns:a16="http://schemas.microsoft.com/office/drawing/2014/main" val="3353589294"/>
                    </a:ext>
                  </a:extLst>
                </a:gridCol>
                <a:gridCol w="720642">
                  <a:extLst>
                    <a:ext uri="{9D8B030D-6E8A-4147-A177-3AD203B41FA5}">
                      <a16:colId xmlns:a16="http://schemas.microsoft.com/office/drawing/2014/main" val="3472270759"/>
                    </a:ext>
                  </a:extLst>
                </a:gridCol>
                <a:gridCol w="828000">
                  <a:extLst>
                    <a:ext uri="{9D8B030D-6E8A-4147-A177-3AD203B41FA5}">
                      <a16:colId xmlns:a16="http://schemas.microsoft.com/office/drawing/2014/main" val="903796493"/>
                    </a:ext>
                  </a:extLst>
                </a:gridCol>
                <a:gridCol w="505358">
                  <a:extLst>
                    <a:ext uri="{9D8B030D-6E8A-4147-A177-3AD203B41FA5}">
                      <a16:colId xmlns:a16="http://schemas.microsoft.com/office/drawing/2014/main" val="4100329681"/>
                    </a:ext>
                  </a:extLst>
                </a:gridCol>
              </a:tblGrid>
              <a:tr h="183504">
                <a:tc>
                  <a:txBody>
                    <a:bodyPr/>
                    <a:lstStyle/>
                    <a:p>
                      <a:r>
                        <a:rPr kumimoji="1" lang="ja-JP" altLang="en-US" sz="900" dirty="0">
                          <a:latin typeface="ＭＳ Ｐゴシック" panose="020B0600070205080204" pitchFamily="50" charset="-128"/>
                          <a:ea typeface="ＭＳ Ｐゴシック" panose="020B0600070205080204" pitchFamily="50" charset="-128"/>
                        </a:rPr>
                        <a:t>目標年</a:t>
                      </a:r>
                    </a:p>
                  </a:txBody>
                  <a:tcPr/>
                </a:tc>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目標</a:t>
                      </a: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ターミナル内</a:t>
                      </a: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船舶・車両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ターミナル外</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計</a:t>
                      </a:r>
                    </a:p>
                  </a:txBody>
                  <a:tcPr/>
                </a:tc>
                <a:extLst>
                  <a:ext uri="{0D108BD9-81ED-4DB2-BD59-A6C34878D82A}">
                    <a16:rowId xmlns:a16="http://schemas.microsoft.com/office/drawing/2014/main" val="2234296573"/>
                  </a:ext>
                </a:extLst>
              </a:tr>
              <a:tr h="183504">
                <a:tc rowSpan="2">
                  <a:txBody>
                    <a:bodyPr/>
                    <a:lstStyle/>
                    <a:p>
                      <a:pPr algn="ctr"/>
                      <a:r>
                        <a:rPr kumimoji="1" lang="en-US" altLang="ja-JP" sz="900" dirty="0">
                          <a:latin typeface="ＭＳ Ｐゴシック" panose="020B0600070205080204" pitchFamily="50" charset="-128"/>
                          <a:ea typeface="ＭＳ Ｐゴシック" panose="020B0600070205080204" pitchFamily="50" charset="-128"/>
                        </a:rPr>
                        <a:t>2030</a:t>
                      </a:r>
                    </a:p>
                    <a:p>
                      <a:pPr algn="ct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排出量（目標値）</a:t>
                      </a:r>
                    </a:p>
                  </a:txBody>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2013</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年度比</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46</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％削減</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0.04</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263</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266</a:t>
                      </a:r>
                    </a:p>
                  </a:txBody>
                  <a:tcPr marL="0" marR="0" marT="0" marB="0" anchor="ctr"/>
                </a:tc>
                <a:extLst>
                  <a:ext uri="{0D108BD9-81ED-4DB2-BD59-A6C34878D82A}">
                    <a16:rowId xmlns:a16="http://schemas.microsoft.com/office/drawing/2014/main" val="1891433583"/>
                  </a:ext>
                </a:extLst>
              </a:tr>
              <a:tr h="171270">
                <a:tc vMerge="1">
                  <a:txBody>
                    <a:bodyPr/>
                    <a:lstStyle/>
                    <a:p>
                      <a:endParaRPr kumimoji="1" lang="ja-JP" altLang="en-US" sz="900" dirty="0"/>
                    </a:p>
                  </a:txBody>
                  <a:tcPr/>
                </a:tc>
                <a:tc gridSpan="2">
                  <a:txBody>
                    <a:bodyPr/>
                    <a:lstStyle/>
                    <a:p>
                      <a:r>
                        <a:rPr kumimoji="1" lang="ja-JP" altLang="en-US" sz="900" b="0" dirty="0">
                          <a:solidFill>
                            <a:schemeClr val="tx1"/>
                          </a:solidFill>
                          <a:latin typeface="ＭＳ Ｐゴシック" panose="020B0600070205080204" pitchFamily="50" charset="-128"/>
                          <a:ea typeface="ＭＳ Ｐゴシック" panose="020B0600070205080204" pitchFamily="50" charset="-128"/>
                        </a:rPr>
                        <a:t>排出量（上記①～③のシナリオによる推計値）</a:t>
                      </a:r>
                    </a:p>
                  </a:txBody>
                  <a:tcPr/>
                </a:tc>
                <a:tc hMerge="1">
                  <a:txBody>
                    <a:bodyPr/>
                    <a:lstStyle/>
                    <a:p>
                      <a:endParaRPr kumimoji="1" lang="ja-JP" altLang="en-US" sz="900" dirty="0"/>
                    </a:p>
                  </a:txBody>
                  <a:tcPr/>
                </a:tc>
                <a:tc>
                  <a:txBody>
                    <a:bodyPr/>
                    <a:lstStyle/>
                    <a:p>
                      <a:pPr algn="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0.02</a:t>
                      </a:r>
                    </a:p>
                  </a:txBody>
                  <a:tcPr marL="0" marR="0" marT="0" marB="0" anchor="ctr"/>
                </a:tc>
                <a:tc>
                  <a:txBody>
                    <a:bodyPr/>
                    <a:lstStyle/>
                    <a:p>
                      <a:pPr algn="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4.5</a:t>
                      </a:r>
                    </a:p>
                  </a:txBody>
                  <a:tcPr marL="0" marR="0" marT="0" marB="0" anchor="ctr"/>
                </a:tc>
                <a:tc>
                  <a:txBody>
                    <a:bodyPr/>
                    <a:lstStyle/>
                    <a:p>
                      <a:pPr algn="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308</a:t>
                      </a:r>
                    </a:p>
                  </a:txBody>
                  <a:tcPr marL="0" marR="0" marT="0" marB="0" anchor="ctr"/>
                </a:tc>
                <a:tc>
                  <a:txBody>
                    <a:bodyPr/>
                    <a:lstStyle/>
                    <a:p>
                      <a:pPr algn="r" fontAlgn="ctr"/>
                      <a:r>
                        <a:rPr lang="en-US" altLang="ja-JP" sz="1000" b="0" i="0" u="none" strike="noStrike" dirty="0">
                          <a:solidFill>
                            <a:schemeClr val="tx1"/>
                          </a:solidFill>
                          <a:effectLst/>
                          <a:latin typeface="ＭＳ Ｐゴシック" panose="020B0600070205080204" pitchFamily="50" charset="-128"/>
                          <a:ea typeface="ＭＳ Ｐゴシック" panose="020B0600070205080204" pitchFamily="50" charset="-128"/>
                        </a:rPr>
                        <a:t>312</a:t>
                      </a:r>
                    </a:p>
                  </a:txBody>
                  <a:tcPr marL="0" marR="0" marT="0" marB="0" anchor="ctr"/>
                </a:tc>
                <a:extLst>
                  <a:ext uri="{0D108BD9-81ED-4DB2-BD59-A6C34878D82A}">
                    <a16:rowId xmlns:a16="http://schemas.microsoft.com/office/drawing/2014/main" val="1593316853"/>
                  </a:ext>
                </a:extLst>
              </a:tr>
              <a:tr h="183504">
                <a:tc>
                  <a:txBody>
                    <a:bodyPr/>
                    <a:lstStyle/>
                    <a:p>
                      <a:pPr algn="ctr"/>
                      <a:r>
                        <a:rPr kumimoji="1" lang="en-US" altLang="ja-JP" sz="900" dirty="0">
                          <a:latin typeface="ＭＳ Ｐゴシック" panose="020B0600070205080204" pitchFamily="50" charset="-128"/>
                          <a:ea typeface="ＭＳ Ｐゴシック" panose="020B0600070205080204" pitchFamily="50" charset="-128"/>
                        </a:rPr>
                        <a:t>2050</a:t>
                      </a:r>
                      <a:r>
                        <a:rPr kumimoji="1" lang="ja-JP" altLang="en-US" sz="900" dirty="0">
                          <a:latin typeface="ＭＳ Ｐゴシック" panose="020B0600070205080204" pitchFamily="50" charset="-128"/>
                          <a:ea typeface="ＭＳ Ｐゴシック" panose="020B0600070205080204" pitchFamily="50" charset="-128"/>
                        </a:rPr>
                        <a:t>年</a:t>
                      </a:r>
                    </a:p>
                  </a:txBody>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排出量（目標値）</a:t>
                      </a:r>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カーボンニュートラル</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0" marR="0" marT="0" marB="0" anchor="ctr"/>
                </a:tc>
                <a:extLst>
                  <a:ext uri="{0D108BD9-81ED-4DB2-BD59-A6C34878D82A}">
                    <a16:rowId xmlns:a16="http://schemas.microsoft.com/office/drawing/2014/main" val="3450863034"/>
                  </a:ext>
                </a:extLst>
              </a:tr>
            </a:tbl>
          </a:graphicData>
        </a:graphic>
      </p:graphicFrame>
      <p:graphicFrame>
        <p:nvGraphicFramePr>
          <p:cNvPr id="83" name="表 82">
            <a:extLst>
              <a:ext uri="{FF2B5EF4-FFF2-40B4-BE49-F238E27FC236}">
                <a16:creationId xmlns:a16="http://schemas.microsoft.com/office/drawing/2014/main" id="{A5376022-D404-4BDC-9461-2EEE7B7AE689}"/>
              </a:ext>
            </a:extLst>
          </p:cNvPr>
          <p:cNvGraphicFramePr>
            <a:graphicFrameLocks noGrp="1"/>
          </p:cNvGraphicFramePr>
          <p:nvPr>
            <p:extLst>
              <p:ext uri="{D42A27DB-BD31-4B8C-83A1-F6EECF244321}">
                <p14:modId xmlns:p14="http://schemas.microsoft.com/office/powerpoint/2010/main" val="447039785"/>
              </p:ext>
            </p:extLst>
          </p:nvPr>
        </p:nvGraphicFramePr>
        <p:xfrm>
          <a:off x="6602284" y="3057600"/>
          <a:ext cx="5616000" cy="814320"/>
        </p:xfrm>
        <a:graphic>
          <a:graphicData uri="http://schemas.openxmlformats.org/drawingml/2006/table">
            <a:tbl>
              <a:tblPr firstRow="1" bandRow="1">
                <a:tableStyleId>{5940675A-B579-460E-94D1-54222C63F5DA}</a:tableStyleId>
              </a:tblPr>
              <a:tblGrid>
                <a:gridCol w="1152000">
                  <a:extLst>
                    <a:ext uri="{9D8B030D-6E8A-4147-A177-3AD203B41FA5}">
                      <a16:colId xmlns:a16="http://schemas.microsoft.com/office/drawing/2014/main" val="3651094804"/>
                    </a:ext>
                  </a:extLst>
                </a:gridCol>
                <a:gridCol w="1944000">
                  <a:extLst>
                    <a:ext uri="{9D8B030D-6E8A-4147-A177-3AD203B41FA5}">
                      <a16:colId xmlns:a16="http://schemas.microsoft.com/office/drawing/2014/main" val="2353178145"/>
                    </a:ext>
                  </a:extLst>
                </a:gridCol>
                <a:gridCol w="1260000">
                  <a:extLst>
                    <a:ext uri="{9D8B030D-6E8A-4147-A177-3AD203B41FA5}">
                      <a16:colId xmlns:a16="http://schemas.microsoft.com/office/drawing/2014/main" val="3679540577"/>
                    </a:ext>
                  </a:extLst>
                </a:gridCol>
                <a:gridCol w="1260000">
                  <a:extLst>
                    <a:ext uri="{9D8B030D-6E8A-4147-A177-3AD203B41FA5}">
                      <a16:colId xmlns:a16="http://schemas.microsoft.com/office/drawing/2014/main" val="2848260143"/>
                    </a:ext>
                  </a:extLst>
                </a:gridCol>
              </a:tblGrid>
              <a:tr h="180000">
                <a:tc gridSpan="2">
                  <a:txBody>
                    <a:bodyPr/>
                    <a:lstStyle/>
                    <a:p>
                      <a:pPr marL="459105" indent="-459105"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目標年</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459105" indent="-459105" algn="ctr">
                        <a:spcAft>
                          <a:spcPts val="0"/>
                        </a:spcAft>
                        <a:tabLst>
                          <a:tab pos="1333500" algn="l"/>
                        </a:tabLst>
                      </a:pPr>
                      <a:r>
                        <a:rPr lang="en-US" sz="900" kern="100">
                          <a:effectLst/>
                          <a:latin typeface="ＭＳ Ｐゴシック" panose="020B0600070205080204" pitchFamily="50" charset="-128"/>
                          <a:ea typeface="ＭＳ Ｐゴシック" panose="020B0600070205080204" pitchFamily="50" charset="-128"/>
                        </a:rPr>
                        <a:t>2030</a:t>
                      </a:r>
                      <a:r>
                        <a:rPr lang="ja-JP" sz="900" kern="100">
                          <a:effectLst/>
                          <a:latin typeface="ＭＳ Ｐゴシック" panose="020B0600070205080204" pitchFamily="50" charset="-128"/>
                          <a:ea typeface="ＭＳ Ｐゴシック" panose="020B0600070205080204" pitchFamily="50" charset="-128"/>
                        </a:rPr>
                        <a:t>年度</a:t>
                      </a:r>
                      <a:endParaRPr lang="ja-JP" sz="90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marL="459105" indent="-459105" algn="ctr">
                        <a:spcAft>
                          <a:spcPts val="0"/>
                        </a:spcAft>
                        <a:tabLst>
                          <a:tab pos="1333500" algn="l"/>
                        </a:tabLst>
                      </a:pPr>
                      <a:r>
                        <a:rPr lang="en-US" sz="900" kern="100" dirty="0">
                          <a:effectLst/>
                          <a:latin typeface="ＭＳ Ｐゴシック" panose="020B0600070205080204" pitchFamily="50" charset="-128"/>
                          <a:ea typeface="ＭＳ Ｐゴシック" panose="020B0600070205080204" pitchFamily="50" charset="-128"/>
                        </a:rPr>
                        <a:t>2050</a:t>
                      </a:r>
                      <a:r>
                        <a:rPr lang="ja-JP" sz="900" kern="100" dirty="0">
                          <a:effectLst/>
                          <a:latin typeface="ＭＳ Ｐゴシック" panose="020B0600070205080204" pitchFamily="50" charset="-128"/>
                          <a:ea typeface="ＭＳ Ｐゴシック" panose="020B0600070205080204" pitchFamily="50" charset="-128"/>
                        </a:rPr>
                        <a:t>年</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64402410"/>
                  </a:ext>
                </a:extLst>
              </a:tr>
              <a:tr h="180000">
                <a:tc gridSpan="2">
                  <a:txBody>
                    <a:bodyPr/>
                    <a:lstStyle/>
                    <a:p>
                      <a:pPr marL="457200" indent="-457200" algn="ctr">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rPr>
                        <a:t>年間需要</a:t>
                      </a:r>
                      <a:r>
                        <a:rPr lang="ja-JP" altLang="en-US" sz="900" kern="100" dirty="0">
                          <a:effectLst/>
                          <a:latin typeface="ＭＳ Ｐゴシック" panose="020B0600070205080204" pitchFamily="50" charset="-128"/>
                          <a:ea typeface="ＭＳ Ｐゴシック" panose="020B0600070205080204" pitchFamily="50" charset="-128"/>
                        </a:rPr>
                        <a:t>（水素）</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270" indent="18415" algn="ctr">
                        <a:spcAft>
                          <a:spcPts val="0"/>
                        </a:spcAft>
                        <a:tabLst>
                          <a:tab pos="1333500" algn="l"/>
                        </a:tabLst>
                      </a:pPr>
                      <a:r>
                        <a:rPr lang="en-US" altLang="ja-JP" sz="900" kern="100" dirty="0">
                          <a:effectLst/>
                          <a:latin typeface="ＭＳ Ｐゴシック" panose="020B0600070205080204" pitchFamily="50" charset="-128"/>
                          <a:ea typeface="ＭＳ Ｐゴシック" panose="020B0600070205080204" pitchFamily="50" charset="-128"/>
                        </a:rPr>
                        <a:t>1.5</a:t>
                      </a:r>
                      <a:r>
                        <a:rPr lang="ja-JP" altLang="en-US" sz="900" kern="100" dirty="0">
                          <a:effectLst/>
                          <a:latin typeface="ＭＳ Ｐゴシック" panose="020B0600070205080204" pitchFamily="50" charset="-128"/>
                          <a:ea typeface="ＭＳ Ｐゴシック" panose="020B0600070205080204" pitchFamily="50" charset="-128"/>
                        </a:rPr>
                        <a:t>万トン</a:t>
                      </a:r>
                      <a:r>
                        <a:rPr lang="en-US" altLang="zh-TW" sz="900" kern="100" dirty="0">
                          <a:effectLst/>
                          <a:latin typeface="ＭＳ Ｐゴシック" panose="020B0600070205080204" pitchFamily="50" charset="-128"/>
                          <a:ea typeface="ＭＳ Ｐゴシック" panose="020B0600070205080204" pitchFamily="50" charset="-128"/>
                        </a:rPr>
                        <a:t>/</a:t>
                      </a:r>
                      <a:r>
                        <a:rPr lang="ja-JP" altLang="en-US" sz="900" kern="100" dirty="0">
                          <a:effectLst/>
                          <a:latin typeface="ＭＳ Ｐゴシック" panose="020B0600070205080204" pitchFamily="50" charset="-128"/>
                          <a:ea typeface="ＭＳ Ｐゴシック" panose="020B0600070205080204" pitchFamily="50" charset="-128"/>
                        </a:rPr>
                        <a:t>年</a:t>
                      </a:r>
                    </a:p>
                  </a:txBody>
                  <a:tcPr marL="68580" marR="68580" marT="0" marB="0" anchor="ctr"/>
                </a:tc>
                <a:tc>
                  <a:txBody>
                    <a:bodyPr/>
                    <a:lstStyle/>
                    <a:p>
                      <a:pPr marL="1270" indent="18415" algn="ctr">
                        <a:spcAft>
                          <a:spcPts val="0"/>
                        </a:spcAft>
                        <a:tabLst>
                          <a:tab pos="1333500" algn="l"/>
                        </a:tabLst>
                      </a:pPr>
                      <a:r>
                        <a:rPr lang="en-US" altLang="ja-JP" sz="900" kern="100" dirty="0">
                          <a:effectLst/>
                          <a:latin typeface="ＭＳ Ｐゴシック" panose="020B0600070205080204" pitchFamily="50" charset="-128"/>
                          <a:ea typeface="ＭＳ Ｐゴシック" panose="020B0600070205080204" pitchFamily="50" charset="-128"/>
                        </a:rPr>
                        <a:t>5.2</a:t>
                      </a:r>
                      <a:r>
                        <a:rPr lang="ja-JP" altLang="en-US" sz="900" kern="100" dirty="0">
                          <a:effectLst/>
                          <a:latin typeface="ＭＳ Ｐゴシック" panose="020B0600070205080204" pitchFamily="50" charset="-128"/>
                          <a:ea typeface="ＭＳ Ｐゴシック" panose="020B0600070205080204" pitchFamily="50" charset="-128"/>
                        </a:rPr>
                        <a:t>万トン</a:t>
                      </a:r>
                      <a:r>
                        <a:rPr lang="en-US" altLang="zh-TW" sz="900" kern="100" dirty="0">
                          <a:effectLst/>
                          <a:latin typeface="ＭＳ Ｐゴシック" panose="020B0600070205080204" pitchFamily="50" charset="-128"/>
                          <a:ea typeface="ＭＳ Ｐゴシック" panose="020B0600070205080204" pitchFamily="50" charset="-128"/>
                        </a:rPr>
                        <a:t>/</a:t>
                      </a:r>
                      <a:r>
                        <a:rPr lang="ja-JP" altLang="en-US" sz="900" kern="100" dirty="0">
                          <a:effectLst/>
                          <a:latin typeface="ＭＳ Ｐゴシック" panose="020B0600070205080204" pitchFamily="50" charset="-128"/>
                          <a:ea typeface="ＭＳ Ｐゴシック" panose="020B0600070205080204" pitchFamily="50" charset="-128"/>
                        </a:rPr>
                        <a:t>年</a:t>
                      </a:r>
                    </a:p>
                  </a:txBody>
                  <a:tcPr marL="68580" marR="68580" marT="0" marB="0" anchor="ctr"/>
                </a:tc>
                <a:extLst>
                  <a:ext uri="{0D108BD9-81ED-4DB2-BD59-A6C34878D82A}">
                    <a16:rowId xmlns:a16="http://schemas.microsoft.com/office/drawing/2014/main" val="2102069263"/>
                  </a:ext>
                </a:extLst>
              </a:tr>
              <a:tr h="180000">
                <a:tc gridSpan="2">
                  <a:txBody>
                    <a:bodyPr/>
                    <a:lstStyle/>
                    <a:p>
                      <a:pPr marL="1270" indent="18415" algn="l">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rPr>
                        <a:t>必要貯蔵量</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457200" indent="-457200"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rPr>
                        <a:t>約</a:t>
                      </a:r>
                      <a:r>
                        <a:rPr lang="en-US" altLang="ja-JP" sz="900" kern="100" dirty="0">
                          <a:effectLst/>
                          <a:latin typeface="ＭＳ Ｐゴシック" panose="020B0600070205080204" pitchFamily="50" charset="-128"/>
                          <a:ea typeface="ＭＳ Ｐゴシック" panose="020B0600070205080204" pitchFamily="50" charset="-128"/>
                        </a:rPr>
                        <a:t>0.1</a:t>
                      </a:r>
                      <a:r>
                        <a:rPr lang="ja-JP" altLang="en-US" sz="900" kern="100" dirty="0">
                          <a:effectLst/>
                          <a:latin typeface="ＭＳ Ｐゴシック" panose="020B0600070205080204" pitchFamily="50" charset="-128"/>
                          <a:ea typeface="ＭＳ Ｐゴシック" panose="020B0600070205080204" pitchFamily="50" charset="-128"/>
                        </a:rPr>
                        <a:t>万トン</a:t>
                      </a:r>
                    </a:p>
                  </a:txBody>
                  <a:tcPr marL="68580" marR="68580" marT="0" marB="0" anchor="ctr"/>
                </a:tc>
                <a:tc>
                  <a:txBody>
                    <a:bodyPr/>
                    <a:lstStyle/>
                    <a:p>
                      <a:pPr marL="457200" indent="-457200" algn="ctr">
                        <a:spcAft>
                          <a:spcPts val="0"/>
                        </a:spcAft>
                        <a:tabLst>
                          <a:tab pos="1333500" algn="l"/>
                        </a:tabLst>
                      </a:pPr>
                      <a:r>
                        <a:rPr lang="ja-JP" altLang="en-US" sz="900" kern="100" dirty="0">
                          <a:effectLst/>
                          <a:latin typeface="ＭＳ Ｐゴシック" panose="020B0600070205080204" pitchFamily="50" charset="-128"/>
                          <a:ea typeface="ＭＳ Ｐゴシック" panose="020B0600070205080204" pitchFamily="50" charset="-128"/>
                        </a:rPr>
                        <a:t>約</a:t>
                      </a:r>
                      <a:r>
                        <a:rPr lang="en-US" altLang="ja-JP" sz="900" kern="100" dirty="0">
                          <a:effectLst/>
                          <a:latin typeface="ＭＳ Ｐゴシック" panose="020B0600070205080204" pitchFamily="50" charset="-128"/>
                          <a:ea typeface="ＭＳ Ｐゴシック" panose="020B0600070205080204" pitchFamily="50" charset="-128"/>
                        </a:rPr>
                        <a:t>0.4</a:t>
                      </a:r>
                      <a:r>
                        <a:rPr lang="ja-JP" altLang="en-US" sz="900" kern="100" dirty="0">
                          <a:effectLst/>
                          <a:latin typeface="ＭＳ Ｐゴシック" panose="020B0600070205080204" pitchFamily="50" charset="-128"/>
                          <a:ea typeface="ＭＳ Ｐゴシック" panose="020B0600070205080204" pitchFamily="50" charset="-128"/>
                        </a:rPr>
                        <a:t>万トン</a:t>
                      </a:r>
                    </a:p>
                  </a:txBody>
                  <a:tcPr marL="68580" marR="68580" marT="0" marB="0" anchor="ctr"/>
                </a:tc>
                <a:extLst>
                  <a:ext uri="{0D108BD9-81ED-4DB2-BD59-A6C34878D82A}">
                    <a16:rowId xmlns:a16="http://schemas.microsoft.com/office/drawing/2014/main" val="58110118"/>
                  </a:ext>
                </a:extLst>
              </a:tr>
              <a:tr h="163452">
                <a:tc>
                  <a:txBody>
                    <a:bodyPr/>
                    <a:lstStyle/>
                    <a:p>
                      <a:pPr marL="1270" indent="18415" algn="l">
                        <a:spcAft>
                          <a:spcPts val="0"/>
                        </a:spcAft>
                        <a:tabLst>
                          <a:tab pos="1333500" algn="l"/>
                        </a:tabLst>
                      </a:pPr>
                      <a:r>
                        <a:rPr lang="ja-JP" sz="900" kern="100" dirty="0">
                          <a:effectLst/>
                          <a:latin typeface="ＭＳ Ｐゴシック" panose="020B0600070205080204" pitchFamily="50" charset="-128"/>
                          <a:ea typeface="ＭＳ Ｐゴシック" panose="020B0600070205080204" pitchFamily="50" charset="-128"/>
                        </a:rPr>
                        <a:t>貯蔵設備（面積）</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r>
                        <a:rPr lang="ja-JP" sz="900" kern="100" dirty="0">
                          <a:effectLst/>
                          <a:latin typeface="ＭＳ Ｐゴシック" panose="020B0600070205080204" pitchFamily="50" charset="-128"/>
                          <a:ea typeface="ＭＳ Ｐゴシック" panose="020B0600070205080204" pitchFamily="50" charset="-128"/>
                        </a:rPr>
                        <a:t>大型タンクに貯蔵する場合（将来）</a:t>
                      </a:r>
                      <a:endParaRPr kumimoji="1" lang="ja-JP" altLang="en-US" sz="900" dirty="0">
                        <a:latin typeface="ＭＳ Ｐゴシック" panose="020B0600070205080204" pitchFamily="50" charset="-128"/>
                        <a:ea typeface="ＭＳ Ｐゴシック" panose="020B0600070205080204" pitchFamily="50" charset="-128"/>
                      </a:endParaRPr>
                    </a:p>
                  </a:txBody>
                  <a:tcPr marL="68580" marR="68580" marT="0" marB="0" anchor="ctr"/>
                </a:tc>
                <a:tc>
                  <a:txBody>
                    <a:bodyPr/>
                    <a:lstStyle/>
                    <a:p>
                      <a:pPr marL="1270" indent="18415" algn="ctr">
                        <a:spcAft>
                          <a:spcPts val="0"/>
                        </a:spcAft>
                        <a:tabLst>
                          <a:tab pos="1333500" algn="l"/>
                        </a:tabLst>
                      </a:pPr>
                      <a:r>
                        <a:rPr lang="en-US" altLang="ja-JP" sz="900" kern="100" dirty="0">
                          <a:effectLst/>
                          <a:latin typeface="ＭＳ Ｐゴシック" panose="020B0600070205080204" pitchFamily="50" charset="-128"/>
                          <a:ea typeface="ＭＳ Ｐゴシック" panose="020B0600070205080204" pitchFamily="50" charset="-128"/>
                        </a:rPr>
                        <a:t>1</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r>
                        <a:rPr lang="en-US" altLang="zh-TW" sz="900" kern="100" dirty="0">
                          <a:effectLst/>
                          <a:latin typeface="ＭＳ Ｐゴシック" panose="020B0600070205080204" pitchFamily="50" charset="-128"/>
                          <a:ea typeface="ＭＳ Ｐゴシック" panose="020B0600070205080204" pitchFamily="50" charset="-128"/>
                        </a:rPr>
                        <a:t>50,000m³/</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endParaRPr lang="zh-TW" altLang="en-US" sz="900" kern="100" dirty="0">
                        <a:effectLst/>
                        <a:latin typeface="ＭＳ Ｐゴシック" panose="020B0600070205080204" pitchFamily="50" charset="-128"/>
                        <a:ea typeface="ＭＳ Ｐゴシック" panose="020B0600070205080204" pitchFamily="50" charset="-128"/>
                      </a:endParaRPr>
                    </a:p>
                    <a:p>
                      <a:pPr marL="1270" indent="18415" algn="ctr">
                        <a:spcAft>
                          <a:spcPts val="0"/>
                        </a:spcAft>
                        <a:tabLst>
                          <a:tab pos="1333500" algn="l"/>
                        </a:tabLst>
                      </a:pPr>
                      <a:r>
                        <a:rPr lang="zh-TW" altLang="en-US" sz="900" kern="100" dirty="0">
                          <a:effectLst/>
                          <a:latin typeface="ＭＳ Ｐゴシック" panose="020B0600070205080204" pitchFamily="50" charset="-128"/>
                          <a:ea typeface="ＭＳ Ｐゴシック" panose="020B0600070205080204" pitchFamily="50" charset="-128"/>
                        </a:rPr>
                        <a:t>（約</a:t>
                      </a:r>
                      <a:r>
                        <a:rPr lang="en-US" altLang="zh-TW" sz="900" kern="100" dirty="0">
                          <a:effectLst/>
                          <a:latin typeface="ＭＳ Ｐゴシック" panose="020B0600070205080204" pitchFamily="50" charset="-128"/>
                          <a:ea typeface="ＭＳ Ｐゴシック" panose="020B0600070205080204" pitchFamily="50" charset="-128"/>
                        </a:rPr>
                        <a:t>0.8ha</a:t>
                      </a:r>
                      <a:r>
                        <a:rPr lang="zh-TW" altLang="en-US" sz="900" kern="100" dirty="0">
                          <a:effectLst/>
                          <a:latin typeface="ＭＳ Ｐゴシック" panose="020B0600070205080204" pitchFamily="50" charset="-128"/>
                          <a:ea typeface="ＭＳ Ｐゴシック" panose="020B0600070205080204" pitchFamily="50" charset="-128"/>
                        </a:rPr>
                        <a:t>）</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marL="457200" indent="-457200" algn="ctr">
                        <a:spcAft>
                          <a:spcPts val="0"/>
                        </a:spcAft>
                        <a:tabLst>
                          <a:tab pos="1333500" algn="l"/>
                        </a:tabLst>
                      </a:pPr>
                      <a:r>
                        <a:rPr lang="en-US" altLang="ja-JP" sz="900" kern="100" dirty="0">
                          <a:effectLst/>
                          <a:latin typeface="ＭＳ Ｐゴシック" panose="020B0600070205080204" pitchFamily="50" charset="-128"/>
                          <a:ea typeface="ＭＳ Ｐゴシック" panose="020B0600070205080204" pitchFamily="50" charset="-128"/>
                        </a:rPr>
                        <a:t>1</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r>
                        <a:rPr lang="en-US" altLang="zh-TW" sz="900" kern="100" dirty="0">
                          <a:effectLst/>
                          <a:latin typeface="ＭＳ Ｐゴシック" panose="020B0600070205080204" pitchFamily="50" charset="-128"/>
                          <a:ea typeface="ＭＳ Ｐゴシック" panose="020B0600070205080204" pitchFamily="50" charset="-128"/>
                        </a:rPr>
                        <a:t>50,000m³/</a:t>
                      </a:r>
                      <a:r>
                        <a:rPr lang="zh-TW" altLang="en-US" sz="900" kern="100" dirty="0">
                          <a:effectLst/>
                          <a:latin typeface="ＭＳ Ｐゴシック" panose="020B0600070205080204" pitchFamily="50" charset="-128"/>
                          <a:ea typeface="ＭＳ Ｐゴシック" panose="020B0600070205080204" pitchFamily="50" charset="-128"/>
                        </a:rPr>
                        <a:t>基</a:t>
                      </a:r>
                      <a:r>
                        <a:rPr lang="ja-JP" altLang="en-US" sz="900" kern="100" dirty="0">
                          <a:effectLst/>
                          <a:latin typeface="ＭＳ Ｐゴシック" panose="020B0600070205080204" pitchFamily="50" charset="-128"/>
                          <a:ea typeface="ＭＳ Ｐゴシック" panose="020B0600070205080204" pitchFamily="50" charset="-128"/>
                        </a:rPr>
                        <a:t>）</a:t>
                      </a:r>
                      <a:endParaRPr lang="zh-TW" altLang="en-US" sz="900" kern="100" dirty="0">
                        <a:effectLst/>
                        <a:latin typeface="ＭＳ Ｐゴシック" panose="020B0600070205080204" pitchFamily="50" charset="-128"/>
                        <a:ea typeface="ＭＳ Ｐゴシック" panose="020B0600070205080204" pitchFamily="50" charset="-128"/>
                      </a:endParaRPr>
                    </a:p>
                    <a:p>
                      <a:pPr marL="457200" indent="-457200" algn="ctr">
                        <a:spcAft>
                          <a:spcPts val="0"/>
                        </a:spcAft>
                        <a:tabLst>
                          <a:tab pos="1333500" algn="l"/>
                        </a:tabLst>
                      </a:pPr>
                      <a:r>
                        <a:rPr lang="zh-TW" altLang="en-US" sz="900" kern="100" dirty="0">
                          <a:effectLst/>
                          <a:latin typeface="ＭＳ Ｐゴシック" panose="020B0600070205080204" pitchFamily="50" charset="-128"/>
                          <a:ea typeface="ＭＳ Ｐゴシック" panose="020B0600070205080204" pitchFamily="50" charset="-128"/>
                        </a:rPr>
                        <a:t>（約</a:t>
                      </a:r>
                      <a:r>
                        <a:rPr lang="en-US" altLang="zh-TW" sz="900" kern="100" dirty="0">
                          <a:effectLst/>
                          <a:latin typeface="ＭＳ Ｐゴシック" panose="020B0600070205080204" pitchFamily="50" charset="-128"/>
                          <a:ea typeface="ＭＳ Ｐゴシック" panose="020B0600070205080204" pitchFamily="50" charset="-128"/>
                        </a:rPr>
                        <a:t>0.8ha</a:t>
                      </a:r>
                      <a:r>
                        <a:rPr lang="zh-TW" altLang="en-US" sz="900" kern="100" dirty="0">
                          <a:effectLst/>
                          <a:latin typeface="ＭＳ Ｐゴシック" panose="020B0600070205080204" pitchFamily="50" charset="-128"/>
                          <a:ea typeface="ＭＳ Ｐゴシック" panose="020B0600070205080204" pitchFamily="50" charset="-128"/>
                        </a:rPr>
                        <a:t>）</a:t>
                      </a:r>
                    </a:p>
                  </a:txBody>
                  <a:tcPr marL="68580" marR="68580" marT="0" marB="0" anchor="ctr"/>
                </a:tc>
                <a:extLst>
                  <a:ext uri="{0D108BD9-81ED-4DB2-BD59-A6C34878D82A}">
                    <a16:rowId xmlns:a16="http://schemas.microsoft.com/office/drawing/2014/main" val="3543642648"/>
                  </a:ext>
                </a:extLst>
              </a:tr>
            </a:tbl>
          </a:graphicData>
        </a:graphic>
      </p:graphicFrame>
      <p:sp>
        <p:nvSpPr>
          <p:cNvPr id="53" name="矢印: 五方向 24">
            <a:extLst>
              <a:ext uri="{FF2B5EF4-FFF2-40B4-BE49-F238E27FC236}">
                <a16:creationId xmlns:a16="http://schemas.microsoft.com/office/drawing/2014/main" id="{F324507A-7AEE-4E88-84BC-C7C944A6FAF0}"/>
              </a:ext>
            </a:extLst>
          </p:cNvPr>
          <p:cNvSpPr/>
          <p:nvPr/>
        </p:nvSpPr>
        <p:spPr>
          <a:xfrm>
            <a:off x="10712493" y="6495672"/>
            <a:ext cx="1512000" cy="133200"/>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導入</a:t>
            </a:r>
          </a:p>
        </p:txBody>
      </p:sp>
      <p:sp>
        <p:nvSpPr>
          <p:cNvPr id="54" name="矢印: 五方向 23">
            <a:extLst>
              <a:ext uri="{FF2B5EF4-FFF2-40B4-BE49-F238E27FC236}">
                <a16:creationId xmlns:a16="http://schemas.microsoft.com/office/drawing/2014/main" id="{E20229E0-4A68-4FA1-BEB2-BDE93C6EC5BA}"/>
              </a:ext>
            </a:extLst>
          </p:cNvPr>
          <p:cNvSpPr/>
          <p:nvPr/>
        </p:nvSpPr>
        <p:spPr>
          <a:xfrm>
            <a:off x="9628439" y="6496684"/>
            <a:ext cx="108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n-ea"/>
              </a:rPr>
              <a:t>設計・整備</a:t>
            </a:r>
          </a:p>
          <a:p>
            <a:pPr algn="ctr"/>
            <a:r>
              <a:rPr lang="ja-JP" altLang="en-US" sz="600" dirty="0">
                <a:solidFill>
                  <a:schemeClr val="tx1"/>
                </a:solidFill>
                <a:latin typeface="+mn-ea"/>
              </a:rPr>
              <a:t>（</a:t>
            </a:r>
            <a:r>
              <a:rPr lang="en-US" altLang="ja-JP" sz="600" dirty="0">
                <a:solidFill>
                  <a:schemeClr val="tx1"/>
                </a:solidFill>
                <a:latin typeface="+mn-ea"/>
              </a:rPr>
              <a:t>2025</a:t>
            </a:r>
            <a:r>
              <a:rPr lang="ja-JP" altLang="en-US" sz="600" dirty="0">
                <a:solidFill>
                  <a:schemeClr val="tx1"/>
                </a:solidFill>
                <a:latin typeface="+mn-ea"/>
              </a:rPr>
              <a:t>～</a:t>
            </a:r>
            <a:r>
              <a:rPr lang="en-US" altLang="ja-JP" sz="600" dirty="0">
                <a:solidFill>
                  <a:schemeClr val="tx1"/>
                </a:solidFill>
                <a:latin typeface="+mn-ea"/>
              </a:rPr>
              <a:t>2028</a:t>
            </a:r>
            <a:r>
              <a:rPr lang="ja-JP" altLang="en-US" sz="600" dirty="0">
                <a:solidFill>
                  <a:schemeClr val="tx1"/>
                </a:solidFill>
                <a:latin typeface="+mn-ea"/>
              </a:rPr>
              <a:t>年度）</a:t>
            </a:r>
            <a:endParaRPr kumimoji="1" lang="ja-JP" altLang="en-US" sz="600" dirty="0">
              <a:solidFill>
                <a:schemeClr val="tx1"/>
              </a:solidFill>
              <a:latin typeface="+mn-ea"/>
            </a:endParaRPr>
          </a:p>
        </p:txBody>
      </p:sp>
      <p:sp>
        <p:nvSpPr>
          <p:cNvPr id="68" name="テキスト ボックス 9">
            <a:extLst>
              <a:ext uri="{FF2B5EF4-FFF2-40B4-BE49-F238E27FC236}">
                <a16:creationId xmlns:a16="http://schemas.microsoft.com/office/drawing/2014/main" id="{8F829769-1FE3-4665-B155-6DA218646365}"/>
              </a:ext>
            </a:extLst>
          </p:cNvPr>
          <p:cNvSpPr txBox="1">
            <a:spLocks noChangeArrowheads="1"/>
          </p:cNvSpPr>
          <p:nvPr/>
        </p:nvSpPr>
        <p:spPr bwMode="auto">
          <a:xfrm>
            <a:off x="6450454" y="8145431"/>
            <a:ext cx="5973945" cy="276999"/>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８．計画策定後の継続した取組</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73" name="正方形/長方形 72">
            <a:extLst>
              <a:ext uri="{FF2B5EF4-FFF2-40B4-BE49-F238E27FC236}">
                <a16:creationId xmlns:a16="http://schemas.microsoft.com/office/drawing/2014/main" id="{00432946-27AD-42F6-BF0F-0E8C08B76AFA}"/>
              </a:ext>
            </a:extLst>
          </p:cNvPr>
          <p:cNvSpPr/>
          <p:nvPr/>
        </p:nvSpPr>
        <p:spPr>
          <a:xfrm>
            <a:off x="6384339" y="8390893"/>
            <a:ext cx="6180178" cy="1061829"/>
          </a:xfrm>
          <a:prstGeom prst="rect">
            <a:avLst/>
          </a:prstGeom>
        </p:spPr>
        <p:txBody>
          <a:bodyPr wrap="square">
            <a:spAutoFit/>
          </a:bodyPr>
          <a:lstStyle/>
          <a:p>
            <a:r>
              <a:rPr lang="ja-JP" altLang="en-US" sz="900" dirty="0">
                <a:latin typeface="ＭＳ Ｐゴシック" panose="020B0600070205080204" pitchFamily="50" charset="-128"/>
                <a:ea typeface="ＭＳ Ｐゴシック" panose="020B0600070205080204" pitchFamily="50" charset="-128"/>
              </a:rPr>
              <a:t>・策定した計画については、次年度以降定期的に</a:t>
            </a:r>
            <a:r>
              <a:rPr lang="en-US" altLang="ja-JP" sz="900" dirty="0">
                <a:latin typeface="ＭＳ Ｐゴシック" panose="020B0600070205080204" pitchFamily="50" charset="-128"/>
                <a:ea typeface="ＭＳ Ｐゴシック" panose="020B0600070205080204" pitchFamily="50" charset="-128"/>
              </a:rPr>
              <a:t>PDCA</a:t>
            </a:r>
            <a:r>
              <a:rPr lang="ja-JP" altLang="en-US" sz="900" dirty="0">
                <a:latin typeface="ＭＳ Ｐゴシック" panose="020B0600070205080204" pitchFamily="50" charset="-128"/>
                <a:ea typeface="ＭＳ Ｐゴシック" panose="020B0600070205080204" pitchFamily="50" charset="-128"/>
              </a:rPr>
              <a:t>サイクルを回す取組を継続。</a:t>
            </a:r>
          </a:p>
          <a:p>
            <a:r>
              <a:rPr lang="ja-JP" altLang="en-US" sz="900" dirty="0">
                <a:latin typeface="ＭＳ Ｐゴシック" panose="020B0600070205080204" pitchFamily="50" charset="-128"/>
                <a:ea typeface="ＭＳ Ｐゴシック" panose="020B0600070205080204" pitchFamily="50" charset="-128"/>
              </a:rPr>
              <a:t>　</a:t>
            </a:r>
            <a:r>
              <a:rPr lang="ja-JP" altLang="en-US" sz="850" dirty="0">
                <a:latin typeface="ＭＳ Ｐゴシック" panose="020B0600070205080204" pitchFamily="50" charset="-128"/>
              </a:rPr>
              <a:t>（港湾法の改正内容を踏まえ、新たに港湾脱炭素化推進協議会を設置し、令和</a:t>
            </a:r>
            <a:r>
              <a:rPr lang="en-US" altLang="ja-JP" sz="850" dirty="0">
                <a:latin typeface="ＭＳ Ｐゴシック" panose="020B0600070205080204" pitchFamily="50" charset="-128"/>
              </a:rPr>
              <a:t>5</a:t>
            </a:r>
            <a:r>
              <a:rPr lang="ja-JP" altLang="en-US" sz="850" dirty="0">
                <a:latin typeface="ＭＳ Ｐゴシック" panose="020B0600070205080204" pitchFamily="50" charset="-128"/>
              </a:rPr>
              <a:t>年度に港湾脱炭素化推進計画の策定をめざす。）</a:t>
            </a:r>
            <a:endParaRPr lang="ja-JP" altLang="en-US" sz="85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・その他の取組</a:t>
            </a:r>
          </a:p>
          <a:p>
            <a:r>
              <a:rPr lang="ja-JP" altLang="en-US" sz="900" dirty="0">
                <a:latin typeface="ＭＳ Ｐゴシック" panose="020B0600070205080204" pitchFamily="50" charset="-128"/>
                <a:ea typeface="ＭＳ Ｐゴシック" panose="020B0600070205080204" pitchFamily="50" charset="-128"/>
              </a:rPr>
              <a:t>　　・「港湾ターミナルの脱炭素化に関する認証制度」の活用を検討</a:t>
            </a:r>
          </a:p>
          <a:p>
            <a:r>
              <a:rPr lang="ja-JP" altLang="en-US" sz="900" dirty="0">
                <a:latin typeface="ＭＳ Ｐゴシック" panose="020B0600070205080204" pitchFamily="50" charset="-128"/>
                <a:ea typeface="ＭＳ Ｐゴシック" panose="020B0600070205080204" pitchFamily="50" charset="-128"/>
              </a:rPr>
              <a:t>　　・改正港湾法における構築物の用途規制を柔軟に設定できる特例等の活用を検討</a:t>
            </a:r>
          </a:p>
          <a:p>
            <a:r>
              <a:rPr lang="ja-JP" altLang="en-US" sz="900" dirty="0">
                <a:latin typeface="ＭＳ Ｐゴシック" panose="020B0600070205080204" pitchFamily="50" charset="-128"/>
                <a:ea typeface="ＭＳ Ｐゴシック" panose="020B0600070205080204" pitchFamily="50" charset="-128"/>
              </a:rPr>
              <a:t>　　・次世代エネルギーの取扱いにかかる法規制、基準の緩和措置及び施設整備に係るコスト等の課題に対する検討</a:t>
            </a:r>
          </a:p>
          <a:p>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CNP</a:t>
            </a:r>
            <a:r>
              <a:rPr lang="ja-JP" altLang="en-US" sz="900" dirty="0">
                <a:latin typeface="ＭＳ Ｐゴシック" panose="020B0600070205080204" pitchFamily="50" charset="-128"/>
                <a:ea typeface="ＭＳ Ｐゴシック" panose="020B0600070205080204" pitchFamily="50" charset="-128"/>
              </a:rPr>
              <a:t>形成計画の対象地区において土地売却等を行う際の脱炭素化への協力要請等</a:t>
            </a:r>
          </a:p>
        </p:txBody>
      </p:sp>
      <p:sp>
        <p:nvSpPr>
          <p:cNvPr id="76" name="正方形/長方形 75">
            <a:extLst>
              <a:ext uri="{FF2B5EF4-FFF2-40B4-BE49-F238E27FC236}">
                <a16:creationId xmlns:a16="http://schemas.microsoft.com/office/drawing/2014/main" id="{8DC78D04-6DC4-4417-837F-CE9E5B8C2683}"/>
              </a:ext>
            </a:extLst>
          </p:cNvPr>
          <p:cNvSpPr/>
          <p:nvPr/>
        </p:nvSpPr>
        <p:spPr>
          <a:xfrm>
            <a:off x="6444021" y="665847"/>
            <a:ext cx="5995401" cy="507831"/>
          </a:xfrm>
          <a:prstGeom prst="rect">
            <a:avLst/>
          </a:prstGeom>
        </p:spPr>
        <p:txBody>
          <a:bodyPr wrap="square">
            <a:spAutoFit/>
          </a:bodyPr>
          <a:lstStyle/>
          <a:p>
            <a:r>
              <a:rPr lang="ja-JP" altLang="en-US" sz="900" dirty="0">
                <a:latin typeface="ＭＳ Ｐゴシック" panose="020B0600070205080204" pitchFamily="50" charset="-128"/>
                <a:ea typeface="ＭＳ Ｐゴシック" panose="020B0600070205080204" pitchFamily="50" charset="-128"/>
              </a:rPr>
              <a:t>2030年度及び2050年に導入されている技術・取組（①アンケート・ヒアリングで把握した事業者の取組、②大口利用事業者の中長期経営計画、③次世代エネルギーに関する政策）を参考に、削減の取組シナリオを設定し、排出量を推計</a:t>
            </a:r>
            <a:endParaRPr lang="en-US" altLang="ja-JP" sz="900" dirty="0">
              <a:latin typeface="ＭＳ Ｐゴシック" panose="020B0600070205080204" pitchFamily="50" charset="-128"/>
              <a:ea typeface="ＭＳ Ｐゴシック" panose="020B0600070205080204" pitchFamily="50" charset="-128"/>
            </a:endParaRPr>
          </a:p>
          <a:p>
            <a:r>
              <a:rPr lang="en-US" altLang="ja-JP" sz="900" dirty="0">
                <a:latin typeface="ＭＳ Ｐゴシック" panose="020B0600070205080204" pitchFamily="50" charset="-128"/>
                <a:ea typeface="ＭＳ Ｐゴシック" panose="020B0600070205080204" pitchFamily="50" charset="-128"/>
              </a:rPr>
              <a:t>2050</a:t>
            </a:r>
            <a:r>
              <a:rPr lang="ja-JP" altLang="en-US" sz="900" dirty="0">
                <a:latin typeface="ＭＳ Ｐゴシック" panose="020B0600070205080204" pitchFamily="50" charset="-128"/>
                <a:ea typeface="ＭＳ Ｐゴシック" panose="020B0600070205080204" pitchFamily="50" charset="-128"/>
              </a:rPr>
              <a:t>年時点で非化石由来電力、水素・燃料アンモニア・合成メタン等への転換などにより</a:t>
            </a:r>
            <a:r>
              <a:rPr lang="en-US" altLang="ja-JP" sz="900" dirty="0">
                <a:latin typeface="ＭＳ Ｐゴシック" panose="020B0600070205080204" pitchFamily="50" charset="-128"/>
                <a:ea typeface="ＭＳ Ｐゴシック" panose="020B0600070205080204" pitchFamily="50" charset="-128"/>
              </a:rPr>
              <a:t>CN</a:t>
            </a:r>
            <a:r>
              <a:rPr lang="ja-JP" altLang="en-US" sz="900" dirty="0">
                <a:latin typeface="ＭＳ Ｐゴシック" panose="020B0600070205080204" pitchFamily="50" charset="-128"/>
                <a:ea typeface="ＭＳ Ｐゴシック" panose="020B0600070205080204" pitchFamily="50" charset="-128"/>
              </a:rPr>
              <a:t>が実現</a:t>
            </a:r>
          </a:p>
        </p:txBody>
      </p:sp>
      <p:pic>
        <p:nvPicPr>
          <p:cNvPr id="61" name="図 60">
            <a:extLst>
              <a:ext uri="{FF2B5EF4-FFF2-40B4-BE49-F238E27FC236}">
                <a16:creationId xmlns:a16="http://schemas.microsoft.com/office/drawing/2014/main" id="{6FABB243-8679-4224-A590-59343509C69E}"/>
              </a:ext>
            </a:extLst>
          </p:cNvPr>
          <p:cNvPicPr>
            <a:picLocks noChangeAspect="1"/>
          </p:cNvPicPr>
          <p:nvPr/>
        </p:nvPicPr>
        <p:blipFill rotWithShape="1">
          <a:blip r:embed="rId4"/>
          <a:srcRect r="8412" b="7488"/>
          <a:stretch/>
        </p:blipFill>
        <p:spPr>
          <a:xfrm>
            <a:off x="3885554" y="7457278"/>
            <a:ext cx="2361753" cy="1135386"/>
          </a:xfrm>
          <a:prstGeom prst="rect">
            <a:avLst/>
          </a:prstGeom>
        </p:spPr>
      </p:pic>
      <p:sp>
        <p:nvSpPr>
          <p:cNvPr id="67" name="テキスト ボックス 66"/>
          <p:cNvSpPr txBox="1"/>
          <p:nvPr/>
        </p:nvSpPr>
        <p:spPr>
          <a:xfrm>
            <a:off x="6406500" y="2580922"/>
            <a:ext cx="3869970" cy="507831"/>
          </a:xfrm>
          <a:prstGeom prst="rect">
            <a:avLst/>
          </a:prstGeom>
          <a:noFill/>
          <a:ln>
            <a:noFill/>
          </a:ln>
        </p:spPr>
        <p:txBody>
          <a:bodyPr wrap="none" rtlCol="0">
            <a:spAutoFit/>
          </a:bodyPr>
          <a:lstStyle/>
          <a:p>
            <a:r>
              <a:rPr lang="ja-JP" altLang="en-US" sz="900" dirty="0">
                <a:latin typeface="ＭＳ Ｐゴシック" panose="020B0600070205080204" pitchFamily="50" charset="-128"/>
                <a:ea typeface="ＭＳ Ｐゴシック" panose="020B0600070205080204" pitchFamily="50" charset="-128"/>
              </a:rPr>
              <a:t>水素・燃料アンモニアの需要量について、港湾エリア内を範囲として、推計。</a:t>
            </a:r>
          </a:p>
          <a:p>
            <a:r>
              <a:rPr lang="en-US" altLang="ja-JP" sz="900" dirty="0">
                <a:latin typeface="ＭＳ Ｐゴシック" panose="020B0600070205080204" pitchFamily="50" charset="-128"/>
                <a:ea typeface="ＭＳ Ｐゴシック" panose="020B0600070205080204" pitchFamily="50" charset="-128"/>
              </a:rPr>
              <a:t>2030</a:t>
            </a:r>
            <a:r>
              <a:rPr lang="ja-JP" altLang="en-US" sz="900" dirty="0">
                <a:latin typeface="ＭＳ Ｐゴシック" panose="020B0600070205080204" pitchFamily="50" charset="-128"/>
                <a:ea typeface="ＭＳ Ｐゴシック" panose="020B0600070205080204" pitchFamily="50" charset="-128"/>
              </a:rPr>
              <a:t>年度時点は各事業者による将来計画に基づき、推計。</a:t>
            </a:r>
          </a:p>
          <a:p>
            <a:r>
              <a:rPr lang="en-US" altLang="ja-JP" sz="900" dirty="0">
                <a:latin typeface="ＭＳ Ｐゴシック" panose="020B0600070205080204" pitchFamily="50" charset="-128"/>
                <a:ea typeface="ＭＳ Ｐゴシック" panose="020B0600070205080204" pitchFamily="50" charset="-128"/>
              </a:rPr>
              <a:t>2050</a:t>
            </a:r>
            <a:r>
              <a:rPr lang="ja-JP" altLang="en-US" sz="900" dirty="0">
                <a:latin typeface="ＭＳ Ｐゴシック" panose="020B0600070205080204" pitchFamily="50" charset="-128"/>
                <a:ea typeface="ＭＳ Ｐゴシック" panose="020B0600070205080204" pitchFamily="50" charset="-128"/>
              </a:rPr>
              <a:t>年時点については、化石燃料が全量水素に置き換わると仮定し、推計。</a:t>
            </a:r>
          </a:p>
        </p:txBody>
      </p:sp>
      <p:sp>
        <p:nvSpPr>
          <p:cNvPr id="82" name="スライド番号プレースホルダー 10"/>
          <p:cNvSpPr>
            <a:spLocks noGrp="1"/>
          </p:cNvSpPr>
          <p:nvPr>
            <p:ph type="sldNum" sz="quarter" idx="12"/>
          </p:nvPr>
        </p:nvSpPr>
        <p:spPr>
          <a:xfrm>
            <a:off x="9822472" y="9113961"/>
            <a:ext cx="2987040" cy="511175"/>
          </a:xfrm>
        </p:spPr>
        <p:txBody>
          <a:bodyPr/>
          <a:lstStyle/>
          <a:p>
            <a:fld id="{D7D1BB46-3E93-42EE-B90C-66F4951B72DB}" type="slidenum">
              <a:rPr kumimoji="1" lang="ja-JP" altLang="en-US" sz="1000" smtClean="0"/>
              <a:t>3</a:t>
            </a:fld>
            <a:endParaRPr kumimoji="1" lang="ja-JP" altLang="en-US" sz="1000" dirty="0"/>
          </a:p>
        </p:txBody>
      </p:sp>
      <p:sp>
        <p:nvSpPr>
          <p:cNvPr id="66" name="正方形/長方形 65">
            <a:extLst>
              <a:ext uri="{FF2B5EF4-FFF2-40B4-BE49-F238E27FC236}">
                <a16:creationId xmlns:a16="http://schemas.microsoft.com/office/drawing/2014/main" id="{75D2E2AE-DE82-4703-8220-BF9860DE7AA8}"/>
              </a:ext>
            </a:extLst>
          </p:cNvPr>
          <p:cNvSpPr/>
          <p:nvPr/>
        </p:nvSpPr>
        <p:spPr>
          <a:xfrm>
            <a:off x="323266" y="8929519"/>
            <a:ext cx="3946442" cy="200055"/>
          </a:xfrm>
          <a:prstGeom prst="rect">
            <a:avLst/>
          </a:prstGeom>
        </p:spPr>
        <p:txBody>
          <a:bodyPr wrap="square">
            <a:spAutoFit/>
          </a:bodyPr>
          <a:lstStyle/>
          <a:p>
            <a:r>
              <a:rPr lang="en-US" altLang="ja-JP" sz="700" dirty="0">
                <a:latin typeface="+mn-ea"/>
                <a:cs typeface="ＭＳ Ｐゴシック" panose="020B0600070205080204" pitchFamily="50" charset="-128"/>
              </a:rPr>
              <a:t>※</a:t>
            </a:r>
            <a:r>
              <a:rPr lang="ja-JP" altLang="ja-JP" sz="700" dirty="0">
                <a:latin typeface="+mn-ea"/>
                <a:cs typeface="ＭＳ Ｐゴシック" panose="020B0600070205080204" pitchFamily="50" charset="-128"/>
              </a:rPr>
              <a:t>端数処理を四捨五入により行っていることから、総数と内訳の計とが一致しない場合がある</a:t>
            </a:r>
            <a:endParaRPr lang="ja-JP" altLang="en-US" sz="700" dirty="0">
              <a:latin typeface="+mn-ea"/>
            </a:endParaRPr>
          </a:p>
        </p:txBody>
      </p:sp>
      <p:sp>
        <p:nvSpPr>
          <p:cNvPr id="81" name="正方形/長方形 80">
            <a:extLst>
              <a:ext uri="{FF2B5EF4-FFF2-40B4-BE49-F238E27FC236}">
                <a16:creationId xmlns:a16="http://schemas.microsoft.com/office/drawing/2014/main" id="{3D1BAC96-0B25-4EF7-8166-A72436E094FD}"/>
              </a:ext>
            </a:extLst>
          </p:cNvPr>
          <p:cNvSpPr/>
          <p:nvPr/>
        </p:nvSpPr>
        <p:spPr>
          <a:xfrm>
            <a:off x="8863070" y="2127842"/>
            <a:ext cx="3701447" cy="200055"/>
          </a:xfrm>
          <a:prstGeom prst="rect">
            <a:avLst/>
          </a:prstGeom>
        </p:spPr>
        <p:txBody>
          <a:bodyPr wrap="square">
            <a:spAutoFit/>
          </a:bodyPr>
          <a:lstStyle/>
          <a:p>
            <a:r>
              <a:rPr lang="en-US" altLang="ja-JP" sz="700" dirty="0">
                <a:latin typeface="+mn-ea"/>
                <a:cs typeface="ＭＳ Ｐゴシック" panose="020B0600070205080204" pitchFamily="50" charset="-128"/>
              </a:rPr>
              <a:t>※</a:t>
            </a:r>
            <a:r>
              <a:rPr lang="ja-JP" altLang="ja-JP" sz="700" dirty="0">
                <a:latin typeface="+mn-ea"/>
                <a:cs typeface="ＭＳ Ｐゴシック" panose="020B0600070205080204" pitchFamily="50" charset="-128"/>
              </a:rPr>
              <a:t>端数処理を四捨五入により行っていることから、総数と内訳の計とが一致しない場合がある</a:t>
            </a:r>
            <a:endParaRPr lang="ja-JP" altLang="en-US" sz="700" dirty="0">
              <a:latin typeface="+mn-ea"/>
            </a:endParaRPr>
          </a:p>
        </p:txBody>
      </p:sp>
    </p:spTree>
    <p:extLst>
      <p:ext uri="{BB962C8B-B14F-4D97-AF65-F5344CB8AC3E}">
        <p14:creationId xmlns:p14="http://schemas.microsoft.com/office/powerpoint/2010/main" val="32898503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tailEnd type="arrow"/>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none" rtlCol="0">
        <a:spAutoFit/>
      </a:bodyPr>
      <a:lstStyle>
        <a:defPPr algn="ctr">
          <a:defRPr kumimoji="1" sz="9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14188</TotalTime>
  <Words>4885</Words>
  <Application>Microsoft Office PowerPoint</Application>
  <PresentationFormat>A3 297x420 mm</PresentationFormat>
  <Paragraphs>502</Paragraphs>
  <Slides>3</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vt:i4>
      </vt:variant>
    </vt:vector>
  </HeadingPairs>
  <TitlesOfParts>
    <vt:vector size="15" baseType="lpstr">
      <vt:lpstr>HGP創英角ｺﾞｼｯｸUB</vt:lpstr>
      <vt:lpstr>HG丸ｺﾞｼｯｸM-PRO</vt:lpstr>
      <vt:lpstr>ＭＳ Ｐゴシック</vt:lpstr>
      <vt:lpstr>ＭＳ Ｐゴシック 本文</vt:lpstr>
      <vt:lpstr>ＭＳＰゴシック</vt:lpstr>
      <vt:lpstr>新細明體</vt:lpstr>
      <vt:lpstr>游ゴシック</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dpt1a</dc:creator>
  <cp:lastModifiedBy>領木　二三子</cp:lastModifiedBy>
  <cp:revision>1161</cp:revision>
  <cp:lastPrinted>2023-01-11T00:29:19Z</cp:lastPrinted>
  <dcterms:created xsi:type="dcterms:W3CDTF">2016-02-19T01:15:36Z</dcterms:created>
  <dcterms:modified xsi:type="dcterms:W3CDTF">2023-01-18T11:34:42Z</dcterms:modified>
</cp:coreProperties>
</file>