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8" r:id="rId3"/>
    <p:sldId id="259"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50" autoAdjust="0"/>
    <p:restoredTop sz="94700" autoAdjust="0"/>
  </p:normalViewPr>
  <p:slideViewPr>
    <p:cSldViewPr>
      <p:cViewPr>
        <p:scale>
          <a:sx n="100" d="100"/>
          <a:sy n="100" d="100"/>
        </p:scale>
        <p:origin x="-792" y="1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2018/5/18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2018/5/18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2018/5/18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平成</a:t>
            </a:r>
            <a:r>
              <a:rPr kumimoji="1" lang="en-US" altLang="ja-JP" sz="1800" dirty="0">
                <a:latin typeface="HGS創英角ｺﾞｼｯｸUB" panose="020B0900000000000000" pitchFamily="50" charset="-128"/>
                <a:ea typeface="HGS創英角ｺﾞｼｯｸUB" panose="020B0900000000000000" pitchFamily="50" charset="-128"/>
              </a:rPr>
              <a:t>30</a:t>
            </a:r>
            <a:r>
              <a:rPr kumimoji="1" lang="ja-JP" altLang="en-US" sz="1800" dirty="0">
                <a:latin typeface="HGS創英角ｺﾞｼｯｸUB" panose="020B0900000000000000" pitchFamily="50" charset="-128"/>
                <a:ea typeface="HGS創英角ｺﾞｼｯｸUB" panose="020B0900000000000000" pitchFamily="50" charset="-128"/>
              </a:rPr>
              <a:t>年度の事業運営検討Ｗ・Ｇ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3795133810"/>
              </p:ext>
            </p:extLst>
          </p:nvPr>
        </p:nvGraphicFramePr>
        <p:xfrm>
          <a:off x="302296" y="655216"/>
          <a:ext cx="8518176" cy="4934024"/>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xmlns="" val="20000"/>
                    </a:ext>
                  </a:extLst>
                </a:gridCol>
                <a:gridCol w="576064">
                  <a:extLst>
                    <a:ext uri="{9D8B030D-6E8A-4147-A177-3AD203B41FA5}">
                      <a16:colId xmlns:a16="http://schemas.microsoft.com/office/drawing/2014/main" xmlns="" val="20001"/>
                    </a:ext>
                  </a:extLst>
                </a:gridCol>
                <a:gridCol w="3394992">
                  <a:extLst>
                    <a:ext uri="{9D8B030D-6E8A-4147-A177-3AD203B41FA5}">
                      <a16:colId xmlns:a16="http://schemas.microsoft.com/office/drawing/2014/main" xmlns="" val="20002"/>
                    </a:ext>
                  </a:extLst>
                </a:gridCol>
                <a:gridCol w="1944216">
                  <a:extLst>
                    <a:ext uri="{9D8B030D-6E8A-4147-A177-3AD203B41FA5}">
                      <a16:colId xmlns:a16="http://schemas.microsoft.com/office/drawing/2014/main" xmlns="" val="20003"/>
                    </a:ext>
                  </a:extLst>
                </a:gridCol>
                <a:gridCol w="1944216">
                  <a:extLst>
                    <a:ext uri="{9D8B030D-6E8A-4147-A177-3AD203B41FA5}">
                      <a16:colId xmlns:a16="http://schemas.microsoft.com/office/drawing/2014/main" xmlns=""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平成</a:t>
                      </a:r>
                      <a:r>
                        <a:rPr kumimoji="1" lang="en-US" altLang="ja-JP" sz="800" dirty="0">
                          <a:latin typeface="HGPｺﾞｼｯｸE" panose="020B0900000000000000" pitchFamily="50" charset="-128"/>
                          <a:ea typeface="HGPｺﾞｼｯｸE" panose="020B0900000000000000" pitchFamily="50" charset="-128"/>
                        </a:rPr>
                        <a:t>30</a:t>
                      </a:r>
                      <a:r>
                        <a:rPr kumimoji="1" lang="ja-JP" altLang="en-US" sz="800" dirty="0">
                          <a:latin typeface="HGPｺﾞｼｯｸE" panose="020B0900000000000000" pitchFamily="50" charset="-128"/>
                          <a:ea typeface="HGPｺﾞｼｯｸE" panose="020B0900000000000000" pitchFamily="50" charset="-128"/>
                        </a:rPr>
                        <a:t>年度に検討すべき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xmlns="" val="10000"/>
                  </a:ext>
                </a:extLst>
              </a:tr>
              <a:tr h="135187">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1"/>
                  </a:ext>
                </a:extLst>
              </a:tr>
              <a:tr h="234072">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保険料関係</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tc>
                <a:tc>
                  <a:txBody>
                    <a:bodyPr/>
                    <a:lstStyle/>
                    <a:p>
                      <a:pPr algn="l"/>
                      <a:r>
                        <a:rPr kumimoji="1" lang="ja-JP" altLang="en-US" sz="800" dirty="0">
                          <a:solidFill>
                            <a:schemeClr val="tx1"/>
                          </a:solidFill>
                          <a:latin typeface="HGPｺﾞｼｯｸM" panose="020B0600000000000000" pitchFamily="50" charset="-128"/>
                          <a:ea typeface="HGPｺﾞｼｯｸM" panose="020B0600000000000000" pitchFamily="50" charset="-128"/>
                        </a:rPr>
                        <a:t>「６月本算定、納期数は</a:t>
                      </a:r>
                      <a:r>
                        <a:rPr kumimoji="1" lang="en-US" altLang="ja-JP" sz="800" dirty="0">
                          <a:solidFill>
                            <a:schemeClr val="tx1"/>
                          </a:solidFill>
                          <a:latin typeface="HGPｺﾞｼｯｸM" panose="020B0600000000000000" pitchFamily="50" charset="-128"/>
                          <a:ea typeface="HGPｺﾞｼｯｸM" panose="020B0600000000000000" pitchFamily="50" charset="-128"/>
                        </a:rPr>
                        <a:t>10</a:t>
                      </a:r>
                      <a:r>
                        <a:rPr kumimoji="1" lang="ja-JP" altLang="en-US" sz="800" dirty="0">
                          <a:solidFill>
                            <a:schemeClr val="tx1"/>
                          </a:solidFill>
                          <a:latin typeface="HGPｺﾞｼｯｸM" panose="020B0600000000000000" pitchFamily="50" charset="-128"/>
                          <a:ea typeface="HGPｺﾞｼｯｸM" panose="020B0600000000000000" pitchFamily="50" charset="-128"/>
                        </a:rPr>
                        <a:t>回（仮算定なし）」</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2"/>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algn="l"/>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4"/>
                  </a:ext>
                </a:extLst>
              </a:tr>
              <a:tr h="1725136">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標準保険料率で賄う対象経費は、府保険料総額（医療分）の５％を保健事業分として、事業費納付金の対象となる保健事業費（共通分）を除く部分を独自事業分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5"/>
                  </a:ext>
                </a:extLst>
              </a:tr>
              <a:tr h="82956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資料２</a:t>
            </a:r>
            <a:endParaRPr kumimoji="1" lang="ja-JP" altLang="en-US" sz="1200" b="1"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平成</a:t>
            </a:r>
            <a:r>
              <a:rPr lang="en-US" altLang="ja-JP" sz="1800" dirty="0">
                <a:latin typeface="HGS創英角ｺﾞｼｯｸUB" panose="020B0900000000000000" pitchFamily="50" charset="-128"/>
                <a:ea typeface="HGS創英角ｺﾞｼｯｸUB" panose="020B0900000000000000" pitchFamily="50" charset="-128"/>
              </a:rPr>
              <a:t>30</a:t>
            </a:r>
            <a:r>
              <a:rPr lang="ja-JP" altLang="en-US" sz="1800" dirty="0">
                <a:latin typeface="HGS創英角ｺﾞｼｯｸUB" panose="020B0900000000000000" pitchFamily="50" charset="-128"/>
                <a:ea typeface="HGS創英角ｺﾞｼｯｸUB" panose="020B0900000000000000" pitchFamily="50" charset="-128"/>
              </a:rPr>
              <a:t>年度の事業運営検討Ｗ・Ｇの検討事項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975176555"/>
              </p:ext>
            </p:extLst>
          </p:nvPr>
        </p:nvGraphicFramePr>
        <p:xfrm>
          <a:off x="396714" y="675865"/>
          <a:ext cx="8495766" cy="5633455"/>
        </p:xfrm>
        <a:graphic>
          <a:graphicData uri="http://schemas.openxmlformats.org/drawingml/2006/table">
            <a:tbl>
              <a:tblPr firstRow="1" bandRow="1">
                <a:tableStyleId>{5940675A-B579-460E-94D1-54222C63F5DA}</a:tableStyleId>
              </a:tblPr>
              <a:tblGrid>
                <a:gridCol w="232804">
                  <a:extLst>
                    <a:ext uri="{9D8B030D-6E8A-4147-A177-3AD203B41FA5}">
                      <a16:colId xmlns:a16="http://schemas.microsoft.com/office/drawing/2014/main" xmlns="" val="20000"/>
                    </a:ext>
                  </a:extLst>
                </a:gridCol>
                <a:gridCol w="846138">
                  <a:extLst>
                    <a:ext uri="{9D8B030D-6E8A-4147-A177-3AD203B41FA5}">
                      <a16:colId xmlns:a16="http://schemas.microsoft.com/office/drawing/2014/main" xmlns="" val="20001"/>
                    </a:ext>
                  </a:extLst>
                </a:gridCol>
                <a:gridCol w="792088">
                  <a:extLst>
                    <a:ext uri="{9D8B030D-6E8A-4147-A177-3AD203B41FA5}">
                      <a16:colId xmlns:a16="http://schemas.microsoft.com/office/drawing/2014/main" xmlns="" val="20002"/>
                    </a:ext>
                  </a:extLst>
                </a:gridCol>
                <a:gridCol w="2592288">
                  <a:extLst>
                    <a:ext uri="{9D8B030D-6E8A-4147-A177-3AD203B41FA5}">
                      <a16:colId xmlns:a16="http://schemas.microsoft.com/office/drawing/2014/main" xmlns="" val="20003"/>
                    </a:ext>
                  </a:extLst>
                </a:gridCol>
                <a:gridCol w="2015492">
                  <a:extLst>
                    <a:ext uri="{9D8B030D-6E8A-4147-A177-3AD203B41FA5}">
                      <a16:colId xmlns:a16="http://schemas.microsoft.com/office/drawing/2014/main" xmlns="" val="20004"/>
                    </a:ext>
                  </a:extLst>
                </a:gridCol>
                <a:gridCol w="2016956">
                  <a:extLst>
                    <a:ext uri="{9D8B030D-6E8A-4147-A177-3AD203B41FA5}">
                      <a16:colId xmlns:a16="http://schemas.microsoft.com/office/drawing/2014/main" xmlns="" val="1434373787"/>
                    </a:ext>
                  </a:extLst>
                </a:gridCol>
              </a:tblGrid>
              <a:tr h="209201">
                <a:tc rowSpan="2"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endParaRPr kumimoji="1" lang="ja-JP" altLang="en-US"/>
                    </a:p>
                  </a:txBody>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平成</a:t>
                      </a:r>
                      <a:r>
                        <a:rPr kumimoji="1" lang="en-US" altLang="ja-JP" sz="800" dirty="0">
                          <a:latin typeface="HGPｺﾞｼｯｸE" panose="020B0900000000000000" pitchFamily="50" charset="-128"/>
                          <a:ea typeface="HGPｺﾞｼｯｸE" panose="020B0900000000000000" pitchFamily="50" charset="-128"/>
                        </a:rPr>
                        <a:t>30</a:t>
                      </a:r>
                      <a:r>
                        <a:rPr kumimoji="1" lang="ja-JP" altLang="en-US" sz="800" dirty="0">
                          <a:latin typeface="HGPｺﾞｼｯｸE" panose="020B0900000000000000" pitchFamily="50" charset="-128"/>
                          <a:ea typeface="HGPｺﾞｼｯｸE" panose="020B0900000000000000" pitchFamily="50" charset="-128"/>
                        </a:rPr>
                        <a:t>年度に検討すべき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xmlns="" val="10000"/>
                  </a:ext>
                </a:extLst>
              </a:tr>
              <a:tr h="209201">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1"/>
                  </a:ext>
                </a:extLst>
              </a:tr>
              <a:tr h="597716">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レセプト点検</a:t>
                      </a:r>
                    </a:p>
                  </a:txBody>
                  <a:tcPr anchor="ctr">
                    <a:solidFill>
                      <a:schemeClr val="bg1"/>
                    </a:solidFill>
                  </a:tcPr>
                </a:tc>
                <a:tc hMerge="1">
                  <a:txBody>
                    <a:bodyPr/>
                    <a:lstStyle/>
                    <a:p>
                      <a:endParaRPr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「柔道整復」及び「あん摩マッサージ、はり・きゅう」の施術に係る国等の議論の状況を踏まえ、府内共通基準の設定の是非について検討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xmlns="" val="10002"/>
                  </a:ext>
                </a:extLst>
              </a:tr>
              <a:tr h="75930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algn="l"/>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具体的な点検内容の検討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xmlns="" val="2771840354"/>
                  </a:ext>
                </a:extLst>
              </a:tr>
              <a:tr h="642545">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lang="ja-JP" altLang="en-US" sz="800" b="0" dirty="0">
                          <a:solidFill>
                            <a:prstClr val="black"/>
                          </a:solidFill>
                          <a:latin typeface="HGｺﾞｼｯｸM" panose="020B0609000000000000" pitchFamily="49" charset="-128"/>
                          <a:ea typeface="HGｺﾞｼｯｸM" panose="020B0609000000000000" pitchFamily="49" charset="-128"/>
                        </a:rPr>
                        <a:t>委託を受ける範囲、複数市町村にまたがる案件で債権の一部のみの回収となった場合の分配方法等について検討</a:t>
                      </a:r>
                      <a:endParaRPr lang="en-US" altLang="ja-JP" sz="800" b="0" dirty="0">
                        <a:solidFill>
                          <a:prstClr val="black"/>
                        </a:solidFill>
                        <a:latin typeface="HGｺﾞｼｯｸM" panose="020B0609000000000000" pitchFamily="49" charset="-128"/>
                        <a:ea typeface="HGｺﾞｼｯｸM" panose="020B0609000000000000" pitchFamily="49"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xmlns="" val="3472135670"/>
                  </a:ext>
                </a:extLst>
              </a:tr>
              <a:tr h="35302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tc>
                <a:tc hMerge="1">
                  <a:txBody>
                    <a:bodyPr/>
                    <a:lstStyle/>
                    <a:p>
                      <a:endParaRPr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3"/>
                  </a:ext>
                </a:extLst>
              </a:tr>
              <a:tr h="448287">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a:solidFill>
                            <a:schemeClr val="tx1"/>
                          </a:solidFill>
                          <a:latin typeface="HGSｺﾞｼｯｸM" panose="020B0600000000000000" pitchFamily="50" charset="-128"/>
                          <a:ea typeface="HGSｺﾞｼｯｸM" panose="020B0600000000000000" pitchFamily="50" charset="-128"/>
                        </a:rPr>
                        <a:t>求償</a:t>
                      </a:r>
                    </a:p>
                  </a:txBody>
                  <a:tcPr anchor="ctr"/>
                </a:tc>
                <a:tc hMerge="1">
                  <a:txBody>
                    <a:bodyPr/>
                    <a:lstStyle/>
                    <a:p>
                      <a:endParaRPr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府国保連合会が開催する研修会の継続実施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第三者直接求償に係る事務の請負体制の整備</a:t>
                      </a: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4"/>
                  </a:ext>
                </a:extLst>
              </a:tr>
              <a:tr h="0">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5"/>
                  </a:ext>
                </a:extLst>
              </a:tr>
              <a:tr h="32874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6"/>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pPr algn="l"/>
                      <a:r>
                        <a:rPr lang="ja-JP" altLang="en-US" sz="800" dirty="0">
                          <a:solidFill>
                            <a:prstClr val="black"/>
                          </a:solidFill>
                          <a:latin typeface="HGSｺﾞｼｯｸM" panose="020B0600000000000000" pitchFamily="50" charset="-128"/>
                          <a:ea typeface="HGSｺﾞｼｯｸM" panose="020B0600000000000000" pitchFamily="50" charset="-128"/>
                        </a:rPr>
                        <a:t>新規発行時における取扱い、加入証明書の活用の是非について検討</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dirty="0">
                          <a:solidFill>
                            <a:prstClr val="black"/>
                          </a:solidFill>
                          <a:latin typeface="HGSｺﾞｼｯｸM" panose="020B0600000000000000" pitchFamily="50" charset="-128"/>
                          <a:ea typeface="HGSｺﾞｼｯｸM" panose="020B0600000000000000" pitchFamily="50" charset="-128"/>
                        </a:rPr>
                        <a:t>国のオンライン資格確認に係る議論を注視しつつ、引き続き、事務の標準化を検討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7"/>
                  </a:ext>
                </a:extLst>
              </a:tr>
              <a:tr h="328744">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8"/>
                  </a:ext>
                </a:extLst>
              </a:tr>
              <a:tr h="2092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9"/>
                  </a:ext>
                </a:extLst>
              </a:tr>
              <a:tr h="509898">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平成</a:t>
            </a:r>
            <a:r>
              <a:rPr lang="en-US" altLang="ja-JP" sz="1800" dirty="0">
                <a:latin typeface="HGS創英角ｺﾞｼｯｸUB" panose="020B0900000000000000" pitchFamily="50" charset="-128"/>
                <a:ea typeface="HGS創英角ｺﾞｼｯｸUB" panose="020B0900000000000000" pitchFamily="50" charset="-128"/>
              </a:rPr>
              <a:t>30</a:t>
            </a:r>
            <a:r>
              <a:rPr lang="ja-JP" altLang="en-US" sz="1800">
                <a:latin typeface="HGS創英角ｺﾞｼｯｸUB" panose="020B0900000000000000" pitchFamily="50" charset="-128"/>
                <a:ea typeface="HGS創英角ｺﾞｼｯｸUB" panose="020B0900000000000000" pitchFamily="50" charset="-128"/>
              </a:rPr>
              <a:t>年度の</a:t>
            </a:r>
            <a:r>
              <a:rPr lang="ja-JP" altLang="en-US" sz="1800" dirty="0">
                <a:latin typeface="HGS創英角ｺﾞｼｯｸUB" panose="020B0900000000000000" pitchFamily="50" charset="-128"/>
                <a:ea typeface="HGS創英角ｺﾞｼｯｸUB" panose="020B0900000000000000" pitchFamily="50" charset="-128"/>
              </a:rPr>
              <a:t>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118382121"/>
              </p:ext>
            </p:extLst>
          </p:nvPr>
        </p:nvGraphicFramePr>
        <p:xfrm>
          <a:off x="324706" y="655735"/>
          <a:ext cx="8495766" cy="5725593"/>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xmlns="" val="20000"/>
                    </a:ext>
                  </a:extLst>
                </a:gridCol>
                <a:gridCol w="792088">
                  <a:extLst>
                    <a:ext uri="{9D8B030D-6E8A-4147-A177-3AD203B41FA5}">
                      <a16:colId xmlns:a16="http://schemas.microsoft.com/office/drawing/2014/main" xmlns="" val="20001"/>
                    </a:ext>
                  </a:extLst>
                </a:gridCol>
                <a:gridCol w="2304256">
                  <a:extLst>
                    <a:ext uri="{9D8B030D-6E8A-4147-A177-3AD203B41FA5}">
                      <a16:colId xmlns:a16="http://schemas.microsoft.com/office/drawing/2014/main" xmlns="" val="20002"/>
                    </a:ext>
                  </a:extLst>
                </a:gridCol>
                <a:gridCol w="2304256">
                  <a:extLst>
                    <a:ext uri="{9D8B030D-6E8A-4147-A177-3AD203B41FA5}">
                      <a16:colId xmlns:a16="http://schemas.microsoft.com/office/drawing/2014/main" xmlns="" val="20003"/>
                    </a:ext>
                  </a:extLst>
                </a:gridCol>
                <a:gridCol w="2376264">
                  <a:extLst>
                    <a:ext uri="{9D8B030D-6E8A-4147-A177-3AD203B41FA5}">
                      <a16:colId xmlns:a16="http://schemas.microsoft.com/office/drawing/2014/main" xmlns="" val="2456565398"/>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平成</a:t>
                      </a:r>
                      <a:r>
                        <a:rPr kumimoji="1" lang="en-US" altLang="ja-JP" sz="800" dirty="0">
                          <a:latin typeface="HGPｺﾞｼｯｸE" panose="020B0900000000000000" pitchFamily="50" charset="-128"/>
                          <a:ea typeface="HGPｺﾞｼｯｸE" panose="020B0900000000000000" pitchFamily="50" charset="-128"/>
                        </a:rPr>
                        <a:t>30</a:t>
                      </a:r>
                      <a:r>
                        <a:rPr kumimoji="1" lang="ja-JP" altLang="en-US" sz="800" dirty="0">
                          <a:latin typeface="HGPｺﾞｼｯｸE" panose="020B0900000000000000" pitchFamily="50" charset="-128"/>
                          <a:ea typeface="HGPｺﾞｼｯｸE" panose="020B0900000000000000" pitchFamily="50" charset="-128"/>
                        </a:rPr>
                        <a:t>年度に検討すべき</a:t>
                      </a:r>
                      <a:endParaRPr kumimoji="1" lang="en-US" altLang="ja-JP" sz="800" dirty="0">
                        <a:latin typeface="HGPｺﾞｼｯｸE" panose="020B0900000000000000" pitchFamily="50" charset="-128"/>
                        <a:ea typeface="HGPｺﾞｼｯｸE" panose="020B0900000000000000" pitchFamily="50" charset="-128"/>
                      </a:endParaRPr>
                    </a:p>
                    <a:p>
                      <a:pPr algn="ctr"/>
                      <a:r>
                        <a:rPr kumimoji="1" lang="ja-JP" altLang="en-US" sz="800" dirty="0">
                          <a:latin typeface="HGPｺﾞｼｯｸE" panose="020B0900000000000000" pitchFamily="50" charset="-128"/>
                          <a:ea typeface="HGPｺﾞｼｯｸE" panose="020B0900000000000000" pitchFamily="50" charset="-128"/>
                        </a:rPr>
                        <a:t>主な</a:t>
                      </a:r>
                      <a:r>
                        <a:rPr kumimoji="1" lang="ja-JP" altLang="en-US" sz="800" dirty="0" smtClean="0">
                          <a:latin typeface="HGPｺﾞｼｯｸE" panose="020B0900000000000000" pitchFamily="50" charset="-128"/>
                          <a:ea typeface="HGPｺﾞｼｯｸE" panose="020B0900000000000000" pitchFamily="50" charset="-128"/>
                        </a:rPr>
                        <a:t>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xmlns="" val="10000"/>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1"/>
                  </a:ext>
                </a:extLst>
              </a:tr>
              <a:tr h="648072">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smtClean="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交付基準等の統一化の検討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特に効果が見込まれる収納対策について、広域的な取組みの検討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3138346511"/>
                  </a:ext>
                </a:extLst>
              </a:tr>
              <a:tr h="648072">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4"/>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0005"/>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医療費適正化に関する啓発など、被保険者や関係機関等に対する広報事業について、府及び市町村による共同実施を検討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xmlns="" val="82367290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xmlns="" val="413871750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標準的な</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事務運用</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高額療養費の計算方法や申請勧奨事務に係る取組等について、府内共通基準を設定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被保険者全員が</a:t>
                      </a:r>
                      <a:r>
                        <a:rPr kumimoji="1" lang="en-US" altLang="ja-JP" sz="800" dirty="0">
                          <a:solidFill>
                            <a:schemeClr val="tx1"/>
                          </a:solidFill>
                          <a:latin typeface="HGPｺﾞｼｯｸM" panose="020B0600000000000000" pitchFamily="50" charset="-128"/>
                          <a:ea typeface="HGPｺﾞｼｯｸM" panose="020B0600000000000000" pitchFamily="50" charset="-128"/>
                        </a:rPr>
                        <a:t>70</a:t>
                      </a:r>
                      <a:r>
                        <a:rPr kumimoji="1" lang="ja-JP" altLang="en-US" sz="800" dirty="0">
                          <a:solidFill>
                            <a:schemeClr val="tx1"/>
                          </a:solidFill>
                          <a:latin typeface="HGPｺﾞｼｯｸM" panose="020B0600000000000000" pitchFamily="50" charset="-128"/>
                          <a:ea typeface="HGPｺﾞｼｯｸM" panose="020B0600000000000000" pitchFamily="50" charset="-128"/>
                        </a:rPr>
                        <a:t>歳以上の世帯における申請手続の簡素化等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13391942"/>
                  </a:ext>
                </a:extLst>
              </a:tr>
            </a:tbl>
          </a:graphicData>
        </a:graphic>
      </p:graphicFrame>
    </p:spTree>
    <p:extLst>
      <p:ext uri="{BB962C8B-B14F-4D97-AF65-F5344CB8AC3E}">
        <p14:creationId xmlns:p14="http://schemas.microsoft.com/office/powerpoint/2010/main" val="27519975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1055</Words>
  <Application>Microsoft Office PowerPoint</Application>
  <PresentationFormat>画面に合わせる (4:3)</PresentationFormat>
  <Paragraphs>169</Paragraphs>
  <Slides>3</Slides>
  <Notes>2</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平成30年度の事業運営検討Ｗ・Ｇの検討事項</vt:lpstr>
      <vt:lpstr>平成30年度の事業運営検討Ｗ・Ｇの検討事項</vt:lpstr>
      <vt:lpstr>平成30年度の事業運営検討Ｗ・Ｇの検討事項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HOSTNAME</cp:lastModifiedBy>
  <cp:revision>147</cp:revision>
  <cp:lastPrinted>2018-03-22T04:43:52Z</cp:lastPrinted>
  <dcterms:created xsi:type="dcterms:W3CDTF">2016-01-05T01:34:32Z</dcterms:created>
  <dcterms:modified xsi:type="dcterms:W3CDTF">2018-05-18T08:33:53Z</dcterms:modified>
</cp:coreProperties>
</file>