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57"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1" autoAdjust="0"/>
    <p:restoredTop sz="94700" autoAdjust="0"/>
  </p:normalViewPr>
  <p:slideViewPr>
    <p:cSldViewPr>
      <p:cViewPr varScale="1">
        <p:scale>
          <a:sx n="67" d="100"/>
          <a:sy n="67" d="100"/>
        </p:scale>
        <p:origin x="1410"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2018/11/26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2018/11/26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2018/11/26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2018/11/26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2018/11/26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2018/11/26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C787C0F-74BD-4AF3-BD7C-BD9F70D2C250}" type="datetimeFigureOut">
              <a:rPr kumimoji="1" lang="ja-JP" altLang="en-US" smtClean="0"/>
              <a:t>2018/11/26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C787C0F-74BD-4AF3-BD7C-BD9F70D2C250}" type="datetimeFigureOut">
              <a:rPr kumimoji="1" lang="ja-JP" altLang="en-US" smtClean="0"/>
              <a:t>2018/11/26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C787C0F-74BD-4AF3-BD7C-BD9F70D2C250}" type="datetimeFigureOut">
              <a:rPr kumimoji="1" lang="ja-JP" altLang="en-US" smtClean="0"/>
              <a:t>2018/11/26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2018/11/26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2018/11/26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787C0F-74BD-4AF3-BD7C-BD9F70D2C250}" type="datetimeFigureOut">
              <a:rPr kumimoji="1" lang="ja-JP" altLang="en-US" smtClean="0"/>
              <a:t>2018/11/26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0528" y="-27384"/>
            <a:ext cx="8784976" cy="360040"/>
          </a:xfrm>
        </p:spPr>
        <p:txBody>
          <a:bodyPr>
            <a:noAutofit/>
          </a:bodyPr>
          <a:lstStyle/>
          <a:p>
            <a:r>
              <a:rPr lang="ja-JP" altLang="en-US" sz="1800" b="1" dirty="0" smtClean="0">
                <a:latin typeface="HGS創英角ｺﾞｼｯｸUB" panose="020B0900000000000000" pitchFamily="50" charset="-128"/>
                <a:ea typeface="HGS創英角ｺﾞｼｯｸUB" panose="020B0900000000000000" pitchFamily="50" charset="-128"/>
              </a:rPr>
              <a:t>平成</a:t>
            </a:r>
            <a:r>
              <a:rPr lang="en-US" altLang="ja-JP" sz="1800" b="1" dirty="0">
                <a:latin typeface="HGS創英角ｺﾞｼｯｸUB" panose="020B0900000000000000" pitchFamily="50" charset="-128"/>
                <a:ea typeface="HGS創英角ｺﾞｼｯｸUB" panose="020B0900000000000000" pitchFamily="50" charset="-128"/>
              </a:rPr>
              <a:t>30</a:t>
            </a:r>
            <a:r>
              <a:rPr lang="ja-JP" altLang="en-US" sz="1800" b="1" dirty="0" smtClean="0">
                <a:latin typeface="HGS創英角ｺﾞｼｯｸUB" panose="020B0900000000000000" pitchFamily="50" charset="-128"/>
                <a:ea typeface="HGS創英角ｺﾞｼｯｸUB" panose="020B0900000000000000" pitchFamily="50" charset="-128"/>
              </a:rPr>
              <a:t>年度の財政</a:t>
            </a:r>
            <a:r>
              <a:rPr lang="ja-JP" altLang="ja-JP" sz="1800" b="1" dirty="0" smtClean="0">
                <a:latin typeface="HGS創英角ｺﾞｼｯｸUB" panose="020B0900000000000000" pitchFamily="50" charset="-128"/>
                <a:ea typeface="HGS創英角ｺﾞｼｯｸUB" panose="020B0900000000000000" pitchFamily="50" charset="-128"/>
              </a:rPr>
              <a:t>運営</a:t>
            </a:r>
            <a:r>
              <a:rPr lang="ja-JP" altLang="ja-JP" sz="1800" b="1" dirty="0">
                <a:latin typeface="HGS創英角ｺﾞｼｯｸUB" panose="020B0900000000000000" pitchFamily="50" charset="-128"/>
                <a:ea typeface="HGS創英角ｺﾞｼｯｸUB" panose="020B0900000000000000" pitchFamily="50" charset="-128"/>
              </a:rPr>
              <a:t>検討Ｗ・</a:t>
            </a:r>
            <a:r>
              <a:rPr lang="ja-JP" altLang="ja-JP" sz="1800" b="1" dirty="0" smtClean="0">
                <a:latin typeface="HGS創英角ｺﾞｼｯｸUB" panose="020B0900000000000000" pitchFamily="50" charset="-128"/>
                <a:ea typeface="HGS創英角ｺﾞｼｯｸUB" panose="020B0900000000000000" pitchFamily="50" charset="-128"/>
              </a:rPr>
              <a:t>Ｇ</a:t>
            </a:r>
            <a:r>
              <a:rPr lang="ja-JP" altLang="en-US" sz="1800" b="1" dirty="0" smtClean="0">
                <a:latin typeface="HGS創英角ｺﾞｼｯｸUB" panose="020B0900000000000000" pitchFamily="50" charset="-128"/>
                <a:ea typeface="HGS創英角ｺﾞｼｯｸUB" panose="020B0900000000000000" pitchFamily="50" charset="-128"/>
              </a:rPr>
              <a:t>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75514171"/>
              </p:ext>
            </p:extLst>
          </p:nvPr>
        </p:nvGraphicFramePr>
        <p:xfrm>
          <a:off x="35496" y="371465"/>
          <a:ext cx="9073009" cy="6483499"/>
        </p:xfrm>
        <a:graphic>
          <a:graphicData uri="http://schemas.openxmlformats.org/drawingml/2006/table">
            <a:tbl>
              <a:tblPr firstRow="1" bandRow="1">
                <a:tableStyleId>{5940675A-B579-460E-94D1-54222C63F5DA}</a:tableStyleId>
              </a:tblPr>
              <a:tblGrid>
                <a:gridCol w="667952">
                  <a:extLst>
                    <a:ext uri="{9D8B030D-6E8A-4147-A177-3AD203B41FA5}">
                      <a16:colId xmlns:a16="http://schemas.microsoft.com/office/drawing/2014/main" val="20000"/>
                    </a:ext>
                  </a:extLst>
                </a:gridCol>
                <a:gridCol w="628192">
                  <a:extLst>
                    <a:ext uri="{9D8B030D-6E8A-4147-A177-3AD203B41FA5}">
                      <a16:colId xmlns:a16="http://schemas.microsoft.com/office/drawing/2014/main" val="20001"/>
                    </a:ext>
                  </a:extLst>
                </a:gridCol>
                <a:gridCol w="3657831">
                  <a:extLst>
                    <a:ext uri="{9D8B030D-6E8A-4147-A177-3AD203B41FA5}">
                      <a16:colId xmlns:a16="http://schemas.microsoft.com/office/drawing/2014/main" val="20002"/>
                    </a:ext>
                  </a:extLst>
                </a:gridCol>
                <a:gridCol w="1742769">
                  <a:extLst>
                    <a:ext uri="{9D8B030D-6E8A-4147-A177-3AD203B41FA5}">
                      <a16:colId xmlns:a16="http://schemas.microsoft.com/office/drawing/2014/main" val="20003"/>
                    </a:ext>
                  </a:extLst>
                </a:gridCol>
                <a:gridCol w="2376265">
                  <a:extLst>
                    <a:ext uri="{9D8B030D-6E8A-4147-A177-3AD203B41FA5}">
                      <a16:colId xmlns:a16="http://schemas.microsoft.com/office/drawing/2014/main" val="20004"/>
                    </a:ext>
                  </a:extLst>
                </a:gridCol>
              </a:tblGrid>
              <a:tr h="139982">
                <a:tc rowSpan="2">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項目</a:t>
                      </a:r>
                      <a:endParaRPr kumimoji="1" lang="ja-JP" altLang="en-US" sz="1000" dirty="0">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gridSpan="2">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平成</a:t>
                      </a:r>
                      <a:r>
                        <a:rPr kumimoji="1" lang="en-US" altLang="ja-JP" sz="1000" dirty="0" smtClean="0">
                          <a:latin typeface="HGPｺﾞｼｯｸE" panose="020B0900000000000000" pitchFamily="50" charset="-128"/>
                          <a:ea typeface="HGPｺﾞｼｯｸE" panose="020B0900000000000000" pitchFamily="50" charset="-128"/>
                        </a:rPr>
                        <a:t>29</a:t>
                      </a:r>
                      <a:r>
                        <a:rPr kumimoji="1" lang="ja-JP" altLang="en-US" sz="1000" dirty="0" smtClean="0">
                          <a:latin typeface="HGPｺﾞｼｯｸE" panose="020B0900000000000000" pitchFamily="50" charset="-128"/>
                          <a:ea typeface="HGPｺﾞｼｯｸE" panose="020B0900000000000000" pitchFamily="50" charset="-128"/>
                        </a:rPr>
                        <a:t>年度までの運営方針等決定状況</a:t>
                      </a:r>
                      <a:endParaRPr kumimoji="1" lang="ja-JP" altLang="en-US" sz="1000" dirty="0">
                        <a:latin typeface="HGPｺﾞｼｯｸE" panose="020B0900000000000000" pitchFamily="50" charset="-128"/>
                        <a:ea typeface="HGPｺﾞｼｯｸE" panose="020B0900000000000000" pitchFamily="50" charset="-128"/>
                      </a:endParaRPr>
                    </a:p>
                  </a:txBody>
                  <a:tcPr anchor="ctr">
                    <a:lnR w="38100" cap="flat" cmpd="sng" algn="ctr">
                      <a:solidFill>
                        <a:schemeClr val="tx1"/>
                      </a:solidFill>
                      <a:prstDash val="solid"/>
                      <a:round/>
                      <a:headEnd type="none" w="med" len="med"/>
                      <a:tailEnd type="none" w="med" len="med"/>
                    </a:lnR>
                    <a:solidFill>
                      <a:schemeClr val="accent6">
                        <a:lumMod val="40000"/>
                        <a:lumOff val="60000"/>
                      </a:schemeClr>
                    </a:solidFill>
                  </a:tcPr>
                </a:tc>
                <a:tc hMerge="1">
                  <a:txBody>
                    <a:bodyPr/>
                    <a:lstStyle/>
                    <a:p>
                      <a:pPr algn="ctr"/>
                      <a:endParaRPr kumimoji="1" lang="ja-JP" altLang="en-US" dirty="0"/>
                    </a:p>
                  </a:txBody>
                  <a:tcPr/>
                </a:tc>
                <a:tc rowSpan="2">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平成</a:t>
                      </a:r>
                      <a:r>
                        <a:rPr kumimoji="1" lang="en-US" altLang="ja-JP" sz="1000" dirty="0" smtClean="0">
                          <a:latin typeface="HGPｺﾞｼｯｸE" panose="020B0900000000000000" pitchFamily="50" charset="-128"/>
                          <a:ea typeface="HGPｺﾞｼｯｸE" panose="020B0900000000000000" pitchFamily="50" charset="-128"/>
                        </a:rPr>
                        <a:t>30</a:t>
                      </a:r>
                      <a:r>
                        <a:rPr kumimoji="1" lang="ja-JP" altLang="en-US" sz="1000" dirty="0" smtClean="0">
                          <a:latin typeface="HGPｺﾞｼｯｸE" panose="020B0900000000000000" pitchFamily="50" charset="-128"/>
                          <a:ea typeface="HGPｺﾞｼｯｸE" panose="020B0900000000000000" pitchFamily="50" charset="-128"/>
                        </a:rPr>
                        <a:t>年度に検討すべき</a:t>
                      </a:r>
                      <a:endParaRPr kumimoji="1" lang="en-US" altLang="ja-JP" sz="1000" dirty="0" smtClean="0">
                        <a:latin typeface="HGPｺﾞｼｯｸE" panose="020B0900000000000000" pitchFamily="50" charset="-128"/>
                        <a:ea typeface="HGPｺﾞｼｯｸE" panose="020B0900000000000000" pitchFamily="50" charset="-128"/>
                      </a:endParaRPr>
                    </a:p>
                    <a:p>
                      <a:pPr algn="ctr"/>
                      <a:r>
                        <a:rPr kumimoji="1" lang="ja-JP" altLang="en-US" sz="1000" dirty="0" smtClean="0">
                          <a:latin typeface="HGPｺﾞｼｯｸE" panose="020B0900000000000000" pitchFamily="50" charset="-128"/>
                          <a:ea typeface="HGPｺﾞｼｯｸE" panose="020B0900000000000000" pitchFamily="50" charset="-128"/>
                        </a:rPr>
                        <a:t>主な事項</a:t>
                      </a:r>
                      <a:endParaRPr kumimoji="1" lang="ja-JP" altLang="en-US" sz="1000" dirty="0">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40000"/>
                        <a:lumOff val="60000"/>
                      </a:schemeClr>
                    </a:solidFill>
                  </a:tcPr>
                </a:tc>
                <a:tc rowSpan="2">
                  <a:txBody>
                    <a:bodyPr/>
                    <a:lstStyle/>
                    <a:p>
                      <a:pPr algn="ctr"/>
                      <a:r>
                        <a:rPr kumimoji="1" lang="ja-JP" altLang="en-US" sz="1000" dirty="0" smtClean="0">
                          <a:solidFill>
                            <a:schemeClr val="tx1"/>
                          </a:solidFill>
                          <a:latin typeface="HGPｺﾞｼｯｸE" panose="020B0900000000000000" pitchFamily="50" charset="-128"/>
                          <a:ea typeface="HGPｺﾞｼｯｸE" panose="020B0900000000000000" pitchFamily="50" charset="-128"/>
                        </a:rPr>
                        <a:t>これまでの検討状況</a:t>
                      </a:r>
                      <a:endParaRPr kumimoji="1" lang="ja-JP" altLang="en-US" sz="10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40000"/>
                        <a:lumOff val="60000"/>
                      </a:schemeClr>
                    </a:solidFill>
                  </a:tcPr>
                </a:tc>
                <a:extLst>
                  <a:ext uri="{0D108BD9-81ED-4DB2-BD59-A6C34878D82A}">
                    <a16:rowId xmlns:a16="http://schemas.microsoft.com/office/drawing/2014/main" val="10000"/>
                  </a:ext>
                </a:extLst>
              </a:tr>
              <a:tr h="184174">
                <a:tc vMerge="1">
                  <a:txBody>
                    <a:bodyPr/>
                    <a:lstStyle/>
                    <a:p>
                      <a:endParaRPr kumimoji="1" lang="ja-JP" altLang="en-US"/>
                    </a:p>
                  </a:txBody>
                  <a:tcPr/>
                </a:tc>
                <a:tc>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方向性</a:t>
                      </a:r>
                      <a:endParaRPr kumimoji="1" lang="ja-JP" altLang="en-US" sz="1000" dirty="0">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基　　　　準　　　　等</a:t>
                      </a:r>
                      <a:endParaRPr kumimoji="1" lang="ja-JP" altLang="en-US" sz="1000" dirty="0">
                        <a:latin typeface="HGPｺﾞｼｯｸE" panose="020B0900000000000000" pitchFamily="50" charset="-128"/>
                        <a:ea typeface="HGPｺﾞｼｯｸE" panose="020B0900000000000000" pitchFamily="50" charset="-128"/>
                      </a:endParaRPr>
                    </a:p>
                  </a:txBody>
                  <a:tcPr anchor="ctr">
                    <a:lnR w="38100" cap="flat" cmpd="sng" algn="ctr">
                      <a:solidFill>
                        <a:schemeClr val="tx1"/>
                      </a:solidFill>
                      <a:prstDash val="solid"/>
                      <a:round/>
                      <a:headEnd type="none" w="med" len="med"/>
                      <a:tailEnd type="none" w="med" len="med"/>
                    </a:lnR>
                    <a:solidFill>
                      <a:schemeClr val="accent6">
                        <a:lumMod val="40000"/>
                        <a:lumOff val="6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485942">
                <a:tc>
                  <a:txBody>
                    <a:bodyPr/>
                    <a:lstStyle/>
                    <a:p>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保険料・税の区分</a:t>
                      </a:r>
                      <a:endParaRPr kumimoji="1" lang="ja-JP" altLang="en-US" sz="95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a:txBody>
                    <a:bodyPr/>
                    <a:lstStyle/>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統一</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（激変緩和対象）</a:t>
                      </a: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algn="l"/>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「保険料」</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algn="ctr"/>
                      <a:r>
                        <a:rPr kumimoji="1" lang="ja-JP" altLang="en-US" sz="950" dirty="0" err="1" smtClean="0">
                          <a:solidFill>
                            <a:schemeClr val="tx1"/>
                          </a:solidFill>
                          <a:latin typeface="HGPｺﾞｼｯｸM" panose="020B0600000000000000" pitchFamily="50" charset="-128"/>
                          <a:ea typeface="HGPｺﾞｼｯｸM" panose="020B0600000000000000" pitchFamily="50" charset="-128"/>
                        </a:rPr>
                        <a:t>ー</a:t>
                      </a: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531907">
                <a:tc>
                  <a:txBody>
                    <a:bodyPr/>
                    <a:lstStyle/>
                    <a:p>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賦課方式</a:t>
                      </a:r>
                      <a:endParaRPr kumimoji="1" lang="ja-JP" altLang="en-US" sz="95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a:txBody>
                    <a:bodyPr/>
                    <a:lstStyle/>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統一</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（激変緩和対象）</a:t>
                      </a: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a:lnSpc>
                          <a:spcPct val="100000"/>
                        </a:lnSpc>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「３方式（所得割・均等割・平等割）」　（ただし、介護分は「２方式</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所得割・均等割</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rowSpan="2">
                  <a:txBody>
                    <a:bodyPr/>
                    <a:lstStyle/>
                    <a:p>
                      <a:pPr marL="84138" marR="0" indent="-84138" algn="ctr" defTabSz="914400" rtl="0" eaLnBrk="1" fontAlgn="auto" latinLnBrk="0" hangingPunct="1">
                        <a:lnSpc>
                          <a:spcPct val="100000"/>
                        </a:lnSpc>
                        <a:spcBef>
                          <a:spcPts val="0"/>
                        </a:spcBef>
                        <a:spcAft>
                          <a:spcPts val="0"/>
                        </a:spcAft>
                        <a:buClrTx/>
                        <a:buSzTx/>
                        <a:buFontTx/>
                        <a:buNone/>
                        <a:tabLst/>
                        <a:defRPr/>
                      </a:pPr>
                      <a:r>
                        <a:rPr kumimoji="1" lang="ja-JP" altLang="en-US" sz="950" dirty="0" err="1" smtClean="0">
                          <a:solidFill>
                            <a:schemeClr val="tx1"/>
                          </a:solidFill>
                          <a:latin typeface="HGPｺﾞｼｯｸM" panose="020B0600000000000000" pitchFamily="50" charset="-128"/>
                          <a:ea typeface="HGPｺﾞｼｯｸM" panose="020B0600000000000000" pitchFamily="50" charset="-128"/>
                        </a:rPr>
                        <a:t>ー</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no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648072">
                <a:tc>
                  <a:txBody>
                    <a:bodyPr/>
                    <a:lstStyle/>
                    <a:p>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賦課割合</a:t>
                      </a:r>
                      <a:endParaRPr kumimoji="1" lang="ja-JP" altLang="en-US" sz="95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a:txBody>
                    <a:bodyPr/>
                    <a:lstStyle/>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統一</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（激変緩和対象）</a:t>
                      </a: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応能（所得）分と応益（均等割・平等割）分の賦課割合は、「</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β</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：１」</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174625" algn="l" defTabSz="914400" rtl="0" eaLnBrk="1" fontAlgn="auto" latinLnBrk="0" hangingPunct="1">
                        <a:lnSpc>
                          <a:spcPct val="100000"/>
                        </a:lnSpc>
                        <a:spcBef>
                          <a:spcPts val="0"/>
                        </a:spcBef>
                        <a:spcAft>
                          <a:spcPts val="0"/>
                        </a:spcAft>
                        <a:buClrTx/>
                        <a:buSzTx/>
                        <a:buFontTx/>
                        <a:buNone/>
                        <a:tabLst/>
                        <a:defRPr/>
                      </a:pP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※β</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は全国平均を１とした場合の都道府県の所得水準</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応益（均等割・平等割）分の賦課割合は、</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「６０：４０」</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p>
                  </a:txBody>
                  <a:tcPr anchor="ctr"/>
                </a:tc>
                <a:tc vMerge="1">
                  <a:txBody>
                    <a:bodyPr/>
                    <a:lstStyle/>
                    <a:p>
                      <a:endParaRPr kumimoji="1" lang="ja-JP" altLang="en-US"/>
                    </a:p>
                  </a:txBody>
                  <a:tcPr/>
                </a:tc>
                <a:extLst>
                  <a:ext uri="{0D108BD9-81ED-4DB2-BD59-A6C34878D82A}">
                    <a16:rowId xmlns:a16="http://schemas.microsoft.com/office/drawing/2014/main" val="10004"/>
                  </a:ext>
                </a:extLst>
              </a:tr>
              <a:tr h="2088232">
                <a:tc>
                  <a:txBody>
                    <a:bodyPr/>
                    <a:lstStyle/>
                    <a:p>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保険料率</a:t>
                      </a:r>
                    </a:p>
                  </a:txBody>
                  <a:tcPr anchor="ctr">
                    <a:solidFill>
                      <a:schemeClr val="accent6">
                        <a:lumMod val="40000"/>
                        <a:lumOff val="60000"/>
                      </a:schemeClr>
                    </a:solidFill>
                  </a:tcPr>
                </a:tc>
                <a:tc>
                  <a:txBody>
                    <a:bodyPr/>
                    <a:lstStyle/>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統一</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（激変緩和対象）</a:t>
                      </a: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indent="-171450">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標準保険料率は、医療費水準の差が比較的小さいことを踏まえ、医療費水準を加味せず統一（</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α</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＝０）</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indent="-171450">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標準保険料率で賄う経費は、事業費納付金対象経費は次のとおり。</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（ア）保険給付費	（イ）出産育児諸費　　（ウ）葬祭諸費	（エ）育児諸費</a:t>
                      </a:r>
                    </a:p>
                    <a:p>
                      <a:pPr>
                        <a:lnSpc>
                          <a:spcPct val="100000"/>
                        </a:lnSpc>
                      </a:pP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（オ）保健事業費（共通基準）　　　（カ）その他の保険給付（精神・結核医療）</a:t>
                      </a:r>
                    </a:p>
                    <a:p>
                      <a:pPr>
                        <a:lnSpc>
                          <a:spcPct val="100000"/>
                        </a:lnSpc>
                      </a:pP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（キ）保険料減免に要する費用（統一基準）　　（ク）一部負担金減免に要する費用（統一基準）</a:t>
                      </a:r>
                    </a:p>
                    <a:p>
                      <a:pPr>
                        <a:lnSpc>
                          <a:spcPct val="100000"/>
                        </a:lnSpc>
                      </a:pP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（ケ）特定健康診査等に要する費用　　（コ）医療費適正化等の対策費用等事務費（共通基準）</a:t>
                      </a:r>
                    </a:p>
                    <a:p>
                      <a:pPr>
                        <a:lnSpc>
                          <a:spcPct val="100000"/>
                        </a:lnSpc>
                      </a:pP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（サ）特別高額医療費共同事業拠出金　　（シ）審査支払手数料</a:t>
                      </a:r>
                    </a:p>
                    <a:p>
                      <a:pPr>
                        <a:lnSpc>
                          <a:spcPct val="100000"/>
                        </a:lnSpc>
                      </a:pP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（ス）財政安定化基金積立金（都道府県全体の返済分・補填分）</a:t>
                      </a:r>
                    </a:p>
                    <a:p>
                      <a:pPr>
                        <a:lnSpc>
                          <a:spcPct val="100000"/>
                        </a:lnSpc>
                      </a:pP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（セ）都道府県の事業費　　（ソ）過年度の保険料収納見込み　　</a:t>
                      </a:r>
                      <a:endParaRPr kumimoji="1" lang="en-US" altLang="ja-JP" sz="700"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（タ）予備費（都道府県分、保険料財源分）</a:t>
                      </a:r>
                    </a:p>
                    <a:p>
                      <a:pPr marL="171450" indent="-171450">
                        <a:lnSpc>
                          <a:spcPct val="100000"/>
                        </a:lnSpc>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府全体の共通公費は次のとおり。</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（ア）療養給付費等負担金</a:t>
                      </a:r>
                      <a:r>
                        <a:rPr kumimoji="1" lang="ja-JP" altLang="en-US" sz="650" dirty="0" smtClean="0">
                          <a:solidFill>
                            <a:schemeClr val="tx1"/>
                          </a:solidFill>
                          <a:latin typeface="HGPｺﾞｼｯｸM" panose="020B0600000000000000" pitchFamily="50" charset="-128"/>
                          <a:ea typeface="HGPｺﾞｼｯｸM" panose="020B0600000000000000" pitchFamily="50" charset="-128"/>
                        </a:rPr>
                        <a:t>（保険基盤安定繰入金控除後及び地方単独事業の減額調整後）</a:t>
                      </a: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（イ）国・普通調整交付金（地方単独事業の減額調整後）</a:t>
                      </a: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（ウ）国・特別調整交付金（都道府県分）</a:t>
                      </a: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（エ）都道府県繰入金（１号分。地方単独事業の減額調整後）</a:t>
                      </a: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（オ）高額医療費負担金（国及び都道府県による負担金）</a:t>
                      </a: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（カ）特別高額医療費共同事業交付金　　（キ）特別高額医療費共同事業負担金</a:t>
                      </a: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（ク）過年度調整（納付金の過多）　　（ケ）特定健康診査等負担金</a:t>
                      </a: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（コ）地方単独事業の減額調整分　　（サ）国保財政安定化支援事業繰入金分</a:t>
                      </a: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（シ）保険者支援制度（医療分）　　（ス）出産育児諸費（法定繰入分）</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（セ）算定可能な特別調整交付金</a:t>
                      </a: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（算定省令第</a:t>
                      </a:r>
                      <a:r>
                        <a:rPr kumimoji="1" lang="en-US" altLang="ja-JP" sz="700" dirty="0" smtClean="0">
                          <a:solidFill>
                            <a:schemeClr val="tx1"/>
                          </a:solidFill>
                          <a:latin typeface="HGPｺﾞｼｯｸM" panose="020B0600000000000000" pitchFamily="50" charset="-128"/>
                          <a:ea typeface="HGPｺﾞｼｯｸM" panose="020B0600000000000000" pitchFamily="50" charset="-128"/>
                        </a:rPr>
                        <a:t>6</a:t>
                      </a: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条第</a:t>
                      </a:r>
                      <a:r>
                        <a:rPr kumimoji="1" lang="en-US" altLang="ja-JP" sz="700" dirty="0" smtClean="0">
                          <a:solidFill>
                            <a:schemeClr val="tx1"/>
                          </a:solidFill>
                          <a:latin typeface="HGPｺﾞｼｯｸM" panose="020B0600000000000000" pitchFamily="50" charset="-128"/>
                          <a:ea typeface="HGPｺﾞｼｯｸM" panose="020B0600000000000000" pitchFamily="50" charset="-128"/>
                        </a:rPr>
                        <a:t>1</a:t>
                      </a: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項ﾊ～ﾇ・附則第</a:t>
                      </a:r>
                      <a:r>
                        <a:rPr kumimoji="1" lang="en-US" altLang="ja-JP" sz="700" dirty="0" smtClean="0">
                          <a:solidFill>
                            <a:schemeClr val="tx1"/>
                          </a:solidFill>
                          <a:latin typeface="HGPｺﾞｼｯｸM" panose="020B0600000000000000" pitchFamily="50" charset="-128"/>
                          <a:ea typeface="HGPｺﾞｼｯｸM" panose="020B0600000000000000" pitchFamily="50" charset="-128"/>
                        </a:rPr>
                        <a:t>7</a:t>
                      </a: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条第</a:t>
                      </a:r>
                      <a:r>
                        <a:rPr kumimoji="1" lang="en-US" altLang="ja-JP" sz="700" dirty="0" smtClean="0">
                          <a:solidFill>
                            <a:schemeClr val="tx1"/>
                          </a:solidFill>
                          <a:latin typeface="HGPｺﾞｼｯｸM" panose="020B0600000000000000" pitchFamily="50" charset="-128"/>
                          <a:ea typeface="HGPｺﾞｼｯｸM" panose="020B0600000000000000" pitchFamily="50" charset="-128"/>
                        </a:rPr>
                        <a:t>2</a:t>
                      </a: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a:t>
                      </a:r>
                      <a:r>
                        <a:rPr kumimoji="1" lang="en-US" altLang="ja-JP" sz="700" dirty="0" smtClean="0">
                          <a:solidFill>
                            <a:schemeClr val="tx1"/>
                          </a:solidFill>
                          <a:latin typeface="HGPｺﾞｼｯｸM" panose="020B0600000000000000" pitchFamily="50" charset="-128"/>
                          <a:ea typeface="HGPｺﾞｼｯｸM" panose="020B0600000000000000" pitchFamily="50" charset="-128"/>
                        </a:rPr>
                        <a:t>3</a:t>
                      </a:r>
                      <a:r>
                        <a:rPr kumimoji="1" lang="ja-JP" altLang="en-US" sz="700" dirty="0" smtClean="0">
                          <a:solidFill>
                            <a:schemeClr val="tx1"/>
                          </a:solidFill>
                          <a:latin typeface="HGPｺﾞｼｯｸM" panose="020B0600000000000000" pitchFamily="50" charset="-128"/>
                          <a:ea typeface="HGPｺﾞｼｯｸM" panose="020B0600000000000000" pitchFamily="50" charset="-128"/>
                        </a:rPr>
                        <a:t>号）</a:t>
                      </a:r>
                      <a:endParaRPr kumimoji="1" lang="ja-JP" altLang="en-US" sz="800" dirty="0" smtClean="0">
                        <a:solidFill>
                          <a:schemeClr val="tx1"/>
                        </a:solidFill>
                        <a:latin typeface="HGPｺﾞｼｯｸM" panose="020B0600000000000000" pitchFamily="50" charset="-128"/>
                        <a:ea typeface="HGPｺﾞｼｯｸM" panose="020B0600000000000000" pitchFamily="50" charset="-128"/>
                      </a:endParaRP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（ソ）激変緩和用の特例基金（取崩分、医療分）</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indent="0">
                        <a:lnSpc>
                          <a:spcPct val="100000"/>
                        </a:lnSpc>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（タ）過年度の保険料収納見込み（医療分）</a:t>
                      </a:r>
                    </a:p>
                    <a:p>
                      <a:pPr marL="171450" indent="-171450">
                        <a:lnSpc>
                          <a:spcPct val="100000"/>
                        </a:lnSpc>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市町村が実際に定める保険料率も、原則「標準保険料率」と同率で統一</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ただし、以下の例外あり</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p>
                    <a:p>
                      <a:pPr marL="182563" indent="-182563">
                        <a:lnSpc>
                          <a:spcPct val="100000"/>
                        </a:lnSpc>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①財政安定化基金への償還財源確保のための保険料率上乗せは容認</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182563" indent="-182563">
                        <a:lnSpc>
                          <a:spcPct val="100000"/>
                        </a:lnSpc>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②累積赤字解消や保険料減免及び一般会計繰入解消による激変緩和等のための保険料率上乗せ・一般会計繰入れは容認</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激変緩和措置期間中に限る</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p>
                      <a:pPr marL="171450" indent="-171450">
                        <a:lnSpc>
                          <a:spcPts val="900"/>
                        </a:lnSpc>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過誤納保険料還付金・還付加算金については、各市町村負担</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indent="-171450">
                        <a:lnSpc>
                          <a:spcPct val="100000"/>
                        </a:lnSpc>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後期分・介護分についても同様の考え方</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府全体の共通公費の範囲の検討</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①過年度の保険料収納見込み（退職分）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②過年度の保険料収納見込み（一般分）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③保険者努力支援制度（都道府県分）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標準保険料率算定に用いる被保険者数・所得の推計方法</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共通公費の範囲</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①退職被保険者保険料収納見込み</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・翌々年度の事業費納付金必要額（前述基礎ファイル報告額）と加減算することにより調整。</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・調整額は、当該年度の納付金算定にあたり提出した前々年度の市町村基礎ファイル</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退職保険料・保険料軽減額</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報告金額と当該年度の退職被保険者分保険料収納額</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過年度分含む決算額</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の差額。</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②過年度の保険料収納見込み（一般分）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年度同様、過去</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ヵ年の平均収納額の</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60%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を納付金に設定。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③保険者努力支援制度（都道府県分）</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年度同様、事業費納付金及び標準保険料率の引き下げに活用。</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950" u="sng" dirty="0" smtClean="0">
                          <a:solidFill>
                            <a:srgbClr val="FF0000"/>
                          </a:solidFill>
                          <a:latin typeface="HGPｺﾞｼｯｸM" panose="020B0600000000000000" pitchFamily="50" charset="-128"/>
                          <a:ea typeface="HGPｺﾞｼｯｸM" panose="020B0600000000000000" pitchFamily="50" charset="-128"/>
                        </a:rPr>
                        <a:t>④算定可能な特別調整交付金</a:t>
                      </a:r>
                      <a:endParaRPr kumimoji="1" lang="en-US" altLang="ja-JP" sz="950" u="sng" dirty="0" smtClean="0">
                        <a:solidFill>
                          <a:srgbClr val="FF0000"/>
                        </a:solidFill>
                        <a:latin typeface="HGPｺﾞｼｯｸM" panose="020B0600000000000000" pitchFamily="50" charset="-128"/>
                        <a:ea typeface="HGPｺﾞｼｯｸM" panose="020B0600000000000000"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950" u="sng" dirty="0" smtClean="0">
                          <a:solidFill>
                            <a:srgbClr val="FF0000"/>
                          </a:solidFill>
                          <a:latin typeface="HGPｺﾞｼｯｸM" panose="020B0600000000000000" pitchFamily="50" charset="-128"/>
                          <a:ea typeface="HGPｺﾞｼｯｸM" panose="020B0600000000000000" pitchFamily="50" charset="-128"/>
                        </a:rPr>
                        <a:t>・算定省令第</a:t>
                      </a:r>
                      <a:r>
                        <a:rPr kumimoji="1" lang="en-US" altLang="ja-JP" sz="950" u="sng" dirty="0" smtClean="0">
                          <a:solidFill>
                            <a:srgbClr val="FF0000"/>
                          </a:solidFill>
                          <a:latin typeface="HGPｺﾞｼｯｸM" panose="020B0600000000000000" pitchFamily="50" charset="-128"/>
                          <a:ea typeface="HGPｺﾞｼｯｸM" panose="020B0600000000000000" pitchFamily="50" charset="-128"/>
                        </a:rPr>
                        <a:t>6</a:t>
                      </a:r>
                      <a:r>
                        <a:rPr kumimoji="1" lang="ja-JP" altLang="en-US" sz="950" u="sng" dirty="0" smtClean="0">
                          <a:solidFill>
                            <a:srgbClr val="FF0000"/>
                          </a:solidFill>
                          <a:latin typeface="HGPｺﾞｼｯｸM" panose="020B0600000000000000" pitchFamily="50" charset="-128"/>
                          <a:ea typeface="HGPｺﾞｼｯｸM" panose="020B0600000000000000" pitchFamily="50" charset="-128"/>
                        </a:rPr>
                        <a:t>条第</a:t>
                      </a:r>
                      <a:r>
                        <a:rPr kumimoji="1" lang="en-US" altLang="ja-JP" sz="950" u="sng" dirty="0" smtClean="0">
                          <a:solidFill>
                            <a:srgbClr val="FF0000"/>
                          </a:solidFill>
                          <a:latin typeface="HGPｺﾞｼｯｸM" panose="020B0600000000000000" pitchFamily="50" charset="-128"/>
                          <a:ea typeface="HGPｺﾞｼｯｸM" panose="020B0600000000000000" pitchFamily="50" charset="-128"/>
                        </a:rPr>
                        <a:t>1</a:t>
                      </a:r>
                      <a:r>
                        <a:rPr kumimoji="1" lang="ja-JP" altLang="en-US" sz="950" u="sng" dirty="0" smtClean="0">
                          <a:solidFill>
                            <a:srgbClr val="FF0000"/>
                          </a:solidFill>
                          <a:latin typeface="HGPｺﾞｼｯｸM" panose="020B0600000000000000" pitchFamily="50" charset="-128"/>
                          <a:ea typeface="HGPｺﾞｼｯｸM" panose="020B0600000000000000" pitchFamily="50" charset="-128"/>
                        </a:rPr>
                        <a:t>項ヲのうち、「未就学児に係る医療費」、「特々調」を共通公費に追加</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⑤府独自ｲﾝｾﾝﾃｨﾌﾞ</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・上記財源の一部を保険料引下げに活用。</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被保険者数・所得の推計方法</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年度推計結果の分析及び平成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31</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年度国提示推計方法の妥当性を踏まえ、国が示す推計方法とおり実施。</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bl>
          </a:graphicData>
        </a:graphic>
      </p:graphicFrame>
      <p:sp>
        <p:nvSpPr>
          <p:cNvPr id="4" name="テキスト ボックス 3"/>
          <p:cNvSpPr txBox="1"/>
          <p:nvPr/>
        </p:nvSpPr>
        <p:spPr>
          <a:xfrm>
            <a:off x="8100392" y="24879"/>
            <a:ext cx="936104" cy="307777"/>
          </a:xfrm>
          <a:prstGeom prst="rect">
            <a:avLst/>
          </a:prstGeom>
          <a:no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sz="1400" b="1" dirty="0" smtClean="0">
                <a:latin typeface="+mn-ea"/>
              </a:rPr>
              <a:t>資料２</a:t>
            </a:r>
            <a:r>
              <a:rPr kumimoji="1" lang="ja-JP" altLang="en-US" sz="1400" b="1" dirty="0" smtClean="0">
                <a:latin typeface="+mn-ea"/>
              </a:rPr>
              <a:t>　</a:t>
            </a:r>
            <a:r>
              <a:rPr kumimoji="1" lang="ja-JP" altLang="en-US" sz="1200" b="1" dirty="0" smtClean="0">
                <a:latin typeface="+mn-ea"/>
              </a:rPr>
              <a:t>　　</a:t>
            </a:r>
            <a:endParaRPr kumimoji="1" lang="ja-JP" altLang="en-US" sz="1200" b="1" dirty="0">
              <a:latin typeface="+mn-ea"/>
            </a:endParaRPr>
          </a:p>
        </p:txBody>
      </p:sp>
      <p:sp>
        <p:nvSpPr>
          <p:cNvPr id="7" name="大かっこ 6"/>
          <p:cNvSpPr/>
          <p:nvPr/>
        </p:nvSpPr>
        <p:spPr>
          <a:xfrm>
            <a:off x="1403648" y="3020488"/>
            <a:ext cx="3528392" cy="900000"/>
          </a:xfrm>
          <a:prstGeom prst="bracketPair">
            <a:avLst>
              <a:gd name="adj" fmla="val 440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 name="大かっこ 5"/>
          <p:cNvSpPr/>
          <p:nvPr/>
        </p:nvSpPr>
        <p:spPr>
          <a:xfrm>
            <a:off x="1403648" y="5769304"/>
            <a:ext cx="3528392" cy="396000"/>
          </a:xfrm>
          <a:prstGeom prst="bracketPair">
            <a:avLst>
              <a:gd name="adj" fmla="val 440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 name="大かっこ 7"/>
          <p:cNvSpPr/>
          <p:nvPr/>
        </p:nvSpPr>
        <p:spPr>
          <a:xfrm>
            <a:off x="1403648" y="4053704"/>
            <a:ext cx="3528392" cy="1440000"/>
          </a:xfrm>
          <a:prstGeom prst="bracketPair">
            <a:avLst>
              <a:gd name="adj" fmla="val 440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552668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323335943"/>
              </p:ext>
            </p:extLst>
          </p:nvPr>
        </p:nvGraphicFramePr>
        <p:xfrm>
          <a:off x="35496" y="260648"/>
          <a:ext cx="9073009" cy="5684520"/>
        </p:xfrm>
        <a:graphic>
          <a:graphicData uri="http://schemas.openxmlformats.org/drawingml/2006/table">
            <a:tbl>
              <a:tblPr firstRow="1" bandRow="1">
                <a:tableStyleId>{5940675A-B579-460E-94D1-54222C63F5DA}</a:tableStyleId>
              </a:tblPr>
              <a:tblGrid>
                <a:gridCol w="667952">
                  <a:extLst>
                    <a:ext uri="{9D8B030D-6E8A-4147-A177-3AD203B41FA5}">
                      <a16:colId xmlns:a16="http://schemas.microsoft.com/office/drawing/2014/main" val="20000"/>
                    </a:ext>
                  </a:extLst>
                </a:gridCol>
                <a:gridCol w="628192">
                  <a:extLst>
                    <a:ext uri="{9D8B030D-6E8A-4147-A177-3AD203B41FA5}">
                      <a16:colId xmlns:a16="http://schemas.microsoft.com/office/drawing/2014/main" val="20001"/>
                    </a:ext>
                  </a:extLst>
                </a:gridCol>
                <a:gridCol w="3657831">
                  <a:extLst>
                    <a:ext uri="{9D8B030D-6E8A-4147-A177-3AD203B41FA5}">
                      <a16:colId xmlns:a16="http://schemas.microsoft.com/office/drawing/2014/main" val="20002"/>
                    </a:ext>
                  </a:extLst>
                </a:gridCol>
                <a:gridCol w="2059517">
                  <a:extLst>
                    <a:ext uri="{9D8B030D-6E8A-4147-A177-3AD203B41FA5}">
                      <a16:colId xmlns:a16="http://schemas.microsoft.com/office/drawing/2014/main" val="20003"/>
                    </a:ext>
                  </a:extLst>
                </a:gridCol>
                <a:gridCol w="2059517">
                  <a:extLst>
                    <a:ext uri="{9D8B030D-6E8A-4147-A177-3AD203B41FA5}">
                      <a16:colId xmlns:a16="http://schemas.microsoft.com/office/drawing/2014/main" val="20004"/>
                    </a:ext>
                  </a:extLst>
                </a:gridCol>
              </a:tblGrid>
              <a:tr h="139982">
                <a:tc rowSpan="2">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項目</a:t>
                      </a:r>
                      <a:endParaRPr kumimoji="1" lang="ja-JP" altLang="en-US" sz="1000" dirty="0">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gridSpan="2">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平成</a:t>
                      </a:r>
                      <a:r>
                        <a:rPr kumimoji="1" lang="en-US" altLang="ja-JP" sz="1000" dirty="0" smtClean="0">
                          <a:latin typeface="HGPｺﾞｼｯｸE" panose="020B0900000000000000" pitchFamily="50" charset="-128"/>
                          <a:ea typeface="HGPｺﾞｼｯｸE" panose="020B0900000000000000" pitchFamily="50" charset="-128"/>
                        </a:rPr>
                        <a:t>29</a:t>
                      </a:r>
                      <a:r>
                        <a:rPr kumimoji="1" lang="ja-JP" altLang="en-US" sz="1000" dirty="0" smtClean="0">
                          <a:latin typeface="HGPｺﾞｼｯｸE" panose="020B0900000000000000" pitchFamily="50" charset="-128"/>
                          <a:ea typeface="HGPｺﾞｼｯｸE" panose="020B0900000000000000" pitchFamily="50" charset="-128"/>
                        </a:rPr>
                        <a:t>年度までの運営方針等決定状況</a:t>
                      </a:r>
                      <a:endParaRPr kumimoji="1" lang="ja-JP" altLang="en-US" sz="1000" dirty="0">
                        <a:latin typeface="HGPｺﾞｼｯｸE" panose="020B0900000000000000" pitchFamily="50" charset="-128"/>
                        <a:ea typeface="HGPｺﾞｼｯｸE" panose="020B0900000000000000" pitchFamily="50" charset="-128"/>
                      </a:endParaRPr>
                    </a:p>
                  </a:txBody>
                  <a:tcPr anchor="ctr">
                    <a:lnR w="38100" cap="flat" cmpd="sng" algn="ctr">
                      <a:solidFill>
                        <a:schemeClr val="tx1"/>
                      </a:solidFill>
                      <a:prstDash val="solid"/>
                      <a:round/>
                      <a:headEnd type="none" w="med" len="med"/>
                      <a:tailEnd type="none" w="med" len="med"/>
                    </a:lnR>
                    <a:solidFill>
                      <a:schemeClr val="accent6">
                        <a:lumMod val="40000"/>
                        <a:lumOff val="60000"/>
                      </a:schemeClr>
                    </a:solidFill>
                  </a:tcPr>
                </a:tc>
                <a:tc hMerge="1">
                  <a:txBody>
                    <a:bodyPr/>
                    <a:lstStyle/>
                    <a:p>
                      <a:pPr algn="ctr"/>
                      <a:endParaRPr kumimoji="1" lang="ja-JP" altLang="en-US" dirty="0"/>
                    </a:p>
                  </a:txBody>
                  <a:tcPr/>
                </a:tc>
                <a:tc rowSpan="2">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平成</a:t>
                      </a:r>
                      <a:r>
                        <a:rPr kumimoji="1" lang="en-US" altLang="ja-JP" sz="1000" dirty="0" smtClean="0">
                          <a:latin typeface="HGPｺﾞｼｯｸE" panose="020B0900000000000000" pitchFamily="50" charset="-128"/>
                          <a:ea typeface="HGPｺﾞｼｯｸE" panose="020B0900000000000000" pitchFamily="50" charset="-128"/>
                        </a:rPr>
                        <a:t>30</a:t>
                      </a:r>
                      <a:r>
                        <a:rPr kumimoji="1" lang="ja-JP" altLang="en-US" sz="1000" dirty="0" smtClean="0">
                          <a:latin typeface="HGPｺﾞｼｯｸE" panose="020B0900000000000000" pitchFamily="50" charset="-128"/>
                          <a:ea typeface="HGPｺﾞｼｯｸE" panose="020B0900000000000000" pitchFamily="50" charset="-128"/>
                        </a:rPr>
                        <a:t>年度に検討すべき</a:t>
                      </a:r>
                      <a:endParaRPr kumimoji="1" lang="en-US" altLang="ja-JP" sz="1000" dirty="0" smtClean="0">
                        <a:latin typeface="HGPｺﾞｼｯｸE" panose="020B0900000000000000" pitchFamily="50" charset="-128"/>
                        <a:ea typeface="HGPｺﾞｼｯｸE" panose="020B0900000000000000" pitchFamily="50" charset="-128"/>
                      </a:endParaRPr>
                    </a:p>
                    <a:p>
                      <a:pPr algn="ctr"/>
                      <a:r>
                        <a:rPr kumimoji="1" lang="ja-JP" altLang="en-US" sz="1000" dirty="0" smtClean="0">
                          <a:latin typeface="HGPｺﾞｼｯｸE" panose="020B0900000000000000" pitchFamily="50" charset="-128"/>
                          <a:ea typeface="HGPｺﾞｼｯｸE" panose="020B0900000000000000" pitchFamily="50" charset="-128"/>
                        </a:rPr>
                        <a:t>主な事項</a:t>
                      </a:r>
                      <a:endParaRPr kumimoji="1" lang="ja-JP" altLang="en-US" sz="1000" dirty="0">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40000"/>
                        <a:lumOff val="60000"/>
                      </a:schemeClr>
                    </a:solidFill>
                  </a:tcPr>
                </a:tc>
                <a:tc rowSpan="2">
                  <a:txBody>
                    <a:bodyPr/>
                    <a:lstStyle/>
                    <a:p>
                      <a:pPr algn="ctr"/>
                      <a:r>
                        <a:rPr kumimoji="1" lang="ja-JP" altLang="en-US" sz="1000" dirty="0" smtClean="0">
                          <a:solidFill>
                            <a:schemeClr val="tx1"/>
                          </a:solidFill>
                          <a:latin typeface="HGPｺﾞｼｯｸE" panose="020B0900000000000000" pitchFamily="50" charset="-128"/>
                          <a:ea typeface="HGPｺﾞｼｯｸE" panose="020B0900000000000000" pitchFamily="50" charset="-128"/>
                        </a:rPr>
                        <a:t>これまでの検討状況</a:t>
                      </a:r>
                      <a:endParaRPr kumimoji="1" lang="ja-JP" altLang="en-US" sz="10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40000"/>
                        <a:lumOff val="60000"/>
                      </a:schemeClr>
                    </a:solidFill>
                  </a:tcPr>
                </a:tc>
                <a:extLst>
                  <a:ext uri="{0D108BD9-81ED-4DB2-BD59-A6C34878D82A}">
                    <a16:rowId xmlns:a16="http://schemas.microsoft.com/office/drawing/2014/main" val="10000"/>
                  </a:ext>
                </a:extLst>
              </a:tr>
              <a:tr h="184174">
                <a:tc vMerge="1">
                  <a:txBody>
                    <a:bodyPr/>
                    <a:lstStyle/>
                    <a:p>
                      <a:endParaRPr kumimoji="1" lang="ja-JP" altLang="en-US"/>
                    </a:p>
                  </a:txBody>
                  <a:tcPr/>
                </a:tc>
                <a:tc>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方向性</a:t>
                      </a:r>
                      <a:endParaRPr kumimoji="1" lang="ja-JP" altLang="en-US" sz="1000" dirty="0">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基　　　　準　　　　等</a:t>
                      </a:r>
                      <a:endParaRPr kumimoji="1" lang="ja-JP" altLang="en-US" sz="1000" dirty="0">
                        <a:latin typeface="HGPｺﾞｼｯｸE" panose="020B0900000000000000" pitchFamily="50" charset="-128"/>
                        <a:ea typeface="HGPｺﾞｼｯｸE" panose="020B0900000000000000" pitchFamily="50" charset="-128"/>
                      </a:endParaRPr>
                    </a:p>
                  </a:txBody>
                  <a:tcPr anchor="ctr">
                    <a:lnR w="38100" cap="flat" cmpd="sng" algn="ctr">
                      <a:solidFill>
                        <a:schemeClr val="tx1"/>
                      </a:solidFill>
                      <a:prstDash val="solid"/>
                      <a:round/>
                      <a:headEnd type="none" w="med" len="med"/>
                      <a:tailEnd type="none" w="med" len="med"/>
                    </a:lnR>
                    <a:solidFill>
                      <a:schemeClr val="accent6">
                        <a:lumMod val="40000"/>
                        <a:lumOff val="6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5040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賦課</a:t>
                      </a:r>
                      <a:endParaRPr kumimoji="1" lang="en-US" altLang="ja-JP" sz="950" dirty="0" smtClean="0">
                        <a:solidFill>
                          <a:schemeClr val="tx1"/>
                        </a:solidFill>
                        <a:latin typeface="HGPｺﾞｼｯｸE" panose="020B0900000000000000" pitchFamily="50" charset="-128"/>
                        <a:ea typeface="HGPｺﾞｼｯｸE" panose="020B09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限度額</a:t>
                      </a:r>
                    </a:p>
                  </a:txBody>
                  <a:tcPr anchor="ctr">
                    <a:solidFill>
                      <a:schemeClr val="accent6">
                        <a:lumMod val="40000"/>
                        <a:lumOff val="60000"/>
                      </a:schemeClr>
                    </a:solidFill>
                  </a:tcPr>
                </a:tc>
                <a:tc>
                  <a:txBody>
                    <a:bodyPr/>
                    <a:lstStyle/>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統一</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（激変緩和対象）</a:t>
                      </a: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indent="-171450" algn="l">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国民健康保険法施行令で定める額</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4625" indent="0" algn="l">
                        <a:buFont typeface="Wingdings" panose="05000000000000000000" pitchFamily="2" charset="2"/>
                        <a:buNone/>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（ただし、市町村標準保険料率は引き上げ前の賦課限度額に基づき算定されることから、府内統一基準としての賦課限度額は、「府が各年度において改正後の国民健康保険法第</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82</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条の３第１項の市町村標準保険料率を算定し、同条第３項の通知を行う日における施行令で定める賦課限度額」とする）</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err="1" smtClean="0">
                          <a:solidFill>
                            <a:schemeClr val="tx1"/>
                          </a:solidFill>
                          <a:latin typeface="HGPｺﾞｼｯｸM" panose="020B0600000000000000" pitchFamily="50" charset="-128"/>
                          <a:ea typeface="HGPｺﾞｼｯｸM" panose="020B0600000000000000" pitchFamily="50" charset="-128"/>
                        </a:rPr>
                        <a:t>ー</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1190768">
                <a:tc>
                  <a:txBody>
                    <a:bodyPr/>
                    <a:lstStyle/>
                    <a:p>
                      <a:pPr algn="l"/>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保険料減免・軽減</a:t>
                      </a:r>
                    </a:p>
                  </a:txBody>
                  <a:tcPr anchor="ctr">
                    <a:solidFill>
                      <a:schemeClr val="accent6">
                        <a:lumMod val="40000"/>
                        <a:lumOff val="60000"/>
                      </a:schemeClr>
                    </a:solidFill>
                  </a:tcPr>
                </a:tc>
                <a:tc>
                  <a:txBody>
                    <a:bodyPr/>
                    <a:lstStyle/>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統一</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（激変緩和対象）</a:t>
                      </a: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indent="-171450">
                        <a:buFont typeface="Wingdings" panose="05000000000000000000" pitchFamily="2" charset="2"/>
                        <a:buChar char="l"/>
                      </a:pP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H30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年度から、「災害」・「収入減少」・「拘留等」・「旧被扶養者」の４つの事由に基づく減免は「共通基準」として運営方針「別に定める基準」に定めている。</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indent="-171450">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なお、標準保険料率（事業費納付金）で賄う保険給付費等交付金（普通交付金）の交付対象は、原則、</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大阪府国民健康保険運営方針の別に定める基準及び同基準に基づく運用を満たしている場合のみ</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であるが、保険料減免に係る普通交付金について、制度移行初年度であり、運用に基づくシステム改修をはじめとする準備を要することも踏まえ、平成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年度は、運営方針の別に定める基準を満たしていれば、交付対象とする</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経過措置として、運用については、これまでの各市町村の取扱いとすることも可能とする</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err="1"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p>
                  </a:txBody>
                  <a:tcPr anchor="ctr">
                    <a:lnR w="38100" cap="flat" cmpd="sng" algn="ctr">
                      <a:solidFill>
                        <a:schemeClr val="tx1"/>
                      </a:solidFill>
                      <a:prstDash val="solid"/>
                      <a:round/>
                      <a:headEnd type="none" w="med" len="med"/>
                      <a:tailEnd type="none" w="med" len="med"/>
                    </a:lnR>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zh-TW" altLang="en-US" sz="950" dirty="0" smtClean="0">
                          <a:solidFill>
                            <a:schemeClr val="tx1"/>
                          </a:solidFill>
                          <a:latin typeface="HGPｺﾞｼｯｸM" panose="020B0600000000000000" pitchFamily="50" charset="-128"/>
                          <a:ea typeface="HGPｺﾞｼｯｸM" panose="020B0600000000000000" pitchFamily="50" charset="-128"/>
                        </a:rPr>
                        <a:t>多子世帯減免</a:t>
                      </a:r>
                      <a:endParaRPr kumimoji="1" lang="en-US" altLang="zh-TW"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多子減免</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検討スケジュールを整理。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u="sng" dirty="0" smtClean="0">
                          <a:solidFill>
                            <a:srgbClr val="FF0000"/>
                          </a:solidFill>
                          <a:latin typeface="HGPｺﾞｼｯｸM" panose="020B0600000000000000" pitchFamily="50" charset="-128"/>
                          <a:ea typeface="HGPｺﾞｼｯｸM" panose="020B0600000000000000" pitchFamily="50" charset="-128"/>
                        </a:rPr>
                        <a:t>普通交付金の対象</a:t>
                      </a:r>
                      <a:endParaRPr kumimoji="1" lang="en-US" altLang="ja-JP" sz="950" u="sng" dirty="0" smtClean="0">
                        <a:solidFill>
                          <a:srgbClr val="FF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u="sng" dirty="0" smtClean="0">
                          <a:solidFill>
                            <a:srgbClr val="FF0000"/>
                          </a:solidFill>
                          <a:latin typeface="HGPｺﾞｼｯｸM" panose="020B0600000000000000" pitchFamily="50" charset="-128"/>
                          <a:ea typeface="HGPｺﾞｼｯｸM" panose="020B0600000000000000" pitchFamily="50" charset="-128"/>
                        </a:rPr>
                        <a:t>平成</a:t>
                      </a:r>
                      <a:r>
                        <a:rPr kumimoji="1" lang="en-US" altLang="ja-JP" sz="950" u="sng" dirty="0" smtClean="0">
                          <a:solidFill>
                            <a:srgbClr val="FF0000"/>
                          </a:solidFill>
                          <a:latin typeface="HGPｺﾞｼｯｸM" panose="020B0600000000000000" pitchFamily="50" charset="-128"/>
                          <a:ea typeface="HGPｺﾞｼｯｸM" panose="020B0600000000000000" pitchFamily="50" charset="-128"/>
                        </a:rPr>
                        <a:t>31</a:t>
                      </a:r>
                      <a:r>
                        <a:rPr kumimoji="1" lang="ja-JP" altLang="en-US" sz="950" u="sng" dirty="0" smtClean="0">
                          <a:solidFill>
                            <a:srgbClr val="FF0000"/>
                          </a:solidFill>
                          <a:latin typeface="HGPｺﾞｼｯｸM" panose="020B0600000000000000" pitchFamily="50" charset="-128"/>
                          <a:ea typeface="HGPｺﾞｼｯｸM" panose="020B0600000000000000" pitchFamily="50" charset="-128"/>
                        </a:rPr>
                        <a:t>年度は、平成</a:t>
                      </a:r>
                      <a:r>
                        <a:rPr kumimoji="1" lang="en-US" altLang="ja-JP" sz="950" u="sng" dirty="0" smtClean="0">
                          <a:solidFill>
                            <a:srgbClr val="FF0000"/>
                          </a:solidFill>
                          <a:latin typeface="HGPｺﾞｼｯｸM" panose="020B0600000000000000" pitchFamily="50" charset="-128"/>
                          <a:ea typeface="HGPｺﾞｼｯｸM" panose="020B0600000000000000" pitchFamily="50" charset="-128"/>
                        </a:rPr>
                        <a:t>30</a:t>
                      </a:r>
                      <a:r>
                        <a:rPr kumimoji="1" lang="ja-JP" altLang="en-US" sz="950" u="sng" dirty="0" smtClean="0">
                          <a:solidFill>
                            <a:srgbClr val="FF0000"/>
                          </a:solidFill>
                          <a:latin typeface="HGPｺﾞｼｯｸM" panose="020B0600000000000000" pitchFamily="50" charset="-128"/>
                          <a:ea typeface="HGPｺﾞｼｯｸM" panose="020B0600000000000000" pitchFamily="50" charset="-128"/>
                        </a:rPr>
                        <a:t>年度同様の取扱いとし、平成</a:t>
                      </a:r>
                      <a:r>
                        <a:rPr kumimoji="1" lang="en-US" altLang="ja-JP" sz="950" u="sng" dirty="0" smtClean="0">
                          <a:solidFill>
                            <a:srgbClr val="FF0000"/>
                          </a:solidFill>
                          <a:latin typeface="HGPｺﾞｼｯｸM" panose="020B0600000000000000" pitchFamily="50" charset="-128"/>
                          <a:ea typeface="HGPｺﾞｼｯｸM" panose="020B0600000000000000" pitchFamily="50" charset="-128"/>
                        </a:rPr>
                        <a:t>32</a:t>
                      </a:r>
                      <a:r>
                        <a:rPr kumimoji="1" lang="ja-JP" altLang="en-US" sz="950" u="sng" dirty="0" smtClean="0">
                          <a:solidFill>
                            <a:srgbClr val="FF0000"/>
                          </a:solidFill>
                          <a:latin typeface="HGPｺﾞｼｯｸM" panose="020B0600000000000000" pitchFamily="50" charset="-128"/>
                          <a:ea typeface="HGPｺﾞｼｯｸM" panose="020B0600000000000000" pitchFamily="50" charset="-128"/>
                        </a:rPr>
                        <a:t>年度以降について、原則通りの取扱いとする。</a:t>
                      </a:r>
                      <a:endParaRPr kumimoji="1" lang="en-US" altLang="ja-JP" sz="950" u="sng" dirty="0" smtClean="0">
                        <a:solidFill>
                          <a:srgbClr val="FF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1190768">
                <a:tc>
                  <a:txBody>
                    <a:bodyPr/>
                    <a:lstStyle/>
                    <a:p>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標準</a:t>
                      </a:r>
                      <a:endParaRPr kumimoji="1" lang="en-US" altLang="ja-JP" sz="950" dirty="0" smtClean="0">
                        <a:solidFill>
                          <a:schemeClr val="tx1"/>
                        </a:solidFill>
                        <a:latin typeface="HGPｺﾞｼｯｸE" panose="020B0900000000000000" pitchFamily="50" charset="-128"/>
                        <a:ea typeface="HGPｺﾞｼｯｸE" panose="020B0900000000000000" pitchFamily="50" charset="-128"/>
                      </a:endParaRPr>
                    </a:p>
                    <a:p>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収納率</a:t>
                      </a:r>
                      <a:endParaRPr kumimoji="1" lang="en-US" altLang="ja-JP" sz="950" dirty="0" smtClean="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実収納率</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±α</a:t>
                      </a:r>
                      <a:endParaRPr kumimoji="1" lang="ja-JP" altLang="en-US" sz="950" dirty="0" smtClean="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indent="-171450" algn="l">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標準収納率は、各市町村の「実収納率」を基本に、規模別基準収納率との差に応じた諸条件（</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±α</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）を加味して設定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indent="87313" algn="l">
                        <a:buFont typeface="Wingdings" panose="05000000000000000000" pitchFamily="2" charset="2"/>
                        <a:buNone/>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・実収納率</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4625" indent="0" algn="l">
                        <a:buFont typeface="Wingdings" panose="05000000000000000000" pitchFamily="2" charset="2"/>
                        <a:buNone/>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直近</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年間（平成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年度の算定にあたっては、平成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28</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年度）における収納率実績の最高値と直近値の平均値を設定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indent="87313" algn="l">
                        <a:buFont typeface="Wingdings" panose="05000000000000000000" pitchFamily="2" charset="2"/>
                        <a:buNone/>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・規模別基準収納率</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4625" indent="0" algn="l">
                        <a:buFont typeface="Wingdings" panose="05000000000000000000" pitchFamily="2" charset="2"/>
                        <a:buNone/>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保険者努力支援制度の収納率に関する評価指標における規模区分（被保険者数が「</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1</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万人未満」「</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1</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万人以上</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5</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万人未満」「</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5</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万人以上</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10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万人未満」「</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10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万人以上」の４区分）別の直近収納率の平均値から、</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1</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ポイントを減じた値を設定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indent="87313" algn="l">
                        <a:buFont typeface="Wingdings" panose="05000000000000000000" pitchFamily="2" charset="2"/>
                        <a:buNone/>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・標準収納率</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4625" indent="0" algn="l">
                        <a:buFont typeface="Wingdings" panose="05000000000000000000" pitchFamily="2" charset="2"/>
                        <a:buNone/>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実収納率が規模別基準収納率を上回っている市町村には、当該上回っている値の</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2</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分の</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1</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を減じ、インセンティブとし、下回っている市町村には、実収納率に</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0.5</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ポイントを加算し、収納率向上の努力分とする</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4625" indent="-174625" algn="l">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３年間固定 （国保運営方針の対象期間中） とする</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ただし、平成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31</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年度においては、平成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年度の状況を検証の上、再検討する</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err="1"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95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標準収納率を達成できず、納付金支払いが困難となる財政リスクを避けるため、初年度においては左記のとおりとしているが、状況に応じて見直しを実施。</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u="sng" dirty="0" smtClean="0">
                          <a:solidFill>
                            <a:srgbClr val="FF0000"/>
                          </a:solidFill>
                          <a:latin typeface="HGPｺﾞｼｯｸM" panose="020B0600000000000000" pitchFamily="50" charset="-128"/>
                          <a:ea typeface="HGPｺﾞｼｯｸM" panose="020B0600000000000000" pitchFamily="50" charset="-128"/>
                        </a:rPr>
                        <a:t>直近の収納率実績や、保険料抑制効果を勘案し、算定の基となる値を平成</a:t>
                      </a:r>
                      <a:r>
                        <a:rPr kumimoji="1" lang="en-US" altLang="ja-JP" sz="950" u="sng" dirty="0" smtClean="0">
                          <a:solidFill>
                            <a:srgbClr val="FF0000"/>
                          </a:solidFill>
                          <a:latin typeface="HGPｺﾞｼｯｸM" panose="020B0600000000000000" pitchFamily="50" charset="-128"/>
                          <a:ea typeface="HGPｺﾞｼｯｸM" panose="020B0600000000000000" pitchFamily="50" charset="-128"/>
                        </a:rPr>
                        <a:t>27</a:t>
                      </a:r>
                      <a:r>
                        <a:rPr kumimoji="1" lang="ja-JP" altLang="en-US" sz="950" u="sng" dirty="0" smtClean="0">
                          <a:solidFill>
                            <a:srgbClr val="FF0000"/>
                          </a:solidFill>
                          <a:latin typeface="HGPｺﾞｼｯｸM" panose="020B0600000000000000" pitchFamily="50" charset="-128"/>
                          <a:ea typeface="HGPｺﾞｼｯｸM" panose="020B0600000000000000" pitchFamily="50" charset="-128"/>
                        </a:rPr>
                        <a:t>～</a:t>
                      </a:r>
                      <a:r>
                        <a:rPr kumimoji="1" lang="en-US" altLang="ja-JP" sz="950" u="sng" dirty="0" smtClean="0">
                          <a:solidFill>
                            <a:srgbClr val="FF0000"/>
                          </a:solidFill>
                          <a:latin typeface="HGPｺﾞｼｯｸM" panose="020B0600000000000000" pitchFamily="50" charset="-128"/>
                          <a:ea typeface="HGPｺﾞｼｯｸM" panose="020B0600000000000000" pitchFamily="50" charset="-128"/>
                        </a:rPr>
                        <a:t>29</a:t>
                      </a:r>
                      <a:r>
                        <a:rPr kumimoji="1" lang="ja-JP" altLang="en-US" sz="950" u="sng" dirty="0" smtClean="0">
                          <a:solidFill>
                            <a:srgbClr val="FF0000"/>
                          </a:solidFill>
                          <a:latin typeface="HGPｺﾞｼｯｸM" panose="020B0600000000000000" pitchFamily="50" charset="-128"/>
                          <a:ea typeface="HGPｺﾞｼｯｸM" panose="020B0600000000000000" pitchFamily="50" charset="-128"/>
                        </a:rPr>
                        <a:t>年度実績に変更するとともに、設定条件を以下のとおり変更。</a:t>
                      </a:r>
                      <a:endParaRPr kumimoji="1" lang="en-US" altLang="ja-JP" sz="950" u="sng" dirty="0" smtClean="0">
                        <a:solidFill>
                          <a:srgbClr val="FF0000"/>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u="sng" dirty="0" smtClean="0">
                          <a:solidFill>
                            <a:srgbClr val="FF0000"/>
                          </a:solidFill>
                          <a:latin typeface="HGPｺﾞｼｯｸM" panose="020B0600000000000000" pitchFamily="50" charset="-128"/>
                          <a:ea typeface="HGPｺﾞｼｯｸM" panose="020B0600000000000000" pitchFamily="50" charset="-128"/>
                        </a:rPr>
                        <a:t>規模別基準収納率</a:t>
                      </a:r>
                      <a:endParaRPr kumimoji="1" lang="en-US" altLang="ja-JP" sz="950" u="sng" dirty="0" smtClean="0">
                        <a:solidFill>
                          <a:srgbClr val="FF0000"/>
                        </a:solidFill>
                        <a:latin typeface="HGPｺﾞｼｯｸM" panose="020B0600000000000000" pitchFamily="50" charset="-128"/>
                        <a:ea typeface="HGPｺﾞｼｯｸM" panose="020B0600000000000000" pitchFamily="50" charset="-128"/>
                      </a:endParaRPr>
                    </a:p>
                    <a:p>
                      <a:pPr marL="0" marR="0" indent="1746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u="sng" dirty="0" smtClean="0">
                          <a:solidFill>
                            <a:srgbClr val="FF0000"/>
                          </a:solidFill>
                          <a:latin typeface="HGPｺﾞｼｯｸM" panose="020B0600000000000000" pitchFamily="50" charset="-128"/>
                          <a:ea typeface="HGPｺﾞｼｯｸM" panose="020B0600000000000000" pitchFamily="50" charset="-128"/>
                        </a:rPr>
                        <a:t>規模別平均収納率－</a:t>
                      </a:r>
                      <a:r>
                        <a:rPr kumimoji="1" lang="en-US" altLang="ja-JP" sz="950" u="sng" dirty="0" smtClean="0">
                          <a:solidFill>
                            <a:srgbClr val="FF0000"/>
                          </a:solidFill>
                          <a:latin typeface="HGPｺﾞｼｯｸM" panose="020B0600000000000000" pitchFamily="50" charset="-128"/>
                          <a:ea typeface="HGPｺﾞｼｯｸM" panose="020B0600000000000000" pitchFamily="50" charset="-128"/>
                        </a:rPr>
                        <a:t>0.5</a:t>
                      </a:r>
                      <a:r>
                        <a:rPr kumimoji="1" lang="ja-JP" altLang="en-US" sz="950" u="sng" dirty="0" smtClean="0">
                          <a:solidFill>
                            <a:srgbClr val="FF0000"/>
                          </a:solidFill>
                          <a:latin typeface="HGPｺﾞｼｯｸM" panose="020B0600000000000000" pitchFamily="50" charset="-128"/>
                          <a:ea typeface="HGPｺﾞｼｯｸM" panose="020B0600000000000000" pitchFamily="50" charset="-128"/>
                        </a:rPr>
                        <a:t>％</a:t>
                      </a:r>
                      <a:endParaRPr kumimoji="1" lang="en-US" altLang="ja-JP" sz="950" u="sng" dirty="0" smtClean="0">
                        <a:solidFill>
                          <a:srgbClr val="FF0000"/>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u="sng" dirty="0" smtClean="0">
                          <a:solidFill>
                            <a:srgbClr val="FF0000"/>
                          </a:solidFill>
                          <a:latin typeface="HGPｺﾞｼｯｸM" panose="020B0600000000000000" pitchFamily="50" charset="-128"/>
                          <a:ea typeface="HGPｺﾞｼｯｸM" panose="020B0600000000000000" pitchFamily="50" charset="-128"/>
                        </a:rPr>
                        <a:t>インセンティブ</a:t>
                      </a:r>
                      <a:endParaRPr kumimoji="1" lang="en-US" altLang="ja-JP" sz="950" u="sng" dirty="0" smtClean="0">
                        <a:solidFill>
                          <a:srgbClr val="FF0000"/>
                        </a:solidFill>
                        <a:latin typeface="HGPｺﾞｼｯｸM" panose="020B0600000000000000" pitchFamily="50" charset="-128"/>
                        <a:ea typeface="HGPｺﾞｼｯｸM" panose="020B0600000000000000" pitchFamily="50" charset="-128"/>
                      </a:endParaRPr>
                    </a:p>
                    <a:p>
                      <a:pPr marL="174625"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u="sng" dirty="0" smtClean="0">
                          <a:solidFill>
                            <a:srgbClr val="FF0000"/>
                          </a:solidFill>
                          <a:latin typeface="HGPｺﾞｼｯｸM" panose="020B0600000000000000" pitchFamily="50" charset="-128"/>
                          <a:ea typeface="HGPｺﾞｼｯｸM" panose="020B0600000000000000" pitchFamily="50" charset="-128"/>
                        </a:rPr>
                        <a:t>規模別基準収納率を上回っている値の</a:t>
                      </a:r>
                      <a:r>
                        <a:rPr kumimoji="1" lang="en-US" altLang="ja-JP" sz="950" u="sng" dirty="0" smtClean="0">
                          <a:solidFill>
                            <a:srgbClr val="FF0000"/>
                          </a:solidFill>
                          <a:latin typeface="HGPｺﾞｼｯｸM" panose="020B0600000000000000" pitchFamily="50" charset="-128"/>
                          <a:ea typeface="HGPｺﾞｼｯｸM" panose="020B0600000000000000" pitchFamily="50" charset="-128"/>
                        </a:rPr>
                        <a:t>1/4</a:t>
                      </a: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u="sng" dirty="0" smtClean="0">
                          <a:solidFill>
                            <a:srgbClr val="FF0000"/>
                          </a:solidFill>
                          <a:latin typeface="HGPｺﾞｼｯｸM" panose="020B0600000000000000" pitchFamily="50" charset="-128"/>
                          <a:ea typeface="HGPｺﾞｼｯｸM" panose="020B0600000000000000" pitchFamily="50" charset="-128"/>
                        </a:rPr>
                        <a:t>努力分</a:t>
                      </a:r>
                      <a:endParaRPr kumimoji="1" lang="en-US" altLang="ja-JP" sz="950" u="sng" dirty="0" smtClean="0">
                        <a:solidFill>
                          <a:srgbClr val="FF0000"/>
                        </a:solidFill>
                        <a:latin typeface="HGPｺﾞｼｯｸM" panose="020B0600000000000000" pitchFamily="50" charset="-128"/>
                        <a:ea typeface="HGPｺﾞｼｯｸM" panose="020B0600000000000000" pitchFamily="50" charset="-128"/>
                      </a:endParaRPr>
                    </a:p>
                    <a:p>
                      <a:pPr marL="0" marR="0" indent="1746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u="sng" dirty="0" smtClean="0">
                          <a:solidFill>
                            <a:srgbClr val="FF0000"/>
                          </a:solidFill>
                          <a:latin typeface="HGPｺﾞｼｯｸM" panose="020B0600000000000000" pitchFamily="50" charset="-128"/>
                          <a:ea typeface="HGPｺﾞｼｯｸM" panose="020B0600000000000000" pitchFamily="50" charset="-128"/>
                        </a:rPr>
                        <a:t>実収納率</a:t>
                      </a:r>
                      <a:r>
                        <a:rPr kumimoji="1" lang="en-US" altLang="ja-JP" sz="950" u="sng" dirty="0" smtClean="0">
                          <a:solidFill>
                            <a:srgbClr val="FF0000"/>
                          </a:solidFill>
                          <a:latin typeface="HGPｺﾞｼｯｸM" panose="020B0600000000000000" pitchFamily="50" charset="-128"/>
                          <a:ea typeface="HGPｺﾞｼｯｸM" panose="020B0600000000000000" pitchFamily="50" charset="-128"/>
                        </a:rPr>
                        <a:t>+0.6</a:t>
                      </a:r>
                      <a:r>
                        <a:rPr kumimoji="1" lang="ja-JP" altLang="en-US" sz="950" u="sng" dirty="0" smtClean="0">
                          <a:solidFill>
                            <a:srgbClr val="FF0000"/>
                          </a:solidFill>
                          <a:latin typeface="HGPｺﾞｼｯｸM" panose="020B0600000000000000" pitchFamily="50" charset="-128"/>
                          <a:ea typeface="HGPｺﾞｼｯｸM" panose="020B0600000000000000" pitchFamily="50" charset="-128"/>
                        </a:rPr>
                        <a:t>％</a:t>
                      </a: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757102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1106790031"/>
              </p:ext>
            </p:extLst>
          </p:nvPr>
        </p:nvGraphicFramePr>
        <p:xfrm>
          <a:off x="35496" y="44624"/>
          <a:ext cx="9073009" cy="6763127"/>
        </p:xfrm>
        <a:graphic>
          <a:graphicData uri="http://schemas.openxmlformats.org/drawingml/2006/table">
            <a:tbl>
              <a:tblPr firstRow="1" bandRow="1">
                <a:tableStyleId>{5940675A-B579-460E-94D1-54222C63F5DA}</a:tableStyleId>
              </a:tblPr>
              <a:tblGrid>
                <a:gridCol w="667952">
                  <a:extLst>
                    <a:ext uri="{9D8B030D-6E8A-4147-A177-3AD203B41FA5}">
                      <a16:colId xmlns:a16="http://schemas.microsoft.com/office/drawing/2014/main" val="20000"/>
                    </a:ext>
                  </a:extLst>
                </a:gridCol>
                <a:gridCol w="628192">
                  <a:extLst>
                    <a:ext uri="{9D8B030D-6E8A-4147-A177-3AD203B41FA5}">
                      <a16:colId xmlns:a16="http://schemas.microsoft.com/office/drawing/2014/main" val="20001"/>
                    </a:ext>
                  </a:extLst>
                </a:gridCol>
                <a:gridCol w="3657831">
                  <a:extLst>
                    <a:ext uri="{9D8B030D-6E8A-4147-A177-3AD203B41FA5}">
                      <a16:colId xmlns:a16="http://schemas.microsoft.com/office/drawing/2014/main" val="20002"/>
                    </a:ext>
                  </a:extLst>
                </a:gridCol>
                <a:gridCol w="2059517">
                  <a:extLst>
                    <a:ext uri="{9D8B030D-6E8A-4147-A177-3AD203B41FA5}">
                      <a16:colId xmlns:a16="http://schemas.microsoft.com/office/drawing/2014/main" val="20003"/>
                    </a:ext>
                  </a:extLst>
                </a:gridCol>
                <a:gridCol w="2059517">
                  <a:extLst>
                    <a:ext uri="{9D8B030D-6E8A-4147-A177-3AD203B41FA5}">
                      <a16:colId xmlns:a16="http://schemas.microsoft.com/office/drawing/2014/main" val="20004"/>
                    </a:ext>
                  </a:extLst>
                </a:gridCol>
              </a:tblGrid>
              <a:tr h="139982">
                <a:tc rowSpan="2">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項目</a:t>
                      </a:r>
                      <a:endParaRPr kumimoji="1" lang="ja-JP" altLang="en-US" sz="1000" dirty="0">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gridSpan="2">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平成</a:t>
                      </a:r>
                      <a:r>
                        <a:rPr kumimoji="1" lang="en-US" altLang="ja-JP" sz="1000" dirty="0" smtClean="0">
                          <a:latin typeface="HGPｺﾞｼｯｸE" panose="020B0900000000000000" pitchFamily="50" charset="-128"/>
                          <a:ea typeface="HGPｺﾞｼｯｸE" panose="020B0900000000000000" pitchFamily="50" charset="-128"/>
                        </a:rPr>
                        <a:t>29</a:t>
                      </a:r>
                      <a:r>
                        <a:rPr kumimoji="1" lang="ja-JP" altLang="en-US" sz="1000" dirty="0" smtClean="0">
                          <a:latin typeface="HGPｺﾞｼｯｸE" panose="020B0900000000000000" pitchFamily="50" charset="-128"/>
                          <a:ea typeface="HGPｺﾞｼｯｸE" panose="020B0900000000000000" pitchFamily="50" charset="-128"/>
                        </a:rPr>
                        <a:t>年度までの運営方針等決定状況</a:t>
                      </a:r>
                      <a:endParaRPr kumimoji="1" lang="ja-JP" altLang="en-US" sz="1000" dirty="0">
                        <a:latin typeface="HGPｺﾞｼｯｸE" panose="020B0900000000000000" pitchFamily="50" charset="-128"/>
                        <a:ea typeface="HGPｺﾞｼｯｸE" panose="020B0900000000000000" pitchFamily="50" charset="-128"/>
                      </a:endParaRPr>
                    </a:p>
                  </a:txBody>
                  <a:tcPr anchor="ctr">
                    <a:lnR w="38100" cap="flat" cmpd="sng" algn="ctr">
                      <a:solidFill>
                        <a:schemeClr val="tx1"/>
                      </a:solidFill>
                      <a:prstDash val="solid"/>
                      <a:round/>
                      <a:headEnd type="none" w="med" len="med"/>
                      <a:tailEnd type="none" w="med" len="med"/>
                    </a:lnR>
                    <a:solidFill>
                      <a:schemeClr val="accent6">
                        <a:lumMod val="40000"/>
                        <a:lumOff val="60000"/>
                      </a:schemeClr>
                    </a:solidFill>
                  </a:tcPr>
                </a:tc>
                <a:tc hMerge="1">
                  <a:txBody>
                    <a:bodyPr/>
                    <a:lstStyle/>
                    <a:p>
                      <a:pPr algn="ctr"/>
                      <a:endParaRPr kumimoji="1" lang="ja-JP" altLang="en-US" dirty="0"/>
                    </a:p>
                  </a:txBody>
                  <a:tcPr/>
                </a:tc>
                <a:tc rowSpan="2">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平成</a:t>
                      </a:r>
                      <a:r>
                        <a:rPr kumimoji="1" lang="en-US" altLang="ja-JP" sz="1000" dirty="0" smtClean="0">
                          <a:latin typeface="HGPｺﾞｼｯｸE" panose="020B0900000000000000" pitchFamily="50" charset="-128"/>
                          <a:ea typeface="HGPｺﾞｼｯｸE" panose="020B0900000000000000" pitchFamily="50" charset="-128"/>
                        </a:rPr>
                        <a:t>30</a:t>
                      </a:r>
                      <a:r>
                        <a:rPr kumimoji="1" lang="ja-JP" altLang="en-US" sz="1000" dirty="0" smtClean="0">
                          <a:latin typeface="HGPｺﾞｼｯｸE" panose="020B0900000000000000" pitchFamily="50" charset="-128"/>
                          <a:ea typeface="HGPｺﾞｼｯｸE" panose="020B0900000000000000" pitchFamily="50" charset="-128"/>
                        </a:rPr>
                        <a:t>年度に検討すべき</a:t>
                      </a:r>
                      <a:endParaRPr kumimoji="1" lang="en-US" altLang="ja-JP" sz="1000" dirty="0" smtClean="0">
                        <a:latin typeface="HGPｺﾞｼｯｸE" panose="020B0900000000000000" pitchFamily="50" charset="-128"/>
                        <a:ea typeface="HGPｺﾞｼｯｸE" panose="020B0900000000000000" pitchFamily="50" charset="-128"/>
                      </a:endParaRPr>
                    </a:p>
                    <a:p>
                      <a:pPr algn="ctr"/>
                      <a:r>
                        <a:rPr kumimoji="1" lang="ja-JP" altLang="en-US" sz="1000" dirty="0" smtClean="0">
                          <a:latin typeface="HGPｺﾞｼｯｸE" panose="020B0900000000000000" pitchFamily="50" charset="-128"/>
                          <a:ea typeface="HGPｺﾞｼｯｸE" panose="020B0900000000000000" pitchFamily="50" charset="-128"/>
                        </a:rPr>
                        <a:t>主な事項</a:t>
                      </a:r>
                      <a:endParaRPr kumimoji="1" lang="ja-JP" altLang="en-US" sz="1000" dirty="0">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40000"/>
                        <a:lumOff val="60000"/>
                      </a:schemeClr>
                    </a:solidFill>
                  </a:tcPr>
                </a:tc>
                <a:tc rowSpan="2">
                  <a:txBody>
                    <a:bodyPr/>
                    <a:lstStyle/>
                    <a:p>
                      <a:pPr algn="ctr"/>
                      <a:r>
                        <a:rPr kumimoji="1" lang="ja-JP" altLang="en-US" sz="1000" dirty="0" smtClean="0">
                          <a:solidFill>
                            <a:schemeClr val="tx1"/>
                          </a:solidFill>
                          <a:latin typeface="HGPｺﾞｼｯｸE" panose="020B0900000000000000" pitchFamily="50" charset="-128"/>
                          <a:ea typeface="HGPｺﾞｼｯｸE" panose="020B0900000000000000" pitchFamily="50" charset="-128"/>
                        </a:rPr>
                        <a:t>これまでの検討状況</a:t>
                      </a:r>
                      <a:endParaRPr kumimoji="1" lang="ja-JP" altLang="en-US" sz="10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40000"/>
                        <a:lumOff val="60000"/>
                      </a:schemeClr>
                    </a:solidFill>
                  </a:tcPr>
                </a:tc>
                <a:extLst>
                  <a:ext uri="{0D108BD9-81ED-4DB2-BD59-A6C34878D82A}">
                    <a16:rowId xmlns:a16="http://schemas.microsoft.com/office/drawing/2014/main" val="10000"/>
                  </a:ext>
                </a:extLst>
              </a:tr>
              <a:tr h="184174">
                <a:tc vMerge="1">
                  <a:txBody>
                    <a:bodyPr/>
                    <a:lstStyle/>
                    <a:p>
                      <a:endParaRPr kumimoji="1" lang="ja-JP" altLang="en-US"/>
                    </a:p>
                  </a:txBody>
                  <a:tcPr/>
                </a:tc>
                <a:tc>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方向性</a:t>
                      </a:r>
                      <a:endParaRPr kumimoji="1" lang="ja-JP" altLang="en-US" sz="1000" dirty="0">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基　　　　準　　　　等</a:t>
                      </a:r>
                      <a:endParaRPr kumimoji="1" lang="ja-JP" altLang="en-US" sz="1000" dirty="0">
                        <a:latin typeface="HGPｺﾞｼｯｸE" panose="020B0900000000000000" pitchFamily="50" charset="-128"/>
                        <a:ea typeface="HGPｺﾞｼｯｸE" panose="020B0900000000000000" pitchFamily="50" charset="-128"/>
                      </a:endParaRPr>
                    </a:p>
                  </a:txBody>
                  <a:tcPr anchor="ctr">
                    <a:lnR w="38100" cap="flat" cmpd="sng" algn="ctr">
                      <a:solidFill>
                        <a:schemeClr val="tx1"/>
                      </a:solidFill>
                      <a:prstDash val="solid"/>
                      <a:round/>
                      <a:headEnd type="none" w="med" len="med"/>
                      <a:tailEnd type="none" w="med" len="med"/>
                    </a:lnR>
                    <a:solidFill>
                      <a:schemeClr val="accent6">
                        <a:lumMod val="40000"/>
                        <a:lumOff val="6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1921783">
                <a:tc>
                  <a:txBody>
                    <a:bodyPr/>
                    <a:lstStyle/>
                    <a:p>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目標</a:t>
                      </a:r>
                      <a:endParaRPr kumimoji="1" lang="en-US" altLang="ja-JP" sz="950" dirty="0" smtClean="0">
                        <a:solidFill>
                          <a:schemeClr val="tx1"/>
                        </a:solidFill>
                        <a:latin typeface="HGPｺﾞｼｯｸE" panose="020B0900000000000000" pitchFamily="50" charset="-128"/>
                        <a:ea typeface="HGPｺﾞｼｯｸE" panose="020B0900000000000000" pitchFamily="50" charset="-128"/>
                      </a:endParaRPr>
                    </a:p>
                    <a:p>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収納率</a:t>
                      </a:r>
                      <a:endParaRPr kumimoji="1" lang="en-US" altLang="ja-JP" sz="950" dirty="0" smtClean="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実績＋伸び率</a:t>
                      </a:r>
                    </a:p>
                  </a:txBody>
                  <a:tcPr anchor="ctr"/>
                </a:tc>
                <a:tc>
                  <a:txBody>
                    <a:bodyPr/>
                    <a:lstStyle/>
                    <a:p>
                      <a:pPr marL="171450" indent="-171450">
                        <a:lnSpc>
                          <a:spcPct val="100000"/>
                        </a:lnSpc>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目標収納率（現年度分）については、国が示す規模別の全国平均収納率をめざしていくという観点から、保険者努力支援制度における評価指標で示された市町村規模別の上位５割に当たる収納率を設定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indent="-171450">
                        <a:lnSpc>
                          <a:spcPct val="100000"/>
                        </a:lnSpc>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目標収納率（滞納繰越分）については、現行の府特別調整交付金の評価基準と同様に、全国平均の収納率（現年・滞納繰越分の計）を設定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indent="-171450">
                        <a:lnSpc>
                          <a:spcPct val="100000"/>
                        </a:lnSpc>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府独自のインセンティブ指標としては、上記目標収納率に係る評価指標とともに、各市町村の過去３年間における収納率で最も高い値をベースに保険者努力支援制度における評価指標で示された市町村規模別の上位５割に当たる収納率から算出する規模別</a:t>
                      </a:r>
                      <a:r>
                        <a:rPr kumimoji="1" lang="zh-TW" altLang="en-US" sz="950" dirty="0" smtClean="0">
                          <a:solidFill>
                            <a:schemeClr val="tx1"/>
                          </a:solidFill>
                          <a:latin typeface="HGPｺﾞｼｯｸM" panose="020B0600000000000000" pitchFamily="50" charset="-128"/>
                          <a:ea typeface="HGPｺﾞｼｯｸM" panose="020B0600000000000000" pitchFamily="50" charset="-128"/>
                        </a:rPr>
                        <a:t>収納率上昇目標値</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の達成状況を評価する。</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err="1" smtClean="0">
                          <a:solidFill>
                            <a:schemeClr val="tx1"/>
                          </a:solidFill>
                          <a:latin typeface="HGPｺﾞｼｯｸM" panose="020B0600000000000000" pitchFamily="50" charset="-128"/>
                          <a:ea typeface="HGPｺﾞｼｯｸM" panose="020B0600000000000000" pitchFamily="50" charset="-128"/>
                        </a:rPr>
                        <a:t>ー</a:t>
                      </a: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1656184">
                <a:tc>
                  <a:txBody>
                    <a:bodyPr/>
                    <a:lstStyle/>
                    <a:p>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財政安定化基金・特例基金</a:t>
                      </a:r>
                      <a:endParaRPr kumimoji="1" lang="ja-JP" altLang="en-US" sz="95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a:txBody>
                    <a:bodyPr/>
                    <a:lstStyle/>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統一</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（激変緩和対象）</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「特別な事情」による収納不足時の交付基準については、以下を基本</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87313"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・極めて限定的な場合に限る　（個々のケースごとに大阪府が判断）</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87313"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・交付割合は収納不足額の２分の１</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4625" marR="0" indent="-87313"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・補填方法は当該市町村が行う　（全市町村から意見聴取し、大阪府が判断）</a:t>
                      </a: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特例基金を活用した激変緩和措置については、国公費（暫定措置分）を投入した上で行うこととし、その投入額は、平成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35</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年度の各年度における激変緩和対象額を、</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90%,75%,60%,45%,30%,15%</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としていることを踏まえ、</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6:5:4:3:2:1</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で按分した額とする。</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84138" marR="0" indent="-84138" algn="ctr" defTabSz="914400" rtl="0" eaLnBrk="1" fontAlgn="auto" latinLnBrk="0" hangingPunct="1">
                        <a:lnSpc>
                          <a:spcPct val="100000"/>
                        </a:lnSpc>
                        <a:spcBef>
                          <a:spcPts val="0"/>
                        </a:spcBef>
                        <a:spcAft>
                          <a:spcPts val="0"/>
                        </a:spcAft>
                        <a:buClrTx/>
                        <a:buSzTx/>
                        <a:buFontTx/>
                        <a:buNone/>
                        <a:tabLst/>
                        <a:defRPr/>
                      </a:pPr>
                      <a:r>
                        <a:rPr kumimoji="1" lang="ja-JP" altLang="en-US" sz="950" dirty="0" err="1" smtClean="0">
                          <a:solidFill>
                            <a:schemeClr val="tx1"/>
                          </a:solidFill>
                          <a:latin typeface="HGPｺﾞｼｯｸM" panose="020B0600000000000000" pitchFamily="50" charset="-128"/>
                          <a:ea typeface="HGPｺﾞｼｯｸM" panose="020B0600000000000000" pitchFamily="50" charset="-128"/>
                        </a:rPr>
                        <a:t>ー</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2281823">
                <a:tc>
                  <a:txBody>
                    <a:bodyPr/>
                    <a:lstStyle/>
                    <a:p>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解消・削減すべき赤字の範囲</a:t>
                      </a:r>
                    </a:p>
                  </a:txBody>
                  <a:tcPr anchor="ctr">
                    <a:solidFill>
                      <a:schemeClr val="accent6">
                        <a:lumMod val="40000"/>
                        <a:lumOff val="60000"/>
                      </a:schemeClr>
                    </a:solidFill>
                  </a:tcPr>
                </a:tc>
                <a:tc>
                  <a:txBody>
                    <a:bodyPr/>
                    <a:lstStyle/>
                    <a:p>
                      <a:pPr algn="ct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府独自基準の設定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indent="-171450">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法定外一般会計繰入のうち、以下事由によるものは「解消・削減すべき赤字」として整理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・「単年度決算補填のため」</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・「公債費・借入金利息に充てるため」</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・「保険料（税）の負担緩和を図るため」</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・「任意給付に充てるため」</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・「保険料（税）及び一部負担金の減免額に充てるため」</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・「市町村基金への積立のため」</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・「財政安定化基金の償還のため」</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indent="-171450">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年度以降における収支の赤字による繰上充用金の増加分についても、「解消・削減すべき赤字」と整理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indent="-171450">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28</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年度決算においてなお残る累積赤字については、当該市町村が責任を持って、平成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決算までに解消する（新制度施行時において、なお累積赤字を解消できていない場合は、「大阪府赤字解消計画基準」に基づき市町村が策定した赤字解消計画に基づいて解消をめざす。なお、計画策定対象外の市町村にあっても早期の解消をめざす。）。</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indent="-171450">
                        <a:buFont typeface="Wingdings" panose="05000000000000000000" pitchFamily="2" charset="2"/>
                        <a:buChar char="l"/>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err="1" smtClean="0">
                          <a:solidFill>
                            <a:schemeClr val="tx1"/>
                          </a:solidFill>
                          <a:latin typeface="HGPｺﾞｼｯｸM" panose="020B0600000000000000" pitchFamily="50" charset="-128"/>
                          <a:ea typeface="HGPｺﾞｼｯｸM" panose="020B0600000000000000" pitchFamily="50" charset="-128"/>
                        </a:rPr>
                        <a:t>ー</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077592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1382048799"/>
              </p:ext>
            </p:extLst>
          </p:nvPr>
        </p:nvGraphicFramePr>
        <p:xfrm>
          <a:off x="35496" y="260648"/>
          <a:ext cx="9073009" cy="6469380"/>
        </p:xfrm>
        <a:graphic>
          <a:graphicData uri="http://schemas.openxmlformats.org/drawingml/2006/table">
            <a:tbl>
              <a:tblPr firstRow="1" bandRow="1">
                <a:tableStyleId>{5940675A-B579-460E-94D1-54222C63F5DA}</a:tableStyleId>
              </a:tblPr>
              <a:tblGrid>
                <a:gridCol w="667952">
                  <a:extLst>
                    <a:ext uri="{9D8B030D-6E8A-4147-A177-3AD203B41FA5}">
                      <a16:colId xmlns:a16="http://schemas.microsoft.com/office/drawing/2014/main" val="20000"/>
                    </a:ext>
                  </a:extLst>
                </a:gridCol>
                <a:gridCol w="500964">
                  <a:extLst>
                    <a:ext uri="{9D8B030D-6E8A-4147-A177-3AD203B41FA5}">
                      <a16:colId xmlns:a16="http://schemas.microsoft.com/office/drawing/2014/main" val="20001"/>
                    </a:ext>
                  </a:extLst>
                </a:gridCol>
                <a:gridCol w="3785059">
                  <a:extLst>
                    <a:ext uri="{9D8B030D-6E8A-4147-A177-3AD203B41FA5}">
                      <a16:colId xmlns:a16="http://schemas.microsoft.com/office/drawing/2014/main" val="20002"/>
                    </a:ext>
                  </a:extLst>
                </a:gridCol>
                <a:gridCol w="2059517">
                  <a:extLst>
                    <a:ext uri="{9D8B030D-6E8A-4147-A177-3AD203B41FA5}">
                      <a16:colId xmlns:a16="http://schemas.microsoft.com/office/drawing/2014/main" val="20003"/>
                    </a:ext>
                  </a:extLst>
                </a:gridCol>
                <a:gridCol w="2059517">
                  <a:extLst>
                    <a:ext uri="{9D8B030D-6E8A-4147-A177-3AD203B41FA5}">
                      <a16:colId xmlns:a16="http://schemas.microsoft.com/office/drawing/2014/main" val="20004"/>
                    </a:ext>
                  </a:extLst>
                </a:gridCol>
              </a:tblGrid>
              <a:tr h="139982">
                <a:tc rowSpan="2">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項目</a:t>
                      </a:r>
                      <a:endParaRPr kumimoji="1" lang="ja-JP" altLang="en-US" sz="1000" dirty="0">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gridSpan="2">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平成</a:t>
                      </a:r>
                      <a:r>
                        <a:rPr kumimoji="1" lang="en-US" altLang="ja-JP" sz="1000" dirty="0" smtClean="0">
                          <a:latin typeface="HGPｺﾞｼｯｸE" panose="020B0900000000000000" pitchFamily="50" charset="-128"/>
                          <a:ea typeface="HGPｺﾞｼｯｸE" panose="020B0900000000000000" pitchFamily="50" charset="-128"/>
                        </a:rPr>
                        <a:t>29</a:t>
                      </a:r>
                      <a:r>
                        <a:rPr kumimoji="1" lang="ja-JP" altLang="en-US" sz="1000" dirty="0" smtClean="0">
                          <a:latin typeface="HGPｺﾞｼｯｸE" panose="020B0900000000000000" pitchFamily="50" charset="-128"/>
                          <a:ea typeface="HGPｺﾞｼｯｸE" panose="020B0900000000000000" pitchFamily="50" charset="-128"/>
                        </a:rPr>
                        <a:t>年度までの運営方針等決定状況</a:t>
                      </a:r>
                      <a:endParaRPr kumimoji="1" lang="ja-JP" altLang="en-US" sz="1000" dirty="0">
                        <a:latin typeface="HGPｺﾞｼｯｸE" panose="020B0900000000000000" pitchFamily="50" charset="-128"/>
                        <a:ea typeface="HGPｺﾞｼｯｸE" panose="020B0900000000000000" pitchFamily="50" charset="-128"/>
                      </a:endParaRPr>
                    </a:p>
                  </a:txBody>
                  <a:tcPr anchor="ctr">
                    <a:lnR w="38100" cap="flat" cmpd="sng" algn="ctr">
                      <a:solidFill>
                        <a:schemeClr val="tx1"/>
                      </a:solidFill>
                      <a:prstDash val="solid"/>
                      <a:round/>
                      <a:headEnd type="none" w="med" len="med"/>
                      <a:tailEnd type="none" w="med" len="med"/>
                    </a:lnR>
                    <a:solidFill>
                      <a:schemeClr val="accent6">
                        <a:lumMod val="40000"/>
                        <a:lumOff val="60000"/>
                      </a:schemeClr>
                    </a:solidFill>
                  </a:tcPr>
                </a:tc>
                <a:tc hMerge="1">
                  <a:txBody>
                    <a:bodyPr/>
                    <a:lstStyle/>
                    <a:p>
                      <a:pPr algn="ctr"/>
                      <a:endParaRPr kumimoji="1" lang="ja-JP" altLang="en-US" dirty="0"/>
                    </a:p>
                  </a:txBody>
                  <a:tcPr/>
                </a:tc>
                <a:tc rowSpan="2">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平成</a:t>
                      </a:r>
                      <a:r>
                        <a:rPr kumimoji="1" lang="en-US" altLang="ja-JP" sz="1000" dirty="0" smtClean="0">
                          <a:latin typeface="HGPｺﾞｼｯｸE" panose="020B0900000000000000" pitchFamily="50" charset="-128"/>
                          <a:ea typeface="HGPｺﾞｼｯｸE" panose="020B0900000000000000" pitchFamily="50" charset="-128"/>
                        </a:rPr>
                        <a:t>30</a:t>
                      </a:r>
                      <a:r>
                        <a:rPr kumimoji="1" lang="ja-JP" altLang="en-US" sz="1000" dirty="0" smtClean="0">
                          <a:latin typeface="HGPｺﾞｼｯｸE" panose="020B0900000000000000" pitchFamily="50" charset="-128"/>
                          <a:ea typeface="HGPｺﾞｼｯｸE" panose="020B0900000000000000" pitchFamily="50" charset="-128"/>
                        </a:rPr>
                        <a:t>年度に検討すべき</a:t>
                      </a:r>
                      <a:endParaRPr kumimoji="1" lang="en-US" altLang="ja-JP" sz="1000" dirty="0" smtClean="0">
                        <a:latin typeface="HGPｺﾞｼｯｸE" panose="020B0900000000000000" pitchFamily="50" charset="-128"/>
                        <a:ea typeface="HGPｺﾞｼｯｸE" panose="020B0900000000000000" pitchFamily="50" charset="-128"/>
                      </a:endParaRPr>
                    </a:p>
                    <a:p>
                      <a:pPr algn="ctr"/>
                      <a:r>
                        <a:rPr kumimoji="1" lang="ja-JP" altLang="en-US" sz="1000" dirty="0" smtClean="0">
                          <a:latin typeface="HGPｺﾞｼｯｸE" panose="020B0900000000000000" pitchFamily="50" charset="-128"/>
                          <a:ea typeface="HGPｺﾞｼｯｸE" panose="020B0900000000000000" pitchFamily="50" charset="-128"/>
                        </a:rPr>
                        <a:t>主な事項</a:t>
                      </a:r>
                      <a:endParaRPr kumimoji="1" lang="ja-JP" altLang="en-US" sz="1000" dirty="0">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40000"/>
                        <a:lumOff val="60000"/>
                      </a:schemeClr>
                    </a:solidFill>
                  </a:tcPr>
                </a:tc>
                <a:tc rowSpan="2">
                  <a:txBody>
                    <a:bodyPr/>
                    <a:lstStyle/>
                    <a:p>
                      <a:pPr algn="ctr"/>
                      <a:r>
                        <a:rPr kumimoji="1" lang="ja-JP" altLang="en-US" sz="1000" dirty="0" smtClean="0">
                          <a:solidFill>
                            <a:schemeClr val="tx1"/>
                          </a:solidFill>
                          <a:latin typeface="HGPｺﾞｼｯｸE" panose="020B0900000000000000" pitchFamily="50" charset="-128"/>
                          <a:ea typeface="HGPｺﾞｼｯｸE" panose="020B0900000000000000" pitchFamily="50" charset="-128"/>
                        </a:rPr>
                        <a:t>これまでの検討状況</a:t>
                      </a:r>
                      <a:endParaRPr kumimoji="1" lang="ja-JP" altLang="en-US" sz="10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40000"/>
                        <a:lumOff val="60000"/>
                      </a:schemeClr>
                    </a:solidFill>
                  </a:tcPr>
                </a:tc>
                <a:extLst>
                  <a:ext uri="{0D108BD9-81ED-4DB2-BD59-A6C34878D82A}">
                    <a16:rowId xmlns:a16="http://schemas.microsoft.com/office/drawing/2014/main" val="10000"/>
                  </a:ext>
                </a:extLst>
              </a:tr>
              <a:tr h="184174">
                <a:tc vMerge="1">
                  <a:txBody>
                    <a:bodyPr/>
                    <a:lstStyle/>
                    <a:p>
                      <a:endParaRPr kumimoji="1" lang="ja-JP" altLang="en-US"/>
                    </a:p>
                  </a:txBody>
                  <a:tcPr/>
                </a:tc>
                <a:tc>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方向性</a:t>
                      </a:r>
                      <a:endParaRPr kumimoji="1" lang="ja-JP" altLang="en-US" sz="1000" dirty="0">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基　　　　準　　　　等</a:t>
                      </a:r>
                      <a:endParaRPr kumimoji="1" lang="ja-JP" altLang="en-US" sz="1000" dirty="0">
                        <a:latin typeface="HGPｺﾞｼｯｸE" panose="020B0900000000000000" pitchFamily="50" charset="-128"/>
                        <a:ea typeface="HGPｺﾞｼｯｸE" panose="020B0900000000000000" pitchFamily="50" charset="-128"/>
                      </a:endParaRPr>
                    </a:p>
                  </a:txBody>
                  <a:tcPr anchor="ctr">
                    <a:lnR w="38100" cap="flat" cmpd="sng" algn="ctr">
                      <a:solidFill>
                        <a:schemeClr val="tx1"/>
                      </a:solidFill>
                      <a:prstDash val="solid"/>
                      <a:round/>
                      <a:headEnd type="none" w="med" len="med"/>
                      <a:tailEnd type="none" w="med" len="med"/>
                    </a:lnR>
                    <a:solidFill>
                      <a:schemeClr val="accent6">
                        <a:lumMod val="40000"/>
                        <a:lumOff val="6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1417727">
                <a:tc>
                  <a:txBody>
                    <a:bodyPr/>
                    <a:lstStyle/>
                    <a:p>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市町村保有の基金</a:t>
                      </a:r>
                    </a:p>
                  </a:txBody>
                  <a:tcPr anchor="ctr">
                    <a:solidFill>
                      <a:schemeClr val="accent6">
                        <a:lumMod val="40000"/>
                        <a:lumOff val="60000"/>
                      </a:schemeClr>
                    </a:solidFill>
                  </a:tcPr>
                </a:tc>
                <a:tc>
                  <a:txBody>
                    <a:bodyPr/>
                    <a:lstStyle/>
                    <a:p>
                      <a:pPr algn="ct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予期せぬ収入減や支出増に備え、引き続き市町村で基金を保有</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基金への積立方法</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p>
                    <a:p>
                      <a:pPr marL="182563" marR="0" indent="-182563"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◯収納率の向上等により国保特別会計に余剰が発生した場合のみ</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基金への繰出方法</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◯保険料収納不足による事業費納付金への充当のため</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◯財政安定化基金への償還のため</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◯過去の累積赤字の解消のため</a:t>
                      </a:r>
                    </a:p>
                    <a:p>
                      <a:pPr marL="182563" marR="0" indent="-182563"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◯「共通基準（事業費納付金で賄う）」を上回る保健事業等を実施するため</a:t>
                      </a:r>
                    </a:p>
                    <a:p>
                      <a:pPr marL="182563" marR="0" indent="-182563"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◯「共通基準（事業費納付金で賄う）」を上回る保険料・一部負担金の減免を実施するため　（</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激変緩和期間中に限る）</a:t>
                      </a:r>
                    </a:p>
                    <a:p>
                      <a:pPr marL="174625" marR="0" indent="-174625"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◯市町村が独自で実施する保険料の激変緩和措置のため（</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激変緩和期間中に限る）</a:t>
                      </a:r>
                    </a:p>
                  </a:txBody>
                  <a:tcPr anchor="ctr">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141772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保険給付費等交付金</a:t>
                      </a:r>
                    </a:p>
                  </a:txBody>
                  <a:tcPr anchor="ctr">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950" dirty="0" smtClean="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indent="-171450" algn="l">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国が示す経費のほか、府内共通基準に係る以下の経費を普通交付金の対象経費として追加</a:t>
                      </a:r>
                    </a:p>
                    <a:p>
                      <a:pPr algn="l"/>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・出産育児諸費</a:t>
                      </a:r>
                    </a:p>
                    <a:p>
                      <a:pPr algn="l"/>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・葬祭諸費</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algn="l"/>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その他給付</a:t>
                      </a:r>
                      <a:r>
                        <a:rPr kumimoji="1" lang="en-US" altLang="ja-JP" sz="95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精神・結核医療</a:t>
                      </a:r>
                      <a:r>
                        <a:rPr kumimoji="1" lang="en-US" altLang="ja-JP" sz="950" u="none"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950" u="none" dirty="0" smtClean="0">
                        <a:solidFill>
                          <a:schemeClr val="tx1"/>
                        </a:solidFill>
                        <a:latin typeface="HGPｺﾞｼｯｸM" panose="020B0600000000000000" pitchFamily="50" charset="-128"/>
                        <a:ea typeface="HGPｺﾞｼｯｸM" panose="020B0600000000000000" pitchFamily="50" charset="-128"/>
                      </a:endParaRPr>
                    </a:p>
                    <a:p>
                      <a:pPr algn="l"/>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・審査支払手数料</a:t>
                      </a:r>
                    </a:p>
                    <a:p>
                      <a:pPr algn="l"/>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・保健事業費（共通部分）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algn="l"/>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・保健事業費（独自事業分）</a:t>
                      </a:r>
                    </a:p>
                    <a:p>
                      <a:pPr algn="l"/>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・保険料（税）及び一部負担金減免に要する費用（共通部分）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algn="l"/>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indent="-171450" algn="l">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普通交付金対象経費のうち、以下の経費を国保連合会への直接支払い対象項目として設定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indent="87313" algn="l">
                        <a:buFont typeface="Wingdings" panose="05000000000000000000" pitchFamily="2" charset="2"/>
                        <a:buNone/>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・療養給付費等現物給付</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医科、歯科、調剤、訪問看護、柔道整復</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p>
                    <a:p>
                      <a:pPr marL="0" indent="87313" algn="l">
                        <a:buFont typeface="Wingdings" panose="05000000000000000000" pitchFamily="2" charset="2"/>
                        <a:buNone/>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・出産育児一時金</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直接支払制度分</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p>
                    <a:p>
                      <a:pPr marL="0" indent="87313" algn="l">
                        <a:buFont typeface="Wingdings" panose="05000000000000000000" pitchFamily="2" charset="2"/>
                        <a:buNone/>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indent="-171450" algn="l">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国が示す経費のうち、以下の公費を特別交付金の対象経費として設定　</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algn="l"/>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・保険者努力支援制度（市町村分）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4625" marR="0" indent="-174625"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・国特別調整交付金</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（算定省令第</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6</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条第</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1</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項ﾊ～ﾇ・附則第</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7</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条第</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2</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3</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号を除く）</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4625" indent="-174625" algn="l"/>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・市町村の取組等に応じ府独自のインセンティブとして交付する府</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2</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号繰入金</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4625" indent="-174625" algn="l"/>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・特定健診等負担金</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algn="l"/>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indent="-171450" algn="l">
                        <a:buFont typeface="Wingdings" panose="05000000000000000000" pitchFamily="2" charset="2"/>
                        <a:buChar char="l"/>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上記特別交付金のうち、府独自のインセンティブとして交付する府</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2</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号繰入金に係る評価指標について項目を決定</a:t>
                      </a:r>
                    </a:p>
                  </a:txBody>
                  <a:tcPr anchor="ctr">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err="1" smtClean="0">
                          <a:solidFill>
                            <a:schemeClr val="tx1"/>
                          </a:solidFill>
                          <a:latin typeface="HGPｺﾞｼｯｸM" panose="020B0600000000000000" pitchFamily="50" charset="-128"/>
                          <a:ea typeface="HGPｺﾞｼｯｸM" panose="020B0600000000000000" pitchFamily="50" charset="-128"/>
                        </a:rPr>
                        <a:t>ー</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err="1" smtClean="0">
                          <a:solidFill>
                            <a:schemeClr val="tx1"/>
                          </a:solidFill>
                          <a:latin typeface="HGPｺﾞｼｯｸM" panose="020B0600000000000000" pitchFamily="50" charset="-128"/>
                          <a:ea typeface="HGPｺﾞｼｯｸM" panose="020B0600000000000000" pitchFamily="50" charset="-128"/>
                        </a:rPr>
                        <a:t>ー</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21584090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3007</TotalTime>
  <Words>1531</Words>
  <Application>Microsoft Office PowerPoint</Application>
  <PresentationFormat>画面に合わせる (4:3)</PresentationFormat>
  <Paragraphs>207</Paragraphs>
  <Slides>4</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HGPｺﾞｼｯｸE</vt:lpstr>
      <vt:lpstr>HGPｺﾞｼｯｸM</vt:lpstr>
      <vt:lpstr>HGS創英角ｺﾞｼｯｸUB</vt:lpstr>
      <vt:lpstr>ＭＳ Ｐゴシック</vt:lpstr>
      <vt:lpstr>Arial</vt:lpstr>
      <vt:lpstr>Calibri</vt:lpstr>
      <vt:lpstr>Wingdings</vt:lpstr>
      <vt:lpstr>Office ​​テーマ</vt:lpstr>
      <vt:lpstr>平成30年度の財政運営検討Ｗ・Ｇの検討事項</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財政運営検討Ｗ・Ｇにおける検討課題</dc:title>
  <dc:creator>HOSTNAME</dc:creator>
  <cp:lastModifiedBy>西樂　尚也</cp:lastModifiedBy>
  <cp:revision>180</cp:revision>
  <cp:lastPrinted>2018-11-26T05:19:57Z</cp:lastPrinted>
  <dcterms:created xsi:type="dcterms:W3CDTF">2016-01-05T01:34:32Z</dcterms:created>
  <dcterms:modified xsi:type="dcterms:W3CDTF">2018-11-26T07:52:53Z</dcterms:modified>
</cp:coreProperties>
</file>