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59" r:id="rId4"/>
    <p:sldId id="260"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0" autoAdjust="0"/>
    <p:restoredTop sz="94434" autoAdjust="0"/>
  </p:normalViewPr>
  <p:slideViewPr>
    <p:cSldViewPr>
      <p:cViewPr>
        <p:scale>
          <a:sx n="125" d="100"/>
          <a:sy n="125" d="100"/>
        </p:scale>
        <p:origin x="72" y="-11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2018/11/27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2018/11/27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2018/11/27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2018/11/27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2018/11/27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2018/11/27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2018/11/27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2018/11/27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2018/11/27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2018/11/27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2018/11/27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2018/11/27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2018/11/27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a:latin typeface="HGS創英角ｺﾞｼｯｸUB" panose="020B0900000000000000" pitchFamily="50" charset="-128"/>
                <a:ea typeface="HGS創英角ｺﾞｼｯｸUB" panose="020B0900000000000000" pitchFamily="50" charset="-128"/>
              </a:rPr>
              <a:t>平成</a:t>
            </a:r>
            <a:r>
              <a:rPr kumimoji="1" lang="en-US" altLang="ja-JP" sz="1800" dirty="0">
                <a:latin typeface="HGS創英角ｺﾞｼｯｸUB" panose="020B0900000000000000" pitchFamily="50" charset="-128"/>
                <a:ea typeface="HGS創英角ｺﾞｼｯｸUB" panose="020B0900000000000000" pitchFamily="50" charset="-128"/>
              </a:rPr>
              <a:t>30</a:t>
            </a:r>
            <a:r>
              <a:rPr kumimoji="1" lang="ja-JP" altLang="en-US" sz="1800" dirty="0">
                <a:latin typeface="HGS創英角ｺﾞｼｯｸUB" panose="020B0900000000000000" pitchFamily="50" charset="-128"/>
                <a:ea typeface="HGS創英角ｺﾞｼｯｸUB" panose="020B0900000000000000" pitchFamily="50" charset="-128"/>
              </a:rPr>
              <a:t>年度の事業運営検討Ｗ・Ｇ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p>
        </p:txBody>
      </p:sp>
      <p:graphicFrame>
        <p:nvGraphicFramePr>
          <p:cNvPr id="11" name="表 10"/>
          <p:cNvGraphicFramePr>
            <a:graphicFrameLocks noGrp="1"/>
          </p:cNvGraphicFramePr>
          <p:nvPr>
            <p:extLst>
              <p:ext uri="{D42A27DB-BD31-4B8C-83A1-F6EECF244321}">
                <p14:modId xmlns:p14="http://schemas.microsoft.com/office/powerpoint/2010/main" val="1557810651"/>
              </p:ext>
            </p:extLst>
          </p:nvPr>
        </p:nvGraphicFramePr>
        <p:xfrm>
          <a:off x="302296" y="655216"/>
          <a:ext cx="8518176" cy="5150048"/>
        </p:xfrm>
        <a:graphic>
          <a:graphicData uri="http://schemas.openxmlformats.org/drawingml/2006/table">
            <a:tbl>
              <a:tblPr firstRow="1" bandRow="1">
                <a:tableStyleId>{5940675A-B579-460E-94D1-54222C63F5DA}</a:tableStyleId>
              </a:tblPr>
              <a:tblGrid>
                <a:gridCol w="658688">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3394992">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1944216">
                  <a:extLst>
                    <a:ext uri="{9D8B030D-6E8A-4147-A177-3AD203B41FA5}">
                      <a16:colId xmlns:a16="http://schemas.microsoft.com/office/drawing/2014/main" val="32974564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平成</a:t>
                      </a:r>
                      <a:r>
                        <a:rPr kumimoji="1" lang="en-US" altLang="ja-JP" sz="800" dirty="0">
                          <a:latin typeface="HGPｺﾞｼｯｸE" panose="020B0900000000000000" pitchFamily="50" charset="-128"/>
                          <a:ea typeface="HGPｺﾞｼｯｸE" panose="020B0900000000000000" pitchFamily="50" charset="-128"/>
                        </a:rPr>
                        <a:t>30</a:t>
                      </a:r>
                      <a:r>
                        <a:rPr kumimoji="1" lang="ja-JP" altLang="en-US" sz="800" dirty="0">
                          <a:latin typeface="HGPｺﾞｼｯｸE" panose="020B0900000000000000" pitchFamily="50" charset="-128"/>
                          <a:ea typeface="HGPｺﾞｼｯｸE" panose="020B0900000000000000" pitchFamily="50" charset="-128"/>
                        </a:rPr>
                        <a:t>年度に検討すべき</a:t>
                      </a:r>
                      <a:endParaRPr kumimoji="1" lang="en-US" altLang="ja-JP" sz="800" dirty="0">
                        <a:latin typeface="HGPｺﾞｼｯｸE" panose="020B0900000000000000" pitchFamily="50" charset="-128"/>
                        <a:ea typeface="HGPｺﾞｼｯｸE" panose="020B0900000000000000" pitchFamily="50" charset="-128"/>
                      </a:endParaRPr>
                    </a:p>
                    <a:p>
                      <a:pPr algn="ctr"/>
                      <a:r>
                        <a:rPr kumimoji="1" lang="ja-JP" altLang="en-US" sz="800" dirty="0">
                          <a:latin typeface="HGPｺﾞｼｯｸE" panose="020B0900000000000000" pitchFamily="50" charset="-128"/>
                          <a:ea typeface="HGPｺﾞｼｯｸE" panose="020B0900000000000000" pitchFamily="50" charset="-128"/>
                        </a:rPr>
                        <a:t>主な</a:t>
                      </a:r>
                      <a:r>
                        <a:rPr kumimoji="1" lang="ja-JP" altLang="en-US" sz="800" dirty="0" smtClean="0">
                          <a:latin typeface="HGPｺﾞｼｯｸE" panose="020B0900000000000000" pitchFamily="50" charset="-128"/>
                          <a:ea typeface="HGPｺﾞｼｯｸE" panose="020B0900000000000000" pitchFamily="50" charset="-128"/>
                        </a:rPr>
                        <a:t>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135187">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234072">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保険料関係</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tc>
                <a:tc>
                  <a:txBody>
                    <a:bodyPr/>
                    <a:lstStyle/>
                    <a:p>
                      <a:pPr algn="l"/>
                      <a:r>
                        <a:rPr kumimoji="1" lang="ja-JP" altLang="en-US" sz="800" dirty="0">
                          <a:solidFill>
                            <a:schemeClr val="tx1"/>
                          </a:solidFill>
                          <a:latin typeface="HGPｺﾞｼｯｸM" panose="020B0600000000000000" pitchFamily="50" charset="-128"/>
                          <a:ea typeface="HGPｺﾞｼｯｸM" panose="020B0600000000000000" pitchFamily="50" charset="-128"/>
                        </a:rPr>
                        <a:t>「６月本算定、納期数は</a:t>
                      </a:r>
                      <a:r>
                        <a:rPr kumimoji="1" lang="en-US" altLang="ja-JP" sz="800" dirty="0">
                          <a:solidFill>
                            <a:schemeClr val="tx1"/>
                          </a:solidFill>
                          <a:latin typeface="HGPｺﾞｼｯｸM" panose="020B0600000000000000" pitchFamily="50" charset="-128"/>
                          <a:ea typeface="HGPｺﾞｼｯｸM" panose="020B0600000000000000" pitchFamily="50" charset="-128"/>
                        </a:rPr>
                        <a:t>10</a:t>
                      </a:r>
                      <a:r>
                        <a:rPr kumimoji="1" lang="ja-JP" altLang="en-US" sz="800" dirty="0">
                          <a:solidFill>
                            <a:schemeClr val="tx1"/>
                          </a:solidFill>
                          <a:latin typeface="HGPｺﾞｼｯｸM" panose="020B0600000000000000" pitchFamily="50" charset="-128"/>
                          <a:ea typeface="HGPｺﾞｼｯｸM" panose="020B0600000000000000" pitchFamily="50" charset="-128"/>
                        </a:rPr>
                        <a:t>回（仮算定なし）」</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p>
                    <a:p>
                      <a:pPr algn="l"/>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標準保険料率で賄う対象経費は、府保険料総額（医療分）の５％を保健事業分として、事業費納付金の対象となる保健事業費（共通分）を除く部分を独自事業分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r>
                        <a:rPr lang="ja-JP" altLang="en-US" sz="800" dirty="0" smtClean="0">
                          <a:solidFill>
                            <a:schemeClr val="tx1"/>
                          </a:solidFill>
                          <a:latin typeface="HGPｺﾞｼｯｸM" panose="020B0600000000000000" pitchFamily="50" charset="-128"/>
                          <a:ea typeface="HGPｺﾞｼｯｸM" panose="020B0600000000000000" pitchFamily="50" charset="-128"/>
                        </a:rPr>
                        <a:t>生活習慣病の重症化予防等の取組強化の検討</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（都道府県ヘルスアップ支援事業</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　の活用）</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・特定健診・特定保健指導の実施率向上に向けた取組</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a:t>
                      </a:r>
                      <a:r>
                        <a:rPr lang="zh-TW" altLang="en-US" sz="800" dirty="0" smtClean="0">
                          <a:solidFill>
                            <a:schemeClr val="tx1"/>
                          </a:solidFill>
                          <a:latin typeface="HGPｺﾞｼｯｸM" panose="020B0600000000000000" pitchFamily="50" charset="-128"/>
                          <a:ea typeface="HGPｺﾞｼｯｸM" panose="020B0600000000000000" pitchFamily="50" charset="-128"/>
                        </a:rPr>
                        <a:t>糖尿病性腎症重症化予防</a:t>
                      </a:r>
                      <a:r>
                        <a:rPr lang="ja-JP" altLang="en-US" sz="800" dirty="0" smtClean="0">
                          <a:solidFill>
                            <a:schemeClr val="tx1"/>
                          </a:solidFill>
                          <a:latin typeface="HGPｺﾞｼｯｸM" panose="020B0600000000000000" pitchFamily="50" charset="-128"/>
                          <a:ea typeface="HGPｺﾞｼｯｸM" panose="020B0600000000000000" pitchFamily="50" charset="-128"/>
                        </a:rPr>
                        <a:t>等、その他の保健事業</a:t>
                      </a:r>
                      <a:endParaRPr lang="zh-TW" altLang="en-US" sz="80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ja-JP" altLang="en-US" sz="800" dirty="0">
                        <a:solidFill>
                          <a:srgbClr val="FF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PｺﾞｼｯｸM" panose="020B0600000000000000" pitchFamily="50" charset="-128"/>
                          <a:ea typeface="HGPｺﾞｼｯｸM" panose="020B0600000000000000" pitchFamily="50" charset="-128"/>
                        </a:rPr>
                        <a:t>独自事業分の財源のあり方について検討</a:t>
                      </a:r>
                      <a:endParaRPr kumimoji="1" lang="en-US" altLang="ja-JP" sz="800" dirty="0" smtClean="0">
                        <a:solidFill>
                          <a:srgbClr val="FF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rgbClr val="FF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HGPｺﾞｼｯｸM" panose="020B0600000000000000" pitchFamily="50" charset="-128"/>
                          <a:ea typeface="HGPｺﾞｼｯｸM" panose="020B0600000000000000" pitchFamily="50" charset="-128"/>
                        </a:rPr>
                        <a:t>H31</a:t>
                      </a:r>
                      <a:r>
                        <a:rPr kumimoji="1" lang="ja-JP" altLang="en-US" sz="800" dirty="0" smtClean="0">
                          <a:solidFill>
                            <a:srgbClr val="FF0000"/>
                          </a:solidFill>
                          <a:latin typeface="HGPｺﾞｼｯｸM" panose="020B0600000000000000" pitchFamily="50" charset="-128"/>
                          <a:ea typeface="HGPｺﾞｼｯｸM" panose="020B0600000000000000" pitchFamily="50" charset="-128"/>
                        </a:rPr>
                        <a:t>年度については、標準保険料率で賄う対象経費は、府保険料総額（医療分）の</a:t>
                      </a:r>
                      <a:r>
                        <a:rPr kumimoji="1" lang="en-US" altLang="ja-JP" sz="800" dirty="0" smtClean="0">
                          <a:solidFill>
                            <a:srgbClr val="FF0000"/>
                          </a:solidFill>
                          <a:latin typeface="HGPｺﾞｼｯｸM" panose="020B0600000000000000" pitchFamily="50" charset="-128"/>
                          <a:ea typeface="HGPｺﾞｼｯｸM" panose="020B0600000000000000" pitchFamily="50" charset="-128"/>
                        </a:rPr>
                        <a:t>4.3</a:t>
                      </a:r>
                      <a:r>
                        <a:rPr kumimoji="1" lang="ja-JP" altLang="en-US" sz="800" dirty="0" smtClean="0">
                          <a:solidFill>
                            <a:srgbClr val="FF0000"/>
                          </a:solidFill>
                          <a:latin typeface="HGPｺﾞｼｯｸM" panose="020B0600000000000000" pitchFamily="50" charset="-128"/>
                          <a:ea typeface="HGPｺﾞｼｯｸM" panose="020B0600000000000000" pitchFamily="50" charset="-128"/>
                        </a:rPr>
                        <a:t>％を保健事業分として、事業費納付金の対象となる保健事業費（共通分）を除く部分を独自事業分とする。</a:t>
                      </a:r>
                      <a:endParaRPr kumimoji="1" lang="en-US" altLang="ja-JP" sz="800" dirty="0" smtClean="0">
                        <a:solidFill>
                          <a:srgbClr val="FF0000"/>
                        </a:solidFill>
                        <a:latin typeface="HGPｺﾞｼｯｸM" panose="020B0600000000000000" pitchFamily="50" charset="-128"/>
                        <a:ea typeface="HGPｺﾞｼｯｸM" panose="020B0600000000000000" pitchFamily="50" charset="-128"/>
                      </a:endParaRPr>
                    </a:p>
                    <a:p>
                      <a:pPr algn="l"/>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0" indent="0"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r>
                        <a:rPr lang="ja-JP" altLang="en-US" sz="800" dirty="0" smtClean="0">
                          <a:solidFill>
                            <a:schemeClr val="tx1"/>
                          </a:solidFill>
                          <a:latin typeface="HGPｺﾞｼｯｸM" panose="020B0600000000000000" pitchFamily="50" charset="-128"/>
                          <a:ea typeface="HGPｺﾞｼｯｸM" panose="020B0600000000000000" pitchFamily="50" charset="-128"/>
                        </a:rPr>
                        <a:t>被保険者や関係機関等に対する広報事業の共同実施等の検討</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・後発医薬品使用促進</a:t>
                      </a:r>
                    </a:p>
                    <a:p>
                      <a:r>
                        <a:rPr lang="ja-JP" altLang="en-US" sz="800" dirty="0" smtClean="0">
                          <a:solidFill>
                            <a:schemeClr val="tx1"/>
                          </a:solidFill>
                          <a:latin typeface="HGPｺﾞｼｯｸM" panose="020B0600000000000000" pitchFamily="50" charset="-128"/>
                          <a:ea typeface="HGPｺﾞｼｯｸM" panose="020B0600000000000000" pitchFamily="50" charset="-128"/>
                        </a:rPr>
                        <a:t>・重複頻回受診、重複多剤投薬対策</a:t>
                      </a:r>
                    </a:p>
                    <a:p>
                      <a:pPr algn="l"/>
                      <a:endParaRPr kumimoji="1" lang="ja-JP" altLang="en-US" sz="800" dirty="0" smtClean="0">
                        <a:solidFill>
                          <a:srgbClr val="FF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96887"/>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資料２</a:t>
            </a:r>
            <a:endParaRPr kumimoji="1" lang="ja-JP" altLang="en-US"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平成</a:t>
            </a:r>
            <a:r>
              <a:rPr lang="en-US" altLang="ja-JP" sz="1800" dirty="0">
                <a:latin typeface="HGS創英角ｺﾞｼｯｸUB" panose="020B0900000000000000" pitchFamily="50" charset="-128"/>
                <a:ea typeface="HGS創英角ｺﾞｼｯｸUB" panose="020B0900000000000000" pitchFamily="50" charset="-128"/>
              </a:rPr>
              <a:t>30</a:t>
            </a:r>
            <a:r>
              <a:rPr lang="ja-JP" altLang="en-US" sz="1800" dirty="0">
                <a:latin typeface="HGS創英角ｺﾞｼｯｸUB" panose="020B0900000000000000" pitchFamily="50" charset="-128"/>
                <a:ea typeface="HGS創英角ｺﾞｼｯｸUB" panose="020B0900000000000000" pitchFamily="50" charset="-128"/>
              </a:rPr>
              <a:t>年度の事業運営検討Ｗ・Ｇの検討事項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55450534"/>
              </p:ext>
            </p:extLst>
          </p:nvPr>
        </p:nvGraphicFramePr>
        <p:xfrm>
          <a:off x="396714" y="675865"/>
          <a:ext cx="8495766" cy="5057391"/>
        </p:xfrm>
        <a:graphic>
          <a:graphicData uri="http://schemas.openxmlformats.org/drawingml/2006/table">
            <a:tbl>
              <a:tblPr firstRow="1" bandRow="1">
                <a:tableStyleId>{5940675A-B579-460E-94D1-54222C63F5DA}</a:tableStyleId>
              </a:tblPr>
              <a:tblGrid>
                <a:gridCol w="1078942">
                  <a:extLst>
                    <a:ext uri="{9D8B030D-6E8A-4147-A177-3AD203B41FA5}">
                      <a16:colId xmlns:a16="http://schemas.microsoft.com/office/drawing/2014/main" val="20000"/>
                    </a:ext>
                  </a:extLst>
                </a:gridCol>
                <a:gridCol w="792088">
                  <a:extLst>
                    <a:ext uri="{9D8B030D-6E8A-4147-A177-3AD203B41FA5}">
                      <a16:colId xmlns:a16="http://schemas.microsoft.com/office/drawing/2014/main" val="20002"/>
                    </a:ext>
                  </a:extLst>
                </a:gridCol>
                <a:gridCol w="2592288">
                  <a:extLst>
                    <a:ext uri="{9D8B030D-6E8A-4147-A177-3AD203B41FA5}">
                      <a16:colId xmlns:a16="http://schemas.microsoft.com/office/drawing/2014/main" val="20003"/>
                    </a:ext>
                  </a:extLst>
                </a:gridCol>
                <a:gridCol w="2015492">
                  <a:extLst>
                    <a:ext uri="{9D8B030D-6E8A-4147-A177-3AD203B41FA5}">
                      <a16:colId xmlns:a16="http://schemas.microsoft.com/office/drawing/2014/main" val="20004"/>
                    </a:ext>
                  </a:extLst>
                </a:gridCol>
                <a:gridCol w="2016956">
                  <a:extLst>
                    <a:ext uri="{9D8B030D-6E8A-4147-A177-3AD203B41FA5}">
                      <a16:colId xmlns:a16="http://schemas.microsoft.com/office/drawing/2014/main" val="1434373787"/>
                    </a:ext>
                  </a:extLst>
                </a:gridCol>
              </a:tblGrid>
              <a:tr h="209201">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平成</a:t>
                      </a:r>
                      <a:r>
                        <a:rPr kumimoji="1" lang="en-US" altLang="ja-JP" sz="800" dirty="0">
                          <a:latin typeface="HGPｺﾞｼｯｸE" panose="020B0900000000000000" pitchFamily="50" charset="-128"/>
                          <a:ea typeface="HGPｺﾞｼｯｸE" panose="020B0900000000000000" pitchFamily="50" charset="-128"/>
                        </a:rPr>
                        <a:t>30</a:t>
                      </a:r>
                      <a:r>
                        <a:rPr kumimoji="1" lang="ja-JP" altLang="en-US" sz="800" dirty="0">
                          <a:latin typeface="HGPｺﾞｼｯｸE" panose="020B0900000000000000" pitchFamily="50" charset="-128"/>
                          <a:ea typeface="HGPｺﾞｼｯｸE" panose="020B0900000000000000" pitchFamily="50" charset="-128"/>
                        </a:rPr>
                        <a:t>年度に検討すべき</a:t>
                      </a:r>
                      <a:endParaRPr kumimoji="1" lang="en-US" altLang="ja-JP" sz="800" dirty="0">
                        <a:latin typeface="HGPｺﾞｼｯｸE" panose="020B0900000000000000" pitchFamily="50" charset="-128"/>
                        <a:ea typeface="HGPｺﾞｼｯｸE" panose="020B0900000000000000" pitchFamily="50" charset="-128"/>
                      </a:endParaRPr>
                    </a:p>
                    <a:p>
                      <a:pPr algn="ctr"/>
                      <a:r>
                        <a:rPr kumimoji="1" lang="ja-JP" altLang="en-US" sz="800" dirty="0">
                          <a:latin typeface="HGPｺﾞｼｯｸE" panose="020B0900000000000000" pitchFamily="50" charset="-128"/>
                          <a:ea typeface="HGPｺﾞｼｯｸE" panose="020B0900000000000000" pitchFamily="50" charset="-128"/>
                        </a:rPr>
                        <a:t>主な</a:t>
                      </a:r>
                      <a:r>
                        <a:rPr kumimoji="1" lang="ja-JP" altLang="en-US" sz="800" dirty="0" smtClean="0">
                          <a:latin typeface="HGPｺﾞｼｯｸE" panose="020B0900000000000000" pitchFamily="50" charset="-128"/>
                          <a:ea typeface="HGPｺﾞｼｯｸE" panose="020B0900000000000000" pitchFamily="50" charset="-128"/>
                        </a:rPr>
                        <a:t>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209201">
                <a:tc vMerge="1">
                  <a:txBody>
                    <a:bodyPr/>
                    <a:lstStyle/>
                    <a:p>
                      <a:endParaRPr kumimoji="1" lang="ja-JP" altLang="en-US"/>
                    </a:p>
                  </a:txBody>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レセプト点検</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「柔道整復」及び「あん摩マッサージ、はり・きゅう」の施術に係る国等の議論の状況を踏まえ、府内共通基準の設定の是非について検討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8646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algn="l"/>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具体的な点検内容の検討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HGSｺﾞｼｯｸM" panose="020B0600000000000000" pitchFamily="50" charset="-128"/>
                          <a:ea typeface="HGSｺﾞｼｯｸM" panose="020B0600000000000000" pitchFamily="50" charset="-128"/>
                        </a:rPr>
                        <a:t>H31</a:t>
                      </a: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年度</a:t>
                      </a:r>
                      <a:r>
                        <a:rPr kumimoji="1" lang="ja-JP" altLang="en-US" sz="800" smtClean="0">
                          <a:solidFill>
                            <a:srgbClr val="FF0000"/>
                          </a:solidFill>
                          <a:latin typeface="HGSｺﾞｼｯｸM" panose="020B0600000000000000" pitchFamily="50" charset="-128"/>
                          <a:ea typeface="HGSｺﾞｼｯｸM" panose="020B0600000000000000" pitchFamily="50" charset="-128"/>
                        </a:rPr>
                        <a:t>以降</a:t>
                      </a:r>
                      <a:r>
                        <a:rPr kumimoji="1" lang="ja-JP" altLang="en-US" sz="800" smtClean="0">
                          <a:solidFill>
                            <a:srgbClr val="FF0000"/>
                          </a:solidFill>
                          <a:latin typeface="HGSｺﾞｼｯｸM" panose="020B0600000000000000" pitchFamily="50" charset="-128"/>
                          <a:ea typeface="HGSｺﾞｼｯｸM" panose="020B0600000000000000" pitchFamily="50" charset="-128"/>
                        </a:rPr>
                        <a:t>、同一都道府県内で</a:t>
                      </a: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市町村異動した被保険者のレセプトを府の点検対象とすることを決定</a:t>
                      </a:r>
                      <a:endParaRPr kumimoji="1" lang="en-US" altLang="ja-JP" sz="800" dirty="0" smtClean="0">
                        <a:solidFill>
                          <a:srgbClr val="FF0000"/>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引き続き国保総合システムの開発状況を見据え、具体的内容を検討継続</a:t>
                      </a:r>
                      <a:endParaRPr kumimoji="1" lang="en-US" altLang="ja-JP" sz="800" dirty="0">
                        <a:solidFill>
                          <a:srgbClr val="FF0000"/>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lang="ja-JP" altLang="en-US" sz="800" b="0" dirty="0">
                          <a:solidFill>
                            <a:prstClr val="black"/>
                          </a:solidFill>
                          <a:latin typeface="HGｺﾞｼｯｸM" panose="020B0609000000000000" pitchFamily="49" charset="-128"/>
                          <a:ea typeface="HGｺﾞｼｯｸM" panose="020B0609000000000000" pitchFamily="49" charset="-128"/>
                        </a:rPr>
                        <a:t>委託を受ける範囲、複数市町村にまたがる案件で債権の一部のみの回収となった場合の分配方法等について</a:t>
                      </a:r>
                      <a:r>
                        <a:rPr lang="ja-JP" altLang="en-US" sz="800" b="0" dirty="0" smtClean="0">
                          <a:solidFill>
                            <a:prstClr val="black"/>
                          </a:solidFill>
                          <a:latin typeface="HGｺﾞｼｯｸM" panose="020B0609000000000000" pitchFamily="49" charset="-128"/>
                          <a:ea typeface="HGｺﾞｼｯｸM" panose="020B0609000000000000" pitchFamily="49" charset="-128"/>
                        </a:rPr>
                        <a:t>検討</a:t>
                      </a:r>
                      <a:endParaRPr lang="en-US" altLang="ja-JP" sz="800" b="0" dirty="0">
                        <a:solidFill>
                          <a:prstClr val="black"/>
                        </a:solidFill>
                        <a:latin typeface="HGｺﾞｼｯｸM" panose="020B0609000000000000" pitchFamily="49" charset="-128"/>
                        <a:ea typeface="HGｺﾞｼｯｸM" panose="020B0609000000000000" pitchFamily="49"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不正</a:t>
                      </a: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利得の回収に関する実態調査を</a:t>
                      </a: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実施し、委託を受ける範囲・委託の対象となる事案について検討中（委託・債権回収に係る法的課題について国に確認中）</a:t>
                      </a:r>
                      <a:endParaRPr kumimoji="1" lang="en-US" altLang="ja-JP" sz="800" dirty="0">
                        <a:solidFill>
                          <a:srgbClr val="FF0000"/>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50520">
                <a:tc>
                  <a:txBody>
                    <a:bodyPr/>
                    <a:lstStyle/>
                    <a:p>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あはき療養費受領委任制度導入検討</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HGSｺﾞｼｯｸM" panose="020B0600000000000000" pitchFamily="50" charset="-128"/>
                        <a:ea typeface="HGSｺﾞｼｯｸM" panose="020B0600000000000000" pitchFamily="50" charset="-128"/>
                      </a:endParaRPr>
                    </a:p>
                  </a:txBody>
                  <a:tcPr anchor="ctr"/>
                </a:tc>
                <a:tc>
                  <a:txBody>
                    <a:bodyPr/>
                    <a:lstStyle/>
                    <a:p>
                      <a:pPr marL="171450" indent="-171450" algn="l">
                        <a:buFont typeface="Wingdings" panose="05000000000000000000" pitchFamily="2" charset="2"/>
                        <a:buChar char="l"/>
                      </a:pPr>
                      <a:endParaRPr kumimoji="1" lang="ja-JP" altLang="en-US" sz="800" dirty="0">
                        <a:solidFill>
                          <a:srgbClr val="FF0000"/>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導入のスケジュール等、具体的な事務の検討</a:t>
                      </a:r>
                      <a:endParaRPr kumimoji="1" lang="en-US" altLang="ja-JP" sz="800" dirty="0">
                        <a:solidFill>
                          <a:srgbClr val="FF0000"/>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a:t>
                      </a:r>
                      <a:r>
                        <a:rPr kumimoji="1" lang="en-US" altLang="ja-JP" sz="800" dirty="0" smtClean="0">
                          <a:solidFill>
                            <a:srgbClr val="FF0000"/>
                          </a:solidFill>
                          <a:latin typeface="HGSｺﾞｼｯｸM" panose="020B0600000000000000" pitchFamily="50" charset="-128"/>
                          <a:ea typeface="HGSｺﾞｼｯｸM" panose="020B0600000000000000" pitchFamily="50" charset="-128"/>
                        </a:rPr>
                        <a:t>H31</a:t>
                      </a: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年</a:t>
                      </a:r>
                      <a:r>
                        <a:rPr kumimoji="1" lang="en-US" altLang="ja-JP" sz="800" dirty="0" smtClean="0">
                          <a:solidFill>
                            <a:srgbClr val="FF0000"/>
                          </a:solidFill>
                          <a:latin typeface="HGSｺﾞｼｯｸM" panose="020B0600000000000000" pitchFamily="50" charset="-128"/>
                          <a:ea typeface="HGSｺﾞｼｯｸM" panose="020B0600000000000000" pitchFamily="50" charset="-128"/>
                        </a:rPr>
                        <a:t>9</a:t>
                      </a: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月制度導入とし、導入のスケジュール・事務フロー・審査基準について決定</a:t>
                      </a:r>
                      <a:endParaRPr kumimoji="1" lang="en-US" altLang="ja-JP" sz="800" dirty="0" smtClean="0">
                        <a:solidFill>
                          <a:srgbClr val="FF0000"/>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FF0000"/>
                          </a:solidFill>
                          <a:latin typeface="HGSｺﾞｼｯｸM" panose="020B0600000000000000" pitchFamily="50" charset="-128"/>
                          <a:ea typeface="HGSｺﾞｼｯｸM" panose="020B0600000000000000" pitchFamily="50" charset="-128"/>
                        </a:rPr>
                        <a:t>・引き続き、予算（審査支払手数料）・保険者における対応事項の整理・施術者向け周知事項の整理・施術団体との調整事項の整理について検討</a:t>
                      </a:r>
                      <a:endParaRPr kumimoji="1" lang="en-US" altLang="ja-JP" sz="800" dirty="0" smtClean="0">
                        <a:solidFill>
                          <a:srgbClr val="FF0000"/>
                        </a:solidFill>
                        <a:latin typeface="HGSｺﾞｼｯｸM" panose="020B0600000000000000" pitchFamily="50" charset="-128"/>
                        <a:ea typeface="HGS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74041518"/>
                  </a:ext>
                </a:extLst>
              </a:tr>
              <a:tr h="575134">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第三者行為</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a:solidFill>
                            <a:schemeClr val="tx1"/>
                          </a:solidFill>
                          <a:latin typeface="HGSｺﾞｼｯｸM" panose="020B0600000000000000" pitchFamily="50" charset="-128"/>
                          <a:ea typeface="HGSｺﾞｼｯｸM" panose="020B0600000000000000" pitchFamily="50" charset="-128"/>
                        </a:rPr>
                        <a:t>求償</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府国保連合会が開催する研修会の継続実施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第三者直接求償に係る事務の請負体制の整備</a:t>
                      </a:r>
                    </a:p>
                  </a:txBody>
                  <a:tcPr anchor="ctr">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latin typeface="HGSｺﾞｼｯｸM" panose="020B0600000000000000" pitchFamily="50" charset="-128"/>
                          <a:ea typeface="HGSｺﾞｼｯｸM" panose="020B0600000000000000" pitchFamily="50" charset="-128"/>
                        </a:rPr>
                        <a:t>第三者直接求償に係る、国保連委託解除案件への対応</a:t>
                      </a:r>
                      <a:endParaRPr kumimoji="1" lang="ja-JP" altLang="en-US" sz="800" dirty="0" smtClean="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spTree>
    <p:extLst>
      <p:ext uri="{BB962C8B-B14F-4D97-AF65-F5344CB8AC3E}">
        <p14:creationId xmlns:p14="http://schemas.microsoft.com/office/powerpoint/2010/main" val="59182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平成</a:t>
            </a:r>
            <a:r>
              <a:rPr lang="en-US" altLang="ja-JP" sz="1800" dirty="0">
                <a:latin typeface="HGS創英角ｺﾞｼｯｸUB" panose="020B0900000000000000" pitchFamily="50" charset="-128"/>
                <a:ea typeface="HGS創英角ｺﾞｼｯｸUB" panose="020B0900000000000000" pitchFamily="50" charset="-128"/>
              </a:rPr>
              <a:t>30</a:t>
            </a:r>
            <a:r>
              <a:rPr lang="ja-JP" altLang="en-US" sz="1800" dirty="0">
                <a:latin typeface="HGS創英角ｺﾞｼｯｸUB" panose="020B0900000000000000" pitchFamily="50" charset="-128"/>
                <a:ea typeface="HGS創英角ｺﾞｼｯｸUB" panose="020B0900000000000000" pitchFamily="50" charset="-128"/>
              </a:rPr>
              <a:t>年度の事業運営検討Ｗ・Ｇの検討事項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778194924"/>
              </p:ext>
            </p:extLst>
          </p:nvPr>
        </p:nvGraphicFramePr>
        <p:xfrm>
          <a:off x="324706" y="655735"/>
          <a:ext cx="8495767" cy="5616942"/>
        </p:xfrm>
        <a:graphic>
          <a:graphicData uri="http://schemas.openxmlformats.org/drawingml/2006/table">
            <a:tbl>
              <a:tblPr firstRow="1" bandRow="1">
                <a:tableStyleId>{5940675A-B579-460E-94D1-54222C63F5DA}</a:tableStyleId>
              </a:tblPr>
              <a:tblGrid>
                <a:gridCol w="662815">
                  <a:extLst>
                    <a:ext uri="{9D8B030D-6E8A-4147-A177-3AD203B41FA5}">
                      <a16:colId xmlns:a16="http://schemas.microsoft.com/office/drawing/2014/main" val="20000"/>
                    </a:ext>
                  </a:extLst>
                </a:gridCol>
                <a:gridCol w="662815">
                  <a:extLst>
                    <a:ext uri="{9D8B030D-6E8A-4147-A177-3AD203B41FA5}">
                      <a16:colId xmlns:a16="http://schemas.microsoft.com/office/drawing/2014/main" val="3837712147"/>
                    </a:ext>
                  </a:extLst>
                </a:gridCol>
                <a:gridCol w="730292">
                  <a:extLst>
                    <a:ext uri="{9D8B030D-6E8A-4147-A177-3AD203B41FA5}">
                      <a16:colId xmlns:a16="http://schemas.microsoft.com/office/drawing/2014/main" val="20001"/>
                    </a:ext>
                  </a:extLst>
                </a:gridCol>
                <a:gridCol w="2124485">
                  <a:extLst>
                    <a:ext uri="{9D8B030D-6E8A-4147-A177-3AD203B41FA5}">
                      <a16:colId xmlns:a16="http://schemas.microsoft.com/office/drawing/2014/main" val="20002"/>
                    </a:ext>
                  </a:extLst>
                </a:gridCol>
                <a:gridCol w="2124485">
                  <a:extLst>
                    <a:ext uri="{9D8B030D-6E8A-4147-A177-3AD203B41FA5}">
                      <a16:colId xmlns:a16="http://schemas.microsoft.com/office/drawing/2014/main" val="20003"/>
                    </a:ext>
                  </a:extLst>
                </a:gridCol>
                <a:gridCol w="2190875">
                  <a:extLst>
                    <a:ext uri="{9D8B030D-6E8A-4147-A177-3AD203B41FA5}">
                      <a16:colId xmlns:a16="http://schemas.microsoft.com/office/drawing/2014/main" val="2456565398"/>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平成</a:t>
                      </a:r>
                      <a:r>
                        <a:rPr kumimoji="1" lang="en-US" altLang="ja-JP" sz="800" dirty="0">
                          <a:latin typeface="HGPｺﾞｼｯｸE" panose="020B0900000000000000" pitchFamily="50" charset="-128"/>
                          <a:ea typeface="HGPｺﾞｼｯｸE" panose="020B0900000000000000" pitchFamily="50" charset="-128"/>
                        </a:rPr>
                        <a:t>30</a:t>
                      </a:r>
                      <a:r>
                        <a:rPr kumimoji="1" lang="ja-JP" altLang="en-US" sz="800" dirty="0">
                          <a:latin typeface="HGPｺﾞｼｯｸE" panose="020B0900000000000000" pitchFamily="50" charset="-128"/>
                          <a:ea typeface="HGPｺﾞｼｯｸE" panose="020B0900000000000000" pitchFamily="50" charset="-128"/>
                        </a:rPr>
                        <a:t>年度に検討すべき</a:t>
                      </a:r>
                      <a:endParaRPr kumimoji="1" lang="en-US" altLang="ja-JP" sz="800" dirty="0">
                        <a:latin typeface="HGPｺﾞｼｯｸE" panose="020B0900000000000000" pitchFamily="50" charset="-128"/>
                        <a:ea typeface="HGPｺﾞｼｯｸE" panose="020B0900000000000000" pitchFamily="50" charset="-128"/>
                      </a:endParaRPr>
                    </a:p>
                    <a:p>
                      <a:pPr algn="ctr"/>
                      <a:r>
                        <a:rPr kumimoji="1" lang="ja-JP" altLang="en-US" sz="800" dirty="0">
                          <a:latin typeface="HGPｺﾞｼｯｸE" panose="020B0900000000000000" pitchFamily="50" charset="-128"/>
                          <a:ea typeface="HGPｺﾞｼｯｸE" panose="020B0900000000000000" pitchFamily="50" charset="-128"/>
                        </a:rPr>
                        <a:t>主な</a:t>
                      </a:r>
                      <a:r>
                        <a:rPr kumimoji="1" lang="ja-JP" altLang="en-US" sz="800" dirty="0" smtClean="0">
                          <a:latin typeface="HGPｺﾞｼｯｸE" panose="020B0900000000000000" pitchFamily="50" charset="-128"/>
                          <a:ea typeface="HGPｺﾞｼｯｸE" panose="020B0900000000000000" pitchFamily="50" charset="-128"/>
                        </a:rPr>
                        <a:t>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28803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高齢受給者証との一体化の推進との関係で更新時期等の検討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tcPr>
                </a:tc>
                <a:tc>
                  <a:txBody>
                    <a:bodyPr/>
                    <a:lstStyle/>
                    <a:p>
                      <a:pPr algn="l"/>
                      <a:r>
                        <a:rPr lang="ja-JP" altLang="en-US" sz="800" dirty="0">
                          <a:solidFill>
                            <a:prstClr val="black"/>
                          </a:solidFill>
                          <a:latin typeface="HGSｺﾞｼｯｸM" panose="020B0600000000000000" pitchFamily="50" charset="-128"/>
                          <a:ea typeface="HGSｺﾞｼｯｸM" panose="020B0600000000000000" pitchFamily="50" charset="-128"/>
                        </a:rPr>
                        <a:t>新規発行時における取扱い、加入証明書の活用の是非について検討</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dirty="0">
                          <a:solidFill>
                            <a:prstClr val="black"/>
                          </a:solidFill>
                          <a:latin typeface="HGSｺﾞｼｯｸM" panose="020B0600000000000000" pitchFamily="50" charset="-128"/>
                          <a:ea typeface="HGSｺﾞｼｯｸM" panose="020B0600000000000000" pitchFamily="50" charset="-128"/>
                        </a:rPr>
                        <a:t>国のオンライン資格確認に係る議論を注視しつつ、引き続き、事務の標準化を検討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市町村事務処理標準システムから出力される様式を府内統一様式としたうえで、各市町村において、システム改修のタイミングで統一を検討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1682862"/>
                  </a:ext>
                </a:extLst>
              </a:tr>
              <a:tr h="648072">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交付基準等の統一化の検討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特に効果が見込まれる収納対策について、広域的な取組みの検討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38346511"/>
                  </a:ext>
                </a:extLst>
              </a:tr>
              <a:tr h="648072">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3</a:t>
            </a:fld>
            <a:endParaRPr kumimoji="1" lang="ja-JP" altLang="en-US"/>
          </a:p>
        </p:txBody>
      </p:sp>
    </p:spTree>
    <p:extLst>
      <p:ext uri="{BB962C8B-B14F-4D97-AF65-F5344CB8AC3E}">
        <p14:creationId xmlns:p14="http://schemas.microsoft.com/office/powerpoint/2010/main" val="275199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88654650"/>
              </p:ext>
            </p:extLst>
          </p:nvPr>
        </p:nvGraphicFramePr>
        <p:xfrm>
          <a:off x="457200" y="764704"/>
          <a:ext cx="8495766" cy="3097940"/>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平成</a:t>
                      </a:r>
                      <a:r>
                        <a:rPr kumimoji="1" lang="en-US" altLang="ja-JP" sz="800" dirty="0">
                          <a:latin typeface="HGPｺﾞｼｯｸE" panose="020B0900000000000000" pitchFamily="50" charset="-128"/>
                          <a:ea typeface="HGPｺﾞｼｯｸE" panose="020B0900000000000000" pitchFamily="50" charset="-128"/>
                        </a:rPr>
                        <a:t>30</a:t>
                      </a:r>
                      <a:r>
                        <a:rPr kumimoji="1" lang="ja-JP" altLang="en-US" sz="800" dirty="0">
                          <a:latin typeface="HGPｺﾞｼｯｸE" panose="020B0900000000000000" pitchFamily="50" charset="-128"/>
                          <a:ea typeface="HGPｺﾞｼｯｸE" panose="020B0900000000000000" pitchFamily="50" charset="-128"/>
                        </a:rPr>
                        <a:t>年度に検討すべき</a:t>
                      </a:r>
                      <a:endParaRPr kumimoji="1" lang="en-US" altLang="ja-JP" sz="800" dirty="0">
                        <a:latin typeface="HGPｺﾞｼｯｸE" panose="020B0900000000000000" pitchFamily="50" charset="-128"/>
                        <a:ea typeface="HGPｺﾞｼｯｸE" panose="020B0900000000000000" pitchFamily="50" charset="-128"/>
                      </a:endParaRPr>
                    </a:p>
                    <a:p>
                      <a:pPr algn="ctr"/>
                      <a:r>
                        <a:rPr kumimoji="1" lang="ja-JP" altLang="en-US" sz="800" dirty="0">
                          <a:latin typeface="HGPｺﾞｼｯｸE" panose="020B0900000000000000" pitchFamily="50" charset="-128"/>
                          <a:ea typeface="HGPｺﾞｼｯｸE" panose="020B0900000000000000" pitchFamily="50" charset="-128"/>
                        </a:rPr>
                        <a:t>主な</a:t>
                      </a:r>
                      <a:r>
                        <a:rPr kumimoji="1" lang="ja-JP" altLang="en-US" sz="800" dirty="0" smtClean="0">
                          <a:latin typeface="HGPｺﾞｼｯｸE" panose="020B0900000000000000" pitchFamily="50" charset="-128"/>
                          <a:ea typeface="HGPｺﾞｼｯｸE" panose="020B0900000000000000" pitchFamily="50" charset="-128"/>
                        </a:rPr>
                        <a:t>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77441112"/>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医療費適正化に関する啓発など、被保険者や関係機関等に対する広報事業について、府及び市町村による共同実施を検討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13968001"/>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報奨金制度</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2091776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標準的な</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事務運用</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高額療養費の計算方法や申請勧奨事務に係る取組等について、府内共通基準を設定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被保険者全員が</a:t>
                      </a:r>
                      <a:r>
                        <a:rPr kumimoji="1" lang="en-US" altLang="ja-JP" sz="800" dirty="0">
                          <a:solidFill>
                            <a:schemeClr val="tx1"/>
                          </a:solidFill>
                          <a:latin typeface="HGPｺﾞｼｯｸM" panose="020B0600000000000000" pitchFamily="50" charset="-128"/>
                          <a:ea typeface="HGPｺﾞｼｯｸM" panose="020B0600000000000000" pitchFamily="50" charset="-128"/>
                        </a:rPr>
                        <a:t>70</a:t>
                      </a:r>
                      <a:r>
                        <a:rPr kumimoji="1" lang="ja-JP" altLang="en-US" sz="800" dirty="0">
                          <a:solidFill>
                            <a:schemeClr val="tx1"/>
                          </a:solidFill>
                          <a:latin typeface="HGPｺﾞｼｯｸM" panose="020B0600000000000000" pitchFamily="50" charset="-128"/>
                          <a:ea typeface="HGPｺﾞｼｯｸM" panose="020B0600000000000000" pitchFamily="50" charset="-128"/>
                        </a:rPr>
                        <a:t>歳以上の世帯における申請手続の簡素化等</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8169998"/>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平成</a:t>
            </a:r>
            <a:r>
              <a:rPr lang="en-US" altLang="ja-JP" sz="1800" dirty="0">
                <a:latin typeface="HGS創英角ｺﾞｼｯｸUB" panose="020B0900000000000000" pitchFamily="50" charset="-128"/>
                <a:ea typeface="HGS創英角ｺﾞｼｯｸUB" panose="020B0900000000000000" pitchFamily="50" charset="-128"/>
              </a:rPr>
              <a:t>30</a:t>
            </a:r>
            <a:r>
              <a:rPr lang="ja-JP" altLang="en-US" sz="1800" dirty="0">
                <a:latin typeface="HGS創英角ｺﾞｼｯｸUB" panose="020B0900000000000000" pitchFamily="50" charset="-128"/>
                <a:ea typeface="HGS創英角ｺﾞｼｯｸUB" panose="020B0900000000000000" pitchFamily="50" charset="-128"/>
              </a:rPr>
              <a:t>年度の事業運営検討Ｗ・Ｇの検討事項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4</a:t>
            </a:fld>
            <a:endParaRPr kumimoji="1" lang="ja-JP" altLang="en-US"/>
          </a:p>
        </p:txBody>
      </p:sp>
    </p:spTree>
    <p:extLst>
      <p:ext uri="{BB962C8B-B14F-4D97-AF65-F5344CB8AC3E}">
        <p14:creationId xmlns:p14="http://schemas.microsoft.com/office/powerpoint/2010/main" val="7146496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2968</TotalTime>
  <Words>1377</Words>
  <Application>Microsoft Office PowerPoint</Application>
  <PresentationFormat>画面に合わせる (4:3)</PresentationFormat>
  <Paragraphs>196</Paragraphs>
  <Slides>4</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vt:i4>
      </vt:variant>
    </vt:vector>
  </HeadingPairs>
  <TitlesOfParts>
    <vt:vector size="16" baseType="lpstr">
      <vt:lpstr>HGPｺﾞｼｯｸE</vt:lpstr>
      <vt:lpstr>HGPｺﾞｼｯｸM</vt:lpstr>
      <vt:lpstr>HGSｺﾞｼｯｸE</vt:lpstr>
      <vt:lpstr>HGSｺﾞｼｯｸM</vt:lpstr>
      <vt:lpstr>HGS創英角ｺﾞｼｯｸUB</vt:lpstr>
      <vt:lpstr>HGｺﾞｼｯｸM</vt:lpstr>
      <vt:lpstr>ＭＳ Ｐゴシック</vt:lpstr>
      <vt:lpstr>游ゴシック</vt:lpstr>
      <vt:lpstr>Arial</vt:lpstr>
      <vt:lpstr>Calibri</vt:lpstr>
      <vt:lpstr>Wingdings</vt:lpstr>
      <vt:lpstr>Office ​​テーマ</vt:lpstr>
      <vt:lpstr>平成30年度の事業運営検討Ｗ・Ｇの検討事項</vt:lpstr>
      <vt:lpstr>平成30年度の事業運営検討Ｗ・Ｇの検討事項</vt:lpstr>
      <vt:lpstr>平成30年度の事業運営検討Ｗ・Ｇの検討事項</vt:lpstr>
      <vt:lpstr>平成30年度の事業運営検討Ｗ・Ｇの検討事項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木澤　まゆみ</cp:lastModifiedBy>
  <cp:revision>175</cp:revision>
  <cp:lastPrinted>2018-11-26T07:07:30Z</cp:lastPrinted>
  <dcterms:created xsi:type="dcterms:W3CDTF">2016-01-05T01:34:32Z</dcterms:created>
  <dcterms:modified xsi:type="dcterms:W3CDTF">2018-11-27T07:46:31Z</dcterms:modified>
</cp:coreProperties>
</file>