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243786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94544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2219605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885788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41141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90452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89085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41545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22794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91204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88572A6-615D-4A26-8C91-82C70F93D37E}" type="datetimeFigureOut">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259427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572A6-615D-4A26-8C91-82C70F93D37E}" type="datetimeFigureOut">
              <a:rPr kumimoji="1" lang="ja-JP" altLang="en-US" smtClean="0"/>
              <a:t>2019/3/25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876075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69243" y="57402"/>
            <a:ext cx="6480720" cy="526571"/>
          </a:xfrm>
        </p:spPr>
        <p:txBody>
          <a:bodyPr>
            <a:noAutofit/>
          </a:bodyPr>
          <a:lstStyle/>
          <a:p>
            <a:r>
              <a:rPr kumimoji="1" lang="ja-JP" altLang="en-US" sz="2200" u="sng" dirty="0" smtClean="0"/>
              <a:t>府が実施可能</a:t>
            </a:r>
            <a:r>
              <a:rPr lang="ja-JP" altLang="en-US" sz="2200" u="sng" dirty="0"/>
              <a:t>な不正利得の回収</a:t>
            </a:r>
            <a:r>
              <a:rPr lang="ja-JP" altLang="en-US" sz="2200" u="sng" dirty="0" smtClean="0"/>
              <a:t>の検討</a:t>
            </a:r>
            <a:r>
              <a:rPr kumimoji="1" lang="ja-JP" altLang="en-US" sz="2200" u="sng" dirty="0" smtClean="0"/>
              <a:t>について </a:t>
            </a:r>
            <a:r>
              <a:rPr kumimoji="1" lang="ja-JP" altLang="en-US" sz="2200" dirty="0" smtClean="0"/>
              <a:t>　　</a:t>
            </a:r>
            <a:endParaRPr kumimoji="1" lang="ja-JP" altLang="en-US" sz="2200" dirty="0"/>
          </a:p>
        </p:txBody>
      </p:sp>
      <p:sp>
        <p:nvSpPr>
          <p:cNvPr id="4" name="テキスト ボックス 3"/>
          <p:cNvSpPr txBox="1"/>
          <p:nvPr/>
        </p:nvSpPr>
        <p:spPr>
          <a:xfrm>
            <a:off x="35496" y="593776"/>
            <a:ext cx="9083040" cy="830997"/>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kumimoji="1" lang="ja-JP" altLang="en-US" b="1" dirty="0" smtClean="0"/>
              <a:t>１．主な検討事項</a:t>
            </a:r>
            <a:endParaRPr kumimoji="1" lang="en-US" altLang="ja-JP" b="1" dirty="0" smtClean="0"/>
          </a:p>
          <a:p>
            <a:pPr>
              <a:lnSpc>
                <a:spcPct val="150000"/>
              </a:lnSpc>
            </a:pPr>
            <a:r>
              <a:rPr kumimoji="1" lang="ja-JP" altLang="en-US" sz="1400" dirty="0" smtClean="0"/>
              <a:t>　　</a:t>
            </a:r>
            <a:r>
              <a:rPr lang="ja-JP" altLang="en-US" sz="1400" dirty="0"/>
              <a:t>　国民健康</a:t>
            </a:r>
            <a:r>
              <a:rPr lang="ja-JP" altLang="en-US" sz="1400" dirty="0" smtClean="0"/>
              <a:t>保険法第６５条第４項に基づき、府</a:t>
            </a:r>
            <a:r>
              <a:rPr lang="ja-JP" altLang="en-US" sz="1400" dirty="0"/>
              <a:t>が市町村から委託を</a:t>
            </a:r>
            <a:r>
              <a:rPr lang="ja-JP" altLang="en-US" sz="1400" dirty="0" smtClean="0"/>
              <a:t>受けて行う不正</a:t>
            </a:r>
            <a:r>
              <a:rPr lang="ja-JP" altLang="en-US" sz="1400" dirty="0"/>
              <a:t>利得の</a:t>
            </a:r>
            <a:r>
              <a:rPr lang="ja-JP" altLang="en-US" sz="1400" dirty="0" smtClean="0"/>
              <a:t>回収に係る事務の内容</a:t>
            </a:r>
            <a:endParaRPr lang="en-US" altLang="ja-JP" sz="1400" dirty="0"/>
          </a:p>
        </p:txBody>
      </p:sp>
      <p:sp>
        <p:nvSpPr>
          <p:cNvPr id="5" name="テキスト ボックス 4"/>
          <p:cNvSpPr txBox="1"/>
          <p:nvPr/>
        </p:nvSpPr>
        <p:spPr>
          <a:xfrm>
            <a:off x="28570" y="1532225"/>
            <a:ext cx="9089563" cy="3400931"/>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dirty="0"/>
              <a:t>２．検討</a:t>
            </a:r>
            <a:r>
              <a:rPr lang="ja-JP" altLang="en-US" b="1" dirty="0" smtClean="0"/>
              <a:t>の状況</a:t>
            </a:r>
            <a:endParaRPr kumimoji="1" lang="en-US" altLang="ja-JP" sz="800" b="1" dirty="0" smtClean="0"/>
          </a:p>
          <a:p>
            <a:r>
              <a:rPr lang="ja-JP" altLang="en-US" sz="600" dirty="0" smtClean="0"/>
              <a:t>　　</a:t>
            </a:r>
            <a:endParaRPr lang="en-US" altLang="ja-JP" sz="600" dirty="0" smtClean="0"/>
          </a:p>
          <a:p>
            <a:r>
              <a:rPr lang="ja-JP" altLang="en-US" sz="1400" dirty="0"/>
              <a:t>　</a:t>
            </a:r>
            <a:r>
              <a:rPr lang="ja-JP" altLang="en-US" sz="1400" dirty="0" smtClean="0"/>
              <a:t>　　委託事務の対象</a:t>
            </a:r>
            <a:r>
              <a:rPr lang="ja-JP" altLang="en-US" sz="1400" dirty="0"/>
              <a:t>業務について</a:t>
            </a:r>
            <a:r>
              <a:rPr lang="ja-JP" altLang="en-US" sz="1400" dirty="0" smtClean="0"/>
              <a:t>、</a:t>
            </a:r>
            <a:r>
              <a:rPr lang="en-US" altLang="ja-JP" sz="1400" dirty="0" smtClean="0"/>
              <a:t>H29.12.27</a:t>
            </a:r>
            <a:r>
              <a:rPr lang="ja-JP" altLang="en-US" sz="1400" dirty="0"/>
              <a:t>付け国</a:t>
            </a:r>
            <a:r>
              <a:rPr lang="ja-JP" altLang="en-US" sz="1400" dirty="0" smtClean="0"/>
              <a:t>通知に基づき実施するため検討を行った。</a:t>
            </a:r>
            <a:endParaRPr lang="en-US" altLang="ja-JP" sz="500" dirty="0"/>
          </a:p>
          <a:p>
            <a:endParaRPr lang="en-US" altLang="ja-JP" sz="500" dirty="0" smtClean="0"/>
          </a:p>
          <a:p>
            <a:r>
              <a:rPr lang="ja-JP" altLang="en-US" sz="1400" dirty="0"/>
              <a:t>　</a:t>
            </a:r>
            <a:r>
              <a:rPr lang="ja-JP" altLang="en-US" sz="1400" dirty="0" smtClean="0"/>
              <a:t>　　〇府の平成３１年度予算について、徴収金の受入を行う歳入歳出外現金の科目設定など必要経費の計上を行った。</a:t>
            </a:r>
            <a:endParaRPr lang="en-US" altLang="ja-JP" sz="800" dirty="0"/>
          </a:p>
          <a:p>
            <a:endParaRPr lang="en-US" altLang="ja-JP" sz="300" dirty="0" smtClean="0"/>
          </a:p>
          <a:p>
            <a:r>
              <a:rPr lang="ja-JP" altLang="en-US" sz="1400" dirty="0"/>
              <a:t>　</a:t>
            </a:r>
            <a:r>
              <a:rPr lang="ja-JP" altLang="en-US" sz="1400" dirty="0" smtClean="0"/>
              <a:t>　　〇具体的に規約案を策定するにあたり、府内市町村における実態調査を行い検討を進めた。</a:t>
            </a:r>
            <a:endParaRPr lang="en-US" altLang="ja-JP" sz="800" dirty="0"/>
          </a:p>
          <a:p>
            <a:endParaRPr lang="en-US" altLang="ja-JP" sz="300" dirty="0" smtClean="0"/>
          </a:p>
          <a:p>
            <a:r>
              <a:rPr lang="ja-JP" altLang="en-US" sz="1400" dirty="0" smtClean="0"/>
              <a:t>　　　〇 </a:t>
            </a:r>
            <a:r>
              <a:rPr lang="en-US" altLang="ja-JP" sz="1400" dirty="0" smtClean="0"/>
              <a:t>H29.12.27</a:t>
            </a:r>
            <a:r>
              <a:rPr lang="ja-JP" altLang="en-US" sz="1400" dirty="0" smtClean="0"/>
              <a:t>付け国通知の内容に疑義が生じ、地方</a:t>
            </a:r>
            <a:r>
              <a:rPr lang="ja-JP" altLang="en-US" sz="1400" dirty="0"/>
              <a:t>自治法、民事訴訟法等との法的関係</a:t>
            </a:r>
            <a:r>
              <a:rPr lang="ja-JP" altLang="en-US" sz="1400" dirty="0" smtClean="0"/>
              <a:t>について、国</a:t>
            </a:r>
            <a:r>
              <a:rPr lang="ja-JP" altLang="en-US" sz="1400" dirty="0"/>
              <a:t>や他府県</a:t>
            </a:r>
            <a:r>
              <a:rPr lang="ja-JP" altLang="en-US" sz="1400" dirty="0" smtClean="0"/>
              <a:t>に</a:t>
            </a:r>
            <a:endParaRPr lang="en-US" altLang="ja-JP" sz="1400" dirty="0" smtClean="0"/>
          </a:p>
          <a:p>
            <a:r>
              <a:rPr lang="en-US" altLang="ja-JP" sz="1400" dirty="0"/>
              <a:t> </a:t>
            </a:r>
            <a:r>
              <a:rPr lang="en-US" altLang="ja-JP" sz="1400" dirty="0" smtClean="0"/>
              <a:t>            </a:t>
            </a:r>
            <a:r>
              <a:rPr lang="ja-JP" altLang="en-US" sz="1400" dirty="0" smtClean="0"/>
              <a:t>継続的に確認を行ったが</a:t>
            </a:r>
            <a:r>
              <a:rPr lang="ja-JP" altLang="en-US" sz="1400" dirty="0"/>
              <a:t>、</a:t>
            </a:r>
            <a:r>
              <a:rPr lang="ja-JP" altLang="en-US" sz="1400" dirty="0" smtClean="0"/>
              <a:t>国から</a:t>
            </a:r>
            <a:r>
              <a:rPr lang="ja-JP" altLang="en-US" sz="1400" dirty="0"/>
              <a:t>明確な回答が</a:t>
            </a:r>
            <a:r>
              <a:rPr lang="ja-JP" altLang="en-US" sz="1400" dirty="0" smtClean="0"/>
              <a:t>示されず、現時点で実施</a:t>
            </a:r>
            <a:r>
              <a:rPr lang="ja-JP" altLang="en-US" sz="1400" dirty="0"/>
              <a:t>可能な内容に限定した規約としている</a:t>
            </a:r>
            <a:r>
              <a:rPr lang="ja-JP" altLang="en-US" sz="1400" dirty="0" smtClean="0"/>
              <a:t>。</a:t>
            </a:r>
            <a:endParaRPr lang="en-US" altLang="ja-JP" sz="800" dirty="0"/>
          </a:p>
          <a:p>
            <a:endParaRPr lang="en-US" altLang="ja-JP" sz="300" dirty="0"/>
          </a:p>
          <a:p>
            <a:r>
              <a:rPr lang="ja-JP" altLang="en-US" sz="1400" dirty="0"/>
              <a:t>　　</a:t>
            </a:r>
            <a:r>
              <a:rPr lang="ja-JP" altLang="en-US" sz="1400" dirty="0" smtClean="0"/>
              <a:t>　 </a:t>
            </a:r>
            <a:r>
              <a:rPr lang="ja-JP" altLang="en-US" sz="1400" dirty="0"/>
              <a:t>　</a:t>
            </a:r>
            <a:r>
              <a:rPr lang="en-US" altLang="ja-JP" sz="1400" dirty="0"/>
              <a:t>※</a:t>
            </a:r>
            <a:r>
              <a:rPr lang="ja-JP" altLang="en-US" sz="1400" dirty="0"/>
              <a:t>今後、厚生労働省から</a:t>
            </a:r>
            <a:r>
              <a:rPr lang="ja-JP" altLang="en-US" sz="1400" dirty="0" smtClean="0">
                <a:solidFill>
                  <a:schemeClr val="tx1"/>
                </a:solidFill>
              </a:rPr>
              <a:t>法的解釈等が</a:t>
            </a:r>
            <a:r>
              <a:rPr lang="ja-JP" altLang="en-US" sz="1400" dirty="0">
                <a:solidFill>
                  <a:schemeClr val="tx1"/>
                </a:solidFill>
              </a:rPr>
              <a:t>示さ</a:t>
            </a:r>
            <a:r>
              <a:rPr lang="ja-JP" altLang="en-US" sz="1400" dirty="0"/>
              <a:t>れた場合、規約変更を検討する。</a:t>
            </a:r>
          </a:p>
          <a:p>
            <a:endParaRPr lang="en-US" altLang="ja-JP" sz="700" dirty="0"/>
          </a:p>
          <a:p>
            <a:endParaRPr lang="en-US" altLang="ja-JP" sz="1400" dirty="0" smtClean="0"/>
          </a:p>
          <a:p>
            <a:endParaRPr lang="en-US" altLang="ja-JP" sz="1200" dirty="0"/>
          </a:p>
          <a:p>
            <a:endParaRPr lang="en-US" altLang="ja-JP" sz="1200" dirty="0" smtClean="0"/>
          </a:p>
          <a:p>
            <a:r>
              <a:rPr lang="ja-JP" altLang="en-US" sz="1200" dirty="0" smtClean="0"/>
              <a:t>　</a:t>
            </a:r>
            <a:endParaRPr lang="en-US" altLang="ja-JP" sz="1200" dirty="0"/>
          </a:p>
          <a:p>
            <a:endParaRPr lang="en-US" altLang="ja-JP" sz="1200" dirty="0" smtClean="0"/>
          </a:p>
          <a:p>
            <a:endParaRPr lang="en-US" altLang="ja-JP" sz="1200" dirty="0"/>
          </a:p>
          <a:p>
            <a:endParaRPr lang="en-US" altLang="ja-JP" sz="1200" dirty="0" smtClean="0"/>
          </a:p>
        </p:txBody>
      </p:sp>
      <p:sp>
        <p:nvSpPr>
          <p:cNvPr id="6" name="テキスト ボックス 5"/>
          <p:cNvSpPr txBox="1"/>
          <p:nvPr/>
        </p:nvSpPr>
        <p:spPr>
          <a:xfrm>
            <a:off x="35496" y="4994442"/>
            <a:ext cx="9083040" cy="1477328"/>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kumimoji="1" lang="ja-JP" altLang="en-US" b="1" dirty="0" smtClean="0"/>
              <a:t>３．保険者努力支援制度（都道府県分）について　</a:t>
            </a:r>
            <a:r>
              <a:rPr kumimoji="1" lang="en-US" altLang="ja-JP" b="1" dirty="0" smtClean="0"/>
              <a:t>【</a:t>
            </a:r>
            <a:r>
              <a:rPr kumimoji="1" lang="ja-JP" altLang="en-US" b="1" dirty="0" smtClean="0"/>
              <a:t>平成３０年度の取組状況</a:t>
            </a:r>
            <a:r>
              <a:rPr kumimoji="1" lang="en-US" altLang="ja-JP" b="1" dirty="0" smtClean="0"/>
              <a:t>】</a:t>
            </a:r>
          </a:p>
          <a:p>
            <a:pPr>
              <a:lnSpc>
                <a:spcPct val="150000"/>
              </a:lnSpc>
            </a:pPr>
            <a:r>
              <a:rPr lang="ja-JP" altLang="en-US" sz="1400" dirty="0" smtClean="0"/>
              <a:t>　　〇市町村への指導・助言等の項目「</a:t>
            </a:r>
            <a:r>
              <a:rPr lang="ja-JP" altLang="en-US" sz="1400" dirty="0"/>
              <a:t>不正利得に関する取り組み状況」に</a:t>
            </a:r>
            <a:r>
              <a:rPr lang="ja-JP" altLang="en-US" sz="1400" dirty="0" smtClean="0"/>
              <a:t>ついてエントリー済み。</a:t>
            </a:r>
            <a:endParaRPr lang="en-US" altLang="ja-JP" sz="1400" dirty="0" smtClean="0"/>
          </a:p>
          <a:p>
            <a:pPr>
              <a:lnSpc>
                <a:spcPct val="150000"/>
              </a:lnSpc>
            </a:pPr>
            <a:r>
              <a:rPr lang="ja-JP" altLang="en-US" sz="1400" dirty="0"/>
              <a:t>　</a:t>
            </a:r>
            <a:r>
              <a:rPr lang="ja-JP" altLang="en-US" sz="1400" dirty="0" smtClean="0"/>
              <a:t>　　</a:t>
            </a:r>
            <a:r>
              <a:rPr lang="ja-JP" altLang="en-US" sz="1400" dirty="0"/>
              <a:t>　</a:t>
            </a:r>
            <a:r>
              <a:rPr lang="ja-JP" altLang="en-US" sz="1400" b="1" dirty="0" smtClean="0"/>
              <a:t>≪市町村</a:t>
            </a:r>
            <a:r>
              <a:rPr lang="ja-JP" altLang="en-US" sz="1400" b="1" dirty="0"/>
              <a:t>と協議のうえ、委託規約を策定しているか</a:t>
            </a:r>
            <a:r>
              <a:rPr lang="ja-JP" altLang="en-US" sz="1400" b="1" dirty="0" smtClean="0"/>
              <a:t>。≫</a:t>
            </a:r>
            <a:r>
              <a:rPr lang="ja-JP" altLang="en-US" sz="1400" b="1" dirty="0"/>
              <a:t>　</a:t>
            </a:r>
            <a:r>
              <a:rPr lang="ja-JP" altLang="en-US" sz="1400" b="1" dirty="0" smtClean="0">
                <a:latin typeface="+mj-ea"/>
                <a:ea typeface="+mj-ea"/>
              </a:rPr>
              <a:t>⇒　</a:t>
            </a:r>
            <a:r>
              <a:rPr lang="en-US" altLang="ja-JP" sz="1400" b="1" dirty="0" smtClean="0">
                <a:latin typeface="+mj-ea"/>
                <a:ea typeface="+mj-ea"/>
              </a:rPr>
              <a:t>【</a:t>
            </a:r>
            <a:r>
              <a:rPr lang="ja-JP" altLang="en-US" sz="1400" b="1" smtClean="0">
                <a:latin typeface="+mj-ea"/>
                <a:ea typeface="+mj-ea"/>
              </a:rPr>
              <a:t>資料９－２</a:t>
            </a:r>
            <a:r>
              <a:rPr lang="en-US" altLang="ja-JP" sz="1400" b="1" dirty="0" smtClean="0">
                <a:latin typeface="+mj-ea"/>
                <a:ea typeface="+mj-ea"/>
              </a:rPr>
              <a:t>】</a:t>
            </a:r>
          </a:p>
          <a:p>
            <a:pPr>
              <a:lnSpc>
                <a:spcPct val="150000"/>
              </a:lnSpc>
            </a:pPr>
            <a:r>
              <a:rPr lang="ja-JP" altLang="en-US" sz="1400" dirty="0"/>
              <a:t>　</a:t>
            </a:r>
            <a:r>
              <a:rPr lang="en-US" altLang="ja-JP" sz="1400" b="1" u="sng" dirty="0"/>
              <a:t>※</a:t>
            </a:r>
            <a:r>
              <a:rPr lang="ja-JP" altLang="en-US" sz="1400" b="1" u="sng" dirty="0"/>
              <a:t>平成３０年度中に策定する必要があることから、現時点で、実施可能な範囲において策定。</a:t>
            </a:r>
            <a:r>
              <a:rPr lang="ja-JP" altLang="en-US" sz="1400" dirty="0"/>
              <a:t>（次年度以降、見直し可</a:t>
            </a:r>
            <a:r>
              <a:rPr lang="ja-JP" altLang="en-US" sz="1400" dirty="0" smtClean="0"/>
              <a:t>）</a:t>
            </a:r>
            <a:endParaRPr lang="ja-JP" altLang="en-US" sz="1400" dirty="0"/>
          </a:p>
        </p:txBody>
      </p:sp>
      <p:sp>
        <p:nvSpPr>
          <p:cNvPr id="8" name="テキスト ボックス 5"/>
          <p:cNvSpPr txBox="1"/>
          <p:nvPr/>
        </p:nvSpPr>
        <p:spPr>
          <a:xfrm>
            <a:off x="8038013" y="209325"/>
            <a:ext cx="1080120" cy="276999"/>
          </a:xfrm>
          <a:prstGeom prst="rect">
            <a:avLst/>
          </a:prstGeom>
          <a:solidFill>
            <a:schemeClr val="bg1"/>
          </a:solid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資料９</a:t>
            </a:r>
            <a:endParaRPr lang="en-US" altLang="ja-JP" sz="1200" b="1" dirty="0" smtClean="0">
              <a:latin typeface="HGSｺﾞｼｯｸE" panose="020B0900000000000000" pitchFamily="50" charset="-128"/>
              <a:ea typeface="HGSｺﾞｼｯｸE" panose="020B0900000000000000" pitchFamily="50" charset="-128"/>
            </a:endParaRPr>
          </a:p>
        </p:txBody>
      </p:sp>
      <p:sp>
        <p:nvSpPr>
          <p:cNvPr id="10" name="角丸四角形 9"/>
          <p:cNvSpPr/>
          <p:nvPr/>
        </p:nvSpPr>
        <p:spPr>
          <a:xfrm>
            <a:off x="683568" y="3478194"/>
            <a:ext cx="8246266" cy="1337082"/>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 </a:t>
            </a:r>
            <a:r>
              <a:rPr lang="ja-JP" altLang="en-US" sz="1200" dirty="0" smtClean="0">
                <a:solidFill>
                  <a:schemeClr val="tx1"/>
                </a:solidFill>
              </a:rPr>
              <a:t>≪</a:t>
            </a:r>
            <a:r>
              <a:rPr lang="ja-JP" altLang="en-US" sz="1200" dirty="0">
                <a:solidFill>
                  <a:schemeClr val="tx1"/>
                </a:solidFill>
              </a:rPr>
              <a:t>参考≫不正利得の回収に関する実態調査結果について</a:t>
            </a:r>
            <a:r>
              <a:rPr lang="en-US" altLang="ja-JP" sz="1200" dirty="0">
                <a:solidFill>
                  <a:schemeClr val="tx1"/>
                </a:solidFill>
              </a:rPr>
              <a:t>【</a:t>
            </a:r>
            <a:r>
              <a:rPr lang="en-US" altLang="ja-JP" sz="1200" dirty="0" smtClean="0">
                <a:solidFill>
                  <a:schemeClr val="tx1"/>
                </a:solidFill>
              </a:rPr>
              <a:t>H30.8.30</a:t>
            </a:r>
            <a:r>
              <a:rPr lang="ja-JP" altLang="en-US" sz="1200" dirty="0" smtClean="0">
                <a:solidFill>
                  <a:schemeClr val="tx1"/>
                </a:solidFill>
              </a:rPr>
              <a:t>～</a:t>
            </a:r>
            <a:r>
              <a:rPr lang="en-US" altLang="ja-JP" sz="1200" dirty="0" smtClean="0">
                <a:solidFill>
                  <a:schemeClr val="tx1"/>
                </a:solidFill>
              </a:rPr>
              <a:t>30.9.7</a:t>
            </a:r>
            <a:r>
              <a:rPr lang="ja-JP" altLang="en-US" sz="1200" dirty="0" smtClean="0">
                <a:solidFill>
                  <a:schemeClr val="tx1"/>
                </a:solidFill>
              </a:rPr>
              <a:t>実施</a:t>
            </a:r>
            <a:r>
              <a:rPr lang="en-US" altLang="ja-JP" sz="1200" dirty="0">
                <a:solidFill>
                  <a:schemeClr val="tx1"/>
                </a:solidFill>
              </a:rPr>
              <a:t>】</a:t>
            </a:r>
          </a:p>
          <a:p>
            <a:r>
              <a:rPr lang="ja-JP" altLang="en-US" sz="1100" dirty="0">
                <a:solidFill>
                  <a:schemeClr val="tx1"/>
                </a:solidFill>
              </a:rPr>
              <a:t>　大阪府内で発生した平成</a:t>
            </a:r>
            <a:r>
              <a:rPr lang="en-US" altLang="ja-JP" sz="1100" dirty="0">
                <a:solidFill>
                  <a:schemeClr val="tx1"/>
                </a:solidFill>
              </a:rPr>
              <a:t>27</a:t>
            </a:r>
            <a:r>
              <a:rPr lang="ja-JP" altLang="en-US" sz="1100" dirty="0">
                <a:solidFill>
                  <a:schemeClr val="tx1"/>
                </a:solidFill>
              </a:rPr>
              <a:t>年度から平成</a:t>
            </a:r>
            <a:r>
              <a:rPr lang="en-US" altLang="ja-JP" sz="1100" dirty="0">
                <a:solidFill>
                  <a:schemeClr val="tx1"/>
                </a:solidFill>
              </a:rPr>
              <a:t>29</a:t>
            </a:r>
            <a:r>
              <a:rPr lang="ja-JP" altLang="en-US" sz="1100" dirty="0">
                <a:solidFill>
                  <a:schemeClr val="tx1"/>
                </a:solidFill>
              </a:rPr>
              <a:t>年度までの診療報酬に係る返還金（不正利得分）について</a:t>
            </a:r>
          </a:p>
          <a:p>
            <a:r>
              <a:rPr lang="ja-JP" altLang="en-US" sz="1100" dirty="0">
                <a:solidFill>
                  <a:schemeClr val="tx1"/>
                </a:solidFill>
              </a:rPr>
              <a:t>　</a:t>
            </a:r>
            <a:r>
              <a:rPr lang="ja-JP" altLang="en-US" sz="1100" dirty="0" smtClean="0">
                <a:solidFill>
                  <a:schemeClr val="tx1"/>
                </a:solidFill>
              </a:rPr>
              <a:t>・</a:t>
            </a:r>
            <a:r>
              <a:rPr lang="ja-JP" altLang="en-US" sz="1100" dirty="0">
                <a:solidFill>
                  <a:schemeClr val="tx1"/>
                </a:solidFill>
              </a:rPr>
              <a:t>３年間の請求額の平均は</a:t>
            </a:r>
            <a:r>
              <a:rPr lang="en-US" altLang="ja-JP" sz="1100" dirty="0">
                <a:solidFill>
                  <a:schemeClr val="tx1"/>
                </a:solidFill>
              </a:rPr>
              <a:t>8,364,497</a:t>
            </a:r>
            <a:r>
              <a:rPr lang="ja-JP" altLang="en-US" sz="1100" dirty="0">
                <a:solidFill>
                  <a:schemeClr val="tx1"/>
                </a:solidFill>
              </a:rPr>
              <a:t>円で、そのうち回収済額の平均は</a:t>
            </a:r>
            <a:r>
              <a:rPr lang="en-US" altLang="ja-JP" sz="1100" dirty="0">
                <a:solidFill>
                  <a:schemeClr val="tx1"/>
                </a:solidFill>
              </a:rPr>
              <a:t>7,819,404</a:t>
            </a:r>
            <a:r>
              <a:rPr lang="ja-JP" altLang="en-US" sz="1100" dirty="0">
                <a:solidFill>
                  <a:schemeClr val="tx1"/>
                </a:solidFill>
              </a:rPr>
              <a:t>円、</a:t>
            </a:r>
            <a:r>
              <a:rPr lang="ja-JP" altLang="en-US" sz="1100" b="1" dirty="0">
                <a:solidFill>
                  <a:schemeClr val="tx1"/>
                </a:solidFill>
              </a:rPr>
              <a:t>回収率の平均は</a:t>
            </a:r>
            <a:r>
              <a:rPr lang="en-US" altLang="ja-JP" sz="1100" b="1" dirty="0">
                <a:solidFill>
                  <a:schemeClr val="tx1"/>
                </a:solidFill>
              </a:rPr>
              <a:t>93.5</a:t>
            </a:r>
            <a:r>
              <a:rPr lang="ja-JP" altLang="en-US" sz="1100" b="1" dirty="0">
                <a:solidFill>
                  <a:schemeClr val="tx1"/>
                </a:solidFill>
              </a:rPr>
              <a:t>％</a:t>
            </a:r>
            <a:r>
              <a:rPr lang="ja-JP" altLang="en-US" sz="1100" dirty="0">
                <a:solidFill>
                  <a:schemeClr val="tx1"/>
                </a:solidFill>
              </a:rPr>
              <a:t>である。</a:t>
            </a:r>
          </a:p>
          <a:p>
            <a:r>
              <a:rPr lang="ja-JP" altLang="en-US" sz="1100" dirty="0">
                <a:solidFill>
                  <a:schemeClr val="tx1"/>
                </a:solidFill>
              </a:rPr>
              <a:t>　・発生した不正利得のうち</a:t>
            </a:r>
            <a:r>
              <a:rPr lang="en-US" altLang="ja-JP" sz="1100" dirty="0">
                <a:solidFill>
                  <a:schemeClr val="tx1"/>
                </a:solidFill>
              </a:rPr>
              <a:t>93.5</a:t>
            </a:r>
            <a:r>
              <a:rPr lang="ja-JP" altLang="en-US" sz="1100" dirty="0">
                <a:solidFill>
                  <a:schemeClr val="tx1"/>
                </a:solidFill>
              </a:rPr>
              <a:t>％（３か年平均）が</a:t>
            </a:r>
            <a:r>
              <a:rPr lang="ja-JP" altLang="en-US" sz="1100" b="1" dirty="0">
                <a:solidFill>
                  <a:schemeClr val="tx1"/>
                </a:solidFill>
              </a:rPr>
              <a:t>調査（財産・所在）や法的措置を実施せずに回収</a:t>
            </a:r>
            <a:r>
              <a:rPr lang="ja-JP" altLang="en-US" sz="1100" dirty="0">
                <a:solidFill>
                  <a:schemeClr val="tx1"/>
                </a:solidFill>
              </a:rPr>
              <a:t>できている。</a:t>
            </a:r>
          </a:p>
          <a:p>
            <a:r>
              <a:rPr lang="ja-JP" altLang="en-US" sz="1100" dirty="0">
                <a:solidFill>
                  <a:schemeClr val="tx1"/>
                </a:solidFill>
              </a:rPr>
              <a:t>　</a:t>
            </a:r>
            <a:r>
              <a:rPr lang="ja-JP" altLang="en-US" sz="1100" dirty="0" smtClean="0">
                <a:solidFill>
                  <a:schemeClr val="tx1"/>
                </a:solidFill>
              </a:rPr>
              <a:t>・</a:t>
            </a:r>
            <a:r>
              <a:rPr lang="ja-JP" altLang="en-US" sz="1100" b="1" dirty="0">
                <a:solidFill>
                  <a:schemeClr val="tx1"/>
                </a:solidFill>
              </a:rPr>
              <a:t>未収額の内訳は未着手と所在不明</a:t>
            </a:r>
            <a:r>
              <a:rPr lang="ja-JP" altLang="en-US" sz="1100" dirty="0">
                <a:solidFill>
                  <a:schemeClr val="tx1"/>
                </a:solidFill>
              </a:rPr>
              <a:t>である。未着手の債権は、着手すれば債権回収が見込めると考えられ、所在不明についても</a:t>
            </a:r>
          </a:p>
          <a:p>
            <a:r>
              <a:rPr lang="ja-JP" altLang="en-US" sz="1100" dirty="0">
                <a:solidFill>
                  <a:schemeClr val="tx1"/>
                </a:solidFill>
              </a:rPr>
              <a:t>　　早期に着手すれば債権を回収できる可能性が高いと考えられる</a:t>
            </a:r>
            <a:r>
              <a:rPr lang="ja-JP" altLang="en-US" sz="1100" dirty="0" smtClean="0">
                <a:solidFill>
                  <a:schemeClr val="tx1"/>
                </a:solidFill>
              </a:rPr>
              <a:t>。</a:t>
            </a:r>
            <a:endParaRPr lang="ja-JP" altLang="en-US" sz="1100" dirty="0">
              <a:solidFill>
                <a:schemeClr val="tx1"/>
              </a:solidFill>
            </a:endParaRPr>
          </a:p>
        </p:txBody>
      </p:sp>
      <p:sp>
        <p:nvSpPr>
          <p:cNvPr id="9" name="テキスト ボックス 5"/>
          <p:cNvSpPr txBox="1"/>
          <p:nvPr/>
        </p:nvSpPr>
        <p:spPr>
          <a:xfrm>
            <a:off x="7199123" y="3535917"/>
            <a:ext cx="1584176" cy="338554"/>
          </a:xfrm>
          <a:prstGeom prst="rect">
            <a:avLst/>
          </a:prstGeom>
          <a:solidFill>
            <a:schemeClr val="bg1"/>
          </a:solidFill>
          <a:ln w="3175">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800" dirty="0" smtClean="0">
                <a:latin typeface="HGSｺﾞｼｯｸE" panose="020B0900000000000000" pitchFamily="50" charset="-128"/>
                <a:ea typeface="HGSｺﾞｼｯｸE" panose="020B0900000000000000" pitchFamily="50" charset="-128"/>
              </a:rPr>
              <a:t>第</a:t>
            </a:r>
            <a:r>
              <a:rPr lang="en-US" altLang="ja-JP" sz="800" dirty="0" smtClean="0">
                <a:latin typeface="HGSｺﾞｼｯｸE" panose="020B0900000000000000" pitchFamily="50" charset="-128"/>
                <a:ea typeface="HGSｺﾞｼｯｸE" panose="020B0900000000000000" pitchFamily="50" charset="-128"/>
              </a:rPr>
              <a:t>40</a:t>
            </a:r>
            <a:r>
              <a:rPr lang="ja-JP" altLang="en-US" sz="800" dirty="0" smtClean="0">
                <a:latin typeface="HGSｺﾞｼｯｸE" panose="020B0900000000000000" pitchFamily="50" charset="-128"/>
                <a:ea typeface="HGSｺﾞｼｯｸE" panose="020B0900000000000000" pitchFamily="50" charset="-128"/>
              </a:rPr>
              <a:t>回事業運営</a:t>
            </a:r>
            <a:r>
              <a:rPr lang="en-US" altLang="ja-JP" sz="800" dirty="0" smtClean="0">
                <a:latin typeface="HGSｺﾞｼｯｸE" panose="020B0900000000000000" pitchFamily="50" charset="-128"/>
                <a:ea typeface="HGSｺﾞｼｯｸE" panose="020B0900000000000000" pitchFamily="50" charset="-128"/>
              </a:rPr>
              <a:t>WG(H30.11.8)</a:t>
            </a:r>
          </a:p>
          <a:p>
            <a:pPr algn="ctr"/>
            <a:r>
              <a:rPr lang="ja-JP" altLang="en-US" sz="800" dirty="0" smtClean="0">
                <a:latin typeface="HGSｺﾞｼｯｸE" panose="020B0900000000000000" pitchFamily="50" charset="-128"/>
                <a:ea typeface="HGSｺﾞｼｯｸE" panose="020B0900000000000000" pitchFamily="50" charset="-128"/>
              </a:rPr>
              <a:t>調査結果報告</a:t>
            </a:r>
            <a:r>
              <a:rPr lang="ja-JP" altLang="en-US" sz="800" dirty="0">
                <a:latin typeface="HGSｺﾞｼｯｸE" panose="020B0900000000000000" pitchFamily="50" charset="-128"/>
                <a:ea typeface="HGSｺﾞｼｯｸE" panose="020B0900000000000000" pitchFamily="50" charset="-128"/>
              </a:rPr>
              <a:t>済</a:t>
            </a:r>
            <a:r>
              <a:rPr lang="ja-JP" altLang="en-US" sz="800" dirty="0" smtClean="0">
                <a:latin typeface="HGSｺﾞｼｯｸE" panose="020B0900000000000000" pitchFamily="50" charset="-128"/>
                <a:ea typeface="HGSｺﾞｼｯｸE" panose="020B0900000000000000" pitchFamily="50" charset="-128"/>
              </a:rPr>
              <a:t>み</a:t>
            </a:r>
            <a:endParaRPr lang="en-US" altLang="ja-JP" sz="800" dirty="0" smtClean="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741848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679</TotalTime>
  <Words>67</Words>
  <Application>Microsoft Office PowerPoint</Application>
  <PresentationFormat>画面に合わせる (4:3)</PresentationFormat>
  <Paragraphs>34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HGSｺﾞｼｯｸE</vt:lpstr>
      <vt:lpstr>ＭＳ Ｐゴシック</vt:lpstr>
      <vt:lpstr>Arial</vt:lpstr>
      <vt:lpstr>Calibri</vt:lpstr>
      <vt:lpstr>Office ​​テーマ</vt:lpstr>
      <vt:lpstr>府が実施可能な不正利得の回収の検討について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保健事業・医療費適正化作業チーム</dc:title>
  <dc:creator>HOSTNAME</dc:creator>
  <cp:lastModifiedBy>山中　里紗</cp:lastModifiedBy>
  <cp:revision>91</cp:revision>
  <cp:lastPrinted>2019-03-25T05:38:42Z</cp:lastPrinted>
  <dcterms:created xsi:type="dcterms:W3CDTF">2016-06-14T04:57:03Z</dcterms:created>
  <dcterms:modified xsi:type="dcterms:W3CDTF">2019-03-25T05:38:45Z</dcterms:modified>
</cp:coreProperties>
</file>