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2825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720" y="72"/>
      </p:cViewPr>
      <p:guideLst>
        <p:guide orient="horz" pos="2160"/>
        <p:guide pos="3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6490C-7BD9-4AEE-A2AF-C8D4CAAF7F18}" type="datetimeFigureOut">
              <a:rPr kumimoji="1" lang="ja-JP" altLang="en-US" smtClean="0"/>
              <a:t>2019/1/23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746125"/>
            <a:ext cx="53784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ED05A-15CE-4D19-B938-9729A0C5AC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787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458E5-0E31-4554-8958-3DD995BF6404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3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3652" y="2132530"/>
            <a:ext cx="8417401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424" y="3886200"/>
            <a:ext cx="69319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1055-E12C-403B-B10C-8D4A6555F77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6D22E-128E-4E46-9378-6FE72742C74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749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795" y="274638"/>
            <a:ext cx="8912543" cy="1143000"/>
          </a:xfrm>
          <a:prstGeom prst="rect">
            <a:avLst/>
          </a:prstGeom>
        </p:spPr>
        <p:txBody>
          <a:bodyPr vert="horz" lIns="91434" tIns="45717" rIns="91434" bIns="45717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795" y="1600205"/>
            <a:ext cx="8912543" cy="4525963"/>
          </a:xfrm>
          <a:prstGeom prst="rect">
            <a:avLst/>
          </a:prstGeom>
        </p:spPr>
        <p:txBody>
          <a:bodyPr vert="horz" lIns="91434" tIns="45717" rIns="91434" bIns="45717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437" y="6358454"/>
            <a:ext cx="2310659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68"/>
            <a:fld id="{33E3FDBD-F0AE-40DC-812B-E0BA5F1C86A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068"/>
              <a:t>2019/1/23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119" y="6358454"/>
            <a:ext cx="3135895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68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15305" y="6527447"/>
            <a:ext cx="2310659" cy="365125"/>
          </a:xfrm>
          <a:prstGeom prst="rect">
            <a:avLst/>
          </a:prstGeom>
        </p:spPr>
        <p:txBody>
          <a:bodyPr vert="horz" lIns="91434" tIns="45717" rIns="91434" bIns="4571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068"/>
            <a:fld id="{31D6D22E-128E-4E46-9378-6FE72742C74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068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64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068" rtl="0" eaLnBrk="1" latinLnBrk="0" hangingPunct="1">
        <a:spcBef>
          <a:spcPct val="0"/>
        </a:spcBef>
        <a:buNone/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75" indent="-342775" algn="l" defTabSz="914068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679" indent="-285645" algn="l" defTabSz="914068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584" indent="-228516" algn="l" defTabSz="914068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617" indent="-228516" algn="l" defTabSz="914068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651" indent="-228516" algn="l" defTabSz="914068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685" indent="-228516" algn="l" defTabSz="914068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719" indent="-228516" algn="l" defTabSz="914068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751" indent="-228516" algn="l" defTabSz="914068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4784" indent="-228516" algn="l" defTabSz="914068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068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34" algn="l" defTabSz="914068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068" algn="l" defTabSz="914068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01" algn="l" defTabSz="914068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134" algn="l" defTabSz="914068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167" algn="l" defTabSz="914068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201" algn="l" defTabSz="914068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235" algn="l" defTabSz="914068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268" algn="l" defTabSz="914068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/>
          <p:cNvSpPr/>
          <p:nvPr/>
        </p:nvSpPr>
        <p:spPr>
          <a:xfrm>
            <a:off x="292586" y="4384306"/>
            <a:ext cx="9112016" cy="1016329"/>
          </a:xfrm>
          <a:prstGeom prst="rect">
            <a:avLst/>
          </a:prstGeom>
          <a:solidFill>
            <a:srgbClr val="FFFFCC"/>
          </a:solidFill>
          <a:ln w="12700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11270" y="2102400"/>
            <a:ext cx="8387211" cy="151734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accent3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68920" y="750222"/>
            <a:ext cx="6353402" cy="11310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0824" y="951217"/>
            <a:ext cx="4796798" cy="37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36604" y="618367"/>
            <a:ext cx="891794" cy="2910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4609" y="1051421"/>
            <a:ext cx="4793394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black"/>
                </a:solidFill>
              </a:rPr>
              <a:t>一般会計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50" name="フローチャート : 磁気ディスク 49"/>
          <p:cNvSpPr/>
          <p:nvPr/>
        </p:nvSpPr>
        <p:spPr>
          <a:xfrm>
            <a:off x="4166307" y="4384307"/>
            <a:ext cx="4203684" cy="639506"/>
          </a:xfrm>
          <a:prstGeom prst="flowChartMagneticDisk">
            <a:avLst/>
          </a:prstGeom>
          <a:solidFill>
            <a:srgbClr val="FFFF99"/>
          </a:solidFill>
          <a:ln w="158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8" name="フローチャート : 磁気ディスク 27"/>
          <p:cNvSpPr/>
          <p:nvPr/>
        </p:nvSpPr>
        <p:spPr>
          <a:xfrm>
            <a:off x="4553137" y="2406745"/>
            <a:ext cx="3763021" cy="690578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398709" y="4438626"/>
            <a:ext cx="1171424" cy="408240"/>
          </a:xfrm>
          <a:prstGeom prst="rect">
            <a:avLst/>
          </a:prstGeom>
          <a:solidFill>
            <a:srgbClr val="FFFF99"/>
          </a:solidFill>
          <a:ln w="158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75355" y="5229839"/>
            <a:ext cx="1095739" cy="275940"/>
          </a:xfrm>
          <a:prstGeom prst="rect">
            <a:avLst/>
          </a:prstGeom>
          <a:solidFill>
            <a:srgbClr val="FFFF99"/>
          </a:solidFill>
          <a:ln w="158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79" name="円/楕円 78"/>
          <p:cNvSpPr/>
          <p:nvPr/>
        </p:nvSpPr>
        <p:spPr>
          <a:xfrm>
            <a:off x="3597827" y="5888673"/>
            <a:ext cx="1800815" cy="359100"/>
          </a:xfrm>
          <a:prstGeom prst="ellipse">
            <a:avLst/>
          </a:prstGeom>
          <a:gradFill>
            <a:gsLst>
              <a:gs pos="50000">
                <a:schemeClr val="accent4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6200000" scaled="1"/>
          </a:gradFill>
          <a:ln w="158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598658" y="5909360"/>
            <a:ext cx="1810813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black"/>
                </a:solidFill>
              </a:rPr>
              <a:t>被保険者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3256" y="658099"/>
            <a:ext cx="888015" cy="297517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dirty="0" smtClean="0">
                <a:solidFill>
                  <a:prstClr val="black"/>
                </a:solidFill>
              </a:rPr>
              <a:t>国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883821" y="2047744"/>
            <a:ext cx="1113763" cy="2910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63787" y="2074712"/>
            <a:ext cx="1143762" cy="297517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dirty="0" smtClean="0">
                <a:solidFill>
                  <a:prstClr val="black"/>
                </a:solidFill>
              </a:rPr>
              <a:t>都道府県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059380" y="2588374"/>
            <a:ext cx="906909" cy="4082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046190" y="2640795"/>
            <a:ext cx="922598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black"/>
                </a:solidFill>
              </a:rPr>
              <a:t>一般会計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76892" y="5213748"/>
            <a:ext cx="1136212" cy="302647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dirty="0" smtClean="0">
                <a:solidFill>
                  <a:prstClr val="black"/>
                </a:solidFill>
              </a:rPr>
              <a:t>市町村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21447" y="4488397"/>
            <a:ext cx="952915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black"/>
                </a:solidFill>
              </a:rPr>
              <a:t>一般会計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634565" y="4601980"/>
            <a:ext cx="1308498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black"/>
                </a:solidFill>
              </a:rPr>
              <a:t>国保特別会計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109810" y="2707182"/>
            <a:ext cx="2831473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black"/>
                </a:solidFill>
              </a:rPr>
              <a:t>国保特別会計</a:t>
            </a:r>
            <a:r>
              <a:rPr lang="en-US" altLang="ja-JP" sz="1400" dirty="0" smtClean="0">
                <a:solidFill>
                  <a:srgbClr val="FF0000"/>
                </a:solidFill>
              </a:rPr>
              <a:t>【</a:t>
            </a:r>
            <a:r>
              <a:rPr lang="ja-JP" altLang="en-US" sz="1400" dirty="0" smtClean="0">
                <a:solidFill>
                  <a:srgbClr val="FF0000"/>
                </a:solidFill>
              </a:rPr>
              <a:t>約</a:t>
            </a:r>
            <a:r>
              <a:rPr lang="en-US" altLang="ja-JP" sz="1400" dirty="0" smtClean="0">
                <a:solidFill>
                  <a:srgbClr val="FF0000"/>
                </a:solidFill>
              </a:rPr>
              <a:t>8,218</a:t>
            </a:r>
            <a:r>
              <a:rPr lang="ja-JP" altLang="en-US" sz="1400" dirty="0" smtClean="0">
                <a:solidFill>
                  <a:srgbClr val="FF0000"/>
                </a:solidFill>
              </a:rPr>
              <a:t>億円</a:t>
            </a:r>
            <a:r>
              <a:rPr lang="en-US" altLang="ja-JP" sz="1400" dirty="0" smtClean="0">
                <a:solidFill>
                  <a:srgbClr val="FF0000"/>
                </a:solidFill>
              </a:rPr>
              <a:t>】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grpSp>
        <p:nvGrpSpPr>
          <p:cNvPr id="2" name="グループ化 89"/>
          <p:cNvGrpSpPr/>
          <p:nvPr/>
        </p:nvGrpSpPr>
        <p:grpSpPr>
          <a:xfrm>
            <a:off x="7061744" y="5440314"/>
            <a:ext cx="1224641" cy="403278"/>
            <a:chOff x="8319907" y="5577622"/>
            <a:chExt cx="1166699" cy="342000"/>
          </a:xfrm>
        </p:grpSpPr>
        <p:sp>
          <p:nvSpPr>
            <p:cNvPr id="78" name="円/楕円 77"/>
            <p:cNvSpPr/>
            <p:nvPr/>
          </p:nvSpPr>
          <p:spPr>
            <a:xfrm>
              <a:off x="8345406" y="5577622"/>
              <a:ext cx="1141200" cy="342000"/>
            </a:xfrm>
            <a:prstGeom prst="ellipse">
              <a:avLst/>
            </a:prstGeom>
            <a:gradFill>
              <a:gsLst>
                <a:gs pos="50000">
                  <a:schemeClr val="accent4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 w="158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8319907" y="5618117"/>
              <a:ext cx="1166699" cy="26101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ja-JP" altLang="en-US" sz="1400" dirty="0" smtClean="0">
                  <a:solidFill>
                    <a:prstClr val="black"/>
                  </a:solidFill>
                </a:rPr>
                <a:t>国保連</a:t>
              </a:r>
              <a:endParaRPr lang="ja-JP" altLang="en-US" sz="1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" name="グループ化 94"/>
          <p:cNvGrpSpPr/>
          <p:nvPr/>
        </p:nvGrpSpPr>
        <p:grpSpPr>
          <a:xfrm>
            <a:off x="6155265" y="6259518"/>
            <a:ext cx="1224641" cy="359100"/>
            <a:chOff x="6821713" y="6183948"/>
            <a:chExt cx="1166699" cy="342000"/>
          </a:xfrm>
        </p:grpSpPr>
        <p:sp>
          <p:nvSpPr>
            <p:cNvPr id="77" name="円/楕円 76"/>
            <p:cNvSpPr/>
            <p:nvPr/>
          </p:nvSpPr>
          <p:spPr>
            <a:xfrm>
              <a:off x="6836574" y="6183948"/>
              <a:ext cx="1141200" cy="342000"/>
            </a:xfrm>
            <a:prstGeom prst="ellipse">
              <a:avLst/>
            </a:prstGeom>
            <a:gradFill>
              <a:gsLst>
                <a:gs pos="50000">
                  <a:schemeClr val="accent4">
                    <a:lumMod val="60000"/>
                    <a:lumOff val="40000"/>
                  </a:schemeClr>
                </a:gs>
                <a:gs pos="100000">
                  <a:schemeClr val="bg1"/>
                </a:gs>
              </a:gsLst>
              <a:lin ang="16200000" scaled="1"/>
            </a:gradFill>
            <a:ln w="158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6821713" y="6209209"/>
              <a:ext cx="1166699" cy="29312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ja-JP" altLang="en-US" sz="1400" dirty="0" smtClean="0">
                  <a:solidFill>
                    <a:prstClr val="black"/>
                  </a:solidFill>
                </a:rPr>
                <a:t>医療機関</a:t>
              </a:r>
              <a:endParaRPr lang="ja-JP" altLang="en-US" sz="14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97" name="直線矢印コネクタ 96"/>
          <p:cNvCxnSpPr/>
          <p:nvPr/>
        </p:nvCxnSpPr>
        <p:spPr>
          <a:xfrm>
            <a:off x="7440825" y="5025003"/>
            <a:ext cx="248" cy="45643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87"/>
          <p:cNvGrpSpPr/>
          <p:nvPr/>
        </p:nvGrpSpPr>
        <p:grpSpPr>
          <a:xfrm>
            <a:off x="7055795" y="5106553"/>
            <a:ext cx="880457" cy="255140"/>
            <a:chOff x="6088257" y="5498005"/>
            <a:chExt cx="838800" cy="242990"/>
          </a:xfrm>
        </p:grpSpPr>
        <p:sp>
          <p:nvSpPr>
            <p:cNvPr id="66" name="正方形/長方形 65"/>
            <p:cNvSpPr/>
            <p:nvPr/>
          </p:nvSpPr>
          <p:spPr>
            <a:xfrm>
              <a:off x="6088257" y="5498005"/>
              <a:ext cx="838800" cy="230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00" dirty="0">
                <a:solidFill>
                  <a:prstClr val="white"/>
                </a:solidFill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6120929" y="5530926"/>
              <a:ext cx="799707" cy="21006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保険給付費</a:t>
              </a:r>
              <a:endParaRPr lang="en-US" altLang="ja-JP" sz="1000" dirty="0" smtClean="0">
                <a:solidFill>
                  <a:prstClr val="black"/>
                </a:solidFill>
              </a:endParaRPr>
            </a:p>
          </p:txBody>
        </p:sp>
      </p:grpSp>
      <p:cxnSp>
        <p:nvCxnSpPr>
          <p:cNvPr id="100" name="直線矢印コネクタ 99"/>
          <p:cNvCxnSpPr/>
          <p:nvPr/>
        </p:nvCxnSpPr>
        <p:spPr>
          <a:xfrm flipH="1">
            <a:off x="7195428" y="5801387"/>
            <a:ext cx="245645" cy="50119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88"/>
          <p:cNvGrpSpPr/>
          <p:nvPr/>
        </p:nvGrpSpPr>
        <p:grpSpPr>
          <a:xfrm>
            <a:off x="6952284" y="5924792"/>
            <a:ext cx="880458" cy="249885"/>
            <a:chOff x="6839762" y="6183948"/>
            <a:chExt cx="838800" cy="237986"/>
          </a:xfrm>
        </p:grpSpPr>
        <p:sp>
          <p:nvSpPr>
            <p:cNvPr id="69" name="正方形/長方形 68"/>
            <p:cNvSpPr/>
            <p:nvPr/>
          </p:nvSpPr>
          <p:spPr>
            <a:xfrm>
              <a:off x="6839762" y="6183948"/>
              <a:ext cx="838800" cy="230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00" dirty="0">
                <a:solidFill>
                  <a:prstClr val="white"/>
                </a:solidFill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6875125" y="6211864"/>
              <a:ext cx="799707" cy="21007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保険給付費</a:t>
              </a:r>
              <a:endParaRPr lang="en-US" altLang="ja-JP" sz="1000" dirty="0" smtClean="0">
                <a:solidFill>
                  <a:prstClr val="black"/>
                </a:solidFill>
              </a:endParaRPr>
            </a:p>
          </p:txBody>
        </p:sp>
      </p:grpSp>
      <p:cxnSp>
        <p:nvCxnSpPr>
          <p:cNvPr id="105" name="直線矢印コネクタ 104"/>
          <p:cNvCxnSpPr/>
          <p:nvPr/>
        </p:nvCxnSpPr>
        <p:spPr>
          <a:xfrm flipH="1">
            <a:off x="5248251" y="5013433"/>
            <a:ext cx="1284931" cy="93600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グループ化 101"/>
          <p:cNvGrpSpPr/>
          <p:nvPr/>
        </p:nvGrpSpPr>
        <p:grpSpPr>
          <a:xfrm>
            <a:off x="5491026" y="5405748"/>
            <a:ext cx="930851" cy="255140"/>
            <a:chOff x="6088257" y="5498005"/>
            <a:chExt cx="886808" cy="242990"/>
          </a:xfrm>
        </p:grpSpPr>
        <p:sp>
          <p:nvSpPr>
            <p:cNvPr id="103" name="正方形/長方形 102"/>
            <p:cNvSpPr/>
            <p:nvPr/>
          </p:nvSpPr>
          <p:spPr>
            <a:xfrm>
              <a:off x="6088257" y="5498005"/>
              <a:ext cx="838800" cy="230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00" dirty="0">
                <a:solidFill>
                  <a:prstClr val="white"/>
                </a:solidFill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6175358" y="5530925"/>
              <a:ext cx="799707" cy="21007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現金給付</a:t>
              </a:r>
              <a:endParaRPr lang="en-US" altLang="ja-JP" sz="1000" dirty="0" smtClean="0">
                <a:solidFill>
                  <a:prstClr val="black"/>
                </a:solidFill>
              </a:endParaRPr>
            </a:p>
          </p:txBody>
        </p:sp>
      </p:grpSp>
      <p:cxnSp>
        <p:nvCxnSpPr>
          <p:cNvPr id="110" name="直線矢印コネクタ 109"/>
          <p:cNvCxnSpPr>
            <a:stCxn id="75" idx="1"/>
            <a:endCxn id="79" idx="6"/>
          </p:cNvCxnSpPr>
          <p:nvPr/>
        </p:nvCxnSpPr>
        <p:spPr>
          <a:xfrm flipH="1" flipV="1">
            <a:off x="5399274" y="6068223"/>
            <a:ext cx="755841" cy="37170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グループ化 106"/>
          <p:cNvGrpSpPr/>
          <p:nvPr/>
        </p:nvGrpSpPr>
        <p:grpSpPr>
          <a:xfrm>
            <a:off x="5337848" y="6190634"/>
            <a:ext cx="779384" cy="253702"/>
            <a:chOff x="6088257" y="5498005"/>
            <a:chExt cx="941861" cy="244415"/>
          </a:xfrm>
        </p:grpSpPr>
        <p:sp>
          <p:nvSpPr>
            <p:cNvPr id="108" name="正方形/長方形 107"/>
            <p:cNvSpPr/>
            <p:nvPr/>
          </p:nvSpPr>
          <p:spPr>
            <a:xfrm>
              <a:off x="6088257" y="5498005"/>
              <a:ext cx="838800" cy="230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00" dirty="0">
                <a:solidFill>
                  <a:prstClr val="white"/>
                </a:solidFill>
              </a:endParaRPr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6104550" y="5529921"/>
              <a:ext cx="925568" cy="21249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現物給付</a:t>
              </a:r>
              <a:endParaRPr lang="en-US" altLang="ja-JP" sz="1000" dirty="0" smtClean="0">
                <a:solidFill>
                  <a:prstClr val="black"/>
                </a:solidFill>
              </a:endParaRPr>
            </a:p>
          </p:txBody>
        </p:sp>
      </p:grpSp>
      <p:cxnSp>
        <p:nvCxnSpPr>
          <p:cNvPr id="6" name="直線コネクタ 5"/>
          <p:cNvCxnSpPr/>
          <p:nvPr/>
        </p:nvCxnSpPr>
        <p:spPr>
          <a:xfrm>
            <a:off x="722421" y="1329217"/>
            <a:ext cx="0" cy="27690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238373" y="1468121"/>
            <a:ext cx="3095352" cy="28469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cxnSp>
        <p:nvCxnSpPr>
          <p:cNvPr id="20" name="直線矢印コネクタ 19"/>
          <p:cNvCxnSpPr>
            <a:endCxn id="76" idx="3"/>
          </p:cNvCxnSpPr>
          <p:nvPr/>
        </p:nvCxnSpPr>
        <p:spPr>
          <a:xfrm flipH="1" flipV="1">
            <a:off x="8286385" y="5641954"/>
            <a:ext cx="1232218" cy="571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>
            <a:off x="9473438" y="3469070"/>
            <a:ext cx="45165" cy="217288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テキスト ボックス 105"/>
          <p:cNvSpPr txBox="1"/>
          <p:nvPr/>
        </p:nvSpPr>
        <p:spPr>
          <a:xfrm>
            <a:off x="8695224" y="3418973"/>
            <a:ext cx="1174349" cy="5027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>
                <a:lumMod val="75000"/>
              </a:schemeClr>
            </a:solidFill>
            <a:prstDash val="dash"/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ts val="1600"/>
              </a:lnSpc>
            </a:pPr>
            <a:r>
              <a:rPr lang="ja-JP" altLang="en-US" sz="1100" dirty="0" smtClean="0">
                <a:solidFill>
                  <a:prstClr val="black"/>
                </a:solidFill>
              </a:rPr>
              <a:t>支払の簡素化</a:t>
            </a:r>
            <a:endParaRPr lang="en-US" altLang="ja-JP" sz="1100" dirty="0" smtClean="0">
              <a:solidFill>
                <a:prstClr val="black"/>
              </a:solidFill>
            </a:endParaRPr>
          </a:p>
          <a:p>
            <a:pPr algn="ctr">
              <a:lnSpc>
                <a:spcPts val="1600"/>
              </a:lnSpc>
            </a:pPr>
            <a:endParaRPr lang="en-US" altLang="ja-JP" sz="1100" dirty="0" smtClean="0">
              <a:solidFill>
                <a:prstClr val="black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243520" y="1500180"/>
            <a:ext cx="3383291" cy="220573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・</a:t>
            </a:r>
            <a:r>
              <a:rPr lang="ja-JP" altLang="en-US" sz="1000" dirty="0">
                <a:solidFill>
                  <a:prstClr val="black"/>
                </a:solidFill>
              </a:rPr>
              <a:t>保険基盤安定繰入金（保険者支援</a:t>
            </a:r>
            <a:r>
              <a:rPr lang="ja-JP" altLang="en-US" sz="1000" dirty="0" smtClean="0">
                <a:solidFill>
                  <a:prstClr val="black"/>
                </a:solidFill>
              </a:rPr>
              <a:t>制度分）</a:t>
            </a:r>
            <a:r>
              <a:rPr lang="en-US" altLang="ja-JP" sz="1000" dirty="0" smtClean="0">
                <a:solidFill>
                  <a:prstClr val="black"/>
                </a:solidFill>
              </a:rPr>
              <a:t>1/2</a:t>
            </a: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784" y="10752"/>
            <a:ext cx="9902825" cy="400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フロー図</a:t>
            </a:r>
            <a:endParaRPr lang="ja-JP" altLang="en-US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111" name="直線コネクタ 110"/>
          <p:cNvCxnSpPr/>
          <p:nvPr/>
        </p:nvCxnSpPr>
        <p:spPr>
          <a:xfrm>
            <a:off x="-42651" y="394722"/>
            <a:ext cx="1027829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1" name="直方体 100"/>
          <p:cNvSpPr/>
          <p:nvPr/>
        </p:nvSpPr>
        <p:spPr>
          <a:xfrm>
            <a:off x="8370335" y="2196098"/>
            <a:ext cx="1103103" cy="887755"/>
          </a:xfrm>
          <a:prstGeom prst="cube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8298350" y="2406745"/>
            <a:ext cx="1079774" cy="677108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r>
              <a:rPr lang="ja-JP" altLang="en-US" sz="1000" dirty="0" smtClean="0">
                <a:solidFill>
                  <a:prstClr val="black"/>
                </a:solidFill>
              </a:rPr>
              <a:t>財政安定化</a:t>
            </a:r>
            <a:endParaRPr lang="en-US" altLang="ja-JP" sz="1000" dirty="0" smtClean="0">
              <a:solidFill>
                <a:prstClr val="black"/>
              </a:solidFill>
            </a:endParaRPr>
          </a:p>
          <a:p>
            <a:r>
              <a:rPr lang="ja-JP" altLang="en-US" sz="1000" dirty="0" smtClean="0">
                <a:solidFill>
                  <a:prstClr val="black"/>
                </a:solidFill>
              </a:rPr>
              <a:t>基金</a:t>
            </a:r>
            <a:endParaRPr lang="en-US" altLang="ja-JP" sz="1000" dirty="0" smtClean="0">
              <a:solidFill>
                <a:prstClr val="black"/>
              </a:solidFill>
            </a:endParaRPr>
          </a:p>
          <a:p>
            <a:r>
              <a:rPr lang="en-US" altLang="ja-JP" sz="1000" dirty="0" smtClean="0">
                <a:solidFill>
                  <a:srgbClr val="FF0000"/>
                </a:solidFill>
              </a:rPr>
              <a:t>【</a:t>
            </a:r>
            <a:r>
              <a:rPr lang="ja-JP" altLang="en-US" sz="1000" dirty="0" smtClean="0">
                <a:solidFill>
                  <a:srgbClr val="FF0000"/>
                </a:solidFill>
              </a:rPr>
              <a:t>規模</a:t>
            </a:r>
            <a:r>
              <a:rPr lang="en-US" altLang="ja-JP" sz="1000" dirty="0" smtClean="0">
                <a:solidFill>
                  <a:srgbClr val="FF0000"/>
                </a:solidFill>
              </a:rPr>
              <a:t>128</a:t>
            </a:r>
            <a:r>
              <a:rPr lang="ja-JP" altLang="en-US" sz="1000" dirty="0" smtClean="0">
                <a:solidFill>
                  <a:srgbClr val="FF0000"/>
                </a:solidFill>
              </a:rPr>
              <a:t>億円</a:t>
            </a:r>
            <a:r>
              <a:rPr lang="en-US" altLang="ja-JP" sz="1000" dirty="0" smtClean="0">
                <a:solidFill>
                  <a:srgbClr val="FF0000"/>
                </a:solidFill>
              </a:rPr>
              <a:t>】</a:t>
            </a:r>
          </a:p>
          <a:p>
            <a:r>
              <a:rPr lang="ja-JP" altLang="en-US" sz="800" dirty="0" smtClean="0">
                <a:solidFill>
                  <a:srgbClr val="FF0000"/>
                </a:solidFill>
              </a:rPr>
              <a:t>（うち特例</a:t>
            </a:r>
            <a:r>
              <a:rPr lang="en-US" altLang="ja-JP" sz="800" dirty="0" smtClean="0">
                <a:solidFill>
                  <a:srgbClr val="FF0000"/>
                </a:solidFill>
              </a:rPr>
              <a:t>34</a:t>
            </a:r>
            <a:r>
              <a:rPr lang="ja-JP" altLang="en-US" sz="800" dirty="0" smtClean="0">
                <a:solidFill>
                  <a:srgbClr val="FF0000"/>
                </a:solidFill>
              </a:rPr>
              <a:t>億円）</a:t>
            </a:r>
            <a:endParaRPr lang="ja-JP" altLang="en-US" sz="1000" dirty="0">
              <a:solidFill>
                <a:srgbClr val="FF0000"/>
              </a:solidFill>
            </a:endParaRPr>
          </a:p>
        </p:txBody>
      </p:sp>
      <p:cxnSp>
        <p:nvCxnSpPr>
          <p:cNvPr id="127" name="直線矢印コネクタ 126"/>
          <p:cNvCxnSpPr/>
          <p:nvPr/>
        </p:nvCxnSpPr>
        <p:spPr>
          <a:xfrm flipH="1">
            <a:off x="8140082" y="2384871"/>
            <a:ext cx="215956" cy="7200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グループ化 83"/>
          <p:cNvGrpSpPr/>
          <p:nvPr/>
        </p:nvGrpSpPr>
        <p:grpSpPr>
          <a:xfrm>
            <a:off x="7002278" y="539915"/>
            <a:ext cx="2242817" cy="453600"/>
            <a:chOff x="7639477" y="1658043"/>
            <a:chExt cx="1224000" cy="432000"/>
          </a:xfrm>
          <a:gradFill>
            <a:gsLst>
              <a:gs pos="50000">
                <a:srgbClr val="FF7C80"/>
              </a:gs>
              <a:gs pos="100000">
                <a:schemeClr val="bg1"/>
              </a:gs>
            </a:gsLst>
            <a:lin ang="16200000" scaled="1"/>
          </a:gradFill>
        </p:grpSpPr>
        <p:sp>
          <p:nvSpPr>
            <p:cNvPr id="116" name="円/楕円 115"/>
            <p:cNvSpPr/>
            <p:nvPr/>
          </p:nvSpPr>
          <p:spPr>
            <a:xfrm>
              <a:off x="7639477" y="1658043"/>
              <a:ext cx="1224000" cy="432000"/>
            </a:xfrm>
            <a:prstGeom prst="ellipse">
              <a:avLst/>
            </a:prstGeom>
            <a:grpFill/>
            <a:ln w="15875"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7665761" y="1723524"/>
              <a:ext cx="1166699" cy="29312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ja-JP" altLang="en-US" sz="1400" dirty="0" smtClean="0">
                  <a:solidFill>
                    <a:prstClr val="black"/>
                  </a:solidFill>
                </a:rPr>
                <a:t>支払基金</a:t>
              </a:r>
              <a:endParaRPr lang="ja-JP" altLang="en-US" sz="14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23" name="直線矢印コネクタ 122"/>
          <p:cNvCxnSpPr/>
          <p:nvPr/>
        </p:nvCxnSpPr>
        <p:spPr>
          <a:xfrm flipV="1">
            <a:off x="1402849" y="4879203"/>
            <a:ext cx="0" cy="82800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グループ化 106"/>
          <p:cNvGrpSpPr/>
          <p:nvPr/>
        </p:nvGrpSpPr>
        <p:grpSpPr>
          <a:xfrm>
            <a:off x="5337848" y="6184584"/>
            <a:ext cx="779384" cy="348813"/>
            <a:chOff x="6088257" y="5496666"/>
            <a:chExt cx="941861" cy="279020"/>
          </a:xfrm>
        </p:grpSpPr>
        <p:sp>
          <p:nvSpPr>
            <p:cNvPr id="125" name="正方形/長方形 124"/>
            <p:cNvSpPr/>
            <p:nvPr/>
          </p:nvSpPr>
          <p:spPr>
            <a:xfrm>
              <a:off x="6088257" y="5498005"/>
              <a:ext cx="838800" cy="230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000" dirty="0">
                <a:solidFill>
                  <a:prstClr val="white"/>
                </a:solidFill>
              </a:endParaRPr>
            </a:p>
          </p:txBody>
        </p:sp>
        <p:sp>
          <p:nvSpPr>
            <p:cNvPr id="126" name="テキスト ボックス 125"/>
            <p:cNvSpPr txBox="1"/>
            <p:nvPr/>
          </p:nvSpPr>
          <p:spPr>
            <a:xfrm>
              <a:off x="6104550" y="5496666"/>
              <a:ext cx="925568" cy="27902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現物給付</a:t>
              </a:r>
              <a:endParaRPr lang="en-US" altLang="ja-JP" sz="1000" dirty="0" smtClean="0">
                <a:solidFill>
                  <a:prstClr val="black"/>
                </a:solidFill>
              </a:endParaRPr>
            </a:p>
            <a:p>
              <a:pPr algn="ctr"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（診療）</a:t>
              </a:r>
              <a:endParaRPr lang="en-US" altLang="ja-JP" sz="1000" dirty="0" smtClean="0">
                <a:solidFill>
                  <a:prstClr val="black"/>
                </a:solidFill>
              </a:endParaRPr>
            </a:p>
          </p:txBody>
        </p:sp>
      </p:grpSp>
      <p:sp>
        <p:nvSpPr>
          <p:cNvPr id="130" name="正方形/長方形 129"/>
          <p:cNvSpPr/>
          <p:nvPr/>
        </p:nvSpPr>
        <p:spPr>
          <a:xfrm>
            <a:off x="465356" y="5704210"/>
            <a:ext cx="2087563" cy="1065126"/>
          </a:xfrm>
          <a:prstGeom prst="rect">
            <a:avLst/>
          </a:prstGeom>
          <a:solidFill>
            <a:srgbClr val="FF9900"/>
          </a:solidFill>
          <a:ln w="127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464479" y="5689216"/>
            <a:ext cx="1439698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prstClr val="black"/>
                </a:solidFill>
              </a:rPr>
              <a:t>地方交付税措置</a:t>
            </a:r>
            <a:endParaRPr lang="ja-JP" altLang="en-US" sz="1400" b="1" dirty="0">
              <a:solidFill>
                <a:prstClr val="black"/>
              </a:solidFill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537341" y="5977248"/>
            <a:ext cx="1943593" cy="2160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537341" y="6228312"/>
            <a:ext cx="1943593" cy="2160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537341" y="6483532"/>
            <a:ext cx="1943593" cy="2160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536464" y="6233316"/>
            <a:ext cx="2159548" cy="220573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・基盤安定（保険者支援）</a:t>
            </a:r>
            <a:endParaRPr lang="ja-JP" altLang="en-US" sz="1000" dirty="0" smtClean="0">
              <a:solidFill>
                <a:srgbClr val="FF0000"/>
              </a:solidFill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536997" y="6483532"/>
            <a:ext cx="2000031" cy="220573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・財政安定化支援事業</a:t>
            </a:r>
            <a:endParaRPr lang="ja-JP" altLang="en-US" sz="1000" dirty="0" smtClean="0">
              <a:solidFill>
                <a:srgbClr val="FF0000"/>
              </a:solidFill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537340" y="5972699"/>
            <a:ext cx="2231533" cy="220573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・基盤安定（法定軽減分）</a:t>
            </a:r>
            <a:endParaRPr lang="ja-JP" altLang="en-US" sz="1000" dirty="0" smtClean="0">
              <a:solidFill>
                <a:srgbClr val="FF0000"/>
              </a:solidFill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3344231" y="1205309"/>
            <a:ext cx="3423353" cy="1108451"/>
            <a:chOff x="3345304" y="1330992"/>
            <a:chExt cx="3269800" cy="1177206"/>
          </a:xfrm>
        </p:grpSpPr>
        <p:sp>
          <p:nvSpPr>
            <p:cNvPr id="35" name="下矢印 34"/>
            <p:cNvSpPr/>
            <p:nvPr/>
          </p:nvSpPr>
          <p:spPr>
            <a:xfrm>
              <a:off x="3345304" y="1330992"/>
              <a:ext cx="3269800" cy="1177206"/>
            </a:xfrm>
            <a:prstGeom prst="downArrow">
              <a:avLst>
                <a:gd name="adj1" fmla="val 90023"/>
                <a:gd name="adj2" fmla="val 21655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446725" y="1368500"/>
              <a:ext cx="1572827" cy="91522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・定率</a:t>
              </a:r>
              <a:r>
                <a:rPr lang="ja-JP" altLang="en-US" sz="1000" dirty="0">
                  <a:solidFill>
                    <a:prstClr val="black"/>
                  </a:solidFill>
                </a:rPr>
                <a:t>国庫</a:t>
              </a:r>
              <a:r>
                <a:rPr lang="ja-JP" altLang="en-US" sz="1000" dirty="0" smtClean="0">
                  <a:solidFill>
                    <a:prstClr val="black"/>
                  </a:solidFill>
                </a:rPr>
                <a:t>負担</a:t>
              </a:r>
              <a:r>
                <a:rPr lang="en-US" altLang="ja-JP" sz="1000" dirty="0" smtClean="0">
                  <a:solidFill>
                    <a:prstClr val="black"/>
                  </a:solidFill>
                </a:rPr>
                <a:t>32</a:t>
              </a:r>
              <a:r>
                <a:rPr lang="ja-JP" altLang="en-US" sz="1000" dirty="0" smtClean="0">
                  <a:solidFill>
                    <a:prstClr val="black"/>
                  </a:solidFill>
                </a:rPr>
                <a:t>％</a:t>
              </a:r>
              <a:endParaRPr lang="en-US" altLang="ja-JP" sz="1000" dirty="0" smtClean="0">
                <a:solidFill>
                  <a:prstClr val="black"/>
                </a:solidFill>
              </a:endParaRPr>
            </a:p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　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【1,630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億円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】</a:t>
              </a:r>
            </a:p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・調整交付金（国）</a:t>
              </a:r>
              <a:r>
                <a:rPr lang="en-US" altLang="ja-JP" sz="1000" dirty="0" smtClean="0">
                  <a:solidFill>
                    <a:prstClr val="black"/>
                  </a:solidFill>
                </a:rPr>
                <a:t>9</a:t>
              </a:r>
              <a:r>
                <a:rPr lang="ja-JP" altLang="en-US" sz="1000" dirty="0" smtClean="0">
                  <a:solidFill>
                    <a:prstClr val="black"/>
                  </a:solidFill>
                </a:rPr>
                <a:t>％</a:t>
              </a:r>
              <a:endParaRPr lang="en-US" altLang="ja-JP" sz="1000" dirty="0" smtClean="0">
                <a:solidFill>
                  <a:prstClr val="black"/>
                </a:solidFill>
              </a:endParaRPr>
            </a:p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　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【714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億円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】</a:t>
              </a:r>
            </a:p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・保険者努力支援分</a:t>
              </a:r>
              <a:endParaRPr lang="en-US" altLang="ja-JP" sz="1000" dirty="0" smtClean="0">
                <a:solidFill>
                  <a:prstClr val="black"/>
                </a:solidFill>
              </a:endParaRPr>
            </a:p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　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【49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億円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】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482884" y="1368500"/>
              <a:ext cx="2088232" cy="91522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　・高額医療費負担金</a:t>
              </a:r>
              <a:r>
                <a:rPr lang="en-US" altLang="ja-JP" sz="1000" dirty="0" smtClean="0">
                  <a:solidFill>
                    <a:prstClr val="black"/>
                  </a:solidFill>
                </a:rPr>
                <a:t>1/4</a:t>
              </a:r>
              <a:r>
                <a:rPr lang="ja-JP" altLang="en-US" sz="1000" dirty="0" smtClean="0">
                  <a:solidFill>
                    <a:prstClr val="black"/>
                  </a:solidFill>
                </a:rPr>
                <a:t>相当分　　</a:t>
              </a:r>
              <a:endParaRPr lang="en-US" altLang="ja-JP" sz="1000" dirty="0" smtClean="0">
                <a:solidFill>
                  <a:prstClr val="black"/>
                </a:solidFill>
              </a:endParaRPr>
            </a:p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　　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【76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億円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】</a:t>
              </a:r>
            </a:p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　・特定健診</a:t>
              </a:r>
              <a:r>
                <a:rPr lang="en-US" altLang="ja-JP" sz="1000" dirty="0" smtClean="0">
                  <a:solidFill>
                    <a:prstClr val="black"/>
                  </a:solidFill>
                </a:rPr>
                <a:t>1/3</a:t>
              </a:r>
            </a:p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　　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【10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億円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】</a:t>
              </a:r>
            </a:p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　・財政安定化基金積立金</a:t>
              </a:r>
              <a:r>
                <a:rPr lang="en-US" altLang="ja-JP" sz="1000" dirty="0" smtClean="0">
                  <a:solidFill>
                    <a:prstClr val="black"/>
                  </a:solidFill>
                </a:rPr>
                <a:t>10/10</a:t>
              </a:r>
            </a:p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　　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【</a:t>
              </a:r>
              <a:r>
                <a:rPr lang="en-US" altLang="ja-JP" sz="1000" dirty="0">
                  <a:solidFill>
                    <a:srgbClr val="FF0000"/>
                  </a:solidFill>
                </a:rPr>
                <a:t>0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億円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】</a:t>
              </a:r>
            </a:p>
          </p:txBody>
        </p:sp>
      </p:grpSp>
      <p:sp>
        <p:nvSpPr>
          <p:cNvPr id="47" name="下矢印 46"/>
          <p:cNvSpPr/>
          <p:nvPr/>
        </p:nvSpPr>
        <p:spPr>
          <a:xfrm>
            <a:off x="6682684" y="1000907"/>
            <a:ext cx="1258600" cy="1101493"/>
          </a:xfrm>
          <a:prstGeom prst="downArrow">
            <a:avLst>
              <a:gd name="adj1" fmla="val 86975"/>
              <a:gd name="adj2" fmla="val 31261"/>
            </a:avLst>
          </a:prstGeom>
          <a:solidFill>
            <a:srgbClr val="FFCCFF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5" name="グループ化 44"/>
          <p:cNvGrpSpPr/>
          <p:nvPr/>
        </p:nvGrpSpPr>
        <p:grpSpPr>
          <a:xfrm>
            <a:off x="2076335" y="2047744"/>
            <a:ext cx="3019093" cy="1627220"/>
            <a:chOff x="2194004" y="2263770"/>
            <a:chExt cx="2284536" cy="1131297"/>
          </a:xfrm>
        </p:grpSpPr>
        <p:sp>
          <p:nvSpPr>
            <p:cNvPr id="38" name="右矢印 37"/>
            <p:cNvSpPr/>
            <p:nvPr/>
          </p:nvSpPr>
          <p:spPr>
            <a:xfrm>
              <a:off x="2194005" y="2263770"/>
              <a:ext cx="1858971" cy="1131297"/>
            </a:xfrm>
            <a:prstGeom prst="rightArrow">
              <a:avLst>
                <a:gd name="adj1" fmla="val 80310"/>
                <a:gd name="adj2" fmla="val 36217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2194004" y="2375148"/>
              <a:ext cx="2284536" cy="92901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lang="ja-JP" altLang="en-US" sz="1000" dirty="0"/>
                <a:t>・</a:t>
              </a:r>
              <a:r>
                <a:rPr lang="ja-JP" altLang="en-US" sz="1000" dirty="0" smtClean="0"/>
                <a:t>特別会計繰出金（義務）</a:t>
              </a:r>
              <a:endParaRPr lang="en-US" altLang="ja-JP" sz="1000" dirty="0" smtClean="0"/>
            </a:p>
            <a:p>
              <a:pPr>
                <a:lnSpc>
                  <a:spcPts val="1000"/>
                </a:lnSpc>
              </a:pPr>
              <a:r>
                <a:rPr lang="ja-JP" altLang="en-US" sz="1000" dirty="0"/>
                <a:t>　</a:t>
              </a:r>
              <a:r>
                <a:rPr lang="ja-JP" altLang="en-US" sz="1000" dirty="0" smtClean="0"/>
                <a:t>＞都道府県繰入９％相当分</a:t>
              </a:r>
              <a:endParaRPr lang="en-US" altLang="ja-JP" sz="1000" dirty="0" smtClean="0"/>
            </a:p>
            <a:p>
              <a:pPr>
                <a:lnSpc>
                  <a:spcPts val="1000"/>
                </a:lnSpc>
              </a:pPr>
              <a:r>
                <a:rPr lang="ja-JP" altLang="en-US" sz="1000" dirty="0">
                  <a:solidFill>
                    <a:srgbClr val="FF0000"/>
                  </a:solidFill>
                </a:rPr>
                <a:t>　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　　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【458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億円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】</a:t>
              </a:r>
            </a:p>
            <a:p>
              <a:pPr>
                <a:lnSpc>
                  <a:spcPts val="1000"/>
                </a:lnSpc>
              </a:pPr>
              <a:r>
                <a:rPr lang="ja-JP" altLang="en-US" sz="1000" dirty="0">
                  <a:solidFill>
                    <a:srgbClr val="FF0000"/>
                  </a:solidFill>
                </a:rPr>
                <a:t>　</a:t>
              </a:r>
              <a:r>
                <a:rPr lang="ja-JP" altLang="en-US" sz="1000" dirty="0" smtClean="0"/>
                <a:t>＞高額医療費負担金１／４相当分</a:t>
              </a:r>
              <a:endParaRPr lang="en-US" altLang="ja-JP" sz="1000" dirty="0"/>
            </a:p>
            <a:p>
              <a:pPr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srgbClr val="FF0000"/>
                  </a:solidFill>
                </a:rPr>
                <a:t>　　　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【76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億円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】</a:t>
              </a:r>
              <a:r>
                <a:rPr lang="ja-JP" altLang="en-US" sz="1000" dirty="0">
                  <a:solidFill>
                    <a:srgbClr val="FF0000"/>
                  </a:solidFill>
                </a:rPr>
                <a:t> </a:t>
              </a:r>
              <a:endParaRPr lang="en-US" altLang="ja-JP" sz="1000" dirty="0" smtClean="0">
                <a:solidFill>
                  <a:srgbClr val="FF0000"/>
                </a:solidFill>
              </a:endParaRPr>
            </a:p>
            <a:p>
              <a:pPr>
                <a:lnSpc>
                  <a:spcPts val="1000"/>
                </a:lnSpc>
              </a:pPr>
              <a:r>
                <a:rPr lang="ja-JP" altLang="en-US" sz="1000" dirty="0">
                  <a:solidFill>
                    <a:srgbClr val="FF0000"/>
                  </a:solidFill>
                </a:rPr>
                <a:t>　</a:t>
              </a:r>
              <a:r>
                <a:rPr lang="ja-JP" altLang="en-US" sz="1000" dirty="0" smtClean="0"/>
                <a:t>＞特定健診</a:t>
              </a:r>
              <a:r>
                <a:rPr lang="en-US" altLang="ja-JP" sz="1000" dirty="0" smtClean="0"/>
                <a:t>1/3</a:t>
              </a:r>
            </a:p>
            <a:p>
              <a:pPr>
                <a:lnSpc>
                  <a:spcPts val="1000"/>
                </a:lnSpc>
              </a:pPr>
              <a:r>
                <a:rPr lang="ja-JP" altLang="en-US" sz="1000" dirty="0">
                  <a:solidFill>
                    <a:srgbClr val="FF0000"/>
                  </a:solidFill>
                </a:rPr>
                <a:t>　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　　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【10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億円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】</a:t>
              </a:r>
              <a:r>
                <a:rPr lang="ja-JP" altLang="en-US" sz="1000" dirty="0">
                  <a:solidFill>
                    <a:srgbClr val="FF0000"/>
                  </a:solidFill>
                </a:rPr>
                <a:t> </a:t>
              </a:r>
              <a:endParaRPr lang="en-US" altLang="ja-JP" sz="1000" dirty="0" smtClean="0">
                <a:solidFill>
                  <a:srgbClr val="FF0000"/>
                </a:solidFill>
              </a:endParaRPr>
            </a:p>
            <a:p>
              <a:pPr>
                <a:lnSpc>
                  <a:spcPts val="700"/>
                </a:lnSpc>
              </a:pPr>
              <a:endParaRPr lang="en-US" altLang="ja-JP" sz="1000" dirty="0">
                <a:solidFill>
                  <a:srgbClr val="FF0000"/>
                </a:solidFill>
              </a:endParaRPr>
            </a:p>
            <a:p>
              <a:pPr>
                <a:lnSpc>
                  <a:spcPts val="1000"/>
                </a:lnSpc>
              </a:pPr>
              <a:r>
                <a:rPr lang="ja-JP" altLang="en-US" sz="1000" dirty="0"/>
                <a:t>・</a:t>
              </a:r>
              <a:r>
                <a:rPr lang="ja-JP" altLang="en-US" sz="1000" dirty="0" smtClean="0"/>
                <a:t>特別会計繰出金（政策）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　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【1</a:t>
              </a:r>
              <a:r>
                <a:rPr lang="ja-JP" altLang="en-US" sz="1000" dirty="0" smtClean="0">
                  <a:solidFill>
                    <a:srgbClr val="FF0000"/>
                  </a:solidFill>
                </a:rPr>
                <a:t>億円</a:t>
              </a:r>
              <a:r>
                <a:rPr lang="en-US" altLang="ja-JP" sz="1000" dirty="0" smtClean="0">
                  <a:solidFill>
                    <a:srgbClr val="FF0000"/>
                  </a:solidFill>
                </a:rPr>
                <a:t>】</a:t>
              </a:r>
            </a:p>
            <a:p>
              <a:pPr>
                <a:lnSpc>
                  <a:spcPts val="1000"/>
                </a:lnSpc>
              </a:pPr>
              <a:r>
                <a:rPr lang="ja-JP" altLang="en-US" sz="950" dirty="0" smtClean="0"/>
                <a:t>（⑩⑪⑫</a:t>
              </a:r>
              <a:r>
                <a:rPr lang="ja-JP" altLang="en-US" sz="950" dirty="0" smtClean="0">
                  <a:solidFill>
                    <a:srgbClr val="FF0000"/>
                  </a:solidFill>
                </a:rPr>
                <a:t>⑲</a:t>
              </a:r>
              <a:r>
                <a:rPr lang="ja-JP" altLang="en-US" sz="950" dirty="0" smtClean="0"/>
                <a:t>職員費、事務費、委託費等）</a:t>
              </a:r>
              <a:endParaRPr lang="en-US" altLang="ja-JP" sz="950" dirty="0" smtClean="0"/>
            </a:p>
          </p:txBody>
        </p:sp>
      </p:grpSp>
      <p:sp>
        <p:nvSpPr>
          <p:cNvPr id="140" name="テキスト ボックス 139"/>
          <p:cNvSpPr txBox="1"/>
          <p:nvPr/>
        </p:nvSpPr>
        <p:spPr>
          <a:xfrm>
            <a:off x="6756813" y="1019453"/>
            <a:ext cx="1072013" cy="86177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・前期高齢者</a:t>
            </a:r>
            <a:endParaRPr lang="en-US" altLang="ja-JP" sz="1000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  交付金　　</a:t>
            </a:r>
            <a:endParaRPr lang="en-US" altLang="ja-JP" sz="1000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　</a:t>
            </a:r>
            <a:r>
              <a:rPr lang="en-US" altLang="ja-JP" sz="1000" dirty="0" smtClean="0">
                <a:solidFill>
                  <a:srgbClr val="FF0000"/>
                </a:solidFill>
              </a:rPr>
              <a:t>【</a:t>
            </a:r>
            <a:r>
              <a:rPr lang="en-US" altLang="ja-JP" sz="1000" dirty="0" smtClean="0">
                <a:solidFill>
                  <a:srgbClr val="FF0000"/>
                </a:solidFill>
              </a:rPr>
              <a:t>2,4822</a:t>
            </a:r>
            <a:r>
              <a:rPr lang="ja-JP" altLang="en-US" sz="1000" dirty="0" smtClean="0">
                <a:solidFill>
                  <a:srgbClr val="FF0000"/>
                </a:solidFill>
              </a:rPr>
              <a:t>億円</a:t>
            </a:r>
            <a:r>
              <a:rPr lang="en-US" altLang="ja-JP" sz="1000" dirty="0" smtClean="0">
                <a:solidFill>
                  <a:srgbClr val="FF0000"/>
                </a:solidFill>
              </a:rPr>
              <a:t>】</a:t>
            </a:r>
            <a:endParaRPr lang="en-US" altLang="ja-JP" sz="1000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・療養給付費</a:t>
            </a:r>
            <a:endParaRPr lang="en-US" altLang="ja-JP" sz="1000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 等交付金</a:t>
            </a:r>
            <a:endParaRPr lang="en-US" altLang="ja-JP" sz="1000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　</a:t>
            </a:r>
            <a:r>
              <a:rPr lang="en-US" altLang="ja-JP" sz="1000" dirty="0" smtClean="0">
                <a:solidFill>
                  <a:srgbClr val="FF0000"/>
                </a:solidFill>
              </a:rPr>
              <a:t>【</a:t>
            </a:r>
            <a:r>
              <a:rPr lang="en-US" altLang="ja-JP" sz="1000" dirty="0" smtClean="0">
                <a:solidFill>
                  <a:srgbClr val="FF0000"/>
                </a:solidFill>
              </a:rPr>
              <a:t>2</a:t>
            </a:r>
            <a:r>
              <a:rPr lang="ja-JP" altLang="en-US" sz="1000" dirty="0" smtClean="0">
                <a:solidFill>
                  <a:srgbClr val="FF0000"/>
                </a:solidFill>
              </a:rPr>
              <a:t>億</a:t>
            </a:r>
            <a:r>
              <a:rPr lang="ja-JP" altLang="en-US" sz="1000" dirty="0" smtClean="0">
                <a:solidFill>
                  <a:srgbClr val="FF0000"/>
                </a:solidFill>
              </a:rPr>
              <a:t>円</a:t>
            </a:r>
            <a:r>
              <a:rPr lang="en-US" altLang="ja-JP" sz="1000" dirty="0" smtClean="0">
                <a:solidFill>
                  <a:srgbClr val="FF0000"/>
                </a:solidFill>
              </a:rPr>
              <a:t>】</a:t>
            </a:r>
          </a:p>
        </p:txBody>
      </p:sp>
      <p:sp>
        <p:nvSpPr>
          <p:cNvPr id="48" name="ホームベース 47"/>
          <p:cNvSpPr/>
          <p:nvPr/>
        </p:nvSpPr>
        <p:spPr>
          <a:xfrm rot="16200000">
            <a:off x="8167625" y="854230"/>
            <a:ext cx="1114764" cy="1381575"/>
          </a:xfrm>
          <a:prstGeom prst="homePlate">
            <a:avLst>
              <a:gd name="adj" fmla="val 19001"/>
            </a:avLst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975748" y="1158617"/>
            <a:ext cx="1624414" cy="1118255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③介護納付金</a:t>
            </a:r>
            <a:endParaRPr lang="en-US" altLang="ja-JP" sz="1000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　</a:t>
            </a:r>
            <a:r>
              <a:rPr lang="en-US" altLang="ja-JP" sz="1000" dirty="0" smtClean="0">
                <a:solidFill>
                  <a:srgbClr val="FF0000"/>
                </a:solidFill>
              </a:rPr>
              <a:t>【431</a:t>
            </a:r>
            <a:r>
              <a:rPr lang="ja-JP" altLang="en-US" sz="1000" dirty="0" smtClean="0">
                <a:solidFill>
                  <a:srgbClr val="FF0000"/>
                </a:solidFill>
              </a:rPr>
              <a:t>億円</a:t>
            </a:r>
            <a:r>
              <a:rPr lang="en-US" altLang="ja-JP" sz="1000" dirty="0" smtClean="0">
                <a:solidFill>
                  <a:srgbClr val="FF0000"/>
                </a:solidFill>
              </a:rPr>
              <a:t>】</a:t>
            </a:r>
          </a:p>
          <a:p>
            <a:pPr>
              <a:lnSpc>
                <a:spcPts val="1000"/>
              </a:lnSpc>
            </a:pPr>
            <a:r>
              <a:rPr lang="ja-JP" altLang="en-US" sz="950" dirty="0" smtClean="0">
                <a:solidFill>
                  <a:prstClr val="black"/>
                </a:solidFill>
              </a:rPr>
              <a:t>④⑤前期高齢者納付金等</a:t>
            </a:r>
            <a:endParaRPr lang="en-US" altLang="ja-JP" sz="950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　</a:t>
            </a:r>
            <a:r>
              <a:rPr lang="en-US" altLang="ja-JP" sz="1000" dirty="0" smtClean="0">
                <a:solidFill>
                  <a:srgbClr val="FF0000"/>
                </a:solidFill>
              </a:rPr>
              <a:t>【</a:t>
            </a:r>
            <a:r>
              <a:rPr lang="en-US" altLang="ja-JP" sz="1000" dirty="0">
                <a:solidFill>
                  <a:srgbClr val="FF0000"/>
                </a:solidFill>
              </a:rPr>
              <a:t>4</a:t>
            </a:r>
            <a:r>
              <a:rPr lang="ja-JP" altLang="en-US" sz="1000" dirty="0" smtClean="0">
                <a:solidFill>
                  <a:srgbClr val="FF0000"/>
                </a:solidFill>
              </a:rPr>
              <a:t>億円</a:t>
            </a:r>
            <a:r>
              <a:rPr lang="en-US" altLang="ja-JP" sz="1000" dirty="0" smtClean="0">
                <a:solidFill>
                  <a:srgbClr val="FF0000"/>
                </a:solidFill>
              </a:rPr>
              <a:t>】</a:t>
            </a:r>
          </a:p>
          <a:p>
            <a:pPr>
              <a:lnSpc>
                <a:spcPts val="1000"/>
              </a:lnSpc>
            </a:pPr>
            <a:r>
              <a:rPr lang="ja-JP" altLang="en-US" sz="950" dirty="0" smtClean="0">
                <a:solidFill>
                  <a:prstClr val="black"/>
                </a:solidFill>
              </a:rPr>
              <a:t>⑥⑦後期</a:t>
            </a:r>
            <a:r>
              <a:rPr lang="ja-JP" altLang="en-US" sz="950" dirty="0">
                <a:solidFill>
                  <a:prstClr val="black"/>
                </a:solidFill>
              </a:rPr>
              <a:t>高齢者 支援金等</a:t>
            </a:r>
            <a:endParaRPr lang="en-US" altLang="ja-JP" sz="950" dirty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1000" dirty="0">
                <a:solidFill>
                  <a:prstClr val="black"/>
                </a:solidFill>
              </a:rPr>
              <a:t>　</a:t>
            </a:r>
            <a:r>
              <a:rPr lang="en-US" altLang="ja-JP" sz="1000" dirty="0">
                <a:solidFill>
                  <a:srgbClr val="FF0000"/>
                </a:solidFill>
              </a:rPr>
              <a:t>【</a:t>
            </a:r>
            <a:r>
              <a:rPr lang="en-US" altLang="ja-JP" sz="1000" dirty="0" smtClean="0">
                <a:solidFill>
                  <a:srgbClr val="FF0000"/>
                </a:solidFill>
              </a:rPr>
              <a:t>1,131</a:t>
            </a:r>
            <a:r>
              <a:rPr lang="ja-JP" altLang="en-US" sz="1000" dirty="0" smtClean="0">
                <a:solidFill>
                  <a:srgbClr val="FF0000"/>
                </a:solidFill>
              </a:rPr>
              <a:t>億</a:t>
            </a:r>
            <a:r>
              <a:rPr lang="ja-JP" altLang="en-US" sz="1000" dirty="0">
                <a:solidFill>
                  <a:srgbClr val="FF0000"/>
                </a:solidFill>
              </a:rPr>
              <a:t>円</a:t>
            </a:r>
            <a:r>
              <a:rPr lang="en-US" altLang="ja-JP" sz="1000" dirty="0" smtClean="0">
                <a:solidFill>
                  <a:srgbClr val="FF0000"/>
                </a:solidFill>
              </a:rPr>
              <a:t>】</a:t>
            </a:r>
          </a:p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（⑧⑨省略）</a:t>
            </a:r>
            <a:endParaRPr lang="en-US" altLang="ja-JP" sz="1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ts val="1000"/>
              </a:lnSpc>
            </a:pPr>
            <a:endParaRPr lang="en-US" altLang="ja-JP" sz="1000" dirty="0" smtClean="0">
              <a:solidFill>
                <a:srgbClr val="FF0000"/>
              </a:solidFill>
            </a:endParaRPr>
          </a:p>
        </p:txBody>
      </p:sp>
      <p:sp>
        <p:nvSpPr>
          <p:cNvPr id="58" name="上矢印 57"/>
          <p:cNvSpPr/>
          <p:nvPr/>
        </p:nvSpPr>
        <p:spPr>
          <a:xfrm>
            <a:off x="3984161" y="3332055"/>
            <a:ext cx="1425311" cy="1039488"/>
          </a:xfrm>
          <a:prstGeom prst="upArrow">
            <a:avLst>
              <a:gd name="adj1" fmla="val 75812"/>
              <a:gd name="adj2" fmla="val 26730"/>
            </a:avLst>
          </a:prstGeom>
          <a:solidFill>
            <a:srgbClr val="FFFF99"/>
          </a:solidFill>
          <a:ln w="1905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166308" y="3626520"/>
            <a:ext cx="1081942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050" dirty="0" smtClean="0">
                <a:solidFill>
                  <a:prstClr val="black"/>
                </a:solidFill>
              </a:rPr>
              <a:t>・</a:t>
            </a:r>
            <a:r>
              <a:rPr lang="ja-JP" altLang="en-US" sz="1050" dirty="0">
                <a:solidFill>
                  <a:prstClr val="black"/>
                </a:solidFill>
              </a:rPr>
              <a:t>事業費納付</a:t>
            </a:r>
            <a:r>
              <a:rPr lang="ja-JP" altLang="en-US" sz="1050" dirty="0" smtClean="0">
                <a:solidFill>
                  <a:prstClr val="black"/>
                </a:solidFill>
              </a:rPr>
              <a:t>金　　</a:t>
            </a:r>
            <a:endParaRPr lang="en-US" altLang="ja-JP" sz="1050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1050" dirty="0" smtClean="0">
                <a:solidFill>
                  <a:prstClr val="black"/>
                </a:solidFill>
              </a:rPr>
              <a:t>　</a:t>
            </a:r>
            <a:r>
              <a:rPr lang="en-US" altLang="ja-JP" sz="1050" dirty="0" smtClean="0">
                <a:solidFill>
                  <a:srgbClr val="FF0000"/>
                </a:solidFill>
              </a:rPr>
              <a:t>【</a:t>
            </a:r>
            <a:r>
              <a:rPr lang="en-US" altLang="ja-JP" sz="1050" dirty="0" smtClean="0">
                <a:solidFill>
                  <a:srgbClr val="FF0000"/>
                </a:solidFill>
              </a:rPr>
              <a:t>2,687</a:t>
            </a:r>
            <a:r>
              <a:rPr lang="ja-JP" altLang="en-US" sz="1050" dirty="0" smtClean="0">
                <a:solidFill>
                  <a:srgbClr val="FF0000"/>
                </a:solidFill>
              </a:rPr>
              <a:t>億円</a:t>
            </a:r>
            <a:r>
              <a:rPr lang="en-US" altLang="ja-JP" sz="1050" dirty="0" smtClean="0">
                <a:solidFill>
                  <a:srgbClr val="FF0000"/>
                </a:solidFill>
              </a:rPr>
              <a:t>】</a:t>
            </a:r>
          </a:p>
          <a:p>
            <a:pPr>
              <a:lnSpc>
                <a:spcPts val="1000"/>
              </a:lnSpc>
            </a:pPr>
            <a:r>
              <a:rPr lang="en-US" altLang="ja-JP" sz="800" dirty="0" smtClean="0">
                <a:solidFill>
                  <a:prstClr val="black"/>
                </a:solidFill>
              </a:rPr>
              <a:t>【</a:t>
            </a:r>
            <a:r>
              <a:rPr lang="ja-JP" altLang="en-US" sz="800" dirty="0" smtClean="0">
                <a:solidFill>
                  <a:prstClr val="black"/>
                </a:solidFill>
              </a:rPr>
              <a:t>医療・後期・介護</a:t>
            </a:r>
            <a:r>
              <a:rPr lang="en-US" altLang="ja-JP" sz="800" dirty="0" smtClean="0">
                <a:solidFill>
                  <a:prstClr val="black"/>
                </a:solidFill>
              </a:rPr>
              <a:t>】</a:t>
            </a:r>
          </a:p>
        </p:txBody>
      </p:sp>
      <p:sp>
        <p:nvSpPr>
          <p:cNvPr id="119" name="上矢印 118"/>
          <p:cNvSpPr/>
          <p:nvPr/>
        </p:nvSpPr>
        <p:spPr>
          <a:xfrm rot="5400000">
            <a:off x="2378727" y="3637986"/>
            <a:ext cx="988907" cy="2481554"/>
          </a:xfrm>
          <a:prstGeom prst="upArrow">
            <a:avLst>
              <a:gd name="adj1" fmla="val 75812"/>
              <a:gd name="adj2" fmla="val 18944"/>
            </a:avLst>
          </a:prstGeom>
          <a:solidFill>
            <a:srgbClr val="FFFF99"/>
          </a:solidFill>
          <a:ln w="1905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1587984" y="4624545"/>
            <a:ext cx="2677202" cy="477054"/>
          </a:xfrm>
          <a:prstGeom prst="rect">
            <a:avLst/>
          </a:prstGeom>
          <a:noFill/>
          <a:ln w="12700"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000" dirty="0">
                <a:solidFill>
                  <a:prstClr val="black"/>
                </a:solidFill>
              </a:rPr>
              <a:t>・保険基盤安定繰入金（法定軽減分</a:t>
            </a:r>
            <a:r>
              <a:rPr lang="ja-JP" altLang="en-US" sz="1000" dirty="0" smtClean="0">
                <a:solidFill>
                  <a:prstClr val="black"/>
                </a:solidFill>
              </a:rPr>
              <a:t>）</a:t>
            </a:r>
            <a:endParaRPr lang="en-US" altLang="ja-JP" sz="1000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・</a:t>
            </a:r>
            <a:r>
              <a:rPr lang="ja-JP" altLang="en-US" sz="1000" dirty="0">
                <a:solidFill>
                  <a:prstClr val="black"/>
                </a:solidFill>
              </a:rPr>
              <a:t>保険基盤安定繰入金（保険者支援制度分</a:t>
            </a:r>
            <a:r>
              <a:rPr lang="ja-JP" altLang="en-US" sz="1000" dirty="0" smtClean="0">
                <a:solidFill>
                  <a:prstClr val="black"/>
                </a:solidFill>
              </a:rPr>
              <a:t>）</a:t>
            </a:r>
            <a:endParaRPr lang="en-US" altLang="ja-JP" sz="1000" dirty="0" smtClean="0">
              <a:solidFill>
                <a:prstClr val="black"/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⇒国・都道府県負担分も含めて全額繰入れ</a:t>
            </a:r>
            <a:endParaRPr lang="en-US" altLang="ja-JP" sz="1000" dirty="0" smtClean="0">
              <a:solidFill>
                <a:prstClr val="black"/>
              </a:solidFill>
            </a:endParaRPr>
          </a:p>
        </p:txBody>
      </p:sp>
      <p:grpSp>
        <p:nvGrpSpPr>
          <p:cNvPr id="64" name="グループ化 63"/>
          <p:cNvGrpSpPr/>
          <p:nvPr/>
        </p:nvGrpSpPr>
        <p:grpSpPr>
          <a:xfrm>
            <a:off x="5430711" y="3174709"/>
            <a:ext cx="3056818" cy="1173397"/>
            <a:chOff x="5376265" y="3223889"/>
            <a:chExt cx="3166423" cy="1060445"/>
          </a:xfrm>
        </p:grpSpPr>
        <p:sp>
          <p:nvSpPr>
            <p:cNvPr id="120" name="ホームベース 119"/>
            <p:cNvSpPr/>
            <p:nvPr/>
          </p:nvSpPr>
          <p:spPr>
            <a:xfrm rot="5400000">
              <a:off x="6424667" y="2175487"/>
              <a:ext cx="1060445" cy="3157250"/>
            </a:xfrm>
            <a:prstGeom prst="homePlate">
              <a:avLst>
                <a:gd name="adj" fmla="val 19001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9" name="グループ化 58"/>
            <p:cNvGrpSpPr/>
            <p:nvPr/>
          </p:nvGrpSpPr>
          <p:grpSpPr>
            <a:xfrm>
              <a:off x="5436038" y="3278395"/>
              <a:ext cx="3106650" cy="894716"/>
              <a:chOff x="7770705" y="4234707"/>
              <a:chExt cx="3106650" cy="894716"/>
            </a:xfrm>
          </p:grpSpPr>
          <p:sp>
            <p:nvSpPr>
              <p:cNvPr id="121" name="テキスト ボックス 120"/>
              <p:cNvSpPr txBox="1"/>
              <p:nvPr/>
            </p:nvSpPr>
            <p:spPr>
              <a:xfrm>
                <a:off x="9219814" y="4234707"/>
                <a:ext cx="1657541" cy="894716"/>
              </a:xfrm>
              <a:prstGeom prst="rect">
                <a:avLst/>
              </a:prstGeom>
              <a:noFill/>
              <a:ln w="6350">
                <a:noFill/>
                <a:prstDash val="sysDash"/>
              </a:ln>
            </p:spPr>
            <p:txBody>
              <a:bodyPr wrap="square" rtlCol="0" anchor="ctr">
                <a:spAutoFit/>
              </a:bodyPr>
              <a:lstStyle/>
              <a:p>
                <a:pPr>
                  <a:lnSpc>
                    <a:spcPts val="1000"/>
                  </a:lnSpc>
                </a:pPr>
                <a:r>
                  <a:rPr lang="ja-JP" altLang="en-US" sz="1000" dirty="0">
                    <a:solidFill>
                      <a:prstClr val="black"/>
                    </a:solidFill>
                  </a:rPr>
                  <a:t>②</a:t>
                </a:r>
                <a:r>
                  <a:rPr lang="ja-JP" altLang="en-US" sz="1000" dirty="0" smtClean="0">
                    <a:solidFill>
                      <a:prstClr val="black"/>
                    </a:solidFill>
                  </a:rPr>
                  <a:t>保険給付費等交付金</a:t>
                </a:r>
                <a:endParaRPr lang="en-US" altLang="ja-JP" sz="1000" dirty="0" smtClean="0">
                  <a:solidFill>
                    <a:prstClr val="black"/>
                  </a:solidFill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ja-JP" sz="1000" dirty="0" smtClean="0">
                    <a:solidFill>
                      <a:prstClr val="black"/>
                    </a:solidFill>
                  </a:rPr>
                  <a:t> </a:t>
                </a:r>
                <a:r>
                  <a:rPr lang="ja-JP" altLang="en-US" sz="1000" dirty="0" smtClean="0">
                    <a:solidFill>
                      <a:prstClr val="black"/>
                    </a:solidFill>
                  </a:rPr>
                  <a:t>（特別交付金）</a:t>
                </a:r>
                <a:endParaRPr lang="en-US" altLang="ja-JP" sz="1000" dirty="0" smtClean="0">
                  <a:solidFill>
                    <a:prstClr val="black"/>
                  </a:solidFill>
                </a:endParaRPr>
              </a:p>
              <a:p>
                <a:pPr>
                  <a:lnSpc>
                    <a:spcPts val="1000"/>
                  </a:lnSpc>
                </a:pPr>
                <a:r>
                  <a:rPr lang="ja-JP" altLang="en-US" sz="1000" dirty="0" smtClean="0">
                    <a:solidFill>
                      <a:prstClr val="black"/>
                    </a:solidFill>
                  </a:rPr>
                  <a:t>　</a:t>
                </a:r>
                <a:r>
                  <a:rPr lang="en-US" altLang="ja-JP" sz="1000" dirty="0" smtClean="0">
                    <a:solidFill>
                      <a:srgbClr val="FF0000"/>
                    </a:solidFill>
                  </a:rPr>
                  <a:t>【106</a:t>
                </a:r>
                <a:r>
                  <a:rPr lang="ja-JP" altLang="en-US" sz="1000" dirty="0" smtClean="0">
                    <a:solidFill>
                      <a:srgbClr val="FF0000"/>
                    </a:solidFill>
                  </a:rPr>
                  <a:t>億円</a:t>
                </a:r>
                <a:r>
                  <a:rPr lang="en-US" altLang="ja-JP" sz="1000" dirty="0" smtClean="0">
                    <a:solidFill>
                      <a:srgbClr val="FF0000"/>
                    </a:solidFill>
                  </a:rPr>
                  <a:t>】</a:t>
                </a:r>
              </a:p>
              <a:p>
                <a:pPr marL="171450" indent="-84138">
                  <a:lnSpc>
                    <a:spcPts val="1000"/>
                  </a:lnSpc>
                  <a:buFont typeface="Wingdings" panose="05000000000000000000" pitchFamily="2" charset="2"/>
                  <a:buChar char="ü"/>
                </a:pPr>
                <a:r>
                  <a:rPr lang="ja-JP" altLang="en-US" sz="800" dirty="0" smtClean="0">
                    <a:solidFill>
                      <a:prstClr val="black"/>
                    </a:solidFill>
                  </a:rPr>
                  <a:t>保険者努力支援</a:t>
                </a:r>
                <a:endParaRPr lang="en-US" altLang="ja-JP" sz="800" dirty="0" smtClean="0">
                  <a:solidFill>
                    <a:srgbClr val="FF0000"/>
                  </a:solidFill>
                </a:endParaRPr>
              </a:p>
              <a:p>
                <a:pPr marL="171450" indent="-84138">
                  <a:lnSpc>
                    <a:spcPts val="1000"/>
                  </a:lnSpc>
                  <a:buFont typeface="Wingdings" panose="05000000000000000000" pitchFamily="2" charset="2"/>
                  <a:buChar char="ü"/>
                </a:pPr>
                <a:r>
                  <a:rPr lang="ja-JP" altLang="en-US" sz="800" dirty="0" smtClean="0">
                    <a:solidFill>
                      <a:prstClr val="black"/>
                    </a:solidFill>
                  </a:rPr>
                  <a:t>市町村向け特別調整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marL="171450" indent="-84138">
                  <a:lnSpc>
                    <a:spcPts val="1000"/>
                  </a:lnSpc>
                </a:pPr>
                <a:r>
                  <a:rPr lang="ja-JP" altLang="en-US" sz="800" dirty="0">
                    <a:solidFill>
                      <a:prstClr val="black"/>
                    </a:solidFill>
                  </a:rPr>
                  <a:t>　   交付金等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相当分</a:t>
                </a:r>
                <a:endParaRPr lang="en-US" altLang="ja-JP" sz="800" dirty="0" smtClean="0">
                  <a:solidFill>
                    <a:prstClr val="black"/>
                  </a:solidFill>
                </a:endParaRPr>
              </a:p>
              <a:p>
                <a:pPr marL="171450" indent="-84138">
                  <a:lnSpc>
                    <a:spcPts val="1000"/>
                  </a:lnSpc>
                  <a:buFont typeface="Wingdings" panose="05000000000000000000" pitchFamily="2" charset="2"/>
                  <a:buChar char="ü"/>
                </a:pPr>
                <a:r>
                  <a:rPr lang="ja-JP" altLang="en-US" sz="800" dirty="0" smtClean="0">
                    <a:solidFill>
                      <a:prstClr val="black"/>
                    </a:solidFill>
                  </a:rPr>
                  <a:t>特定</a:t>
                </a:r>
                <a:r>
                  <a:rPr lang="ja-JP" altLang="en-US" sz="800" dirty="0">
                    <a:solidFill>
                      <a:prstClr val="black"/>
                    </a:solidFill>
                  </a:rPr>
                  <a:t>健診</a:t>
                </a:r>
                <a:r>
                  <a:rPr lang="en-US" altLang="ja-JP" sz="800" dirty="0" smtClean="0">
                    <a:solidFill>
                      <a:prstClr val="black"/>
                    </a:solidFill>
                  </a:rPr>
                  <a:t>2/3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2" name="テキスト ボックス 121"/>
              <p:cNvSpPr txBox="1"/>
              <p:nvPr/>
            </p:nvSpPr>
            <p:spPr>
              <a:xfrm>
                <a:off x="7770705" y="4234707"/>
                <a:ext cx="1554807" cy="662924"/>
              </a:xfrm>
              <a:prstGeom prst="rect">
                <a:avLst/>
              </a:prstGeom>
              <a:noFill/>
              <a:ln w="6350">
                <a:noFill/>
                <a:prstDash val="sysDash"/>
              </a:ln>
            </p:spPr>
            <p:txBody>
              <a:bodyPr wrap="square" rtlCol="0" anchor="ctr">
                <a:spAutoFit/>
              </a:bodyPr>
              <a:lstStyle/>
              <a:p>
                <a:pPr>
                  <a:lnSpc>
                    <a:spcPts val="1000"/>
                  </a:lnSpc>
                </a:pPr>
                <a:r>
                  <a:rPr lang="ja-JP" altLang="en-US" sz="1000" dirty="0">
                    <a:solidFill>
                      <a:prstClr val="black"/>
                    </a:solidFill>
                  </a:rPr>
                  <a:t>①</a:t>
                </a:r>
                <a:r>
                  <a:rPr lang="ja-JP" altLang="en-US" sz="1000" dirty="0" smtClean="0">
                    <a:solidFill>
                      <a:prstClr val="black"/>
                    </a:solidFill>
                  </a:rPr>
                  <a:t>保険給付費等交付金</a:t>
                </a:r>
                <a:endParaRPr lang="en-US" altLang="ja-JP" sz="1000" dirty="0" smtClean="0">
                  <a:solidFill>
                    <a:prstClr val="black"/>
                  </a:solidFill>
                </a:endParaRPr>
              </a:p>
              <a:p>
                <a:pPr>
                  <a:lnSpc>
                    <a:spcPts val="1000"/>
                  </a:lnSpc>
                </a:pPr>
                <a:r>
                  <a:rPr lang="en-US" altLang="ja-JP" sz="1000" dirty="0" smtClean="0">
                    <a:solidFill>
                      <a:prstClr val="black"/>
                    </a:solidFill>
                  </a:rPr>
                  <a:t> </a:t>
                </a:r>
                <a:r>
                  <a:rPr lang="ja-JP" altLang="en-US" sz="10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ja-JP" altLang="en-US" sz="1000" dirty="0">
                    <a:solidFill>
                      <a:prstClr val="black"/>
                    </a:solidFill>
                  </a:rPr>
                  <a:t>普通</a:t>
                </a:r>
                <a:r>
                  <a:rPr lang="ja-JP" altLang="en-US" sz="1000" dirty="0" smtClean="0">
                    <a:solidFill>
                      <a:prstClr val="black"/>
                    </a:solidFill>
                  </a:rPr>
                  <a:t>交付金）</a:t>
                </a:r>
                <a:endParaRPr lang="en-US" altLang="ja-JP" sz="1000" dirty="0" smtClean="0">
                  <a:solidFill>
                    <a:prstClr val="black"/>
                  </a:solidFill>
                </a:endParaRPr>
              </a:p>
              <a:p>
                <a:pPr>
                  <a:lnSpc>
                    <a:spcPts val="1000"/>
                  </a:lnSpc>
                </a:pPr>
                <a:r>
                  <a:rPr lang="ja-JP" altLang="en-US" sz="1000" dirty="0" smtClean="0">
                    <a:solidFill>
                      <a:prstClr val="black"/>
                    </a:solidFill>
                  </a:rPr>
                  <a:t>　</a:t>
                </a:r>
                <a:r>
                  <a:rPr lang="en-US" altLang="ja-JP" sz="1000" dirty="0" smtClean="0">
                    <a:solidFill>
                      <a:srgbClr val="FF0000"/>
                    </a:solidFill>
                  </a:rPr>
                  <a:t>【</a:t>
                </a:r>
                <a:r>
                  <a:rPr lang="en-US" altLang="ja-JP" sz="1000" dirty="0" smtClean="0">
                    <a:solidFill>
                      <a:srgbClr val="FF0000"/>
                    </a:solidFill>
                  </a:rPr>
                  <a:t>6,532</a:t>
                </a:r>
                <a:r>
                  <a:rPr lang="ja-JP" altLang="en-US" sz="1000" dirty="0" smtClean="0">
                    <a:solidFill>
                      <a:srgbClr val="FF0000"/>
                    </a:solidFill>
                  </a:rPr>
                  <a:t>億円</a:t>
                </a:r>
                <a:r>
                  <a:rPr lang="en-US" altLang="ja-JP" sz="1000" dirty="0" smtClean="0">
                    <a:solidFill>
                      <a:srgbClr val="FF0000"/>
                    </a:solidFill>
                  </a:rPr>
                  <a:t>】</a:t>
                </a:r>
                <a:endParaRPr lang="en-US" altLang="ja-JP" sz="900" dirty="0" smtClean="0"/>
              </a:p>
              <a:p>
                <a:pPr>
                  <a:lnSpc>
                    <a:spcPts val="1000"/>
                  </a:lnSpc>
                </a:pPr>
                <a:r>
                  <a:rPr lang="ja-JP" altLang="en-US" sz="900" dirty="0"/>
                  <a:t>　</a:t>
                </a:r>
                <a:endParaRPr lang="en-US" altLang="ja-JP" sz="900" dirty="0" smtClean="0"/>
              </a:p>
              <a:p>
                <a:pPr>
                  <a:lnSpc>
                    <a:spcPts val="1000"/>
                  </a:lnSpc>
                </a:pPr>
                <a:endParaRPr lang="en-US" altLang="ja-JP" sz="900" dirty="0" smtClean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71" name="グループ化 70"/>
          <p:cNvGrpSpPr/>
          <p:nvPr/>
        </p:nvGrpSpPr>
        <p:grpSpPr>
          <a:xfrm>
            <a:off x="4117180" y="4994979"/>
            <a:ext cx="1178603" cy="834897"/>
            <a:chOff x="8121953" y="5494915"/>
            <a:chExt cx="1178981" cy="834897"/>
          </a:xfrm>
        </p:grpSpPr>
        <p:sp>
          <p:nvSpPr>
            <p:cNvPr id="70" name="上矢印 69"/>
            <p:cNvSpPr/>
            <p:nvPr/>
          </p:nvSpPr>
          <p:spPr>
            <a:xfrm>
              <a:off x="8121953" y="5494915"/>
              <a:ext cx="1178981" cy="834897"/>
            </a:xfrm>
            <a:prstGeom prst="upArrow">
              <a:avLst>
                <a:gd name="adj1" fmla="val 79085"/>
                <a:gd name="adj2" fmla="val 38591"/>
              </a:avLst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8270007" y="5757019"/>
              <a:ext cx="882872" cy="477054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 anchor="ctr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ja-JP" altLang="en-US" sz="1000" dirty="0" smtClean="0">
                  <a:solidFill>
                    <a:prstClr val="black"/>
                  </a:solidFill>
                </a:rPr>
                <a:t>保険料</a:t>
              </a:r>
              <a:endParaRPr lang="en-US" altLang="ja-JP" sz="1000" dirty="0" smtClean="0">
                <a:solidFill>
                  <a:prstClr val="black"/>
                </a:solidFill>
              </a:endParaRPr>
            </a:p>
            <a:p>
              <a:pPr algn="ctr">
                <a:lnSpc>
                  <a:spcPts val="1000"/>
                </a:lnSpc>
              </a:pPr>
              <a:r>
                <a:rPr lang="en-US" altLang="ja-JP" sz="1000" dirty="0" smtClean="0">
                  <a:solidFill>
                    <a:prstClr val="black"/>
                  </a:solidFill>
                </a:rPr>
                <a:t>【</a:t>
              </a:r>
              <a:r>
                <a:rPr lang="ja-JP" altLang="en-US" sz="1000" dirty="0" smtClean="0">
                  <a:solidFill>
                    <a:prstClr val="black"/>
                  </a:solidFill>
                </a:rPr>
                <a:t>医療・後期・介護</a:t>
              </a:r>
              <a:r>
                <a:rPr lang="en-US" altLang="ja-JP" sz="1000" dirty="0" smtClean="0">
                  <a:solidFill>
                    <a:prstClr val="black"/>
                  </a:solidFill>
                </a:rPr>
                <a:t>】</a:t>
              </a:r>
            </a:p>
          </p:txBody>
        </p:sp>
      </p:grpSp>
      <p:cxnSp>
        <p:nvCxnSpPr>
          <p:cNvPr id="99" name="直線コネクタ 98"/>
          <p:cNvCxnSpPr/>
          <p:nvPr/>
        </p:nvCxnSpPr>
        <p:spPr>
          <a:xfrm flipH="1" flipV="1">
            <a:off x="8478674" y="3506451"/>
            <a:ext cx="216552" cy="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148"/>
          <p:cNvCxnSpPr/>
          <p:nvPr/>
        </p:nvCxnSpPr>
        <p:spPr>
          <a:xfrm>
            <a:off x="1313104" y="2996614"/>
            <a:ext cx="7731" cy="13514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直線コネクタ 146"/>
          <p:cNvCxnSpPr/>
          <p:nvPr/>
        </p:nvCxnSpPr>
        <p:spPr>
          <a:xfrm>
            <a:off x="723224" y="4098290"/>
            <a:ext cx="5976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777118" y="3619743"/>
            <a:ext cx="3316879" cy="3488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・保険基盤安定繰入金（法定軽減分）</a:t>
            </a:r>
            <a:r>
              <a:rPr lang="en-US" altLang="ja-JP" sz="1000" dirty="0" smtClean="0">
                <a:solidFill>
                  <a:prstClr val="black"/>
                </a:solidFill>
              </a:rPr>
              <a:t>3/4</a:t>
            </a:r>
            <a:r>
              <a:rPr lang="en-US" altLang="ja-JP" sz="1000" dirty="0" smtClean="0">
                <a:solidFill>
                  <a:srgbClr val="FF0000"/>
                </a:solidFill>
              </a:rPr>
              <a:t>【316</a:t>
            </a:r>
            <a:r>
              <a:rPr lang="ja-JP" altLang="en-US" sz="1000" dirty="0" smtClean="0">
                <a:solidFill>
                  <a:srgbClr val="FF0000"/>
                </a:solidFill>
              </a:rPr>
              <a:t>億円</a:t>
            </a:r>
            <a:r>
              <a:rPr lang="en-US" altLang="ja-JP" sz="1000" dirty="0" smtClean="0">
                <a:solidFill>
                  <a:srgbClr val="FF0000"/>
                </a:solidFill>
              </a:rPr>
              <a:t>】</a:t>
            </a:r>
          </a:p>
          <a:p>
            <a:pPr>
              <a:lnSpc>
                <a:spcPts val="1000"/>
              </a:lnSpc>
            </a:pPr>
            <a:r>
              <a:rPr lang="ja-JP" altLang="en-US" sz="1000" dirty="0" smtClean="0">
                <a:solidFill>
                  <a:prstClr val="black"/>
                </a:solidFill>
              </a:rPr>
              <a:t>・</a:t>
            </a:r>
            <a:r>
              <a:rPr lang="ja-JP" altLang="en-US" sz="1000" dirty="0">
                <a:solidFill>
                  <a:prstClr val="black"/>
                </a:solidFill>
              </a:rPr>
              <a:t>保険</a:t>
            </a:r>
            <a:r>
              <a:rPr lang="ja-JP" altLang="en-US" sz="1000" dirty="0" smtClean="0">
                <a:solidFill>
                  <a:prstClr val="black"/>
                </a:solidFill>
              </a:rPr>
              <a:t>基盤安定繰入金（保険者支援制度分）</a:t>
            </a:r>
            <a:r>
              <a:rPr lang="en-US" altLang="ja-JP" sz="1000" dirty="0" smtClean="0">
                <a:solidFill>
                  <a:prstClr val="black"/>
                </a:solidFill>
              </a:rPr>
              <a:t>1/4</a:t>
            </a:r>
            <a:r>
              <a:rPr lang="en-US" altLang="ja-JP" sz="1000" dirty="0" smtClean="0">
                <a:solidFill>
                  <a:srgbClr val="FF0000"/>
                </a:solidFill>
              </a:rPr>
              <a:t>【52</a:t>
            </a:r>
            <a:r>
              <a:rPr lang="ja-JP" altLang="en-US" sz="1000" dirty="0" smtClean="0">
                <a:solidFill>
                  <a:srgbClr val="FF0000"/>
                </a:solidFill>
              </a:rPr>
              <a:t>億円</a:t>
            </a:r>
            <a:r>
              <a:rPr lang="en-US" altLang="ja-JP" sz="1000" dirty="0" smtClean="0">
                <a:solidFill>
                  <a:srgbClr val="FF0000"/>
                </a:solidFill>
              </a:rPr>
              <a:t>】</a:t>
            </a:r>
            <a:endParaRPr lang="en-US" altLang="ja-JP" sz="10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002861" y="171448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/>
              <a:t>H3</a:t>
            </a:r>
            <a:r>
              <a:rPr kumimoji="1" lang="ja-JP" altLang="en-US" sz="1200" dirty="0" smtClean="0"/>
              <a:t>１</a:t>
            </a:r>
            <a:r>
              <a:rPr kumimoji="1" lang="en-US" altLang="ja-JP" sz="1200" dirty="0" smtClean="0"/>
              <a:t>.1.23</a:t>
            </a:r>
            <a:endParaRPr kumimoji="1"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 rot="21003414">
            <a:off x="7946495" y="216334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⑭⑮⑯</a:t>
            </a:r>
            <a:endParaRPr kumimoji="1" lang="ja-JP" altLang="en-US" sz="1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695224" y="6429788"/>
            <a:ext cx="1082348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/>
              <a:t>※</a:t>
            </a:r>
            <a:r>
              <a:rPr kumimoji="1" lang="ja-JP" altLang="en-US" sz="1000" dirty="0" smtClean="0"/>
              <a:t>⑬</a:t>
            </a:r>
            <a:r>
              <a:rPr kumimoji="1" lang="ja-JP" altLang="en-US" sz="1000" dirty="0" smtClean="0">
                <a:solidFill>
                  <a:srgbClr val="FF0000"/>
                </a:solidFill>
              </a:rPr>
              <a:t>⑰⑱</a:t>
            </a:r>
            <a:r>
              <a:rPr kumimoji="1" lang="ja-JP" altLang="en-US" sz="1000" dirty="0" smtClean="0"/>
              <a:t>は省略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26197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7114</TotalTime>
  <Words>220</Words>
  <Application>Microsoft Office PowerPoint</Application>
  <PresentationFormat>ユーザー設定</PresentationFormat>
  <Paragraphs>89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ブロック会議資料 - 第二部（改革後の運営）</dc:title>
  <dc:creator>Owner</dc:creator>
  <dc:description/>
  <cp:lastModifiedBy>山川　伸明</cp:lastModifiedBy>
  <cp:revision>322</cp:revision>
  <cp:lastPrinted>2018-01-19T04:33:50Z</cp:lastPrinted>
  <dcterms:created xsi:type="dcterms:W3CDTF">2017-02-01T15:11:00Z</dcterms:created>
  <dcterms:modified xsi:type="dcterms:W3CDTF">2019-01-23T08:54:45Z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ブロック会議資料 - 第二部（改革後の運営）</vt:lpwstr>
  </property>
  <property fmtid="{D5CDD505-2E9C-101B-9397-08002B2CF9AE}" pid="3" name="SlideDescription">
    <vt:lpwstr/>
  </property>
</Properties>
</file>