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1" r:id="rId1"/>
  </p:sldMasterIdLst>
  <p:notesMasterIdLst>
    <p:notesMasterId r:id="rId3"/>
  </p:notesMasterIdLst>
  <p:handoutMasterIdLst>
    <p:handoutMasterId r:id="rId4"/>
  </p:handoutMasterIdLst>
  <p:sldIdLst>
    <p:sldId id="423" r:id="rId2"/>
  </p:sldIdLst>
  <p:sldSz cx="9904413"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516"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9FF76219-1618-4D5E-ADA0-B316C0A6A095}" type="datetimeFigureOut">
              <a:rPr kumimoji="1" lang="ja-JP" altLang="en-US" smtClean="0"/>
              <a:t>2018/3/28</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CD093EC5-DB58-487C-9BB4-44BA307ADD8E}" type="slidenum">
              <a:rPr kumimoji="1" lang="ja-JP" altLang="en-US" smtClean="0"/>
              <a:t>‹#›</a:t>
            </a:fld>
            <a:endParaRPr kumimoji="1" lang="ja-JP" altLang="en-US"/>
          </a:p>
        </p:txBody>
      </p:sp>
    </p:spTree>
    <p:extLst>
      <p:ext uri="{BB962C8B-B14F-4D97-AF65-F5344CB8AC3E}">
        <p14:creationId xmlns:p14="http://schemas.microsoft.com/office/powerpoint/2010/main" val="3050955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0E8CA3-E26C-4BF1-AA23-6904B90516C5}" type="datetimeFigureOut">
              <a:rPr kumimoji="1" lang="ja-JP" altLang="en-US" smtClean="0"/>
              <a:t>2018/3/28</a:t>
            </a:fld>
            <a:endParaRPr kumimoji="1" lang="ja-JP" altLang="en-US"/>
          </a:p>
        </p:txBody>
      </p:sp>
      <p:sp>
        <p:nvSpPr>
          <p:cNvPr id="4" name="スライド イメージ プレースホルダー 3"/>
          <p:cNvSpPr>
            <a:spLocks noGrp="1" noRot="1" noChangeAspect="1"/>
          </p:cNvSpPr>
          <p:nvPr>
            <p:ph type="sldImg" idx="2"/>
          </p:nvPr>
        </p:nvSpPr>
        <p:spPr>
          <a:xfrm>
            <a:off x="714375" y="746125"/>
            <a:ext cx="53784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8E339EB-A06E-4EE3-B029-678ACC920A2A}" type="slidenum">
              <a:rPr kumimoji="1" lang="ja-JP" altLang="en-US" smtClean="0"/>
              <a:t>‹#›</a:t>
            </a:fld>
            <a:endParaRPr kumimoji="1" lang="ja-JP" altLang="en-US"/>
          </a:p>
        </p:txBody>
      </p:sp>
    </p:spTree>
    <p:extLst>
      <p:ext uri="{BB962C8B-B14F-4D97-AF65-F5344CB8AC3E}">
        <p14:creationId xmlns:p14="http://schemas.microsoft.com/office/powerpoint/2010/main" val="5519553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81625" cy="372745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8896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A">
    <p:spTree>
      <p:nvGrpSpPr>
        <p:cNvPr id="1" name=""/>
        <p:cNvGrpSpPr/>
        <p:nvPr/>
      </p:nvGrpSpPr>
      <p:grpSpPr>
        <a:xfrm>
          <a:off x="0" y="0"/>
          <a:ext cx="0" cy="0"/>
          <a:chOff x="0" y="0"/>
          <a:chExt cx="0" cy="0"/>
        </a:xfrm>
      </p:grpSpPr>
      <p:sp>
        <p:nvSpPr>
          <p:cNvPr id="4" name="コンテンツ プレースホルダー 2"/>
          <p:cNvSpPr>
            <a:spLocks noGrp="1"/>
          </p:cNvSpPr>
          <p:nvPr>
            <p:ph idx="1" hasCustomPrompt="1"/>
          </p:nvPr>
        </p:nvSpPr>
        <p:spPr>
          <a:xfrm>
            <a:off x="473398" y="908721"/>
            <a:ext cx="8942715" cy="5256410"/>
          </a:xfrm>
          <a:prstGeom prst="rect">
            <a:avLst/>
          </a:prstGeom>
        </p:spPr>
        <p:txBody>
          <a:bodyPr lIns="90000"/>
          <a:lstStyle>
            <a:lvl1pPr marL="0" indent="0" fontAlgn="ctr">
              <a:spcBef>
                <a:spcPts val="0"/>
              </a:spcBef>
              <a:buFont typeface="Arial" charset="0"/>
              <a:buNone/>
              <a:defRPr sz="1846" b="0" i="0" spc="92" baseline="0">
                <a:solidFill>
                  <a:schemeClr val="tx1"/>
                </a:solidFill>
                <a:latin typeface="HGPGothicE" charset="-128"/>
                <a:ea typeface="HGPGothicE" charset="-128"/>
                <a:cs typeface="HGPGothicE" charset="-128"/>
              </a:defRPr>
            </a:lvl1pPr>
            <a:lvl2pPr marL="562680" indent="0" fontAlgn="ctr">
              <a:spcBef>
                <a:spcPts val="0"/>
              </a:spcBef>
              <a:buFont typeface="Arial" charset="0"/>
              <a:buNone/>
              <a:defRPr sz="1846" b="0" i="0" spc="92">
                <a:solidFill>
                  <a:schemeClr val="tx1"/>
                </a:solidFill>
                <a:latin typeface="HGPGothicE" charset="-128"/>
                <a:ea typeface="HGPGothicE" charset="-128"/>
                <a:cs typeface="HGPGothicE" charset="-128"/>
              </a:defRPr>
            </a:lvl2pPr>
            <a:lvl3pPr marL="1125359" indent="0" fontAlgn="ctr">
              <a:spcBef>
                <a:spcPts val="0"/>
              </a:spcBef>
              <a:buFont typeface="Arial" charset="0"/>
              <a:buNone/>
              <a:defRPr sz="1846" b="0" i="0" spc="92">
                <a:solidFill>
                  <a:schemeClr val="tx1"/>
                </a:solidFill>
                <a:latin typeface="HGPGothicE" charset="-128"/>
                <a:ea typeface="HGPGothicE" charset="-128"/>
                <a:cs typeface="HGPGothicE" charset="-128"/>
              </a:defRPr>
            </a:lvl3pPr>
            <a:lvl4pPr marL="1688040" indent="0">
              <a:buFontTx/>
              <a:buNone/>
              <a:defRPr>
                <a:solidFill>
                  <a:schemeClr val="tx2"/>
                </a:solidFill>
              </a:defRPr>
            </a:lvl4pPr>
            <a:lvl5pPr marL="2250719" indent="0">
              <a:buFontTx/>
              <a:buNone/>
              <a:defRPr>
                <a:solidFill>
                  <a:schemeClr val="tx2"/>
                </a:solidFill>
              </a:defRPr>
            </a:lvl5pPr>
          </a:lstStyle>
          <a:p>
            <a:pPr lvl="0"/>
            <a:r>
              <a:rPr kumimoji="1" lang="ja-JP" altLang="en-US" dirty="0" smtClean="0"/>
              <a:t>テキストの入力</a:t>
            </a:r>
            <a:endParaRPr kumimoji="1" lang="ja-JP" altLang="en-US" dirty="0"/>
          </a:p>
        </p:txBody>
      </p:sp>
      <p:sp>
        <p:nvSpPr>
          <p:cNvPr id="5" name="テキスト プレースホルダー 9"/>
          <p:cNvSpPr>
            <a:spLocks noGrp="1"/>
          </p:cNvSpPr>
          <p:nvPr>
            <p:ph type="body" sz="quarter" idx="10" hasCustomPrompt="1"/>
          </p:nvPr>
        </p:nvSpPr>
        <p:spPr>
          <a:xfrm>
            <a:off x="172161" y="2902"/>
            <a:ext cx="9568596" cy="720000"/>
          </a:xfrm>
          <a:prstGeom prst="rect">
            <a:avLst/>
          </a:prstGeom>
        </p:spPr>
        <p:txBody>
          <a:bodyPr tIns="108000" anchor="ctr" anchorCtr="0">
            <a:normAutofit/>
          </a:bodyPr>
          <a:lstStyle>
            <a:lvl1pPr marL="0" indent="0">
              <a:buFont typeface="+mj-lt"/>
              <a:buNone/>
              <a:defRPr sz="2215" baseline="0">
                <a:solidFill>
                  <a:schemeClr val="accent2"/>
                </a:solidFill>
                <a:latin typeface="+mj-ea"/>
                <a:ea typeface="+mj-ea"/>
              </a:defRPr>
            </a:lvl1pPr>
          </a:lstStyle>
          <a:p>
            <a:pPr marL="209053" marR="0" lvl="0" indent="-209053" algn="l" defTabSz="562680" rtl="0" eaLnBrk="1" fontAlgn="base" latinLnBrk="0" hangingPunct="1">
              <a:lnSpc>
                <a:spcPct val="100000"/>
              </a:lnSpc>
              <a:spcBef>
                <a:spcPct val="20000"/>
              </a:spcBef>
              <a:spcAft>
                <a:spcPct val="0"/>
              </a:spcAft>
              <a:buClrTx/>
              <a:buSzTx/>
              <a:tabLst/>
              <a:defRPr/>
            </a:pPr>
            <a:r>
              <a:rPr kumimoji="1" lang="ja-JP" altLang="en-US" smtClean="0"/>
              <a:t>［タイトル］</a:t>
            </a:r>
            <a:endParaRPr kumimoji="1" lang="ja-JP" altLang="en-US" dirty="0" smtClean="0"/>
          </a:p>
        </p:txBody>
      </p:sp>
    </p:spTree>
    <p:extLst>
      <p:ext uri="{BB962C8B-B14F-4D97-AF65-F5344CB8AC3E}">
        <p14:creationId xmlns:p14="http://schemas.microsoft.com/office/powerpoint/2010/main" val="4856250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B">
    <p:spTree>
      <p:nvGrpSpPr>
        <p:cNvPr id="1" name=""/>
        <p:cNvGrpSpPr/>
        <p:nvPr/>
      </p:nvGrpSpPr>
      <p:grpSpPr>
        <a:xfrm>
          <a:off x="0" y="0"/>
          <a:ext cx="0" cy="0"/>
          <a:chOff x="0" y="0"/>
          <a:chExt cx="0" cy="0"/>
        </a:xfrm>
      </p:grpSpPr>
      <p:sp>
        <p:nvSpPr>
          <p:cNvPr id="5" name="Rectangle 20"/>
          <p:cNvSpPr/>
          <p:nvPr userDrawn="1"/>
        </p:nvSpPr>
        <p:spPr>
          <a:xfrm>
            <a:off x="2" y="0"/>
            <a:ext cx="9904413" cy="73370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77561" tIns="38780" rIns="77561" bIns="38780" rtlCol="0" anchor="ctr">
            <a:normAutofit/>
          </a:bodyPr>
          <a:lstStyle/>
          <a:p>
            <a:pPr algn="ctr"/>
            <a:endParaRPr lang="en-US" sz="1662" dirty="0">
              <a:solidFill>
                <a:srgbClr val="FFFFFF"/>
              </a:solidFill>
            </a:endParaRPr>
          </a:p>
        </p:txBody>
      </p:sp>
      <p:sp>
        <p:nvSpPr>
          <p:cNvPr id="6" name="テキスト プレースホルダー 9"/>
          <p:cNvSpPr>
            <a:spLocks noGrp="1"/>
          </p:cNvSpPr>
          <p:nvPr>
            <p:ph type="body" sz="quarter" idx="10" hasCustomPrompt="1"/>
          </p:nvPr>
        </p:nvSpPr>
        <p:spPr>
          <a:xfrm>
            <a:off x="172165" y="2902"/>
            <a:ext cx="9568598" cy="720000"/>
          </a:xfrm>
          <a:prstGeom prst="rect">
            <a:avLst/>
          </a:prstGeom>
        </p:spPr>
        <p:txBody>
          <a:bodyPr tIns="108000" anchor="ctr" anchorCtr="0">
            <a:normAutofit/>
          </a:bodyPr>
          <a:lstStyle>
            <a:lvl1pPr marL="0" indent="0">
              <a:buFont typeface="+mj-lt"/>
              <a:buNone/>
              <a:defRPr sz="2215" baseline="0">
                <a:solidFill>
                  <a:schemeClr val="bg1"/>
                </a:solidFill>
                <a:latin typeface="+mj-ea"/>
                <a:ea typeface="+mj-ea"/>
              </a:defRPr>
            </a:lvl1pPr>
          </a:lstStyle>
          <a:p>
            <a:pPr marL="209053" marR="0" lvl="0" indent="-209053" algn="l" defTabSz="562680" rtl="0" eaLnBrk="1" fontAlgn="base" latinLnBrk="0" hangingPunct="1">
              <a:lnSpc>
                <a:spcPct val="100000"/>
              </a:lnSpc>
              <a:spcBef>
                <a:spcPct val="20000"/>
              </a:spcBef>
              <a:spcAft>
                <a:spcPct val="0"/>
              </a:spcAft>
              <a:buClrTx/>
              <a:buSzTx/>
              <a:tabLst/>
              <a:defRPr/>
            </a:pPr>
            <a:r>
              <a:rPr kumimoji="1" lang="ja-JP" altLang="en-US" smtClean="0"/>
              <a:t>［タイトル］</a:t>
            </a:r>
            <a:endParaRPr kumimoji="1" lang="ja-JP" altLang="en-US" dirty="0" smtClean="0"/>
          </a:p>
        </p:txBody>
      </p:sp>
      <p:sp>
        <p:nvSpPr>
          <p:cNvPr id="7" name="コンテンツ プレースホルダー 2"/>
          <p:cNvSpPr>
            <a:spLocks noGrp="1"/>
          </p:cNvSpPr>
          <p:nvPr>
            <p:ph idx="1" hasCustomPrompt="1"/>
          </p:nvPr>
        </p:nvSpPr>
        <p:spPr>
          <a:xfrm>
            <a:off x="473398" y="908721"/>
            <a:ext cx="8942715" cy="5256410"/>
          </a:xfrm>
          <a:prstGeom prst="rect">
            <a:avLst/>
          </a:prstGeom>
        </p:spPr>
        <p:txBody>
          <a:bodyPr lIns="90000"/>
          <a:lstStyle>
            <a:lvl1pPr marL="0" indent="0" fontAlgn="ctr">
              <a:spcBef>
                <a:spcPts val="0"/>
              </a:spcBef>
              <a:buFont typeface="Arial" charset="0"/>
              <a:buNone/>
              <a:defRPr sz="1846" b="0" i="0" spc="92" baseline="0">
                <a:solidFill>
                  <a:schemeClr val="tx1"/>
                </a:solidFill>
                <a:latin typeface="HGPGothicE" charset="-128"/>
                <a:ea typeface="HGPGothicE" charset="-128"/>
                <a:cs typeface="HGPGothicE" charset="-128"/>
              </a:defRPr>
            </a:lvl1pPr>
            <a:lvl2pPr marL="562680" indent="0" fontAlgn="ctr">
              <a:spcBef>
                <a:spcPts val="0"/>
              </a:spcBef>
              <a:buFont typeface="Arial" charset="0"/>
              <a:buNone/>
              <a:defRPr sz="1846" b="0" i="0" spc="92">
                <a:solidFill>
                  <a:schemeClr val="tx1"/>
                </a:solidFill>
                <a:latin typeface="HGPGothicE" charset="-128"/>
                <a:ea typeface="HGPGothicE" charset="-128"/>
                <a:cs typeface="HGPGothicE" charset="-128"/>
              </a:defRPr>
            </a:lvl2pPr>
            <a:lvl3pPr marL="1125359" indent="0" fontAlgn="ctr">
              <a:spcBef>
                <a:spcPts val="0"/>
              </a:spcBef>
              <a:buFont typeface="Arial" charset="0"/>
              <a:buNone/>
              <a:defRPr sz="1846" b="0" i="0" spc="92">
                <a:solidFill>
                  <a:schemeClr val="tx1"/>
                </a:solidFill>
                <a:latin typeface="HGPGothicE" charset="-128"/>
                <a:ea typeface="HGPGothicE" charset="-128"/>
                <a:cs typeface="HGPGothicE" charset="-128"/>
              </a:defRPr>
            </a:lvl3pPr>
            <a:lvl4pPr marL="1688040" indent="0">
              <a:buFontTx/>
              <a:buNone/>
              <a:defRPr>
                <a:solidFill>
                  <a:schemeClr val="tx2"/>
                </a:solidFill>
              </a:defRPr>
            </a:lvl4pPr>
            <a:lvl5pPr marL="2250719" indent="0">
              <a:buFontTx/>
              <a:buNone/>
              <a:defRPr>
                <a:solidFill>
                  <a:schemeClr val="tx2"/>
                </a:solidFill>
              </a:defRPr>
            </a:lvl5pPr>
          </a:lstStyle>
          <a:p>
            <a:pPr lvl="0"/>
            <a:r>
              <a:rPr kumimoji="1" lang="ja-JP" altLang="en-US" dirty="0" smtClean="0"/>
              <a:t>テキストの入力</a:t>
            </a:r>
            <a:endParaRPr kumimoji="1" lang="ja-JP" altLang="en-US" dirty="0"/>
          </a:p>
        </p:txBody>
      </p:sp>
    </p:spTree>
    <p:extLst>
      <p:ext uri="{BB962C8B-B14F-4D97-AF65-F5344CB8AC3E}">
        <p14:creationId xmlns:p14="http://schemas.microsoft.com/office/powerpoint/2010/main" val="29548445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5865032"/>
      </p:ext>
    </p:extLst>
  </p:cSld>
  <p:clrMap bg1="lt1" tx1="dk1" bg2="lt2" tx2="dk2" accent1="accent1" accent2="accent2" accent3="accent3" accent4="accent4" accent5="accent5" accent6="accent6" hlink="hlink" folHlink="folHlink"/>
  <p:sldLayoutIdLst>
    <p:sldLayoutId id="2147483662" r:id="rId1"/>
    <p:sldLayoutId id="2147483663" r:id="rId2"/>
  </p:sldLayoutIdLst>
  <p:timing>
    <p:tnLst>
      <p:par>
        <p:cTn id="1" dur="indefinite" restart="never" nodeType="tmRoot"/>
      </p:par>
    </p:tnLst>
  </p:timing>
  <p:hf hdr="0" dt="0"/>
  <p:txStyles>
    <p:titleStyle>
      <a:lvl1pPr algn="l" defTabSz="447576" rtl="0" eaLnBrk="1" fontAlgn="base" hangingPunct="1">
        <a:spcBef>
          <a:spcPct val="0"/>
        </a:spcBef>
        <a:spcAft>
          <a:spcPct val="0"/>
        </a:spcAft>
        <a:defRPr kumimoji="1" sz="1762" b="0" i="0" kern="1200" spc="148" baseline="0">
          <a:solidFill>
            <a:srgbClr val="404040"/>
          </a:solidFill>
          <a:latin typeface="HGPGothicE" charset="-128"/>
          <a:ea typeface="HGPGothicE" charset="-128"/>
          <a:cs typeface="HGPGothicE" charset="-128"/>
        </a:defRPr>
      </a:lvl1pPr>
      <a:lvl2pPr algn="l" defTabSz="447576" rtl="0" eaLnBrk="1" fontAlgn="base" hangingPunct="1">
        <a:spcBef>
          <a:spcPct val="0"/>
        </a:spcBef>
        <a:spcAft>
          <a:spcPct val="0"/>
        </a:spcAft>
        <a:defRPr kumimoji="1" sz="1958">
          <a:solidFill>
            <a:schemeClr val="tx1"/>
          </a:solidFill>
          <a:latin typeface="Arial" pitchFamily="34" charset="0"/>
          <a:ea typeface="HGP創英角ｺﾞｼｯｸUB"/>
          <a:cs typeface="Arial" pitchFamily="34" charset="0"/>
        </a:defRPr>
      </a:lvl2pPr>
      <a:lvl3pPr algn="l" defTabSz="447576" rtl="0" eaLnBrk="1" fontAlgn="base" hangingPunct="1">
        <a:spcBef>
          <a:spcPct val="0"/>
        </a:spcBef>
        <a:spcAft>
          <a:spcPct val="0"/>
        </a:spcAft>
        <a:defRPr kumimoji="1" sz="1958">
          <a:solidFill>
            <a:schemeClr val="tx1"/>
          </a:solidFill>
          <a:latin typeface="Arial" pitchFamily="34" charset="0"/>
          <a:ea typeface="HGP創英角ｺﾞｼｯｸUB"/>
          <a:cs typeface="Arial" pitchFamily="34" charset="0"/>
        </a:defRPr>
      </a:lvl3pPr>
      <a:lvl4pPr algn="l" defTabSz="447576" rtl="0" eaLnBrk="1" fontAlgn="base" hangingPunct="1">
        <a:spcBef>
          <a:spcPct val="0"/>
        </a:spcBef>
        <a:spcAft>
          <a:spcPct val="0"/>
        </a:spcAft>
        <a:defRPr kumimoji="1" sz="1958">
          <a:solidFill>
            <a:schemeClr val="tx1"/>
          </a:solidFill>
          <a:latin typeface="Arial" pitchFamily="34" charset="0"/>
          <a:ea typeface="HGP創英角ｺﾞｼｯｸUB"/>
          <a:cs typeface="Arial" pitchFamily="34" charset="0"/>
        </a:defRPr>
      </a:lvl4pPr>
      <a:lvl5pPr algn="l" defTabSz="447576" rtl="0" eaLnBrk="1" fontAlgn="base" hangingPunct="1">
        <a:spcBef>
          <a:spcPct val="0"/>
        </a:spcBef>
        <a:spcAft>
          <a:spcPct val="0"/>
        </a:spcAft>
        <a:defRPr kumimoji="1" sz="1958">
          <a:solidFill>
            <a:schemeClr val="tx1"/>
          </a:solidFill>
          <a:latin typeface="Arial" pitchFamily="34" charset="0"/>
          <a:ea typeface="HGP創英角ｺﾞｼｯｸUB"/>
          <a:cs typeface="Arial" pitchFamily="34" charset="0"/>
        </a:defRPr>
      </a:lvl5pPr>
      <a:lvl6pPr marL="447576" algn="l" defTabSz="447576" rtl="0" eaLnBrk="1" fontAlgn="base" hangingPunct="1">
        <a:spcBef>
          <a:spcPct val="0"/>
        </a:spcBef>
        <a:spcAft>
          <a:spcPct val="0"/>
        </a:spcAft>
        <a:defRPr kumimoji="1" sz="1958">
          <a:solidFill>
            <a:schemeClr val="tx1"/>
          </a:solidFill>
          <a:latin typeface="Arial" pitchFamily="34" charset="0"/>
          <a:ea typeface="HGP創英角ｺﾞｼｯｸUB"/>
          <a:cs typeface="Arial" pitchFamily="34" charset="0"/>
        </a:defRPr>
      </a:lvl6pPr>
      <a:lvl7pPr marL="895155" algn="l" defTabSz="447576" rtl="0" eaLnBrk="1" fontAlgn="base" hangingPunct="1">
        <a:spcBef>
          <a:spcPct val="0"/>
        </a:spcBef>
        <a:spcAft>
          <a:spcPct val="0"/>
        </a:spcAft>
        <a:defRPr kumimoji="1" sz="1958">
          <a:solidFill>
            <a:schemeClr val="tx1"/>
          </a:solidFill>
          <a:latin typeface="Arial" pitchFamily="34" charset="0"/>
          <a:ea typeface="HGP創英角ｺﾞｼｯｸUB"/>
          <a:cs typeface="Arial" pitchFamily="34" charset="0"/>
        </a:defRPr>
      </a:lvl7pPr>
      <a:lvl8pPr marL="1342730" algn="l" defTabSz="447576" rtl="0" eaLnBrk="1" fontAlgn="base" hangingPunct="1">
        <a:spcBef>
          <a:spcPct val="0"/>
        </a:spcBef>
        <a:spcAft>
          <a:spcPct val="0"/>
        </a:spcAft>
        <a:defRPr kumimoji="1" sz="1958">
          <a:solidFill>
            <a:schemeClr val="tx1"/>
          </a:solidFill>
          <a:latin typeface="Arial" pitchFamily="34" charset="0"/>
          <a:ea typeface="HGP創英角ｺﾞｼｯｸUB"/>
          <a:cs typeface="Arial" pitchFamily="34" charset="0"/>
        </a:defRPr>
      </a:lvl8pPr>
      <a:lvl9pPr marL="1790306" algn="l" defTabSz="447576" rtl="0" eaLnBrk="1" fontAlgn="base" hangingPunct="1">
        <a:spcBef>
          <a:spcPct val="0"/>
        </a:spcBef>
        <a:spcAft>
          <a:spcPct val="0"/>
        </a:spcAft>
        <a:defRPr kumimoji="1" sz="1958">
          <a:solidFill>
            <a:schemeClr val="tx1"/>
          </a:solidFill>
          <a:latin typeface="Arial" pitchFamily="34" charset="0"/>
          <a:ea typeface="HGP創英角ｺﾞｼｯｸUB"/>
          <a:cs typeface="Arial" pitchFamily="34" charset="0"/>
        </a:defRPr>
      </a:lvl9pPr>
    </p:titleStyle>
    <p:bodyStyle>
      <a:lvl1pPr marL="166288" indent="-166288" algn="l" defTabSz="447576" rtl="0" eaLnBrk="1" fontAlgn="base" hangingPunct="1">
        <a:spcBef>
          <a:spcPct val="20000"/>
        </a:spcBef>
        <a:spcAft>
          <a:spcPct val="0"/>
        </a:spcAft>
        <a:buFont typeface="Arial" pitchFamily="34" charset="0"/>
        <a:buChar char="•"/>
        <a:defRPr kumimoji="1" sz="2349" kern="1200">
          <a:solidFill>
            <a:schemeClr val="tx1"/>
          </a:solidFill>
          <a:latin typeface="Arial"/>
          <a:ea typeface="+mn-ea"/>
          <a:cs typeface="Arial"/>
        </a:defRPr>
      </a:lvl1pPr>
      <a:lvl2pPr marL="668256" indent="-220679" algn="l" defTabSz="447576" rtl="0" eaLnBrk="1" fontAlgn="base" hangingPunct="1">
        <a:spcBef>
          <a:spcPct val="20000"/>
        </a:spcBef>
        <a:spcAft>
          <a:spcPct val="0"/>
        </a:spcAft>
        <a:buFont typeface="Arial" pitchFamily="34" charset="0"/>
        <a:buChar char="–"/>
        <a:defRPr kumimoji="1" sz="1958" kern="1200">
          <a:solidFill>
            <a:schemeClr val="tx1"/>
          </a:solidFill>
          <a:latin typeface="Arial"/>
          <a:ea typeface="+mn-ea"/>
          <a:cs typeface="Arial"/>
        </a:defRPr>
      </a:lvl2pPr>
      <a:lvl3pPr marL="1067657" indent="-172503" algn="l" defTabSz="447576" rtl="0" eaLnBrk="1" fontAlgn="base" hangingPunct="1">
        <a:spcBef>
          <a:spcPct val="20000"/>
        </a:spcBef>
        <a:spcAft>
          <a:spcPct val="0"/>
        </a:spcAft>
        <a:buFont typeface="Arial" pitchFamily="34" charset="0"/>
        <a:buChar char="•"/>
        <a:defRPr kumimoji="1" sz="1958" kern="1200">
          <a:solidFill>
            <a:schemeClr val="tx1"/>
          </a:solidFill>
          <a:latin typeface="Arial"/>
          <a:ea typeface="+mn-ea"/>
          <a:cs typeface="Arial"/>
        </a:defRPr>
      </a:lvl3pPr>
      <a:lvl4pPr marL="1512125" indent="-169397" algn="l" defTabSz="447576" rtl="0" eaLnBrk="1" fontAlgn="base" hangingPunct="1">
        <a:spcBef>
          <a:spcPct val="20000"/>
        </a:spcBef>
        <a:spcAft>
          <a:spcPct val="0"/>
        </a:spcAft>
        <a:buFont typeface="Arial" pitchFamily="34" charset="0"/>
        <a:buChar char="–"/>
        <a:defRPr kumimoji="1" sz="1958" kern="1200">
          <a:solidFill>
            <a:schemeClr val="tx1"/>
          </a:solidFill>
          <a:latin typeface="Arial"/>
          <a:ea typeface="+mn-ea"/>
          <a:cs typeface="Arial"/>
        </a:defRPr>
      </a:lvl4pPr>
      <a:lvl5pPr marL="1958147" indent="-167843" algn="l" defTabSz="447576" rtl="0" eaLnBrk="1" fontAlgn="base" hangingPunct="1">
        <a:spcBef>
          <a:spcPct val="20000"/>
        </a:spcBef>
        <a:spcAft>
          <a:spcPct val="0"/>
        </a:spcAft>
        <a:buFont typeface="Arial" pitchFamily="34" charset="0"/>
        <a:buChar char="»"/>
        <a:defRPr kumimoji="1" sz="1958" kern="1200">
          <a:solidFill>
            <a:schemeClr val="tx1"/>
          </a:solidFill>
          <a:latin typeface="Arial"/>
          <a:ea typeface="+mn-ea"/>
          <a:cs typeface="Arial"/>
        </a:defRPr>
      </a:lvl5pPr>
      <a:lvl6pPr marL="2461670"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6pPr>
      <a:lvl7pPr marL="2909248"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7pPr>
      <a:lvl8pPr marL="3356824"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8pPr>
      <a:lvl9pPr marL="3804402"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9pPr>
    </p:bodyStyle>
    <p:otherStyle>
      <a:defPPr>
        <a:defRPr lang="en-US"/>
      </a:defPPr>
      <a:lvl1pPr marL="0" algn="l" defTabSz="447576" rtl="0" eaLnBrk="1" latinLnBrk="0" hangingPunct="1">
        <a:defRPr kumimoji="1" sz="1762" kern="1200">
          <a:solidFill>
            <a:schemeClr val="tx1"/>
          </a:solidFill>
          <a:latin typeface="+mn-lt"/>
          <a:ea typeface="+mn-ea"/>
          <a:cs typeface="+mn-cs"/>
        </a:defRPr>
      </a:lvl1pPr>
      <a:lvl2pPr marL="447576" algn="l" defTabSz="447576" rtl="0" eaLnBrk="1" latinLnBrk="0" hangingPunct="1">
        <a:defRPr kumimoji="1" sz="1762" kern="1200">
          <a:solidFill>
            <a:schemeClr val="tx1"/>
          </a:solidFill>
          <a:latin typeface="+mn-lt"/>
          <a:ea typeface="+mn-ea"/>
          <a:cs typeface="+mn-cs"/>
        </a:defRPr>
      </a:lvl2pPr>
      <a:lvl3pPr marL="895155" algn="l" defTabSz="447576" rtl="0" eaLnBrk="1" latinLnBrk="0" hangingPunct="1">
        <a:defRPr kumimoji="1" sz="1762" kern="1200">
          <a:solidFill>
            <a:schemeClr val="tx1"/>
          </a:solidFill>
          <a:latin typeface="+mn-lt"/>
          <a:ea typeface="+mn-ea"/>
          <a:cs typeface="+mn-cs"/>
        </a:defRPr>
      </a:lvl3pPr>
      <a:lvl4pPr marL="1342730" algn="l" defTabSz="447576" rtl="0" eaLnBrk="1" latinLnBrk="0" hangingPunct="1">
        <a:defRPr kumimoji="1" sz="1762" kern="1200">
          <a:solidFill>
            <a:schemeClr val="tx1"/>
          </a:solidFill>
          <a:latin typeface="+mn-lt"/>
          <a:ea typeface="+mn-ea"/>
          <a:cs typeface="+mn-cs"/>
        </a:defRPr>
      </a:lvl4pPr>
      <a:lvl5pPr marL="1790306" algn="l" defTabSz="447576" rtl="0" eaLnBrk="1" latinLnBrk="0" hangingPunct="1">
        <a:defRPr kumimoji="1" sz="1762" kern="1200">
          <a:solidFill>
            <a:schemeClr val="tx1"/>
          </a:solidFill>
          <a:latin typeface="+mn-lt"/>
          <a:ea typeface="+mn-ea"/>
          <a:cs typeface="+mn-cs"/>
        </a:defRPr>
      </a:lvl5pPr>
      <a:lvl6pPr marL="2237883" algn="l" defTabSz="447576" rtl="0" eaLnBrk="1" latinLnBrk="0" hangingPunct="1">
        <a:defRPr kumimoji="1" sz="1762" kern="1200">
          <a:solidFill>
            <a:schemeClr val="tx1"/>
          </a:solidFill>
          <a:latin typeface="+mn-lt"/>
          <a:ea typeface="+mn-ea"/>
          <a:cs typeface="+mn-cs"/>
        </a:defRPr>
      </a:lvl6pPr>
      <a:lvl7pPr marL="2685459" algn="l" defTabSz="447576" rtl="0" eaLnBrk="1" latinLnBrk="0" hangingPunct="1">
        <a:defRPr kumimoji="1" sz="1762" kern="1200">
          <a:solidFill>
            <a:schemeClr val="tx1"/>
          </a:solidFill>
          <a:latin typeface="+mn-lt"/>
          <a:ea typeface="+mn-ea"/>
          <a:cs typeface="+mn-cs"/>
        </a:defRPr>
      </a:lvl7pPr>
      <a:lvl8pPr marL="3133035" algn="l" defTabSz="447576" rtl="0" eaLnBrk="1" latinLnBrk="0" hangingPunct="1">
        <a:defRPr kumimoji="1" sz="1762" kern="1200">
          <a:solidFill>
            <a:schemeClr val="tx1"/>
          </a:solidFill>
          <a:latin typeface="+mn-lt"/>
          <a:ea typeface="+mn-ea"/>
          <a:cs typeface="+mn-cs"/>
        </a:defRPr>
      </a:lvl8pPr>
      <a:lvl9pPr marL="3580612" algn="l" defTabSz="447576" rtl="0" eaLnBrk="1" latinLnBrk="0" hangingPunct="1">
        <a:defRPr kumimoji="1" sz="1762"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3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正方形/長方形 154"/>
          <p:cNvSpPr/>
          <p:nvPr/>
        </p:nvSpPr>
        <p:spPr>
          <a:xfrm>
            <a:off x="12527" y="2294116"/>
            <a:ext cx="5898718" cy="3986141"/>
          </a:xfrm>
          <a:prstGeom prst="rect">
            <a:avLst/>
          </a:prstGeom>
          <a:solidFill>
            <a:schemeClr val="bg1"/>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sz="700" dirty="0">
              <a:solidFill>
                <a:srgbClr val="404040"/>
              </a:solidFill>
              <a:cs typeface="Meiryo UI" panose="020B0604030504040204" pitchFamily="50" charset="-128"/>
            </a:endParaRPr>
          </a:p>
        </p:txBody>
      </p:sp>
      <p:sp>
        <p:nvSpPr>
          <p:cNvPr id="165" name="円/楕円 164"/>
          <p:cNvSpPr/>
          <p:nvPr/>
        </p:nvSpPr>
        <p:spPr>
          <a:xfrm>
            <a:off x="147155" y="5774268"/>
            <a:ext cx="5513160" cy="463044"/>
          </a:xfrm>
          <a:prstGeom prst="ellipse">
            <a:avLst/>
          </a:prstGeom>
          <a:solidFill>
            <a:srgbClr val="FFE28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rgbClr val="FFFFFF"/>
              </a:solidFill>
            </a:endParaRPr>
          </a:p>
        </p:txBody>
      </p:sp>
      <p:sp>
        <p:nvSpPr>
          <p:cNvPr id="130" name="角丸四角形 129"/>
          <p:cNvSpPr/>
          <p:nvPr/>
        </p:nvSpPr>
        <p:spPr>
          <a:xfrm>
            <a:off x="93853" y="4149080"/>
            <a:ext cx="5739716" cy="1660166"/>
          </a:xfrm>
          <a:prstGeom prst="roundRect">
            <a:avLst>
              <a:gd name="adj" fmla="val 4647"/>
            </a:avLst>
          </a:prstGeom>
          <a:solidFill>
            <a:schemeClr val="tx2">
              <a:lumMod val="10000"/>
              <a:lumOff val="90000"/>
            </a:schemeClr>
          </a:solidFill>
          <a:ln w="28575">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endParaRPr lang="ja-JP" altLang="en-US" sz="700" dirty="0">
              <a:solidFill>
                <a:srgbClr val="404040">
                  <a:lumMod val="75000"/>
                </a:srgbClr>
              </a:solidFill>
            </a:endParaRPr>
          </a:p>
        </p:txBody>
      </p:sp>
      <p:sp>
        <p:nvSpPr>
          <p:cNvPr id="116" name="角丸四角形 115"/>
          <p:cNvSpPr/>
          <p:nvPr/>
        </p:nvSpPr>
        <p:spPr>
          <a:xfrm>
            <a:off x="1732205" y="2662181"/>
            <a:ext cx="2986460" cy="1070447"/>
          </a:xfrm>
          <a:prstGeom prst="roundRect">
            <a:avLst>
              <a:gd name="adj" fmla="val 4885"/>
            </a:avLst>
          </a:prstGeom>
          <a:solidFill>
            <a:schemeClr val="accent2">
              <a:lumMod val="60000"/>
              <a:lumOff val="40000"/>
            </a:schemeClr>
          </a:solidFill>
          <a:ln w="19050">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0" numCol="1" spcCol="0" rtlCol="0" fromWordArt="0" anchor="t" anchorCtr="0" forceAA="0" compatLnSpc="1">
            <a:prstTxWarp prst="textNoShape">
              <a:avLst/>
            </a:prstTxWarp>
            <a:noAutofit/>
          </a:bodyPr>
          <a:lstStyle/>
          <a:p>
            <a:endParaRPr lang="en-US" altLang="ja-JP" sz="700" b="1" dirty="0">
              <a:solidFill>
                <a:srgbClr val="000000"/>
              </a:solidFill>
              <a:cs typeface="Meiryo UI" panose="020B0604030504040204" pitchFamily="50" charset="-128"/>
            </a:endParaRPr>
          </a:p>
        </p:txBody>
      </p:sp>
      <p:sp>
        <p:nvSpPr>
          <p:cNvPr id="117" name="角丸四角形 116"/>
          <p:cNvSpPr/>
          <p:nvPr/>
        </p:nvSpPr>
        <p:spPr>
          <a:xfrm>
            <a:off x="2595400" y="2724207"/>
            <a:ext cx="2056307" cy="992583"/>
          </a:xfrm>
          <a:prstGeom prst="roundRect">
            <a:avLst>
              <a:gd name="adj" fmla="val 4885"/>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0" numCol="1" spcCol="0" rtlCol="0" fromWordArt="0" anchor="t" anchorCtr="0" forceAA="0" compatLnSpc="1">
            <a:prstTxWarp prst="textNoShape">
              <a:avLst/>
            </a:prstTxWarp>
            <a:noAutofit/>
          </a:bodyPr>
          <a:lstStyle/>
          <a:p>
            <a:r>
              <a:rPr lang="ja-JP" altLang="en-US" sz="700" b="1" dirty="0" smtClean="0">
                <a:solidFill>
                  <a:srgbClr val="000000"/>
                </a:solidFill>
                <a:cs typeface="Meiryo UI" panose="020B0604030504040204" pitchFamily="50" charset="-128"/>
              </a:rPr>
              <a:t>運営事務局</a:t>
            </a:r>
            <a:endParaRPr lang="en-US" altLang="ja-JP" sz="700" b="1" dirty="0">
              <a:solidFill>
                <a:srgbClr val="000000"/>
              </a:solidFill>
              <a:cs typeface="Meiryo UI" panose="020B0604030504040204" pitchFamily="50" charset="-128"/>
            </a:endParaRPr>
          </a:p>
        </p:txBody>
      </p:sp>
      <p:sp>
        <p:nvSpPr>
          <p:cNvPr id="166" name="正方形/長方形 165"/>
          <p:cNvSpPr/>
          <p:nvPr/>
        </p:nvSpPr>
        <p:spPr>
          <a:xfrm>
            <a:off x="4641791" y="4232959"/>
            <a:ext cx="1123337" cy="1480254"/>
          </a:xfrm>
          <a:prstGeom prst="rect">
            <a:avLst/>
          </a:prstGeom>
          <a:solidFill>
            <a:schemeClr val="bg1"/>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sz="700" dirty="0">
              <a:solidFill>
                <a:srgbClr val="404040"/>
              </a:solidFill>
              <a:cs typeface="Meiryo UI" panose="020B0604030504040204" pitchFamily="50" charset="-128"/>
            </a:endParaRPr>
          </a:p>
        </p:txBody>
      </p:sp>
      <p:sp>
        <p:nvSpPr>
          <p:cNvPr id="11" name="正方形/長方形 10"/>
          <p:cNvSpPr/>
          <p:nvPr/>
        </p:nvSpPr>
        <p:spPr>
          <a:xfrm>
            <a:off x="33330" y="6462430"/>
            <a:ext cx="5928793" cy="278938"/>
          </a:xfrm>
          <a:prstGeom prst="rect">
            <a:avLst/>
          </a:prstGeom>
          <a:solidFill>
            <a:schemeClr val="accent4">
              <a:lumMod val="60000"/>
              <a:lumOff val="40000"/>
            </a:schemeClr>
          </a:solidFill>
          <a:ln w="19050">
            <a:solidFill>
              <a:schemeClr val="accent4">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050" b="1" dirty="0" smtClean="0">
                <a:solidFill>
                  <a:srgbClr val="FFFFFF"/>
                </a:solidFill>
              </a:rPr>
              <a:t>府民一人ひとりの健康づくりの取組努力にインセンティブを与え、医療費適正化と健康寿命を延伸</a:t>
            </a:r>
            <a:endParaRPr lang="ja-JP" altLang="en-US" sz="1050" b="1" dirty="0">
              <a:solidFill>
                <a:srgbClr val="FFFFFF"/>
              </a:solidFill>
            </a:endParaRPr>
          </a:p>
        </p:txBody>
      </p:sp>
      <p:sp>
        <p:nvSpPr>
          <p:cNvPr id="3" name="AutoShape 2" descr="「Tポイント」の画像検索結果"/>
          <p:cNvSpPr>
            <a:spLocks noChangeAspect="1" noChangeArrowheads="1"/>
          </p:cNvSpPr>
          <p:nvPr/>
        </p:nvSpPr>
        <p:spPr bwMode="auto">
          <a:xfrm>
            <a:off x="0" y="-144463"/>
            <a:ext cx="304752"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solidFill>
                <a:srgbClr val="404040"/>
              </a:solidFill>
            </a:endParaRPr>
          </a:p>
        </p:txBody>
      </p:sp>
      <p:sp>
        <p:nvSpPr>
          <p:cNvPr id="4" name="AutoShape 4" descr="「Tポイント」の画像検索結果"/>
          <p:cNvSpPr>
            <a:spLocks noChangeAspect="1" noChangeArrowheads="1"/>
          </p:cNvSpPr>
          <p:nvPr/>
        </p:nvSpPr>
        <p:spPr bwMode="auto">
          <a:xfrm>
            <a:off x="152377" y="7944"/>
            <a:ext cx="304752"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solidFill>
                <a:srgbClr val="404040"/>
              </a:solidFill>
            </a:endParaRPr>
          </a:p>
        </p:txBody>
      </p:sp>
      <p:sp>
        <p:nvSpPr>
          <p:cNvPr id="179" name="正方形/長方形 178"/>
          <p:cNvSpPr/>
          <p:nvPr/>
        </p:nvSpPr>
        <p:spPr>
          <a:xfrm>
            <a:off x="1740175" y="2481317"/>
            <a:ext cx="2978491" cy="185734"/>
          </a:xfrm>
          <a:prstGeom prst="rect">
            <a:avLst/>
          </a:prstGeom>
          <a:solidFill>
            <a:schemeClr val="tx2">
              <a:lumMod val="50000"/>
              <a:lumOff val="50000"/>
            </a:schemeClr>
          </a:solidFill>
          <a:ln w="19050">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900" b="1" dirty="0" smtClean="0">
                <a:solidFill>
                  <a:srgbClr val="FFFFFF"/>
                </a:solidFill>
              </a:rPr>
              <a:t>　　　健康づくり支援プラットフォーム</a:t>
            </a:r>
            <a:endParaRPr lang="ja-JP" altLang="en-US" sz="800" b="1" dirty="0">
              <a:solidFill>
                <a:srgbClr val="FFFFFF"/>
              </a:solidFill>
            </a:endParaRPr>
          </a:p>
        </p:txBody>
      </p:sp>
      <p:sp>
        <p:nvSpPr>
          <p:cNvPr id="209" name="正方形/長方形 208"/>
          <p:cNvSpPr/>
          <p:nvPr/>
        </p:nvSpPr>
        <p:spPr>
          <a:xfrm>
            <a:off x="138413" y="2631945"/>
            <a:ext cx="986752" cy="121067"/>
          </a:xfrm>
          <a:prstGeom prst="rect">
            <a:avLst/>
          </a:prstGeom>
          <a:solidFill>
            <a:schemeClr val="tx2">
              <a:lumMod val="50000"/>
              <a:lumOff val="50000"/>
            </a:schemeClr>
          </a:solidFill>
          <a:ln>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700" b="1" dirty="0" smtClean="0">
                <a:solidFill>
                  <a:srgbClr val="FFFFFF"/>
                </a:solidFill>
              </a:rPr>
              <a:t>市町村</a:t>
            </a:r>
            <a:endParaRPr lang="ja-JP" altLang="en-US" sz="700" b="1" dirty="0">
              <a:solidFill>
                <a:srgbClr val="FFFFFF"/>
              </a:solidFill>
            </a:endParaRPr>
          </a:p>
        </p:txBody>
      </p:sp>
      <p:sp>
        <p:nvSpPr>
          <p:cNvPr id="240" name="正方形/長方形 239"/>
          <p:cNvSpPr/>
          <p:nvPr/>
        </p:nvSpPr>
        <p:spPr>
          <a:xfrm>
            <a:off x="143859" y="2739330"/>
            <a:ext cx="986753" cy="958764"/>
          </a:xfrm>
          <a:prstGeom prst="rect">
            <a:avLst/>
          </a:prstGeom>
          <a:solidFill>
            <a:schemeClr val="bg1"/>
          </a:solidFill>
          <a:ln>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700" dirty="0">
              <a:solidFill>
                <a:srgbClr val="404040"/>
              </a:solidFill>
            </a:endParaRPr>
          </a:p>
        </p:txBody>
      </p:sp>
      <p:sp>
        <p:nvSpPr>
          <p:cNvPr id="239" name="テキスト ボックス 238"/>
          <p:cNvSpPr txBox="1"/>
          <p:nvPr/>
        </p:nvSpPr>
        <p:spPr>
          <a:xfrm>
            <a:off x="235316" y="2797817"/>
            <a:ext cx="823748" cy="315254"/>
          </a:xfrm>
          <a:prstGeom prst="rect">
            <a:avLst/>
          </a:prstGeom>
          <a:solidFill>
            <a:schemeClr val="accent2">
              <a:lumMod val="20000"/>
              <a:lumOff val="80000"/>
            </a:schemeClr>
          </a:solidFill>
          <a:ln w="19050">
            <a:noFill/>
          </a:ln>
        </p:spPr>
        <p:txBody>
          <a:bodyPr wrap="square" lIns="72000" rIns="72000" rtlCol="0">
            <a:noAutofit/>
          </a:bodyPr>
          <a:lstStyle/>
          <a:p>
            <a:r>
              <a:rPr lang="ja-JP" altLang="en-US" sz="700" dirty="0" smtClean="0">
                <a:solidFill>
                  <a:srgbClr val="404040"/>
                </a:solidFill>
                <a:cs typeface="Meiryo UI" panose="020B0604030504040204" pitchFamily="50" charset="-128"/>
              </a:rPr>
              <a:t>・被保険者情報</a:t>
            </a:r>
            <a:endParaRPr lang="en-US" altLang="ja-JP" sz="700" dirty="0" smtClean="0">
              <a:solidFill>
                <a:srgbClr val="404040"/>
              </a:solidFill>
              <a:cs typeface="Meiryo UI" panose="020B0604030504040204" pitchFamily="50" charset="-128"/>
            </a:endParaRPr>
          </a:p>
          <a:p>
            <a:r>
              <a:rPr lang="ja-JP" altLang="en-US" sz="700" dirty="0">
                <a:solidFill>
                  <a:srgbClr val="404040"/>
                </a:solidFill>
                <a:cs typeface="Meiryo UI" panose="020B0604030504040204" pitchFamily="50" charset="-128"/>
              </a:rPr>
              <a:t>・</a:t>
            </a:r>
            <a:r>
              <a:rPr lang="ja-JP" altLang="en-US" sz="700" dirty="0" smtClean="0">
                <a:solidFill>
                  <a:srgbClr val="404040"/>
                </a:solidFill>
                <a:cs typeface="Meiryo UI" panose="020B0604030504040204" pitchFamily="50" charset="-128"/>
              </a:rPr>
              <a:t>健診情報</a:t>
            </a:r>
          </a:p>
        </p:txBody>
      </p:sp>
      <p:sp>
        <p:nvSpPr>
          <p:cNvPr id="102" name="正方形/長方形 101"/>
          <p:cNvSpPr/>
          <p:nvPr/>
        </p:nvSpPr>
        <p:spPr>
          <a:xfrm>
            <a:off x="193117" y="3258065"/>
            <a:ext cx="900495" cy="386508"/>
          </a:xfrm>
          <a:prstGeom prst="rect">
            <a:avLst/>
          </a:prstGeom>
          <a:solidFill>
            <a:schemeClr val="bg1"/>
          </a:solidFill>
          <a:ln>
            <a:solidFill>
              <a:srgbClr val="FF99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sz="700" dirty="0">
              <a:solidFill>
                <a:srgbClr val="404040"/>
              </a:solidFill>
            </a:endParaRPr>
          </a:p>
        </p:txBody>
      </p:sp>
      <p:sp>
        <p:nvSpPr>
          <p:cNvPr id="104" name="角丸四角形 103"/>
          <p:cNvSpPr/>
          <p:nvPr/>
        </p:nvSpPr>
        <p:spPr>
          <a:xfrm>
            <a:off x="228019" y="3143672"/>
            <a:ext cx="823749" cy="107458"/>
          </a:xfrm>
          <a:prstGeom prst="roundRect">
            <a:avLst>
              <a:gd name="adj" fmla="val 50000"/>
            </a:avLst>
          </a:prstGeom>
          <a:solidFill>
            <a:srgbClr val="FFB84F"/>
          </a:solidFill>
          <a:ln>
            <a:solidFill>
              <a:srgbClr val="FF99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0" rIns="91440" bIns="0" numCol="1" spcCol="0" rtlCol="0" fromWordArt="0" anchor="ctr" anchorCtr="0" forceAA="0" compatLnSpc="1">
            <a:prstTxWarp prst="textNoShape">
              <a:avLst/>
            </a:prstTxWarp>
            <a:noAutofit/>
          </a:bodyPr>
          <a:lstStyle/>
          <a:p>
            <a:pPr algn="ctr"/>
            <a:r>
              <a:rPr lang="ja-JP" altLang="en-US" sz="700" dirty="0" smtClean="0">
                <a:solidFill>
                  <a:srgbClr val="404040">
                    <a:lumMod val="75000"/>
                  </a:srgbClr>
                </a:solidFill>
              </a:rPr>
              <a:t>国保</a:t>
            </a:r>
            <a:r>
              <a:rPr lang="ja-JP" altLang="en-US" sz="700" dirty="0">
                <a:solidFill>
                  <a:srgbClr val="404040">
                    <a:lumMod val="75000"/>
                  </a:srgbClr>
                </a:solidFill>
              </a:rPr>
              <a:t>連合会</a:t>
            </a:r>
            <a:endParaRPr lang="ja-JP" altLang="en-US" sz="700" dirty="0">
              <a:solidFill>
                <a:srgbClr val="404040"/>
              </a:solidFill>
            </a:endParaRPr>
          </a:p>
        </p:txBody>
      </p:sp>
      <p:sp>
        <p:nvSpPr>
          <p:cNvPr id="119" name="フローチャート : 磁気ディスク 42"/>
          <p:cNvSpPr/>
          <p:nvPr/>
        </p:nvSpPr>
        <p:spPr>
          <a:xfrm>
            <a:off x="1787175" y="2799103"/>
            <a:ext cx="743250" cy="845470"/>
          </a:xfrm>
          <a:prstGeom prst="flowChartMagneticDisk">
            <a:avLst/>
          </a:prstGeom>
          <a:solidFill>
            <a:srgbClr val="6699FF"/>
          </a:solidFill>
          <a:ln>
            <a:solidFill>
              <a:srgbClr val="F8F8F8"/>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t" anchorCtr="0" forceAA="0" compatLnSpc="1">
            <a:prstTxWarp prst="textNoShape">
              <a:avLst/>
            </a:prstTxWarp>
            <a:noAutofit/>
          </a:bodyPr>
          <a:lstStyle/>
          <a:p>
            <a:pPr algn="ctr"/>
            <a:r>
              <a:rPr lang="ja-JP" altLang="en-US" sz="700" b="1" dirty="0" smtClean="0">
                <a:solidFill>
                  <a:srgbClr val="F8F8F8"/>
                </a:solidFill>
                <a:latin typeface="メイリオ" panose="020B0604030504040204" pitchFamily="50" charset="-128"/>
                <a:ea typeface="メイリオ" panose="020B0604030504040204" pitchFamily="50" charset="-128"/>
                <a:cs typeface="メイリオ" panose="020B0604030504040204" pitchFamily="50" charset="-128"/>
              </a:rPr>
              <a:t>データ</a:t>
            </a:r>
            <a:endParaRPr lang="en-US" altLang="ja-JP" sz="700" b="1" dirty="0" smtClean="0">
              <a:solidFill>
                <a:srgbClr val="F8F8F8"/>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00" b="1" dirty="0" smtClean="0">
                <a:solidFill>
                  <a:srgbClr val="F8F8F8"/>
                </a:solidFill>
                <a:latin typeface="メイリオ" panose="020B0604030504040204" pitchFamily="50" charset="-128"/>
                <a:ea typeface="メイリオ" panose="020B0604030504040204" pitchFamily="50" charset="-128"/>
                <a:cs typeface="メイリオ" panose="020B0604030504040204" pitchFamily="50" charset="-128"/>
              </a:rPr>
              <a:t>ベース</a:t>
            </a:r>
            <a:endParaRPr lang="en-US" altLang="ja-JP" sz="700" b="1" dirty="0" smtClean="0">
              <a:solidFill>
                <a:srgbClr val="F8F8F8"/>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00" b="1" dirty="0" smtClean="0">
                <a:solidFill>
                  <a:srgbClr val="F8F8F8"/>
                </a:solidFill>
                <a:latin typeface="メイリオ" panose="020B0604030504040204" pitchFamily="50" charset="-128"/>
                <a:ea typeface="メイリオ" panose="020B0604030504040204" pitchFamily="50" charset="-128"/>
                <a:cs typeface="メイリオ" panose="020B0604030504040204" pitchFamily="50" charset="-128"/>
              </a:rPr>
              <a:t>（蓄積）</a:t>
            </a:r>
            <a:endParaRPr lang="ja-JP" altLang="en-US" sz="700" b="1" dirty="0">
              <a:solidFill>
                <a:srgbClr val="F8F8F8"/>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6" name="正方形/長方形 125"/>
          <p:cNvSpPr/>
          <p:nvPr/>
        </p:nvSpPr>
        <p:spPr>
          <a:xfrm>
            <a:off x="3503758" y="3304654"/>
            <a:ext cx="1043174" cy="157224"/>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lang="ja-JP" altLang="en-US" sz="700" b="1" dirty="0">
                <a:solidFill>
                  <a:srgbClr val="FFFFFF"/>
                </a:solidFill>
              </a:rPr>
              <a:t>健康情報</a:t>
            </a:r>
            <a:r>
              <a:rPr lang="ja-JP" altLang="en-US" sz="700" b="1" dirty="0" smtClean="0">
                <a:solidFill>
                  <a:srgbClr val="FFFFFF"/>
                </a:solidFill>
              </a:rPr>
              <a:t>管理</a:t>
            </a:r>
            <a:endParaRPr lang="ja-JP" altLang="en-US" sz="700" b="1" dirty="0">
              <a:solidFill>
                <a:srgbClr val="FFFFFF"/>
              </a:solidFill>
            </a:endParaRPr>
          </a:p>
        </p:txBody>
      </p:sp>
      <p:sp>
        <p:nvSpPr>
          <p:cNvPr id="127" name="正方形/長方形 126"/>
          <p:cNvSpPr/>
          <p:nvPr/>
        </p:nvSpPr>
        <p:spPr>
          <a:xfrm>
            <a:off x="2681252" y="3510955"/>
            <a:ext cx="1029426" cy="145500"/>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lang="ja-JP" altLang="en-US" sz="700" b="1" dirty="0" smtClean="0">
                <a:solidFill>
                  <a:srgbClr val="FFFFFF"/>
                </a:solidFill>
              </a:rPr>
              <a:t>ポイント・景品管理</a:t>
            </a:r>
            <a:endParaRPr lang="ja-JP" altLang="en-US" sz="700" b="1" dirty="0">
              <a:solidFill>
                <a:srgbClr val="FFFFFF"/>
              </a:solidFill>
            </a:endParaRPr>
          </a:p>
        </p:txBody>
      </p:sp>
      <p:sp>
        <p:nvSpPr>
          <p:cNvPr id="128" name="左矢印 127"/>
          <p:cNvSpPr/>
          <p:nvPr/>
        </p:nvSpPr>
        <p:spPr>
          <a:xfrm flipH="1">
            <a:off x="1160403" y="2904308"/>
            <a:ext cx="525442" cy="573406"/>
          </a:xfrm>
          <a:prstGeom prst="leftArrow">
            <a:avLst>
              <a:gd name="adj1" fmla="val 50000"/>
              <a:gd name="adj2" fmla="val 40453"/>
            </a:avLst>
          </a:prstGeom>
          <a:solidFill>
            <a:schemeClr val="tx2">
              <a:lumMod val="50000"/>
              <a:lumOff val="50000"/>
            </a:schemeClr>
          </a:solidFill>
          <a:ln>
            <a:noFill/>
            <a:headEnd type="none" w="med" len="med"/>
            <a:tailEnd type="arrow" w="med" len="med"/>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endParaRPr lang="ja-JP" altLang="en-US" sz="700" b="1" dirty="0">
              <a:solidFill>
                <a:srgbClr val="FFFFFF"/>
              </a:solidFill>
            </a:endParaRPr>
          </a:p>
        </p:txBody>
      </p:sp>
      <p:sp>
        <p:nvSpPr>
          <p:cNvPr id="140" name="角丸四角形 139"/>
          <p:cNvSpPr/>
          <p:nvPr/>
        </p:nvSpPr>
        <p:spPr>
          <a:xfrm>
            <a:off x="3503759" y="5899204"/>
            <a:ext cx="858199" cy="247969"/>
          </a:xfrm>
          <a:prstGeom prst="roundRect">
            <a:avLst>
              <a:gd name="adj" fmla="val 9677"/>
            </a:avLst>
          </a:prstGeom>
          <a:solidFill>
            <a:schemeClr val="tx2">
              <a:lumMod val="10000"/>
              <a:lumOff val="90000"/>
            </a:schemeClr>
          </a:solidFill>
          <a:ln w="25400">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36000" rIns="0" bIns="36000" numCol="1" spcCol="0" rtlCol="0" fromWordArt="0" anchor="t" anchorCtr="0" forceAA="0" compatLnSpc="1">
            <a:prstTxWarp prst="textNoShape">
              <a:avLst/>
            </a:prstTxWarp>
            <a:noAutofit/>
          </a:bodyPr>
          <a:lstStyle/>
          <a:p>
            <a:pPr algn="ctr"/>
            <a:r>
              <a:rPr lang="ja-JP" altLang="en-US" sz="1000" b="1" dirty="0" smtClean="0">
                <a:solidFill>
                  <a:srgbClr val="404040">
                    <a:lumMod val="75000"/>
                  </a:srgbClr>
                </a:solidFill>
              </a:rPr>
              <a:t>寄付</a:t>
            </a:r>
            <a:endParaRPr lang="en-US" altLang="ja-JP" sz="900" b="1" dirty="0">
              <a:solidFill>
                <a:srgbClr val="404040">
                  <a:lumMod val="75000"/>
                </a:srgbClr>
              </a:solidFill>
            </a:endParaRPr>
          </a:p>
        </p:txBody>
      </p:sp>
      <p:sp>
        <p:nvSpPr>
          <p:cNvPr id="120" name="角丸四角形 119"/>
          <p:cNvSpPr/>
          <p:nvPr/>
        </p:nvSpPr>
        <p:spPr>
          <a:xfrm>
            <a:off x="1059065" y="5899206"/>
            <a:ext cx="2403759" cy="247967"/>
          </a:xfrm>
          <a:prstGeom prst="roundRect">
            <a:avLst>
              <a:gd name="adj" fmla="val 9677"/>
            </a:avLst>
          </a:prstGeom>
          <a:solidFill>
            <a:schemeClr val="tx2">
              <a:lumMod val="10000"/>
              <a:lumOff val="90000"/>
            </a:schemeClr>
          </a:solidFill>
          <a:ln w="25400">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36000" rIns="0" bIns="36000" numCol="1" spcCol="0" rtlCol="0" fromWordArt="0" anchor="t" anchorCtr="0" forceAA="0" compatLnSpc="1">
            <a:prstTxWarp prst="textNoShape">
              <a:avLst/>
            </a:prstTxWarp>
            <a:noAutofit/>
          </a:bodyPr>
          <a:lstStyle/>
          <a:p>
            <a:pPr algn="ctr"/>
            <a:endParaRPr lang="en-US" altLang="ja-JP" sz="700" b="1" dirty="0">
              <a:solidFill>
                <a:srgbClr val="404040">
                  <a:lumMod val="75000"/>
                </a:srgbClr>
              </a:solidFill>
            </a:endParaRPr>
          </a:p>
        </p:txBody>
      </p:sp>
      <p:sp>
        <p:nvSpPr>
          <p:cNvPr id="185" name="正方形/長方形 184"/>
          <p:cNvSpPr/>
          <p:nvPr/>
        </p:nvSpPr>
        <p:spPr>
          <a:xfrm>
            <a:off x="2669874" y="2934651"/>
            <a:ext cx="1128111" cy="145500"/>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700" b="1" dirty="0" smtClean="0">
                <a:solidFill>
                  <a:srgbClr val="FFFFFF"/>
                </a:solidFill>
              </a:rPr>
              <a:t>事業企画・運営</a:t>
            </a:r>
            <a:endParaRPr lang="ja-JP" altLang="en-US" sz="700" b="1" dirty="0">
              <a:solidFill>
                <a:srgbClr val="FFFFFF"/>
              </a:solidFill>
            </a:endParaRPr>
          </a:p>
        </p:txBody>
      </p:sp>
      <p:sp>
        <p:nvSpPr>
          <p:cNvPr id="189" name="正方形/長方形 188"/>
          <p:cNvSpPr/>
          <p:nvPr/>
        </p:nvSpPr>
        <p:spPr>
          <a:xfrm>
            <a:off x="2669872" y="3125112"/>
            <a:ext cx="1128473" cy="132957"/>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lang="ja-JP" altLang="en-US" sz="700" b="1" dirty="0" smtClean="0">
                <a:solidFill>
                  <a:srgbClr val="FFFFFF"/>
                </a:solidFill>
              </a:rPr>
              <a:t>サイト作成・管理</a:t>
            </a:r>
            <a:endParaRPr lang="ja-JP" altLang="en-US" sz="700" b="1" dirty="0">
              <a:solidFill>
                <a:srgbClr val="FFFFFF"/>
              </a:solidFill>
            </a:endParaRPr>
          </a:p>
        </p:txBody>
      </p:sp>
      <p:sp>
        <p:nvSpPr>
          <p:cNvPr id="199" name="正方形/長方形 198"/>
          <p:cNvSpPr/>
          <p:nvPr/>
        </p:nvSpPr>
        <p:spPr>
          <a:xfrm>
            <a:off x="2681250" y="3303587"/>
            <a:ext cx="768494" cy="159365"/>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700" b="1" dirty="0" smtClean="0">
                <a:solidFill>
                  <a:srgbClr val="FFFFFF"/>
                </a:solidFill>
              </a:rPr>
              <a:t>広告宣伝等</a:t>
            </a:r>
            <a:endParaRPr lang="ja-JP" altLang="en-US" sz="700" b="1" dirty="0">
              <a:solidFill>
                <a:srgbClr val="FFFFFF"/>
              </a:solidFill>
            </a:endParaRPr>
          </a:p>
        </p:txBody>
      </p:sp>
      <p:sp>
        <p:nvSpPr>
          <p:cNvPr id="200" name="正方形/長方形 199"/>
          <p:cNvSpPr/>
          <p:nvPr/>
        </p:nvSpPr>
        <p:spPr>
          <a:xfrm>
            <a:off x="3865885" y="2945686"/>
            <a:ext cx="681047" cy="152432"/>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lang="ja-JP" altLang="en-US" sz="700" b="1" dirty="0" smtClean="0">
                <a:solidFill>
                  <a:srgbClr val="FFFFFF"/>
                </a:solidFill>
              </a:rPr>
              <a:t>アプリ管理</a:t>
            </a:r>
            <a:endParaRPr lang="ja-JP" altLang="en-US" sz="700" b="1" dirty="0">
              <a:solidFill>
                <a:srgbClr val="FFFFFF"/>
              </a:solidFill>
            </a:endParaRPr>
          </a:p>
        </p:txBody>
      </p:sp>
      <p:sp>
        <p:nvSpPr>
          <p:cNvPr id="83" name="角丸四角形 82"/>
          <p:cNvSpPr/>
          <p:nvPr/>
        </p:nvSpPr>
        <p:spPr>
          <a:xfrm>
            <a:off x="4727788" y="5331062"/>
            <a:ext cx="920141" cy="346052"/>
          </a:xfrm>
          <a:prstGeom prst="roundRect">
            <a:avLst/>
          </a:prstGeom>
          <a:solidFill>
            <a:schemeClr val="tx2">
              <a:lumMod val="10000"/>
              <a:lumOff val="90000"/>
            </a:schemeClr>
          </a:solidFill>
          <a:ln w="28575">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lang="ja-JP" altLang="en-US" sz="700" dirty="0">
                <a:solidFill>
                  <a:srgbClr val="404040">
                    <a:lumMod val="75000"/>
                  </a:srgbClr>
                </a:solidFill>
              </a:rPr>
              <a:t>健康イベント</a:t>
            </a:r>
            <a:r>
              <a:rPr lang="en-US" altLang="ja-JP" sz="700" dirty="0">
                <a:solidFill>
                  <a:srgbClr val="404040">
                    <a:lumMod val="75000"/>
                  </a:srgbClr>
                </a:solidFill>
              </a:rPr>
              <a:t/>
            </a:r>
            <a:br>
              <a:rPr lang="en-US" altLang="ja-JP" sz="700" dirty="0">
                <a:solidFill>
                  <a:srgbClr val="404040">
                    <a:lumMod val="75000"/>
                  </a:srgbClr>
                </a:solidFill>
              </a:rPr>
            </a:br>
            <a:r>
              <a:rPr lang="ja-JP" altLang="en-US" sz="700" dirty="0">
                <a:solidFill>
                  <a:srgbClr val="404040">
                    <a:lumMod val="75000"/>
                  </a:srgbClr>
                </a:solidFill>
              </a:rPr>
              <a:t>情報</a:t>
            </a:r>
            <a:r>
              <a:rPr lang="ja-JP" altLang="en-US" sz="700" dirty="0" smtClean="0">
                <a:solidFill>
                  <a:srgbClr val="404040">
                    <a:lumMod val="75000"/>
                  </a:srgbClr>
                </a:solidFill>
              </a:rPr>
              <a:t>提供</a:t>
            </a:r>
            <a:endParaRPr lang="en-US" altLang="ja-JP" sz="700" dirty="0" smtClean="0">
              <a:solidFill>
                <a:srgbClr val="404040">
                  <a:lumMod val="75000"/>
                </a:srgbClr>
              </a:solidFill>
            </a:endParaRPr>
          </a:p>
          <a:p>
            <a:pPr algn="ctr"/>
            <a:r>
              <a:rPr lang="ja-JP" altLang="en-US" sz="700" dirty="0" smtClean="0">
                <a:solidFill>
                  <a:srgbClr val="404040">
                    <a:lumMod val="75000"/>
                  </a:srgbClr>
                </a:solidFill>
              </a:rPr>
              <a:t>（運動・食生活）</a:t>
            </a:r>
            <a:endParaRPr lang="ja-JP" altLang="en-US" sz="700" dirty="0">
              <a:solidFill>
                <a:srgbClr val="404040">
                  <a:lumMod val="75000"/>
                </a:srgbClr>
              </a:solidFill>
            </a:endParaRPr>
          </a:p>
        </p:txBody>
      </p:sp>
      <p:sp>
        <p:nvSpPr>
          <p:cNvPr id="131" name="角丸四角形 130"/>
          <p:cNvSpPr/>
          <p:nvPr/>
        </p:nvSpPr>
        <p:spPr>
          <a:xfrm>
            <a:off x="4729694" y="5090525"/>
            <a:ext cx="920141" cy="185495"/>
          </a:xfrm>
          <a:prstGeom prst="roundRect">
            <a:avLst/>
          </a:prstGeom>
          <a:solidFill>
            <a:schemeClr val="tx2">
              <a:lumMod val="10000"/>
              <a:lumOff val="90000"/>
            </a:schemeClr>
          </a:solidFill>
          <a:ln w="28575">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700" dirty="0" smtClean="0">
                <a:solidFill>
                  <a:srgbClr val="404040">
                    <a:lumMod val="75000"/>
                  </a:srgbClr>
                </a:solidFill>
              </a:rPr>
              <a:t>健診結果情報</a:t>
            </a:r>
            <a:endParaRPr lang="ja-JP" altLang="en-US" sz="700" dirty="0">
              <a:solidFill>
                <a:srgbClr val="404040">
                  <a:lumMod val="75000"/>
                </a:srgbClr>
              </a:solidFill>
            </a:endParaRPr>
          </a:p>
        </p:txBody>
      </p:sp>
      <p:sp>
        <p:nvSpPr>
          <p:cNvPr id="137" name="角丸四角形 136"/>
          <p:cNvSpPr/>
          <p:nvPr/>
        </p:nvSpPr>
        <p:spPr>
          <a:xfrm>
            <a:off x="4739432" y="4849561"/>
            <a:ext cx="915800" cy="201745"/>
          </a:xfrm>
          <a:prstGeom prst="roundRect">
            <a:avLst/>
          </a:prstGeom>
          <a:solidFill>
            <a:schemeClr val="tx2">
              <a:lumMod val="10000"/>
              <a:lumOff val="90000"/>
            </a:schemeClr>
          </a:solidFill>
          <a:ln w="28575">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lang="ja-JP" altLang="en-US" sz="700" dirty="0" smtClean="0">
                <a:solidFill>
                  <a:srgbClr val="404040">
                    <a:lumMod val="75000"/>
                  </a:srgbClr>
                </a:solidFill>
              </a:rPr>
              <a:t>健康セルフチェック</a:t>
            </a:r>
            <a:endParaRPr lang="ja-JP" altLang="en-US" sz="700" dirty="0">
              <a:solidFill>
                <a:srgbClr val="404040">
                  <a:lumMod val="75000"/>
                </a:srgbClr>
              </a:solidFill>
            </a:endParaRPr>
          </a:p>
        </p:txBody>
      </p:sp>
      <p:sp>
        <p:nvSpPr>
          <p:cNvPr id="138" name="角丸四角形 137"/>
          <p:cNvSpPr/>
          <p:nvPr/>
        </p:nvSpPr>
        <p:spPr>
          <a:xfrm>
            <a:off x="4739432" y="4604375"/>
            <a:ext cx="910403" cy="188962"/>
          </a:xfrm>
          <a:prstGeom prst="roundRect">
            <a:avLst/>
          </a:prstGeom>
          <a:solidFill>
            <a:schemeClr val="tx2">
              <a:lumMod val="10000"/>
              <a:lumOff val="90000"/>
            </a:schemeClr>
          </a:solidFill>
          <a:ln w="28575">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lang="ja-JP" altLang="en-US" sz="700" dirty="0" smtClean="0">
                <a:solidFill>
                  <a:srgbClr val="404040">
                    <a:lumMod val="75000"/>
                  </a:srgbClr>
                </a:solidFill>
              </a:rPr>
              <a:t>健康情報提供</a:t>
            </a:r>
            <a:endParaRPr lang="ja-JP" altLang="en-US" sz="700" dirty="0">
              <a:solidFill>
                <a:srgbClr val="404040">
                  <a:lumMod val="75000"/>
                </a:srgbClr>
              </a:solidFill>
            </a:endParaRPr>
          </a:p>
        </p:txBody>
      </p:sp>
      <p:graphicFrame>
        <p:nvGraphicFramePr>
          <p:cNvPr id="108" name="表 107"/>
          <p:cNvGraphicFramePr>
            <a:graphicFrameLocks noGrp="1"/>
          </p:cNvGraphicFramePr>
          <p:nvPr>
            <p:extLst>
              <p:ext uri="{D42A27DB-BD31-4B8C-83A1-F6EECF244321}">
                <p14:modId xmlns:p14="http://schemas.microsoft.com/office/powerpoint/2010/main" val="443722124"/>
              </p:ext>
            </p:extLst>
          </p:nvPr>
        </p:nvGraphicFramePr>
        <p:xfrm>
          <a:off x="6035530" y="5915899"/>
          <a:ext cx="3804344" cy="768840"/>
        </p:xfrm>
        <a:graphic>
          <a:graphicData uri="http://schemas.openxmlformats.org/drawingml/2006/table">
            <a:tbl>
              <a:tblPr firstRow="1" bandRow="1">
                <a:tableStyleId>{284E427A-3D55-4303-BF80-6455036E1DE7}</a:tableStyleId>
              </a:tblPr>
              <a:tblGrid>
                <a:gridCol w="781140"/>
                <a:gridCol w="932232"/>
                <a:gridCol w="776860"/>
                <a:gridCol w="699174"/>
                <a:gridCol w="614938"/>
              </a:tblGrid>
              <a:tr h="193023">
                <a:tc>
                  <a:txBody>
                    <a:bodyPr/>
                    <a:lstStyle/>
                    <a:p>
                      <a:r>
                        <a:rPr kumimoji="1" lang="en-US" altLang="ja-JP" sz="700" dirty="0" smtClean="0">
                          <a:latin typeface="+mn-lt"/>
                        </a:rPr>
                        <a:t> </a:t>
                      </a:r>
                      <a:endParaRPr kumimoji="1" lang="ja-JP" altLang="en-US" sz="700" dirty="0">
                        <a:latin typeface="+mn-lt"/>
                      </a:endParaRPr>
                    </a:p>
                  </a:txBody>
                  <a:tcPr marL="91424" marR="91424"/>
                </a:tc>
                <a:tc>
                  <a:txBody>
                    <a:bodyPr/>
                    <a:lstStyle/>
                    <a:p>
                      <a:pPr algn="ctr"/>
                      <a:r>
                        <a:rPr kumimoji="1" lang="ja-JP" altLang="en-US" sz="700" dirty="0" smtClean="0">
                          <a:latin typeface="+mn-lt"/>
                        </a:rPr>
                        <a:t>Ｈ</a:t>
                      </a:r>
                      <a:r>
                        <a:rPr kumimoji="1" lang="en-US" altLang="ja-JP" sz="700" dirty="0" smtClean="0">
                          <a:latin typeface="+mn-lt"/>
                        </a:rPr>
                        <a:t>30</a:t>
                      </a:r>
                      <a:endParaRPr kumimoji="1" lang="ja-JP" altLang="en-US" sz="700" dirty="0">
                        <a:latin typeface="+mn-lt"/>
                      </a:endParaRPr>
                    </a:p>
                  </a:txBody>
                  <a:tcPr marL="91424" marR="91424"/>
                </a:tc>
                <a:tc>
                  <a:txBody>
                    <a:bodyPr/>
                    <a:lstStyle/>
                    <a:p>
                      <a:pPr algn="ctr"/>
                      <a:r>
                        <a:rPr kumimoji="1" lang="ja-JP" altLang="en-US" sz="700" dirty="0" smtClean="0">
                          <a:latin typeface="+mn-lt"/>
                        </a:rPr>
                        <a:t>Ｈ</a:t>
                      </a:r>
                      <a:r>
                        <a:rPr kumimoji="1" lang="en-US" altLang="ja-JP" sz="700" dirty="0" smtClean="0">
                          <a:latin typeface="+mn-lt"/>
                        </a:rPr>
                        <a:t>31</a:t>
                      </a:r>
                    </a:p>
                  </a:txBody>
                  <a:tcPr marL="91424" marR="91424"/>
                </a:tc>
                <a:tc>
                  <a:txBody>
                    <a:bodyPr/>
                    <a:lstStyle/>
                    <a:p>
                      <a:pPr algn="ctr"/>
                      <a:r>
                        <a:rPr kumimoji="1" lang="ja-JP" altLang="en-US" sz="700" dirty="0" smtClean="0">
                          <a:latin typeface="+mn-lt"/>
                        </a:rPr>
                        <a:t>Ｈ</a:t>
                      </a:r>
                      <a:r>
                        <a:rPr kumimoji="1" lang="en-US" altLang="ja-JP" sz="700" dirty="0" smtClean="0">
                          <a:latin typeface="+mn-lt"/>
                        </a:rPr>
                        <a:t>32</a:t>
                      </a:r>
                      <a:endParaRPr kumimoji="1" lang="ja-JP" altLang="en-US" sz="700" dirty="0">
                        <a:latin typeface="+mn-lt"/>
                      </a:endParaRPr>
                    </a:p>
                  </a:txBody>
                  <a:tcPr marL="91424" marR="91424"/>
                </a:tc>
                <a:tc>
                  <a:txBody>
                    <a:bodyPr/>
                    <a:lstStyle/>
                    <a:p>
                      <a:pPr algn="ctr"/>
                      <a:r>
                        <a:rPr kumimoji="1" lang="ja-JP" altLang="en-US" sz="700" dirty="0" smtClean="0">
                          <a:latin typeface="+mn-lt"/>
                        </a:rPr>
                        <a:t>Ｈ</a:t>
                      </a:r>
                      <a:r>
                        <a:rPr kumimoji="1" lang="en-US" altLang="ja-JP" sz="700" dirty="0" smtClean="0">
                          <a:latin typeface="+mn-lt"/>
                        </a:rPr>
                        <a:t>33</a:t>
                      </a:r>
                      <a:endParaRPr kumimoji="1" lang="ja-JP" altLang="en-US" sz="700" dirty="0">
                        <a:latin typeface="+mn-lt"/>
                      </a:endParaRPr>
                    </a:p>
                  </a:txBody>
                  <a:tcPr marL="91424" marR="91424"/>
                </a:tc>
              </a:tr>
              <a:tr h="267309">
                <a:tc>
                  <a:txBody>
                    <a:bodyPr/>
                    <a:lstStyle/>
                    <a:p>
                      <a:r>
                        <a:rPr kumimoji="1" lang="ja-JP" altLang="en-US" sz="700" dirty="0" smtClean="0">
                          <a:latin typeface="+mn-lt"/>
                        </a:rPr>
                        <a:t>健康ポイント制度</a:t>
                      </a:r>
                      <a:endParaRPr kumimoji="1" lang="ja-JP" altLang="en-US" sz="700" dirty="0">
                        <a:latin typeface="+mn-lt"/>
                      </a:endParaRPr>
                    </a:p>
                  </a:txBody>
                  <a:tcPr marL="38840" marR="38840" marT="36000" marB="36000" anchor="ctr">
                    <a:solidFill>
                      <a:schemeClr val="bg1"/>
                    </a:solidFill>
                  </a:tcPr>
                </a:tc>
                <a:tc>
                  <a:txBody>
                    <a:bodyPr/>
                    <a:lstStyle/>
                    <a:p>
                      <a:r>
                        <a:rPr kumimoji="1" lang="ja-JP" altLang="en-US" sz="600" b="1" dirty="0" smtClean="0">
                          <a:latin typeface="+mn-lt"/>
                        </a:rPr>
                        <a:t>・</a:t>
                      </a:r>
                      <a:r>
                        <a:rPr kumimoji="1" lang="ja-JP" altLang="en-US" sz="700" b="1" dirty="0" smtClean="0">
                          <a:latin typeface="+mn-lt"/>
                        </a:rPr>
                        <a:t>基本設計</a:t>
                      </a:r>
                      <a:endParaRPr kumimoji="1" lang="en-US" altLang="ja-JP" sz="700" b="1" dirty="0" smtClean="0">
                        <a:latin typeface="+mn-lt"/>
                      </a:endParaRPr>
                    </a:p>
                    <a:p>
                      <a:r>
                        <a:rPr kumimoji="1" lang="ja-JP" altLang="en-US" sz="700" b="1" dirty="0" smtClean="0">
                          <a:latin typeface="+mn-lt"/>
                        </a:rPr>
                        <a:t>・試験運用</a:t>
                      </a:r>
                      <a:r>
                        <a:rPr kumimoji="1" lang="ja-JP" altLang="en-US" sz="500" b="1" dirty="0" smtClean="0">
                          <a:latin typeface="+mn-lt"/>
                        </a:rPr>
                        <a:t>（年度中～）</a:t>
                      </a:r>
                      <a:endParaRPr kumimoji="1" lang="en-US" altLang="ja-JP" sz="500" b="1" dirty="0" smtClean="0">
                        <a:latin typeface="+mn-lt"/>
                      </a:endParaRPr>
                    </a:p>
                  </a:txBody>
                  <a:tcPr marL="38840" marR="38840" marT="36000" marB="36000" anchor="ctr">
                    <a:solidFill>
                      <a:schemeClr val="bg1"/>
                    </a:solidFill>
                  </a:tcPr>
                </a:tc>
                <a:tc>
                  <a:txBody>
                    <a:bodyPr/>
                    <a:lstStyle/>
                    <a:p>
                      <a:r>
                        <a:rPr kumimoji="1" lang="ja-JP" altLang="en-US" sz="700" b="1" dirty="0" smtClean="0">
                          <a:latin typeface="+mn-lt"/>
                        </a:rPr>
                        <a:t>本格運用開始</a:t>
                      </a:r>
                      <a:endParaRPr kumimoji="1" lang="en-US" altLang="ja-JP" sz="700" b="1" dirty="0" smtClean="0">
                        <a:latin typeface="+mn-lt"/>
                      </a:endParaRPr>
                    </a:p>
                    <a:p>
                      <a:pPr marL="0" marR="0" indent="0" algn="l" defTabSz="447576" rtl="0" eaLnBrk="1" fontAlgn="auto" latinLnBrk="0" hangingPunct="1">
                        <a:lnSpc>
                          <a:spcPct val="100000"/>
                        </a:lnSpc>
                        <a:spcBef>
                          <a:spcPts val="0"/>
                        </a:spcBef>
                        <a:spcAft>
                          <a:spcPts val="0"/>
                        </a:spcAft>
                        <a:buClrTx/>
                        <a:buSzTx/>
                        <a:buFontTx/>
                        <a:buNone/>
                        <a:tabLst/>
                        <a:defRPr/>
                      </a:pPr>
                      <a:r>
                        <a:rPr kumimoji="1" lang="ja-JP" altLang="en-US" sz="500" b="1" kern="1200" dirty="0" smtClean="0">
                          <a:solidFill>
                            <a:schemeClr val="dk1"/>
                          </a:solidFill>
                          <a:latin typeface="+mn-lt"/>
                          <a:ea typeface="+mn-ea"/>
                          <a:cs typeface="+mn-cs"/>
                        </a:rPr>
                        <a:t>（秋～）</a:t>
                      </a:r>
                      <a:endParaRPr kumimoji="1" lang="en-US" altLang="ja-JP" sz="500" b="1" kern="1200" dirty="0" smtClean="0">
                        <a:solidFill>
                          <a:schemeClr val="dk1"/>
                        </a:solidFill>
                        <a:latin typeface="+mn-lt"/>
                        <a:ea typeface="+mn-ea"/>
                        <a:cs typeface="+mn-cs"/>
                      </a:endParaRPr>
                    </a:p>
                  </a:txBody>
                  <a:tcPr marL="38840" marR="38840" marT="36000" marB="36000" anchor="ctr">
                    <a:solidFill>
                      <a:schemeClr val="bg1"/>
                    </a:solidFill>
                  </a:tcPr>
                </a:tc>
                <a:tc>
                  <a:txBody>
                    <a:bodyPr/>
                    <a:lstStyle/>
                    <a:p>
                      <a:endParaRPr kumimoji="1" lang="ja-JP" altLang="en-US" sz="700" b="1" dirty="0">
                        <a:latin typeface="+mn-lt"/>
                      </a:endParaRPr>
                    </a:p>
                  </a:txBody>
                  <a:tcPr marL="38840" marR="38840" marT="36000" marB="36000" anchor="ctr">
                    <a:solidFill>
                      <a:schemeClr val="bg1"/>
                    </a:solidFill>
                  </a:tcPr>
                </a:tc>
                <a:tc>
                  <a:txBody>
                    <a:bodyPr/>
                    <a:lstStyle/>
                    <a:p>
                      <a:endParaRPr kumimoji="1" lang="ja-JP" altLang="en-US" sz="500" b="1" dirty="0">
                        <a:latin typeface="+mn-lt"/>
                      </a:endParaRPr>
                    </a:p>
                  </a:txBody>
                  <a:tcPr marL="91424" marR="91424" anchor="ctr">
                    <a:solidFill>
                      <a:schemeClr val="bg1"/>
                    </a:solidFill>
                  </a:tcPr>
                </a:tc>
              </a:tr>
              <a:tr h="278019">
                <a:tc>
                  <a:txBody>
                    <a:bodyPr/>
                    <a:lstStyle/>
                    <a:p>
                      <a:r>
                        <a:rPr kumimoji="1" lang="ja-JP" altLang="en-US" sz="700" dirty="0" smtClean="0">
                          <a:latin typeface="+mn-lt"/>
                        </a:rPr>
                        <a:t>データ分析</a:t>
                      </a:r>
                      <a:endParaRPr kumimoji="1" lang="ja-JP" altLang="en-US" sz="700" dirty="0">
                        <a:latin typeface="+mn-lt"/>
                      </a:endParaRPr>
                    </a:p>
                  </a:txBody>
                  <a:tcPr marL="38840" marR="38840" marT="36000" marB="36000" anchor="ctr">
                    <a:solidFill>
                      <a:schemeClr val="bg1"/>
                    </a:solidFill>
                  </a:tcPr>
                </a:tc>
                <a:tc>
                  <a:txBody>
                    <a:bodyPr/>
                    <a:lstStyle/>
                    <a:p>
                      <a:pPr algn="ctr"/>
                      <a:r>
                        <a:rPr kumimoji="1" lang="ja-JP" altLang="en-US" sz="700" b="1" dirty="0" smtClean="0">
                          <a:latin typeface="+mn-lt"/>
                        </a:rPr>
                        <a:t>（検討）</a:t>
                      </a:r>
                      <a:endParaRPr kumimoji="1" lang="ja-JP" altLang="en-US" sz="700" b="1" dirty="0">
                        <a:latin typeface="+mn-lt"/>
                      </a:endParaRPr>
                    </a:p>
                  </a:txBody>
                  <a:tcPr marL="38840" marR="38840" marT="36000" marB="36000" anchor="ctr">
                    <a:solidFill>
                      <a:schemeClr val="bg1"/>
                    </a:solidFill>
                  </a:tcPr>
                </a:tc>
                <a:tc>
                  <a:txBody>
                    <a:bodyPr/>
                    <a:lstStyle/>
                    <a:p>
                      <a:r>
                        <a:rPr kumimoji="1" lang="ja-JP" altLang="en-US" sz="700" b="1" dirty="0" smtClean="0">
                          <a:latin typeface="+mn-lt"/>
                        </a:rPr>
                        <a:t>・検討 </a:t>
                      </a:r>
                      <a:endParaRPr kumimoji="1" lang="en-US" altLang="ja-JP" sz="700" b="1" dirty="0" smtClean="0">
                        <a:latin typeface="+mn-lt"/>
                      </a:endParaRPr>
                    </a:p>
                    <a:p>
                      <a:r>
                        <a:rPr kumimoji="1" lang="ja-JP" altLang="en-US" sz="700" b="1" dirty="0" smtClean="0">
                          <a:latin typeface="+mn-lt"/>
                        </a:rPr>
                        <a:t>・基本設計</a:t>
                      </a:r>
                      <a:endParaRPr kumimoji="1" lang="en-US" altLang="ja-JP" sz="700" b="1" dirty="0" smtClean="0">
                        <a:latin typeface="+mn-lt"/>
                      </a:endParaRPr>
                    </a:p>
                  </a:txBody>
                  <a:tcPr marL="38840" marR="38840" marT="36000" marB="36000" anchor="ctr">
                    <a:solidFill>
                      <a:schemeClr val="bg1"/>
                    </a:solidFill>
                  </a:tcPr>
                </a:tc>
                <a:tc>
                  <a:txBody>
                    <a:bodyPr/>
                    <a:lstStyle/>
                    <a:p>
                      <a:r>
                        <a:rPr kumimoji="1" lang="ja-JP" altLang="en-US" sz="700" b="1" dirty="0" smtClean="0">
                          <a:latin typeface="+mn-lt"/>
                        </a:rPr>
                        <a:t>本格運用</a:t>
                      </a:r>
                      <a:endParaRPr kumimoji="1" lang="en-US" altLang="ja-JP" sz="700" b="1" dirty="0" smtClean="0">
                        <a:latin typeface="+mn-lt"/>
                      </a:endParaRPr>
                    </a:p>
                    <a:p>
                      <a:r>
                        <a:rPr kumimoji="1" lang="ja-JP" altLang="en-US" sz="700" b="1" dirty="0" smtClean="0">
                          <a:latin typeface="+mn-lt"/>
                        </a:rPr>
                        <a:t>開始</a:t>
                      </a:r>
                      <a:endParaRPr kumimoji="1" lang="ja-JP" altLang="en-US" sz="700" b="1" dirty="0">
                        <a:latin typeface="+mn-lt"/>
                      </a:endParaRPr>
                    </a:p>
                  </a:txBody>
                  <a:tcPr marL="38840" marR="38840" marT="36000" marB="36000" anchor="ctr">
                    <a:solidFill>
                      <a:schemeClr val="bg1"/>
                    </a:solidFill>
                  </a:tcPr>
                </a:tc>
                <a:tc>
                  <a:txBody>
                    <a:bodyPr/>
                    <a:lstStyle/>
                    <a:p>
                      <a:endParaRPr kumimoji="1" lang="ja-JP" altLang="en-US" sz="500" b="1" dirty="0">
                        <a:latin typeface="+mn-lt"/>
                      </a:endParaRPr>
                    </a:p>
                  </a:txBody>
                  <a:tcPr marL="91424" marR="91424" anchor="ctr">
                    <a:solidFill>
                      <a:schemeClr val="bg1"/>
                    </a:solidFill>
                  </a:tcPr>
                </a:tc>
              </a:tr>
            </a:tbl>
          </a:graphicData>
        </a:graphic>
      </p:graphicFrame>
      <p:cxnSp>
        <p:nvCxnSpPr>
          <p:cNvPr id="23" name="直線矢印コネクタ 22"/>
          <p:cNvCxnSpPr/>
          <p:nvPr/>
        </p:nvCxnSpPr>
        <p:spPr>
          <a:xfrm flipV="1">
            <a:off x="8453994" y="6257094"/>
            <a:ext cx="1362395" cy="9092"/>
          </a:xfrm>
          <a:prstGeom prst="straightConnector1">
            <a:avLst/>
          </a:prstGeom>
          <a:ln w="1905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4" name="直線矢印コネクタ 143"/>
          <p:cNvCxnSpPr/>
          <p:nvPr/>
        </p:nvCxnSpPr>
        <p:spPr>
          <a:xfrm>
            <a:off x="9160346" y="6555497"/>
            <a:ext cx="648273" cy="0"/>
          </a:xfrm>
          <a:prstGeom prst="straightConnector1">
            <a:avLst/>
          </a:prstGeom>
          <a:ln w="19050">
            <a:solidFill>
              <a:schemeClr val="tx1"/>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101" name="表 100"/>
          <p:cNvGraphicFramePr>
            <a:graphicFrameLocks noGrp="1"/>
          </p:cNvGraphicFramePr>
          <p:nvPr>
            <p:extLst>
              <p:ext uri="{D42A27DB-BD31-4B8C-83A1-F6EECF244321}">
                <p14:modId xmlns:p14="http://schemas.microsoft.com/office/powerpoint/2010/main" val="3332308196"/>
              </p:ext>
            </p:extLst>
          </p:nvPr>
        </p:nvGraphicFramePr>
        <p:xfrm>
          <a:off x="6022506" y="5138070"/>
          <a:ext cx="3845028" cy="636201"/>
        </p:xfrm>
        <a:graphic>
          <a:graphicData uri="http://schemas.openxmlformats.org/drawingml/2006/table">
            <a:tbl>
              <a:tblPr firstRow="1" bandRow="1">
                <a:tableStyleId>{284E427A-3D55-4303-BF80-6455036E1DE7}</a:tableStyleId>
              </a:tblPr>
              <a:tblGrid>
                <a:gridCol w="1220769"/>
                <a:gridCol w="648979"/>
                <a:gridCol w="648979"/>
                <a:gridCol w="648979"/>
                <a:gridCol w="677322"/>
              </a:tblGrid>
              <a:tr h="214125">
                <a:tc>
                  <a:txBody>
                    <a:bodyPr/>
                    <a:lstStyle/>
                    <a:p>
                      <a:pPr algn="ctr"/>
                      <a:r>
                        <a:rPr kumimoji="1" lang="ja-JP" altLang="en-US" sz="700" dirty="0" smtClean="0"/>
                        <a:t>事業参加人数</a:t>
                      </a:r>
                      <a:endParaRPr kumimoji="1" lang="ja-JP" altLang="en-US" sz="700" dirty="0"/>
                    </a:p>
                  </a:txBody>
                  <a:tcPr marL="91424" marR="91424"/>
                </a:tc>
                <a:tc>
                  <a:txBody>
                    <a:bodyPr/>
                    <a:lstStyle/>
                    <a:p>
                      <a:pPr algn="ctr"/>
                      <a:r>
                        <a:rPr kumimoji="1" lang="ja-JP" altLang="en-US" sz="700" dirty="0" smtClean="0"/>
                        <a:t>Ｈ</a:t>
                      </a:r>
                      <a:r>
                        <a:rPr kumimoji="1" lang="en-US" altLang="ja-JP" sz="700" dirty="0" smtClean="0"/>
                        <a:t>30</a:t>
                      </a:r>
                    </a:p>
                  </a:txBody>
                  <a:tcPr marL="91424" marR="91424"/>
                </a:tc>
                <a:tc>
                  <a:txBody>
                    <a:bodyPr/>
                    <a:lstStyle/>
                    <a:p>
                      <a:pPr algn="ctr"/>
                      <a:r>
                        <a:rPr kumimoji="1" lang="ja-JP" altLang="en-US" sz="700" dirty="0" smtClean="0"/>
                        <a:t>Ｈ</a:t>
                      </a:r>
                      <a:r>
                        <a:rPr kumimoji="1" lang="en-US" altLang="ja-JP" sz="700" dirty="0" smtClean="0"/>
                        <a:t>31</a:t>
                      </a:r>
                    </a:p>
                  </a:txBody>
                  <a:tcPr marL="91424" marR="91424"/>
                </a:tc>
                <a:tc>
                  <a:txBody>
                    <a:bodyPr/>
                    <a:lstStyle/>
                    <a:p>
                      <a:pPr algn="ctr"/>
                      <a:r>
                        <a:rPr kumimoji="1" lang="ja-JP" altLang="en-US" sz="700" dirty="0" smtClean="0"/>
                        <a:t>Ｈ</a:t>
                      </a:r>
                      <a:r>
                        <a:rPr kumimoji="1" lang="en-US" altLang="ja-JP" sz="700" dirty="0" smtClean="0"/>
                        <a:t>32</a:t>
                      </a:r>
                    </a:p>
                  </a:txBody>
                  <a:tcPr marL="91424" marR="91424"/>
                </a:tc>
                <a:tc>
                  <a:txBody>
                    <a:bodyPr/>
                    <a:lstStyle/>
                    <a:p>
                      <a:pPr algn="ctr"/>
                      <a:r>
                        <a:rPr kumimoji="1" lang="ja-JP" altLang="en-US" sz="700" dirty="0" smtClean="0"/>
                        <a:t>Ｈ</a:t>
                      </a:r>
                      <a:r>
                        <a:rPr kumimoji="1" lang="en-US" altLang="ja-JP" sz="700" dirty="0" smtClean="0"/>
                        <a:t>33</a:t>
                      </a:r>
                    </a:p>
                  </a:txBody>
                  <a:tcPr marL="91424" marR="91424"/>
                </a:tc>
              </a:tr>
              <a:tr h="211038">
                <a:tc>
                  <a:txBody>
                    <a:bodyPr/>
                    <a:lstStyle/>
                    <a:p>
                      <a:r>
                        <a:rPr kumimoji="1" lang="ja-JP" altLang="en-US" sz="700" dirty="0" smtClean="0"/>
                        <a:t>　府民</a:t>
                      </a:r>
                      <a:r>
                        <a:rPr kumimoji="1" lang="ja-JP" altLang="en-US" sz="600" dirty="0" smtClean="0"/>
                        <a:t>（国保含む）</a:t>
                      </a:r>
                      <a:endParaRPr kumimoji="1" lang="ja-JP" altLang="en-US" sz="600" dirty="0"/>
                    </a:p>
                  </a:txBody>
                  <a:tcPr marL="38840" marR="38840" marT="36000" marB="36000" anchor="ctr">
                    <a:solidFill>
                      <a:schemeClr val="bg1"/>
                    </a:solidFill>
                  </a:tcPr>
                </a:tc>
                <a:tc>
                  <a:txBody>
                    <a:bodyPr/>
                    <a:lstStyle/>
                    <a:p>
                      <a:pPr algn="ctr"/>
                      <a:r>
                        <a:rPr lang="ja-JP" altLang="en-US" sz="700" dirty="0" smtClean="0"/>
                        <a:t>２万人</a:t>
                      </a:r>
                      <a:endParaRPr lang="ja-JP" altLang="en-US" sz="700" dirty="0"/>
                    </a:p>
                  </a:txBody>
                  <a:tcPr marL="38840" marR="38840" marT="36000" marB="36000" anchor="ctr">
                    <a:solidFill>
                      <a:schemeClr val="bg1"/>
                    </a:solidFill>
                  </a:tcPr>
                </a:tc>
                <a:tc>
                  <a:txBody>
                    <a:bodyPr/>
                    <a:lstStyle/>
                    <a:p>
                      <a:pPr algn="ctr"/>
                      <a:r>
                        <a:rPr kumimoji="1" lang="ja-JP" altLang="en-US" sz="700" dirty="0" smtClean="0"/>
                        <a:t>１０万人</a:t>
                      </a:r>
                      <a:endParaRPr kumimoji="1" lang="en-US" altLang="ja-JP" sz="700" dirty="0" smtClean="0"/>
                    </a:p>
                  </a:txBody>
                  <a:tcPr marL="38840" marR="38840" marT="36000" marB="36000" anchor="ctr">
                    <a:solidFill>
                      <a:schemeClr val="bg1"/>
                    </a:solidFill>
                  </a:tcPr>
                </a:tc>
                <a:tc>
                  <a:txBody>
                    <a:bodyPr/>
                    <a:lstStyle/>
                    <a:p>
                      <a:pPr algn="ctr"/>
                      <a:r>
                        <a:rPr kumimoji="1" lang="ja-JP" altLang="en-US" sz="700" dirty="0" smtClean="0"/>
                        <a:t>２０万人</a:t>
                      </a:r>
                      <a:endParaRPr kumimoji="1" lang="en-US" altLang="ja-JP" sz="700" dirty="0" smtClean="0"/>
                    </a:p>
                  </a:txBody>
                  <a:tcPr marL="38840" marR="38840" marT="36000" marB="36000" anchor="ctr">
                    <a:solidFill>
                      <a:schemeClr val="bg1"/>
                    </a:solidFill>
                  </a:tcPr>
                </a:tc>
                <a:tc>
                  <a:txBody>
                    <a:bodyPr/>
                    <a:lstStyle/>
                    <a:p>
                      <a:pPr algn="ctr"/>
                      <a:r>
                        <a:rPr kumimoji="1" lang="ja-JP" altLang="en-US" sz="700" dirty="0" smtClean="0"/>
                        <a:t>３０万人</a:t>
                      </a:r>
                      <a:endParaRPr kumimoji="1" lang="en-US" altLang="ja-JP" sz="700" dirty="0" smtClean="0"/>
                    </a:p>
                  </a:txBody>
                  <a:tcPr marL="38840" marR="38840" marT="36000" marB="36000" anchor="ctr">
                    <a:solidFill>
                      <a:schemeClr val="bg1"/>
                    </a:solidFill>
                  </a:tcPr>
                </a:tc>
              </a:tr>
              <a:tr h="211038">
                <a:tc>
                  <a:txBody>
                    <a:bodyPr/>
                    <a:lstStyle/>
                    <a:p>
                      <a:r>
                        <a:rPr kumimoji="1" lang="ja-JP" altLang="en-US" sz="700" dirty="0" smtClean="0"/>
                        <a:t>　国保</a:t>
                      </a:r>
                      <a:endParaRPr kumimoji="1" lang="ja-JP" altLang="en-US" sz="700" dirty="0"/>
                    </a:p>
                  </a:txBody>
                  <a:tcPr marL="38840" marR="38840" marT="36000" marB="36000" anchor="ctr">
                    <a:solidFill>
                      <a:schemeClr val="bg1"/>
                    </a:solidFill>
                  </a:tcPr>
                </a:tc>
                <a:tc>
                  <a:txBody>
                    <a:bodyPr/>
                    <a:lstStyle/>
                    <a:p>
                      <a:pPr algn="ctr"/>
                      <a:r>
                        <a:rPr lang="ja-JP" altLang="en-US" sz="700" dirty="0" smtClean="0"/>
                        <a:t>１万人</a:t>
                      </a:r>
                      <a:endParaRPr lang="ja-JP" altLang="en-US" sz="700" dirty="0"/>
                    </a:p>
                  </a:txBody>
                  <a:tcPr marL="38840" marR="38840" marT="36000" marB="36000" anchor="ctr">
                    <a:solidFill>
                      <a:schemeClr val="bg1"/>
                    </a:solidFill>
                  </a:tcPr>
                </a:tc>
                <a:tc>
                  <a:txBody>
                    <a:bodyPr/>
                    <a:lstStyle/>
                    <a:p>
                      <a:pPr algn="ctr"/>
                      <a:r>
                        <a:rPr kumimoji="1" lang="ja-JP" altLang="en-US" sz="700" dirty="0" smtClean="0"/>
                        <a:t>５万人</a:t>
                      </a:r>
                      <a:endParaRPr kumimoji="1" lang="ja-JP" altLang="en-US" sz="700" dirty="0"/>
                    </a:p>
                  </a:txBody>
                  <a:tcPr marL="38840" marR="38840" marT="36000" marB="36000" anchor="ctr">
                    <a:solidFill>
                      <a:schemeClr val="bg1"/>
                    </a:solidFill>
                  </a:tcPr>
                </a:tc>
                <a:tc>
                  <a:txBody>
                    <a:bodyPr/>
                    <a:lstStyle/>
                    <a:p>
                      <a:pPr algn="ctr"/>
                      <a:r>
                        <a:rPr kumimoji="1" lang="ja-JP" altLang="en-US" sz="700" dirty="0" smtClean="0"/>
                        <a:t>１０万人</a:t>
                      </a:r>
                      <a:endParaRPr kumimoji="1" lang="ja-JP" altLang="en-US" sz="700" dirty="0"/>
                    </a:p>
                  </a:txBody>
                  <a:tcPr marL="38840" marR="38840" marT="36000" marB="36000" anchor="ctr">
                    <a:solidFill>
                      <a:schemeClr val="bg1"/>
                    </a:solidFill>
                  </a:tcPr>
                </a:tc>
                <a:tc>
                  <a:txBody>
                    <a:bodyPr/>
                    <a:lstStyle/>
                    <a:p>
                      <a:pPr algn="ctr"/>
                      <a:r>
                        <a:rPr kumimoji="1" lang="ja-JP" altLang="en-US" sz="700" dirty="0" smtClean="0"/>
                        <a:t>１５万人</a:t>
                      </a:r>
                      <a:endParaRPr kumimoji="1" lang="ja-JP" altLang="en-US" sz="700" dirty="0"/>
                    </a:p>
                  </a:txBody>
                  <a:tcPr marL="38840" marR="38840" marT="36000" marB="36000" anchor="ctr">
                    <a:solidFill>
                      <a:schemeClr val="bg1"/>
                    </a:solidFill>
                  </a:tcPr>
                </a:tc>
              </a:tr>
            </a:tbl>
          </a:graphicData>
        </a:graphic>
      </p:graphicFrame>
      <p:sp>
        <p:nvSpPr>
          <p:cNvPr id="121" name="ホームベース 120"/>
          <p:cNvSpPr/>
          <p:nvPr/>
        </p:nvSpPr>
        <p:spPr>
          <a:xfrm>
            <a:off x="6022507" y="5029755"/>
            <a:ext cx="845265" cy="140712"/>
          </a:xfrm>
          <a:prstGeom prst="homePlate">
            <a:avLst/>
          </a:prstGeom>
          <a:solidFill>
            <a:srgbClr val="FFFF00"/>
          </a:solidFill>
          <a:ln>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800" dirty="0" smtClean="0">
                <a:solidFill>
                  <a:srgbClr val="0F1C50"/>
                </a:solidFill>
              </a:rPr>
              <a:t>活動指標</a:t>
            </a:r>
            <a:endParaRPr lang="ja-JP" altLang="en-US" sz="800" dirty="0">
              <a:solidFill>
                <a:srgbClr val="0F1C50"/>
              </a:solidFill>
            </a:endParaRPr>
          </a:p>
        </p:txBody>
      </p:sp>
      <p:sp>
        <p:nvSpPr>
          <p:cNvPr id="94" name="テキスト ボックス 93"/>
          <p:cNvSpPr txBox="1"/>
          <p:nvPr/>
        </p:nvSpPr>
        <p:spPr>
          <a:xfrm>
            <a:off x="1293408" y="5899204"/>
            <a:ext cx="1911363" cy="246221"/>
          </a:xfrm>
          <a:prstGeom prst="rect">
            <a:avLst/>
          </a:prstGeom>
          <a:noFill/>
        </p:spPr>
        <p:txBody>
          <a:bodyPr wrap="square" lIns="36000" rIns="36000" rtlCol="0">
            <a:spAutoFit/>
          </a:bodyPr>
          <a:lstStyle/>
          <a:p>
            <a:pPr algn="ctr"/>
            <a:r>
              <a:rPr lang="ja-JP" altLang="en-US" sz="1000" b="1" dirty="0" smtClean="0">
                <a:solidFill>
                  <a:srgbClr val="404040"/>
                </a:solidFill>
              </a:rPr>
              <a:t>電子マネー・景品と交換</a:t>
            </a:r>
            <a:endParaRPr lang="ja-JP" altLang="en-US" sz="1000" b="1" dirty="0">
              <a:solidFill>
                <a:srgbClr val="404040"/>
              </a:solidFill>
            </a:endParaRPr>
          </a:p>
        </p:txBody>
      </p:sp>
      <p:sp>
        <p:nvSpPr>
          <p:cNvPr id="152" name="テキスト ボックス 151"/>
          <p:cNvSpPr txBox="1"/>
          <p:nvPr/>
        </p:nvSpPr>
        <p:spPr>
          <a:xfrm>
            <a:off x="5993203" y="767113"/>
            <a:ext cx="3879586" cy="3165994"/>
          </a:xfrm>
          <a:prstGeom prst="rect">
            <a:avLst/>
          </a:prstGeom>
          <a:solidFill>
            <a:schemeClr val="accent3">
              <a:lumMod val="20000"/>
              <a:lumOff val="80000"/>
            </a:schemeClr>
          </a:solidFill>
          <a:ln>
            <a:solidFill>
              <a:schemeClr val="tx1"/>
            </a:solidFill>
          </a:ln>
        </p:spPr>
        <p:txBody>
          <a:bodyPr wrap="square" lIns="0" rIns="0" rtlCol="0" anchor="t" anchorCtr="0">
            <a:noAutofit/>
          </a:bodyPr>
          <a:lstStyle/>
          <a:p>
            <a:pPr>
              <a:spcAft>
                <a:spcPts val="200"/>
              </a:spcAft>
            </a:pPr>
            <a:r>
              <a:rPr lang="ja-JP" altLang="en-US" sz="1000" dirty="0" smtClean="0">
                <a:solidFill>
                  <a:srgbClr val="404040">
                    <a:lumMod val="75000"/>
                  </a:srgbClr>
                </a:solidFill>
              </a:rPr>
              <a:t>　</a:t>
            </a:r>
            <a:r>
              <a:rPr lang="en-US" altLang="ja-JP" sz="900" b="1" dirty="0" smtClean="0">
                <a:solidFill>
                  <a:srgbClr val="404040">
                    <a:lumMod val="75000"/>
                  </a:srgbClr>
                </a:solidFill>
              </a:rPr>
              <a:t>【</a:t>
            </a:r>
            <a:r>
              <a:rPr lang="ja-JP" altLang="en-US" sz="900" b="1" dirty="0" smtClean="0">
                <a:solidFill>
                  <a:srgbClr val="404040">
                    <a:lumMod val="75000"/>
                  </a:srgbClr>
                </a:solidFill>
              </a:rPr>
              <a:t>概要</a:t>
            </a:r>
            <a:r>
              <a:rPr lang="en-US" altLang="ja-JP" sz="900" b="1" dirty="0" smtClean="0">
                <a:solidFill>
                  <a:srgbClr val="404040">
                    <a:lumMod val="75000"/>
                  </a:srgbClr>
                </a:solidFill>
              </a:rPr>
              <a:t>】</a:t>
            </a:r>
          </a:p>
          <a:p>
            <a:pPr>
              <a:spcAft>
                <a:spcPts val="200"/>
              </a:spcAft>
            </a:pPr>
            <a:r>
              <a:rPr lang="ja-JP" altLang="en-US" sz="900" b="1" dirty="0" smtClean="0">
                <a:solidFill>
                  <a:srgbClr val="404040">
                    <a:lumMod val="75000"/>
                  </a:srgbClr>
                </a:solidFill>
              </a:rPr>
              <a:t>　　</a:t>
            </a:r>
            <a:r>
              <a:rPr lang="ja-JP" altLang="en-US" sz="900" dirty="0" smtClean="0">
                <a:solidFill>
                  <a:srgbClr val="404040">
                    <a:lumMod val="75000"/>
                  </a:srgbClr>
                </a:solidFill>
              </a:rPr>
              <a:t>府民</a:t>
            </a:r>
            <a:r>
              <a:rPr lang="ja-JP" altLang="en-US" sz="900" dirty="0">
                <a:solidFill>
                  <a:srgbClr val="404040">
                    <a:lumMod val="75000"/>
                  </a:srgbClr>
                </a:solidFill>
              </a:rPr>
              <a:t>の健康づくりに対する意識の向上と実践を促すことを目的に、</a:t>
            </a:r>
            <a:r>
              <a:rPr lang="en-US" altLang="ja-JP" sz="900" dirty="0">
                <a:solidFill>
                  <a:srgbClr val="404040">
                    <a:lumMod val="75000"/>
                  </a:srgbClr>
                </a:solidFill>
              </a:rPr>
              <a:t>ICT</a:t>
            </a:r>
            <a:r>
              <a:rPr lang="ja-JP" altLang="en-US" sz="900" dirty="0" smtClean="0">
                <a:solidFill>
                  <a:srgbClr val="404040">
                    <a:lumMod val="75000"/>
                  </a:srgbClr>
                </a:solidFill>
              </a:rPr>
              <a:t>を</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活用</a:t>
            </a:r>
            <a:r>
              <a:rPr lang="ja-JP" altLang="en-US" sz="900" dirty="0">
                <a:solidFill>
                  <a:srgbClr val="404040">
                    <a:lumMod val="75000"/>
                  </a:srgbClr>
                </a:solidFill>
              </a:rPr>
              <a:t>した基盤を整備し</a:t>
            </a:r>
            <a:r>
              <a:rPr lang="ja-JP" altLang="en-US" sz="900" dirty="0" smtClean="0">
                <a:solidFill>
                  <a:srgbClr val="404040">
                    <a:lumMod val="75000"/>
                  </a:srgbClr>
                </a:solidFill>
              </a:rPr>
              <a:t>、個人</a:t>
            </a:r>
            <a:r>
              <a:rPr lang="ja-JP" altLang="en-US" sz="900" dirty="0">
                <a:solidFill>
                  <a:srgbClr val="404040">
                    <a:lumMod val="75000"/>
                  </a:srgbClr>
                </a:solidFill>
              </a:rPr>
              <a:t>に対するインセンティブを活用</a:t>
            </a:r>
            <a:r>
              <a:rPr lang="ja-JP" altLang="en-US" sz="900" dirty="0" smtClean="0">
                <a:solidFill>
                  <a:srgbClr val="404040">
                    <a:lumMod val="75000"/>
                  </a:srgbClr>
                </a:solidFill>
              </a:rPr>
              <a:t>した健康づくり</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事業</a:t>
            </a:r>
            <a:r>
              <a:rPr lang="ja-JP" altLang="en-US" sz="900" dirty="0">
                <a:solidFill>
                  <a:srgbClr val="404040">
                    <a:lumMod val="75000"/>
                  </a:srgbClr>
                </a:solidFill>
              </a:rPr>
              <a:t>を実施する</a:t>
            </a:r>
            <a:r>
              <a:rPr lang="ja-JP" altLang="en-US" sz="900" dirty="0" smtClean="0">
                <a:solidFill>
                  <a:srgbClr val="404040">
                    <a:lumMod val="75000"/>
                  </a:srgbClr>
                </a:solidFill>
              </a:rPr>
              <a:t>。</a:t>
            </a:r>
            <a:endParaRPr lang="en-US" altLang="ja-JP" sz="900" dirty="0" smtClean="0">
              <a:solidFill>
                <a:srgbClr val="404040">
                  <a:lumMod val="75000"/>
                </a:srgbClr>
              </a:solidFill>
            </a:endParaRPr>
          </a:p>
          <a:p>
            <a:pPr>
              <a:spcAft>
                <a:spcPts val="200"/>
              </a:spcAft>
            </a:pPr>
            <a:endParaRPr lang="en-US" altLang="ja-JP" sz="900" dirty="0">
              <a:solidFill>
                <a:srgbClr val="404040">
                  <a:lumMod val="75000"/>
                </a:srgbClr>
              </a:solidFill>
            </a:endParaRPr>
          </a:p>
          <a:p>
            <a:pPr>
              <a:spcAft>
                <a:spcPts val="200"/>
              </a:spcAft>
            </a:pPr>
            <a:r>
              <a:rPr lang="ja-JP" altLang="en-US" sz="900" b="1" dirty="0">
                <a:solidFill>
                  <a:srgbClr val="404040">
                    <a:lumMod val="75000"/>
                  </a:srgbClr>
                </a:solidFill>
              </a:rPr>
              <a:t>　</a:t>
            </a:r>
            <a:r>
              <a:rPr lang="en-US" altLang="ja-JP" sz="900" b="1" dirty="0" smtClean="0">
                <a:solidFill>
                  <a:srgbClr val="404040">
                    <a:lumMod val="75000"/>
                  </a:srgbClr>
                </a:solidFill>
              </a:rPr>
              <a:t>【</a:t>
            </a:r>
            <a:r>
              <a:rPr lang="ja-JP" altLang="en-US" sz="900" b="1" dirty="0" smtClean="0">
                <a:solidFill>
                  <a:srgbClr val="404040">
                    <a:lumMod val="75000"/>
                  </a:srgbClr>
                </a:solidFill>
              </a:rPr>
              <a:t>事業内容</a:t>
            </a:r>
            <a:r>
              <a:rPr lang="en-US" altLang="ja-JP" sz="900" b="1" dirty="0" smtClean="0">
                <a:solidFill>
                  <a:srgbClr val="404040">
                    <a:lumMod val="75000"/>
                  </a:srgbClr>
                </a:solidFill>
              </a:rPr>
              <a:t>】</a:t>
            </a:r>
          </a:p>
          <a:p>
            <a:pPr>
              <a:spcAft>
                <a:spcPts val="200"/>
              </a:spcAft>
            </a:pPr>
            <a:r>
              <a:rPr lang="ja-JP" altLang="en-US" sz="900" b="1" dirty="0">
                <a:solidFill>
                  <a:srgbClr val="404040">
                    <a:lumMod val="75000"/>
                  </a:srgbClr>
                </a:solidFill>
              </a:rPr>
              <a:t> </a:t>
            </a:r>
            <a:r>
              <a:rPr lang="ja-JP" altLang="en-US" sz="900" b="1" dirty="0" smtClean="0">
                <a:solidFill>
                  <a:srgbClr val="404040">
                    <a:lumMod val="75000"/>
                  </a:srgbClr>
                </a:solidFill>
              </a:rPr>
              <a:t>　</a:t>
            </a:r>
            <a:r>
              <a:rPr lang="ja-JP" altLang="en-US" sz="900" dirty="0" smtClean="0">
                <a:solidFill>
                  <a:srgbClr val="404040">
                    <a:lumMod val="75000"/>
                  </a:srgbClr>
                </a:solidFill>
              </a:rPr>
              <a:t>①府民</a:t>
            </a:r>
            <a:r>
              <a:rPr lang="ja-JP" altLang="en-US" sz="900" dirty="0">
                <a:solidFill>
                  <a:srgbClr val="404040">
                    <a:lumMod val="75000"/>
                  </a:srgbClr>
                </a:solidFill>
              </a:rPr>
              <a:t>にポイント還元による健康づくり活動への動機づけを行い、継続的</a:t>
            </a:r>
            <a:r>
              <a:rPr lang="ja-JP" altLang="en-US" sz="900" dirty="0" smtClean="0">
                <a:solidFill>
                  <a:srgbClr val="404040">
                    <a:lumMod val="75000"/>
                  </a:srgbClr>
                </a:solidFill>
              </a:rPr>
              <a:t>に</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自発的</a:t>
            </a:r>
            <a:r>
              <a:rPr lang="ja-JP" altLang="en-US" sz="900" dirty="0">
                <a:solidFill>
                  <a:srgbClr val="404040">
                    <a:lumMod val="75000"/>
                  </a:srgbClr>
                </a:solidFill>
              </a:rPr>
              <a:t>な行動を促進する</a:t>
            </a:r>
            <a:r>
              <a:rPr lang="ja-JP" altLang="en-US" sz="900" dirty="0" smtClean="0">
                <a:solidFill>
                  <a:srgbClr val="404040">
                    <a:lumMod val="75000"/>
                  </a:srgbClr>
                </a:solidFill>
              </a:rPr>
              <a:t>。</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◆システムに登録された府民に対して</a:t>
            </a:r>
            <a:r>
              <a:rPr lang="en-US" altLang="ja-JP" sz="900" dirty="0">
                <a:solidFill>
                  <a:srgbClr val="404040">
                    <a:lumMod val="75000"/>
                  </a:srgbClr>
                </a:solidFill>
              </a:rPr>
              <a:t>『</a:t>
            </a:r>
            <a:r>
              <a:rPr lang="ja-JP" altLang="en-US" sz="900" dirty="0">
                <a:solidFill>
                  <a:srgbClr val="404040">
                    <a:lumMod val="75000"/>
                  </a:srgbClr>
                </a:solidFill>
              </a:rPr>
              <a:t>歩数</a:t>
            </a:r>
            <a:r>
              <a:rPr lang="en-US" altLang="ja-JP" sz="900" dirty="0">
                <a:solidFill>
                  <a:srgbClr val="404040">
                    <a:lumMod val="75000"/>
                  </a:srgbClr>
                </a:solidFill>
              </a:rPr>
              <a:t>』</a:t>
            </a:r>
            <a:r>
              <a:rPr lang="ja-JP" altLang="en-US" sz="900" dirty="0">
                <a:solidFill>
                  <a:srgbClr val="404040">
                    <a:lumMod val="75000"/>
                  </a:srgbClr>
                </a:solidFill>
              </a:rPr>
              <a:t>によりポイントを付与する</a:t>
            </a:r>
            <a:r>
              <a:rPr lang="ja-JP" altLang="en-US" sz="900" dirty="0" smtClean="0">
                <a:solidFill>
                  <a:srgbClr val="404040">
                    <a:lumMod val="75000"/>
                  </a:srgbClr>
                </a:solidFill>
              </a:rPr>
              <a:t>。</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a:t>
            </a:r>
            <a:r>
              <a:rPr lang="ja-JP" altLang="en-US" sz="900" dirty="0">
                <a:solidFill>
                  <a:srgbClr val="404040">
                    <a:lumMod val="75000"/>
                  </a:srgbClr>
                </a:solidFill>
              </a:rPr>
              <a:t>併せて市町村国保の被保険者に対しては</a:t>
            </a:r>
            <a:r>
              <a:rPr lang="en-US" altLang="ja-JP" sz="900" dirty="0">
                <a:solidFill>
                  <a:srgbClr val="404040">
                    <a:lumMod val="75000"/>
                  </a:srgbClr>
                </a:solidFill>
              </a:rPr>
              <a:t>『</a:t>
            </a:r>
            <a:r>
              <a:rPr lang="ja-JP" altLang="en-US" sz="900" dirty="0">
                <a:solidFill>
                  <a:srgbClr val="404040">
                    <a:lumMod val="75000"/>
                  </a:srgbClr>
                </a:solidFill>
              </a:rPr>
              <a:t>特定健診受診</a:t>
            </a:r>
            <a:r>
              <a:rPr lang="en-US" altLang="ja-JP" sz="900" dirty="0">
                <a:solidFill>
                  <a:srgbClr val="404040">
                    <a:lumMod val="75000"/>
                  </a:srgbClr>
                </a:solidFill>
              </a:rPr>
              <a:t>』</a:t>
            </a:r>
            <a:r>
              <a:rPr lang="ja-JP" altLang="en-US" sz="900" dirty="0">
                <a:solidFill>
                  <a:srgbClr val="404040">
                    <a:lumMod val="75000"/>
                  </a:srgbClr>
                </a:solidFill>
              </a:rPr>
              <a:t>により</a:t>
            </a:r>
            <a:r>
              <a:rPr lang="ja-JP" altLang="en-US" sz="900" dirty="0" smtClean="0">
                <a:solidFill>
                  <a:srgbClr val="404040">
                    <a:lumMod val="75000"/>
                  </a:srgbClr>
                </a:solidFill>
              </a:rPr>
              <a:t>ポイント</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を</a:t>
            </a:r>
            <a:r>
              <a:rPr lang="ja-JP" altLang="en-US" sz="900" dirty="0">
                <a:solidFill>
                  <a:srgbClr val="404040">
                    <a:lumMod val="75000"/>
                  </a:srgbClr>
                </a:solidFill>
              </a:rPr>
              <a:t>付与する</a:t>
            </a:r>
            <a:r>
              <a:rPr lang="ja-JP" altLang="en-US" sz="900" dirty="0" smtClean="0">
                <a:solidFill>
                  <a:srgbClr val="404040">
                    <a:lumMod val="75000"/>
                  </a:srgbClr>
                </a:solidFill>
              </a:rPr>
              <a:t>。</a:t>
            </a:r>
            <a:endParaRPr lang="en-US" altLang="ja-JP" sz="900" dirty="0" smtClean="0">
              <a:solidFill>
                <a:srgbClr val="404040">
                  <a:lumMod val="75000"/>
                </a:srgbClr>
              </a:solidFill>
            </a:endParaRPr>
          </a:p>
          <a:p>
            <a:pPr>
              <a:spcAft>
                <a:spcPts val="200"/>
              </a:spcAft>
            </a:pPr>
            <a:endParaRPr lang="en-US" altLang="ja-JP" sz="200" dirty="0">
              <a:solidFill>
                <a:srgbClr val="404040">
                  <a:lumMod val="75000"/>
                </a:srgbClr>
              </a:solidFill>
            </a:endParaRPr>
          </a:p>
          <a:p>
            <a:pPr>
              <a:spcAft>
                <a:spcPts val="200"/>
              </a:spcAft>
            </a:pPr>
            <a:r>
              <a:rPr lang="ja-JP" altLang="en-US" sz="900" dirty="0" smtClean="0">
                <a:solidFill>
                  <a:srgbClr val="404040">
                    <a:lumMod val="75000"/>
                  </a:srgbClr>
                </a:solidFill>
              </a:rPr>
              <a:t> </a:t>
            </a:r>
            <a:r>
              <a:rPr lang="ja-JP" altLang="en-US" sz="900" dirty="0">
                <a:solidFill>
                  <a:srgbClr val="404040">
                    <a:lumMod val="75000"/>
                  </a:srgbClr>
                </a:solidFill>
              </a:rPr>
              <a:t>　</a:t>
            </a:r>
            <a:r>
              <a:rPr lang="ja-JP" altLang="en-US" sz="900" dirty="0" smtClean="0">
                <a:solidFill>
                  <a:srgbClr val="404040">
                    <a:lumMod val="75000"/>
                  </a:srgbClr>
                </a:solidFill>
              </a:rPr>
              <a:t>②個人</a:t>
            </a:r>
            <a:r>
              <a:rPr lang="ja-JP" altLang="en-US" sz="900" dirty="0">
                <a:solidFill>
                  <a:srgbClr val="404040">
                    <a:lumMod val="75000"/>
                  </a:srgbClr>
                </a:solidFill>
              </a:rPr>
              <a:t>が健康情報を把握し、自発的な健康づくりを促進する。</a:t>
            </a:r>
            <a:endParaRPr lang="en-US" altLang="ja-JP" sz="900" dirty="0">
              <a:solidFill>
                <a:srgbClr val="404040">
                  <a:lumMod val="75000"/>
                </a:srgbClr>
              </a:solidFill>
            </a:endParaRPr>
          </a:p>
          <a:p>
            <a:pPr>
              <a:spcAft>
                <a:spcPts val="200"/>
              </a:spcAft>
            </a:pPr>
            <a:r>
              <a:rPr lang="ja-JP" altLang="en-US" sz="900" dirty="0" smtClean="0">
                <a:solidFill>
                  <a:srgbClr val="404040">
                    <a:lumMod val="75000"/>
                  </a:srgbClr>
                </a:solidFill>
              </a:rPr>
              <a:t>　　◆</a:t>
            </a:r>
            <a:r>
              <a:rPr lang="ja-JP" altLang="en-US" sz="900" dirty="0">
                <a:solidFill>
                  <a:srgbClr val="404040">
                    <a:lumMod val="75000"/>
                  </a:srgbClr>
                </a:solidFill>
              </a:rPr>
              <a:t>個人毎のマイページにおいて健康情報等を見える化し、健康管理の</a:t>
            </a:r>
            <a:r>
              <a:rPr lang="ja-JP" altLang="en-US" sz="900" dirty="0" smtClean="0">
                <a:solidFill>
                  <a:srgbClr val="404040">
                    <a:lumMod val="75000"/>
                  </a:srgbClr>
                </a:solidFill>
              </a:rPr>
              <a:t>意識</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付け</a:t>
            </a:r>
            <a:r>
              <a:rPr lang="ja-JP" altLang="en-US" sz="900" dirty="0">
                <a:solidFill>
                  <a:srgbClr val="404040">
                    <a:lumMod val="75000"/>
                  </a:srgbClr>
                </a:solidFill>
              </a:rPr>
              <a:t>を行う</a:t>
            </a:r>
            <a:r>
              <a:rPr lang="ja-JP" altLang="en-US" sz="900" dirty="0" smtClean="0">
                <a:solidFill>
                  <a:srgbClr val="404040">
                    <a:lumMod val="75000"/>
                  </a:srgbClr>
                </a:solidFill>
              </a:rPr>
              <a:t>。</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a:t>
            </a:r>
            <a:r>
              <a:rPr lang="ja-JP" altLang="en-US" sz="900" dirty="0">
                <a:solidFill>
                  <a:srgbClr val="404040">
                    <a:lumMod val="75000"/>
                  </a:srgbClr>
                </a:solidFill>
              </a:rPr>
              <a:t>健康づくりや</a:t>
            </a:r>
            <a:r>
              <a:rPr lang="en-US" altLang="ja-JP" sz="900" dirty="0">
                <a:solidFill>
                  <a:srgbClr val="404040">
                    <a:lumMod val="75000"/>
                  </a:srgbClr>
                </a:solidFill>
              </a:rPr>
              <a:t>『</a:t>
            </a:r>
            <a:r>
              <a:rPr lang="ja-JP" altLang="en-US" sz="900" dirty="0">
                <a:solidFill>
                  <a:srgbClr val="404040">
                    <a:lumMod val="75000"/>
                  </a:srgbClr>
                </a:solidFill>
              </a:rPr>
              <a:t>歩く</a:t>
            </a:r>
            <a:r>
              <a:rPr lang="en-US" altLang="ja-JP" sz="900" dirty="0">
                <a:solidFill>
                  <a:srgbClr val="404040">
                    <a:lumMod val="75000"/>
                  </a:srgbClr>
                </a:solidFill>
              </a:rPr>
              <a:t>』</a:t>
            </a:r>
            <a:r>
              <a:rPr lang="ja-JP" altLang="en-US" sz="900" dirty="0">
                <a:solidFill>
                  <a:srgbClr val="404040">
                    <a:lumMod val="75000"/>
                  </a:srgbClr>
                </a:solidFill>
              </a:rPr>
              <a:t>行動をより促進するため、健康イベント情報を発信する。</a:t>
            </a:r>
            <a:endParaRPr lang="en-US" altLang="ja-JP" sz="900" dirty="0">
              <a:solidFill>
                <a:srgbClr val="404040">
                  <a:lumMod val="75000"/>
                </a:srgbClr>
              </a:solidFill>
            </a:endParaRPr>
          </a:p>
          <a:p>
            <a:pPr>
              <a:spcAft>
                <a:spcPts val="200"/>
              </a:spcAft>
            </a:pPr>
            <a:endParaRPr lang="en-US" altLang="ja-JP" sz="2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③健</a:t>
            </a:r>
            <a:r>
              <a:rPr lang="ja-JP" altLang="en-US" sz="900" dirty="0">
                <a:solidFill>
                  <a:srgbClr val="404040">
                    <a:lumMod val="75000"/>
                  </a:srgbClr>
                </a:solidFill>
              </a:rPr>
              <a:t>診情報や歩数管理による健康行動の変容など、蓄積されたデータを</a:t>
            </a:r>
            <a:r>
              <a:rPr lang="ja-JP" altLang="en-US" sz="900" dirty="0" smtClean="0">
                <a:solidFill>
                  <a:srgbClr val="404040">
                    <a:lumMod val="75000"/>
                  </a:srgbClr>
                </a:solidFill>
              </a:rPr>
              <a:t>分</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a:t>
            </a:r>
            <a:r>
              <a:rPr lang="ja-JP" altLang="en-US" sz="900" dirty="0" err="1" smtClean="0">
                <a:solidFill>
                  <a:srgbClr val="404040">
                    <a:lumMod val="75000"/>
                  </a:srgbClr>
                </a:solidFill>
              </a:rPr>
              <a:t>析</a:t>
            </a:r>
            <a:r>
              <a:rPr lang="ja-JP" altLang="en-US" sz="900" dirty="0" err="1">
                <a:solidFill>
                  <a:srgbClr val="404040">
                    <a:lumMod val="75000"/>
                  </a:srgbClr>
                </a:solidFill>
              </a:rPr>
              <a:t>した</a:t>
            </a:r>
            <a:r>
              <a:rPr lang="ja-JP" altLang="en-US" sz="900" dirty="0">
                <a:solidFill>
                  <a:srgbClr val="404040">
                    <a:lumMod val="75000"/>
                  </a:srgbClr>
                </a:solidFill>
              </a:rPr>
              <a:t>上で</a:t>
            </a:r>
            <a:r>
              <a:rPr lang="ja-JP" altLang="en-US" sz="900" dirty="0" smtClean="0">
                <a:solidFill>
                  <a:srgbClr val="404040">
                    <a:lumMod val="75000"/>
                  </a:srgbClr>
                </a:solidFill>
              </a:rPr>
              <a:t>、将来的</a:t>
            </a:r>
            <a:r>
              <a:rPr lang="ja-JP" altLang="en-US" sz="900" dirty="0">
                <a:solidFill>
                  <a:srgbClr val="404040">
                    <a:lumMod val="75000"/>
                  </a:srgbClr>
                </a:solidFill>
              </a:rPr>
              <a:t>に府民への効果的な健康づくりと医療費適正化施策</a:t>
            </a:r>
            <a:r>
              <a:rPr lang="ja-JP" altLang="en-US" sz="900" dirty="0" smtClean="0">
                <a:solidFill>
                  <a:srgbClr val="404040">
                    <a:lumMod val="75000"/>
                  </a:srgbClr>
                </a:solidFill>
              </a:rPr>
              <a:t>の</a:t>
            </a:r>
            <a:endParaRPr lang="en-US" altLang="ja-JP" sz="900" dirty="0" smtClean="0">
              <a:solidFill>
                <a:srgbClr val="404040">
                  <a:lumMod val="75000"/>
                </a:srgbClr>
              </a:solidFill>
            </a:endParaRPr>
          </a:p>
          <a:p>
            <a:pPr>
              <a:spcAft>
                <a:spcPts val="200"/>
              </a:spcAft>
            </a:pPr>
            <a:r>
              <a:rPr lang="ja-JP" altLang="en-US" sz="900" dirty="0">
                <a:solidFill>
                  <a:srgbClr val="404040">
                    <a:lumMod val="75000"/>
                  </a:srgbClr>
                </a:solidFill>
              </a:rPr>
              <a:t>　</a:t>
            </a:r>
            <a:r>
              <a:rPr lang="ja-JP" altLang="en-US" sz="900" dirty="0" smtClean="0">
                <a:solidFill>
                  <a:srgbClr val="404040">
                    <a:lumMod val="75000"/>
                  </a:srgbClr>
                </a:solidFill>
              </a:rPr>
              <a:t>　実施</a:t>
            </a:r>
            <a:r>
              <a:rPr lang="ja-JP" altLang="en-US" sz="900" dirty="0">
                <a:solidFill>
                  <a:srgbClr val="404040">
                    <a:lumMod val="75000"/>
                  </a:srgbClr>
                </a:solidFill>
              </a:rPr>
              <a:t>につなげる。 </a:t>
            </a:r>
            <a:endParaRPr lang="en-US" altLang="ja-JP" sz="900" b="1" dirty="0">
              <a:solidFill>
                <a:srgbClr val="404040">
                  <a:lumMod val="75000"/>
                </a:srgbClr>
              </a:solidFill>
            </a:endParaRPr>
          </a:p>
        </p:txBody>
      </p:sp>
      <p:sp>
        <p:nvSpPr>
          <p:cNvPr id="122" name="角丸四角形 121"/>
          <p:cNvSpPr/>
          <p:nvPr/>
        </p:nvSpPr>
        <p:spPr>
          <a:xfrm>
            <a:off x="140462" y="4243720"/>
            <a:ext cx="4406472" cy="1201504"/>
          </a:xfrm>
          <a:prstGeom prst="roundRect">
            <a:avLst>
              <a:gd name="adj" fmla="val 4885"/>
            </a:avLst>
          </a:prstGeom>
          <a:solidFill>
            <a:schemeClr val="bg1"/>
          </a:solidFill>
          <a:ln w="19050">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0" numCol="1" spcCol="0" rtlCol="0" fromWordArt="0" anchor="t" anchorCtr="0" forceAA="0" compatLnSpc="1">
            <a:prstTxWarp prst="textNoShape">
              <a:avLst/>
            </a:prstTxWarp>
            <a:noAutofit/>
          </a:bodyPr>
          <a:lstStyle/>
          <a:p>
            <a:endParaRPr lang="en-US" altLang="ja-JP" sz="700" b="1" dirty="0">
              <a:solidFill>
                <a:srgbClr val="000000"/>
              </a:solidFill>
              <a:cs typeface="Meiryo UI" panose="020B0604030504040204" pitchFamily="50" charset="-128"/>
            </a:endParaRPr>
          </a:p>
        </p:txBody>
      </p:sp>
      <p:sp>
        <p:nvSpPr>
          <p:cNvPr id="92" name="テキスト ボックス 91"/>
          <p:cNvSpPr txBox="1"/>
          <p:nvPr/>
        </p:nvSpPr>
        <p:spPr>
          <a:xfrm>
            <a:off x="12526" y="767115"/>
            <a:ext cx="5953095" cy="1401108"/>
          </a:xfrm>
          <a:prstGeom prst="rect">
            <a:avLst/>
          </a:prstGeom>
          <a:solidFill>
            <a:schemeClr val="accent3">
              <a:lumMod val="20000"/>
              <a:lumOff val="80000"/>
            </a:schemeClr>
          </a:solidFill>
          <a:ln>
            <a:solidFill>
              <a:schemeClr val="tx1"/>
            </a:solidFill>
          </a:ln>
        </p:spPr>
        <p:txBody>
          <a:bodyPr wrap="square" rtlCol="0" anchor="t" anchorCtr="0">
            <a:noAutofit/>
          </a:bodyPr>
          <a:lstStyle/>
          <a:p>
            <a:pPr>
              <a:lnSpc>
                <a:spcPts val="1300"/>
              </a:lnSpc>
            </a:pPr>
            <a:r>
              <a:rPr lang="en-US" altLang="ja-JP" sz="900" dirty="0" smtClean="0">
                <a:solidFill>
                  <a:srgbClr val="404040">
                    <a:lumMod val="75000"/>
                  </a:srgbClr>
                </a:solidFill>
              </a:rPr>
              <a:t>【</a:t>
            </a:r>
            <a:r>
              <a:rPr lang="ja-JP" altLang="en-US" sz="900" dirty="0" smtClean="0">
                <a:solidFill>
                  <a:srgbClr val="404040">
                    <a:lumMod val="75000"/>
                  </a:srgbClr>
                </a:solidFill>
              </a:rPr>
              <a:t>現状と課題</a:t>
            </a:r>
            <a:r>
              <a:rPr lang="en-US" altLang="ja-JP" sz="900" dirty="0" smtClean="0">
                <a:solidFill>
                  <a:srgbClr val="404040">
                    <a:lumMod val="75000"/>
                  </a:srgbClr>
                </a:solidFill>
              </a:rPr>
              <a:t>】</a:t>
            </a:r>
          </a:p>
          <a:p>
            <a:pPr>
              <a:lnSpc>
                <a:spcPts val="1300"/>
              </a:lnSpc>
            </a:pPr>
            <a:r>
              <a:rPr lang="ja-JP" altLang="en-US" sz="900" dirty="0">
                <a:solidFill>
                  <a:srgbClr val="404040"/>
                </a:solidFill>
              </a:rPr>
              <a:t>・大阪府の健康指標は全国的に低い順位にあり、府民全体のさらなる健康増進を図る必要がある。また、平成</a:t>
            </a:r>
            <a:r>
              <a:rPr lang="en-US" altLang="ja-JP" sz="900" dirty="0">
                <a:solidFill>
                  <a:srgbClr val="404040"/>
                </a:solidFill>
              </a:rPr>
              <a:t>30</a:t>
            </a:r>
            <a:r>
              <a:rPr lang="ja-JP" altLang="en-US" sz="900" dirty="0">
                <a:solidFill>
                  <a:srgbClr val="404040"/>
                </a:solidFill>
              </a:rPr>
              <a:t>年度より府が市町村国保の共同保険者となることから、市町村と共に国保被保険者に対する保健事業を行い医療費適正化を図る必要がある。　</a:t>
            </a:r>
            <a:endParaRPr lang="en-US" altLang="ja-JP" sz="900" dirty="0" smtClean="0">
              <a:solidFill>
                <a:srgbClr val="404040"/>
              </a:solidFill>
            </a:endParaRPr>
          </a:p>
          <a:p>
            <a:pPr>
              <a:lnSpc>
                <a:spcPts val="1300"/>
              </a:lnSpc>
            </a:pPr>
            <a:r>
              <a:rPr lang="ja-JP" altLang="en-US" sz="900" dirty="0" smtClean="0">
                <a:solidFill>
                  <a:srgbClr val="404040"/>
                </a:solidFill>
              </a:rPr>
              <a:t>（参考）</a:t>
            </a:r>
            <a:r>
              <a:rPr lang="ja-JP" altLang="en-US" sz="900" dirty="0">
                <a:solidFill>
                  <a:srgbClr val="404040"/>
                </a:solidFill>
              </a:rPr>
              <a:t>　　　　　　　　　　　　　　　　　　　　</a:t>
            </a:r>
            <a:endParaRPr lang="en-US" altLang="ja-JP" sz="900" dirty="0">
              <a:solidFill>
                <a:srgbClr val="404040"/>
              </a:solidFill>
            </a:endParaRPr>
          </a:p>
          <a:p>
            <a:pPr>
              <a:lnSpc>
                <a:spcPts val="1300"/>
              </a:lnSpc>
            </a:pPr>
            <a:r>
              <a:rPr lang="ja-JP" altLang="en-US" sz="900" dirty="0">
                <a:solidFill>
                  <a:srgbClr val="404040"/>
                </a:solidFill>
              </a:rPr>
              <a:t>　◆</a:t>
            </a:r>
            <a:r>
              <a:rPr lang="en-US" altLang="ja-JP" sz="900" dirty="0">
                <a:solidFill>
                  <a:srgbClr val="404040"/>
                </a:solidFill>
              </a:rPr>
              <a:t>H25</a:t>
            </a:r>
            <a:r>
              <a:rPr lang="ja-JP" altLang="ja-JP" sz="900" dirty="0">
                <a:solidFill>
                  <a:srgbClr val="404040"/>
                </a:solidFill>
              </a:rPr>
              <a:t>健康寿命</a:t>
            </a:r>
            <a:r>
              <a:rPr lang="en-US" altLang="ja-JP" sz="900" dirty="0">
                <a:solidFill>
                  <a:srgbClr val="404040"/>
                </a:solidFill>
              </a:rPr>
              <a:t> </a:t>
            </a:r>
            <a:r>
              <a:rPr lang="ja-JP" altLang="en-US" sz="900" dirty="0">
                <a:solidFill>
                  <a:srgbClr val="404040"/>
                </a:solidFill>
              </a:rPr>
              <a:t>：</a:t>
            </a:r>
            <a:r>
              <a:rPr lang="ja-JP" altLang="ja-JP" sz="900" dirty="0">
                <a:solidFill>
                  <a:srgbClr val="404040"/>
                </a:solidFill>
              </a:rPr>
              <a:t>男性</a:t>
            </a:r>
            <a:r>
              <a:rPr lang="en-US" altLang="ja-JP" sz="900" dirty="0">
                <a:solidFill>
                  <a:srgbClr val="404040"/>
                </a:solidFill>
              </a:rPr>
              <a:t>70.46(43</a:t>
            </a:r>
            <a:r>
              <a:rPr lang="ja-JP" altLang="ja-JP" sz="900" dirty="0">
                <a:solidFill>
                  <a:srgbClr val="404040"/>
                </a:solidFill>
              </a:rPr>
              <a:t>位</a:t>
            </a:r>
            <a:r>
              <a:rPr lang="en-US" altLang="ja-JP" sz="900" dirty="0">
                <a:solidFill>
                  <a:srgbClr val="404040"/>
                </a:solidFill>
              </a:rPr>
              <a:t>)</a:t>
            </a:r>
            <a:r>
              <a:rPr lang="ja-JP" altLang="ja-JP" sz="900" dirty="0" err="1">
                <a:solidFill>
                  <a:srgbClr val="404040"/>
                </a:solidFill>
              </a:rPr>
              <a:t>、</a:t>
            </a:r>
            <a:r>
              <a:rPr lang="ja-JP" altLang="ja-JP" sz="900" dirty="0">
                <a:solidFill>
                  <a:srgbClr val="404040"/>
                </a:solidFill>
              </a:rPr>
              <a:t>女性</a:t>
            </a:r>
            <a:r>
              <a:rPr lang="en-US" altLang="ja-JP" sz="900" dirty="0">
                <a:solidFill>
                  <a:srgbClr val="404040"/>
                </a:solidFill>
              </a:rPr>
              <a:t>72.49(47</a:t>
            </a:r>
            <a:r>
              <a:rPr lang="ja-JP" altLang="ja-JP" sz="900" dirty="0">
                <a:solidFill>
                  <a:srgbClr val="404040"/>
                </a:solidFill>
              </a:rPr>
              <a:t>位</a:t>
            </a:r>
            <a:r>
              <a:rPr lang="en-US" altLang="ja-JP" sz="900" dirty="0">
                <a:solidFill>
                  <a:srgbClr val="404040"/>
                </a:solidFill>
              </a:rPr>
              <a:t>) </a:t>
            </a:r>
            <a:r>
              <a:rPr lang="ja-JP" altLang="ja-JP" sz="900" dirty="0">
                <a:solidFill>
                  <a:srgbClr val="404040"/>
                </a:solidFill>
              </a:rPr>
              <a:t>　</a:t>
            </a:r>
            <a:endParaRPr lang="en-US" altLang="ja-JP" sz="900" dirty="0">
              <a:solidFill>
                <a:srgbClr val="404040"/>
              </a:solidFill>
            </a:endParaRPr>
          </a:p>
          <a:p>
            <a:pPr>
              <a:lnSpc>
                <a:spcPts val="1300"/>
              </a:lnSpc>
            </a:pPr>
            <a:r>
              <a:rPr lang="ja-JP" altLang="en-US" sz="900" dirty="0">
                <a:solidFill>
                  <a:srgbClr val="404040"/>
                </a:solidFill>
              </a:rPr>
              <a:t>　◆</a:t>
            </a:r>
            <a:r>
              <a:rPr lang="en-US" altLang="ja-JP" sz="900" dirty="0">
                <a:solidFill>
                  <a:srgbClr val="404040"/>
                </a:solidFill>
              </a:rPr>
              <a:t>H27</a:t>
            </a:r>
            <a:r>
              <a:rPr lang="ja-JP" altLang="en-US" sz="900" dirty="0">
                <a:solidFill>
                  <a:srgbClr val="404040"/>
                </a:solidFill>
              </a:rPr>
              <a:t>特定健診受診率：大阪府</a:t>
            </a:r>
            <a:r>
              <a:rPr lang="en-US" altLang="ja-JP" sz="900" dirty="0">
                <a:solidFill>
                  <a:srgbClr val="404040"/>
                </a:solidFill>
              </a:rPr>
              <a:t>45.6</a:t>
            </a:r>
            <a:r>
              <a:rPr lang="ja-JP" altLang="en-US" sz="900" dirty="0">
                <a:solidFill>
                  <a:srgbClr val="404040"/>
                </a:solidFill>
              </a:rPr>
              <a:t>％</a:t>
            </a:r>
            <a:r>
              <a:rPr lang="en-US" altLang="ja-JP" sz="900" dirty="0">
                <a:solidFill>
                  <a:srgbClr val="404040"/>
                </a:solidFill>
              </a:rPr>
              <a:t>(36</a:t>
            </a:r>
            <a:r>
              <a:rPr lang="ja-JP" altLang="en-US" sz="900" dirty="0">
                <a:solidFill>
                  <a:srgbClr val="404040"/>
                </a:solidFill>
              </a:rPr>
              <a:t>位</a:t>
            </a:r>
            <a:r>
              <a:rPr lang="en-US" altLang="ja-JP" sz="900" dirty="0">
                <a:solidFill>
                  <a:srgbClr val="404040"/>
                </a:solidFill>
              </a:rPr>
              <a:t>)</a:t>
            </a:r>
            <a:r>
              <a:rPr lang="ja-JP" altLang="en-US" sz="900" dirty="0" err="1">
                <a:solidFill>
                  <a:srgbClr val="404040"/>
                </a:solidFill>
              </a:rPr>
              <a:t>、</a:t>
            </a:r>
            <a:r>
              <a:rPr lang="ja-JP" altLang="en-US" sz="900" dirty="0">
                <a:solidFill>
                  <a:srgbClr val="404040"/>
                </a:solidFill>
              </a:rPr>
              <a:t>国保</a:t>
            </a:r>
            <a:r>
              <a:rPr lang="en-US" altLang="ja-JP" sz="900" dirty="0">
                <a:solidFill>
                  <a:srgbClr val="404040"/>
                </a:solidFill>
              </a:rPr>
              <a:t>29.9</a:t>
            </a:r>
            <a:r>
              <a:rPr lang="ja-JP" altLang="en-US" sz="900" dirty="0">
                <a:solidFill>
                  <a:srgbClr val="404040"/>
                </a:solidFill>
              </a:rPr>
              <a:t>％</a:t>
            </a:r>
            <a:r>
              <a:rPr lang="en-US" altLang="ja-JP" sz="900" dirty="0">
                <a:solidFill>
                  <a:srgbClr val="404040"/>
                </a:solidFill>
              </a:rPr>
              <a:t>(42</a:t>
            </a:r>
            <a:r>
              <a:rPr lang="ja-JP" altLang="en-US" sz="900" dirty="0">
                <a:solidFill>
                  <a:srgbClr val="404040"/>
                </a:solidFill>
              </a:rPr>
              <a:t>位</a:t>
            </a:r>
            <a:r>
              <a:rPr lang="en-US" altLang="ja-JP" sz="900" dirty="0">
                <a:solidFill>
                  <a:srgbClr val="404040"/>
                </a:solidFill>
              </a:rPr>
              <a:t>)</a:t>
            </a:r>
          </a:p>
          <a:p>
            <a:pPr>
              <a:lnSpc>
                <a:spcPts val="1300"/>
              </a:lnSpc>
            </a:pPr>
            <a:r>
              <a:rPr lang="ja-JP" altLang="en-US" sz="900" dirty="0">
                <a:solidFill>
                  <a:srgbClr val="404040"/>
                </a:solidFill>
              </a:rPr>
              <a:t>　◆</a:t>
            </a:r>
            <a:r>
              <a:rPr lang="en-US" altLang="ja-JP" sz="900" dirty="0">
                <a:solidFill>
                  <a:srgbClr val="404040"/>
                </a:solidFill>
              </a:rPr>
              <a:t>H27</a:t>
            </a:r>
            <a:r>
              <a:rPr lang="ja-JP" altLang="ja-JP" sz="900" dirty="0">
                <a:solidFill>
                  <a:srgbClr val="404040"/>
                </a:solidFill>
              </a:rPr>
              <a:t>がん年齢調整死亡率</a:t>
            </a:r>
            <a:r>
              <a:rPr lang="ja-JP" altLang="en-US" sz="900" dirty="0">
                <a:solidFill>
                  <a:srgbClr val="404040"/>
                </a:solidFill>
              </a:rPr>
              <a:t>：</a:t>
            </a:r>
            <a:r>
              <a:rPr lang="en-US" altLang="ja-JP" sz="900" dirty="0">
                <a:solidFill>
                  <a:srgbClr val="404040"/>
                </a:solidFill>
              </a:rPr>
              <a:t>(75</a:t>
            </a:r>
            <a:r>
              <a:rPr lang="ja-JP" altLang="ja-JP" sz="900" dirty="0">
                <a:solidFill>
                  <a:srgbClr val="404040"/>
                </a:solidFill>
              </a:rPr>
              <a:t>歳未満</a:t>
            </a:r>
            <a:r>
              <a:rPr lang="en-US" altLang="ja-JP" sz="900" dirty="0">
                <a:solidFill>
                  <a:srgbClr val="404040"/>
                </a:solidFill>
              </a:rPr>
              <a:t>10</a:t>
            </a:r>
            <a:r>
              <a:rPr lang="ja-JP" altLang="ja-JP" sz="900" dirty="0">
                <a:solidFill>
                  <a:srgbClr val="404040"/>
                </a:solidFill>
              </a:rPr>
              <a:t>万人対</a:t>
            </a:r>
            <a:r>
              <a:rPr lang="en-US" altLang="ja-JP" sz="900" dirty="0">
                <a:solidFill>
                  <a:srgbClr val="404040"/>
                </a:solidFill>
              </a:rPr>
              <a:t>)84.4(43</a:t>
            </a:r>
            <a:r>
              <a:rPr lang="ja-JP" altLang="ja-JP" sz="900" dirty="0">
                <a:solidFill>
                  <a:srgbClr val="404040"/>
                </a:solidFill>
              </a:rPr>
              <a:t>位</a:t>
            </a:r>
            <a:r>
              <a:rPr lang="en-US" altLang="ja-JP" sz="900" dirty="0">
                <a:solidFill>
                  <a:srgbClr val="404040"/>
                </a:solidFill>
              </a:rPr>
              <a:t>)</a:t>
            </a:r>
            <a:r>
              <a:rPr lang="ja-JP" altLang="en-US" sz="900" dirty="0">
                <a:solidFill>
                  <a:srgbClr val="404040"/>
                </a:solidFill>
              </a:rPr>
              <a:t>　</a:t>
            </a:r>
            <a:endParaRPr lang="en-US" altLang="ja-JP" sz="900" dirty="0">
              <a:solidFill>
                <a:srgbClr val="404040"/>
              </a:solidFill>
            </a:endParaRPr>
          </a:p>
          <a:p>
            <a:pPr>
              <a:lnSpc>
                <a:spcPts val="1300"/>
              </a:lnSpc>
            </a:pPr>
            <a:endParaRPr lang="en-US" altLang="ja-JP" sz="1000" dirty="0" smtClean="0">
              <a:solidFill>
                <a:srgbClr val="404040">
                  <a:lumMod val="75000"/>
                </a:srgbClr>
              </a:solidFill>
            </a:endParaRPr>
          </a:p>
        </p:txBody>
      </p:sp>
      <p:grpSp>
        <p:nvGrpSpPr>
          <p:cNvPr id="22" name="グループ化 21"/>
          <p:cNvGrpSpPr/>
          <p:nvPr/>
        </p:nvGrpSpPr>
        <p:grpSpPr>
          <a:xfrm>
            <a:off x="186989" y="4447003"/>
            <a:ext cx="2274831" cy="950688"/>
            <a:chOff x="3756617" y="4168446"/>
            <a:chExt cx="1866501" cy="829014"/>
          </a:xfrm>
        </p:grpSpPr>
        <p:sp>
          <p:nvSpPr>
            <p:cNvPr id="125" name="テキスト ボックス 124"/>
            <p:cNvSpPr txBox="1"/>
            <p:nvPr/>
          </p:nvSpPr>
          <p:spPr>
            <a:xfrm>
              <a:off x="3756617" y="4168446"/>
              <a:ext cx="1866501" cy="829014"/>
            </a:xfrm>
            <a:prstGeom prst="rect">
              <a:avLst/>
            </a:prstGeom>
            <a:solidFill>
              <a:schemeClr val="accent4">
                <a:lumMod val="20000"/>
                <a:lumOff val="80000"/>
              </a:schemeClr>
            </a:solidFill>
            <a:ln w="19050">
              <a:noFill/>
            </a:ln>
          </p:spPr>
          <p:txBody>
            <a:bodyPr wrap="square" lIns="72000" rIns="72000" rtlCol="0">
              <a:noAutofit/>
            </a:bodyPr>
            <a:lstStyle/>
            <a:p>
              <a:r>
                <a:rPr lang="en-US" altLang="ja-JP" sz="700" dirty="0" smtClean="0">
                  <a:solidFill>
                    <a:srgbClr val="404040"/>
                  </a:solidFill>
                  <a:cs typeface="Meiryo UI" panose="020B0604030504040204" pitchFamily="50" charset="-128"/>
                </a:rPr>
                <a:t>【</a:t>
              </a:r>
              <a:r>
                <a:rPr lang="ja-JP" altLang="en-US" sz="700" dirty="0" smtClean="0">
                  <a:solidFill>
                    <a:srgbClr val="404040"/>
                  </a:solidFill>
                  <a:cs typeface="Meiryo UI" panose="020B0604030504040204" pitchFamily="50" charset="-128"/>
                </a:rPr>
                <a:t>ポイント対象項目</a:t>
              </a:r>
              <a:r>
                <a:rPr lang="en-US" altLang="ja-JP" sz="700" dirty="0" smtClean="0">
                  <a:solidFill>
                    <a:srgbClr val="404040"/>
                  </a:solidFill>
                  <a:cs typeface="Meiryo UI" panose="020B0604030504040204" pitchFamily="50" charset="-128"/>
                </a:rPr>
                <a:t>】※</a:t>
              </a:r>
              <a:r>
                <a:rPr lang="ja-JP" altLang="en-US" sz="700" dirty="0">
                  <a:solidFill>
                    <a:srgbClr val="404040"/>
                  </a:solidFill>
                  <a:cs typeface="Meiryo UI" panose="020B0604030504040204" pitchFamily="50" charset="-128"/>
                </a:rPr>
                <a:t>主</a:t>
              </a:r>
              <a:r>
                <a:rPr lang="ja-JP" altLang="en-US" sz="700" dirty="0" smtClean="0">
                  <a:solidFill>
                    <a:srgbClr val="404040"/>
                  </a:solidFill>
                  <a:cs typeface="Meiryo UI" panose="020B0604030504040204" pitchFamily="50" charset="-128"/>
                </a:rPr>
                <a:t>な</a:t>
              </a:r>
              <a:r>
                <a:rPr lang="ja-JP" altLang="en-US" sz="700" dirty="0">
                  <a:solidFill>
                    <a:srgbClr val="404040"/>
                  </a:solidFill>
                  <a:cs typeface="Meiryo UI" panose="020B0604030504040204" pitchFamily="50" charset="-128"/>
                </a:rPr>
                <a:t>案</a:t>
              </a:r>
              <a:endParaRPr lang="en-US" altLang="ja-JP" sz="700" dirty="0" smtClean="0">
                <a:solidFill>
                  <a:srgbClr val="404040"/>
                </a:solidFill>
                <a:cs typeface="Meiryo UI" panose="020B0604030504040204" pitchFamily="50" charset="-128"/>
              </a:endParaRPr>
            </a:p>
            <a:p>
              <a:endParaRPr lang="en-US" altLang="ja-JP" sz="700" dirty="0" smtClean="0">
                <a:solidFill>
                  <a:srgbClr val="404040"/>
                </a:solidFill>
                <a:cs typeface="Meiryo UI" panose="020B0604030504040204" pitchFamily="50" charset="-128"/>
              </a:endParaRPr>
            </a:p>
          </p:txBody>
        </p:sp>
        <p:sp>
          <p:nvSpPr>
            <p:cNvPr id="149" name="正方形/長方形 148"/>
            <p:cNvSpPr/>
            <p:nvPr/>
          </p:nvSpPr>
          <p:spPr>
            <a:xfrm>
              <a:off x="4703614" y="4355680"/>
              <a:ext cx="883233" cy="159365"/>
            </a:xfrm>
            <a:prstGeom prst="rect">
              <a:avLst/>
            </a:prstGeom>
            <a:solidFill>
              <a:schemeClr val="bg1"/>
            </a:solidFill>
            <a:ln w="952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fontAlgn="t"/>
              <a:r>
                <a:rPr lang="ja-JP" altLang="ja-JP" sz="700" kern="100" dirty="0" smtClean="0">
                  <a:solidFill>
                    <a:srgbClr val="404040"/>
                  </a:solidFill>
                </a:rPr>
                <a:t>特定</a:t>
              </a:r>
              <a:r>
                <a:rPr lang="ja-JP" altLang="ja-JP" sz="700" kern="100" dirty="0">
                  <a:solidFill>
                    <a:srgbClr val="404040"/>
                  </a:solidFill>
                </a:rPr>
                <a:t>健診</a:t>
              </a:r>
              <a:r>
                <a:rPr lang="ja-JP" altLang="ja-JP" sz="700" kern="100" dirty="0" smtClean="0">
                  <a:solidFill>
                    <a:srgbClr val="404040"/>
                  </a:solidFill>
                </a:rPr>
                <a:t>受診</a:t>
              </a:r>
              <a:endParaRPr lang="ja-JP" altLang="ja-JP" sz="700" dirty="0">
                <a:solidFill>
                  <a:srgbClr val="FFFFFF"/>
                </a:solidFill>
                <a:latin typeface="Arial"/>
              </a:endParaRPr>
            </a:p>
          </p:txBody>
        </p:sp>
        <p:sp>
          <p:nvSpPr>
            <p:cNvPr id="153" name="正方形/長方形 152"/>
            <p:cNvSpPr/>
            <p:nvPr/>
          </p:nvSpPr>
          <p:spPr>
            <a:xfrm>
              <a:off x="3790284" y="4351301"/>
              <a:ext cx="854250" cy="159365"/>
            </a:xfrm>
            <a:prstGeom prst="rect">
              <a:avLst/>
            </a:prstGeom>
            <a:solidFill>
              <a:schemeClr val="bg1"/>
            </a:solidFill>
            <a:ln w="952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fontAlgn="t"/>
              <a:r>
                <a:rPr lang="ja-JP" altLang="ja-JP" sz="700" kern="100" dirty="0" smtClean="0">
                  <a:solidFill>
                    <a:srgbClr val="404040"/>
                  </a:solidFill>
                </a:rPr>
                <a:t>歩数</a:t>
              </a:r>
              <a:endParaRPr lang="en-US" altLang="ja-JP" sz="700" kern="100" dirty="0">
                <a:solidFill>
                  <a:srgbClr val="404040"/>
                </a:solidFill>
              </a:endParaRPr>
            </a:p>
          </p:txBody>
        </p:sp>
        <p:sp>
          <p:nvSpPr>
            <p:cNvPr id="156" name="正方形/長方形 155"/>
            <p:cNvSpPr/>
            <p:nvPr/>
          </p:nvSpPr>
          <p:spPr>
            <a:xfrm>
              <a:off x="4689301" y="4744770"/>
              <a:ext cx="891312" cy="159365"/>
            </a:xfrm>
            <a:prstGeom prst="rect">
              <a:avLst/>
            </a:prstGeom>
            <a:solidFill>
              <a:schemeClr val="bg1"/>
            </a:solid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fontAlgn="t"/>
              <a:r>
                <a:rPr lang="ja-JP" altLang="ja-JP" sz="700" kern="100" dirty="0" smtClean="0">
                  <a:solidFill>
                    <a:srgbClr val="404040"/>
                  </a:solidFill>
                </a:rPr>
                <a:t>アンケート</a:t>
              </a:r>
              <a:r>
                <a:rPr lang="ja-JP" altLang="en-US" sz="700" kern="100" dirty="0" smtClean="0">
                  <a:solidFill>
                    <a:srgbClr val="404040"/>
                  </a:solidFill>
                </a:rPr>
                <a:t>回答</a:t>
              </a:r>
              <a:endParaRPr lang="ja-JP" altLang="ja-JP" sz="700" dirty="0">
                <a:solidFill>
                  <a:srgbClr val="FFFFFF"/>
                </a:solidFill>
                <a:latin typeface="Arial"/>
              </a:endParaRPr>
            </a:p>
          </p:txBody>
        </p:sp>
        <p:sp>
          <p:nvSpPr>
            <p:cNvPr id="157" name="正方形/長方形 156"/>
            <p:cNvSpPr/>
            <p:nvPr/>
          </p:nvSpPr>
          <p:spPr>
            <a:xfrm>
              <a:off x="4693341" y="4547515"/>
              <a:ext cx="883233" cy="159365"/>
            </a:xfrm>
            <a:prstGeom prst="rect">
              <a:avLst/>
            </a:prstGeom>
            <a:solidFill>
              <a:schemeClr val="bg1"/>
            </a:solid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fontAlgn="t"/>
              <a:r>
                <a:rPr lang="ja-JP" altLang="ja-JP" sz="700" kern="100" dirty="0" smtClean="0">
                  <a:solidFill>
                    <a:srgbClr val="404040"/>
                  </a:solidFill>
                </a:rPr>
                <a:t>イベント参加</a:t>
              </a:r>
              <a:endParaRPr lang="ja-JP" altLang="ja-JP" sz="700" dirty="0">
                <a:solidFill>
                  <a:srgbClr val="FFFFFF"/>
                </a:solidFill>
                <a:latin typeface="Arial"/>
              </a:endParaRPr>
            </a:p>
          </p:txBody>
        </p:sp>
        <p:sp>
          <p:nvSpPr>
            <p:cNvPr id="160" name="正方形/長方形 159"/>
            <p:cNvSpPr/>
            <p:nvPr/>
          </p:nvSpPr>
          <p:spPr>
            <a:xfrm>
              <a:off x="3780582" y="4535164"/>
              <a:ext cx="863951" cy="159366"/>
            </a:xfrm>
            <a:prstGeom prst="rect">
              <a:avLst/>
            </a:prstGeom>
            <a:solidFill>
              <a:schemeClr val="bg1"/>
            </a:solid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fontAlgn="t"/>
              <a:r>
                <a:rPr lang="ja-JP" altLang="en-US" sz="700" dirty="0" smtClean="0">
                  <a:solidFill>
                    <a:srgbClr val="404040"/>
                  </a:solidFill>
                  <a:latin typeface="Arial"/>
                </a:rPr>
                <a:t>登録</a:t>
              </a:r>
              <a:endParaRPr lang="ja-JP" altLang="ja-JP" sz="700" dirty="0">
                <a:solidFill>
                  <a:srgbClr val="404040"/>
                </a:solidFill>
                <a:latin typeface="Arial"/>
              </a:endParaRPr>
            </a:p>
          </p:txBody>
        </p:sp>
      </p:grpSp>
      <p:sp>
        <p:nvSpPr>
          <p:cNvPr id="129" name="テキスト ボックス 128"/>
          <p:cNvSpPr txBox="1"/>
          <p:nvPr/>
        </p:nvSpPr>
        <p:spPr>
          <a:xfrm>
            <a:off x="2520338" y="4447003"/>
            <a:ext cx="1965753" cy="950691"/>
          </a:xfrm>
          <a:prstGeom prst="rect">
            <a:avLst/>
          </a:prstGeom>
          <a:solidFill>
            <a:schemeClr val="accent4">
              <a:lumMod val="20000"/>
              <a:lumOff val="80000"/>
            </a:schemeClr>
          </a:solidFill>
          <a:ln w="19050">
            <a:noFill/>
          </a:ln>
        </p:spPr>
        <p:txBody>
          <a:bodyPr wrap="square" lIns="72000" rIns="72000" rtlCol="0">
            <a:noAutofit/>
          </a:bodyPr>
          <a:lstStyle/>
          <a:p>
            <a:r>
              <a:rPr lang="en-US" altLang="ja-JP" sz="700" dirty="0" smtClean="0">
                <a:solidFill>
                  <a:srgbClr val="404040"/>
                </a:solidFill>
                <a:cs typeface="Meiryo UI" panose="020B0604030504040204" pitchFamily="50" charset="-128"/>
              </a:rPr>
              <a:t>【</a:t>
            </a:r>
            <a:r>
              <a:rPr lang="ja-JP" altLang="en-US" sz="700" dirty="0" smtClean="0">
                <a:solidFill>
                  <a:srgbClr val="404040"/>
                </a:solidFill>
                <a:cs typeface="Meiryo UI" panose="020B0604030504040204" pitchFamily="50" charset="-128"/>
              </a:rPr>
              <a:t>ポイント還元</a:t>
            </a:r>
            <a:r>
              <a:rPr lang="en-US" altLang="ja-JP" sz="700" dirty="0" smtClean="0">
                <a:solidFill>
                  <a:srgbClr val="404040"/>
                </a:solidFill>
                <a:cs typeface="Meiryo UI" panose="020B0604030504040204" pitchFamily="50" charset="-128"/>
              </a:rPr>
              <a:t>】</a:t>
            </a:r>
          </a:p>
          <a:p>
            <a:endParaRPr lang="en-US" altLang="ja-JP" sz="700" dirty="0" smtClean="0">
              <a:solidFill>
                <a:srgbClr val="404040"/>
              </a:solidFill>
              <a:cs typeface="Meiryo UI" panose="020B0604030504040204" pitchFamily="50" charset="-128"/>
            </a:endParaRPr>
          </a:p>
          <a:p>
            <a:endParaRPr lang="en-US" altLang="ja-JP" sz="700" dirty="0" smtClean="0">
              <a:solidFill>
                <a:srgbClr val="404040"/>
              </a:solidFill>
              <a:cs typeface="Meiryo UI" panose="020B0604030504040204" pitchFamily="50" charset="-128"/>
            </a:endParaRPr>
          </a:p>
        </p:txBody>
      </p:sp>
      <p:sp>
        <p:nvSpPr>
          <p:cNvPr id="161" name="正方形/長方形 160"/>
          <p:cNvSpPr/>
          <p:nvPr/>
        </p:nvSpPr>
        <p:spPr>
          <a:xfrm>
            <a:off x="2590673" y="4663514"/>
            <a:ext cx="1826170" cy="259646"/>
          </a:xfrm>
          <a:prstGeom prst="rect">
            <a:avLst/>
          </a:prstGeom>
          <a:solidFill>
            <a:schemeClr val="bg1"/>
          </a:solid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fontAlgn="t"/>
            <a:r>
              <a:rPr lang="ja-JP" altLang="en-US" sz="700" dirty="0" smtClean="0">
                <a:solidFill>
                  <a:srgbClr val="404040"/>
                </a:solidFill>
              </a:rPr>
              <a:t>府民</a:t>
            </a:r>
            <a:r>
              <a:rPr lang="ja-JP" altLang="en-US" sz="700" dirty="0">
                <a:solidFill>
                  <a:srgbClr val="404040"/>
                </a:solidFill>
              </a:rPr>
              <a:t>：ポイントが溜まる毎に抽選</a:t>
            </a:r>
            <a:r>
              <a:rPr lang="ja-JP" altLang="en-US" sz="700" dirty="0" smtClean="0">
                <a:solidFill>
                  <a:srgbClr val="404040"/>
                </a:solidFill>
              </a:rPr>
              <a:t>により　</a:t>
            </a:r>
            <a:endParaRPr lang="en-US" altLang="ja-JP" sz="700" dirty="0" smtClean="0">
              <a:solidFill>
                <a:srgbClr val="404040"/>
              </a:solidFill>
            </a:endParaRPr>
          </a:p>
          <a:p>
            <a:pPr fontAlgn="t"/>
            <a:r>
              <a:rPr lang="ja-JP" altLang="en-US" sz="700" dirty="0" smtClean="0">
                <a:solidFill>
                  <a:srgbClr val="404040"/>
                </a:solidFill>
              </a:rPr>
              <a:t>　　　　 商品券等を提供</a:t>
            </a:r>
          </a:p>
        </p:txBody>
      </p:sp>
      <p:sp>
        <p:nvSpPr>
          <p:cNvPr id="162" name="正方形/長方形 161"/>
          <p:cNvSpPr/>
          <p:nvPr/>
        </p:nvSpPr>
        <p:spPr>
          <a:xfrm>
            <a:off x="2595402" y="5056678"/>
            <a:ext cx="1831240" cy="253187"/>
          </a:xfrm>
          <a:prstGeom prst="rect">
            <a:avLst/>
          </a:prstGeom>
          <a:solidFill>
            <a:schemeClr val="bg1"/>
          </a:solid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fontAlgn="t"/>
            <a:r>
              <a:rPr lang="ja-JP" altLang="en-US" sz="700" dirty="0" smtClean="0">
                <a:solidFill>
                  <a:srgbClr val="404040"/>
                </a:solidFill>
              </a:rPr>
              <a:t>国保</a:t>
            </a:r>
            <a:r>
              <a:rPr lang="ja-JP" altLang="en-US" sz="700" dirty="0">
                <a:solidFill>
                  <a:srgbClr val="404040"/>
                </a:solidFill>
              </a:rPr>
              <a:t>：溜まったポイントは電子</a:t>
            </a:r>
            <a:r>
              <a:rPr lang="ja-JP" altLang="en-US" sz="700" dirty="0" smtClean="0">
                <a:solidFill>
                  <a:srgbClr val="404040"/>
                </a:solidFill>
              </a:rPr>
              <a:t>マネーへの　</a:t>
            </a:r>
            <a:endParaRPr lang="en-US" altLang="ja-JP" sz="700" dirty="0" smtClean="0">
              <a:solidFill>
                <a:srgbClr val="404040"/>
              </a:solidFill>
            </a:endParaRPr>
          </a:p>
          <a:p>
            <a:pPr fontAlgn="t"/>
            <a:r>
              <a:rPr lang="ja-JP" altLang="en-US" sz="700" dirty="0">
                <a:solidFill>
                  <a:srgbClr val="404040"/>
                </a:solidFill>
              </a:rPr>
              <a:t>　</a:t>
            </a:r>
            <a:r>
              <a:rPr lang="ja-JP" altLang="en-US" sz="700" dirty="0" smtClean="0">
                <a:solidFill>
                  <a:srgbClr val="404040"/>
                </a:solidFill>
              </a:rPr>
              <a:t>　　　 交換や、寄付を行うことが出来る</a:t>
            </a:r>
            <a:endParaRPr lang="en-US" altLang="ja-JP" sz="700" dirty="0" smtClean="0">
              <a:solidFill>
                <a:srgbClr val="404040"/>
              </a:solidFill>
            </a:endParaRPr>
          </a:p>
        </p:txBody>
      </p:sp>
      <p:sp>
        <p:nvSpPr>
          <p:cNvPr id="123" name="テキスト ボックス 122"/>
          <p:cNvSpPr txBox="1"/>
          <p:nvPr/>
        </p:nvSpPr>
        <p:spPr>
          <a:xfrm>
            <a:off x="4285" y="4243721"/>
            <a:ext cx="1230073" cy="230832"/>
          </a:xfrm>
          <a:prstGeom prst="rect">
            <a:avLst/>
          </a:prstGeom>
          <a:noFill/>
        </p:spPr>
        <p:txBody>
          <a:bodyPr wrap="square" rtlCol="0">
            <a:spAutoFit/>
          </a:bodyPr>
          <a:lstStyle/>
          <a:p>
            <a:pPr algn="ctr"/>
            <a:r>
              <a:rPr lang="ja-JP" altLang="en-US" sz="900" b="1" dirty="0" smtClean="0">
                <a:solidFill>
                  <a:srgbClr val="404040"/>
                </a:solidFill>
              </a:rPr>
              <a:t>①ポイント還元</a:t>
            </a:r>
            <a:endParaRPr lang="ja-JP" altLang="en-US" sz="900" b="1" dirty="0">
              <a:solidFill>
                <a:srgbClr val="404040"/>
              </a:solidFill>
            </a:endParaRPr>
          </a:p>
        </p:txBody>
      </p:sp>
      <p:sp>
        <p:nvSpPr>
          <p:cNvPr id="220" name="正方形/長方形 219"/>
          <p:cNvSpPr/>
          <p:nvPr/>
        </p:nvSpPr>
        <p:spPr>
          <a:xfrm>
            <a:off x="5032319" y="2859311"/>
            <a:ext cx="764075" cy="740714"/>
          </a:xfrm>
          <a:prstGeom prst="rect">
            <a:avLst/>
          </a:prstGeom>
          <a:solidFill>
            <a:schemeClr val="bg1"/>
          </a:solidFill>
          <a:ln>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sz="700" dirty="0">
              <a:solidFill>
                <a:srgbClr val="404040"/>
              </a:solidFill>
              <a:cs typeface="Meiryo UI" panose="020B0604030504040204" pitchFamily="50" charset="-128"/>
            </a:endParaRPr>
          </a:p>
        </p:txBody>
      </p:sp>
      <p:sp>
        <p:nvSpPr>
          <p:cNvPr id="238" name="テキスト ボックス 237"/>
          <p:cNvSpPr txBox="1"/>
          <p:nvPr/>
        </p:nvSpPr>
        <p:spPr>
          <a:xfrm>
            <a:off x="5100864" y="2900314"/>
            <a:ext cx="592184" cy="662048"/>
          </a:xfrm>
          <a:prstGeom prst="rect">
            <a:avLst/>
          </a:prstGeom>
          <a:solidFill>
            <a:schemeClr val="accent2">
              <a:lumMod val="20000"/>
              <a:lumOff val="80000"/>
            </a:schemeClr>
          </a:solidFill>
          <a:ln w="19050">
            <a:noFill/>
          </a:ln>
        </p:spPr>
        <p:txBody>
          <a:bodyPr wrap="square" lIns="36000" rIns="36000" rtlCol="0" anchor="ctr" anchorCtr="0">
            <a:noAutofit/>
          </a:bodyPr>
          <a:lstStyle/>
          <a:p>
            <a:pPr algn="ctr"/>
            <a:r>
              <a:rPr lang="ja-JP" altLang="en-US" sz="700" b="1" dirty="0" smtClean="0">
                <a:solidFill>
                  <a:srgbClr val="404040"/>
                </a:solidFill>
                <a:cs typeface="Meiryo UI" panose="020B0604030504040204" pitchFamily="50" charset="-128"/>
              </a:rPr>
              <a:t>③研究機関（大学等）を活用して</a:t>
            </a:r>
            <a:endParaRPr lang="en-US" altLang="ja-JP" sz="700" b="1" dirty="0" smtClean="0">
              <a:solidFill>
                <a:srgbClr val="404040"/>
              </a:solidFill>
              <a:cs typeface="Meiryo UI" panose="020B0604030504040204" pitchFamily="50" charset="-128"/>
            </a:endParaRPr>
          </a:p>
          <a:p>
            <a:pPr algn="ctr"/>
            <a:r>
              <a:rPr lang="ja-JP" altLang="en-US" sz="700" b="1" dirty="0" smtClean="0">
                <a:solidFill>
                  <a:srgbClr val="404040"/>
                </a:solidFill>
                <a:cs typeface="Meiryo UI" panose="020B0604030504040204" pitchFamily="50" charset="-128"/>
              </a:rPr>
              <a:t>データ分析</a:t>
            </a:r>
            <a:endParaRPr lang="en-US" altLang="ja-JP" sz="700" b="1" dirty="0" smtClean="0">
              <a:solidFill>
                <a:srgbClr val="404040"/>
              </a:solidFill>
              <a:cs typeface="Meiryo UI" panose="020B0604030504040204" pitchFamily="50" charset="-128"/>
            </a:endParaRPr>
          </a:p>
          <a:p>
            <a:pPr algn="ctr"/>
            <a:endParaRPr lang="ja-JP" altLang="en-US" sz="700" b="1" dirty="0">
              <a:solidFill>
                <a:srgbClr val="404040"/>
              </a:solidFill>
              <a:cs typeface="Meiryo UI" panose="020B0604030504040204" pitchFamily="50" charset="-128"/>
            </a:endParaRPr>
          </a:p>
        </p:txBody>
      </p:sp>
      <p:sp>
        <p:nvSpPr>
          <p:cNvPr id="163" name="下矢印 162"/>
          <p:cNvSpPr/>
          <p:nvPr/>
        </p:nvSpPr>
        <p:spPr>
          <a:xfrm>
            <a:off x="2380989" y="6289350"/>
            <a:ext cx="791280" cy="173083"/>
          </a:xfrm>
          <a:prstGeom prst="downArrow">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700" dirty="0">
              <a:solidFill>
                <a:srgbClr val="FFFFFF"/>
              </a:solidFill>
            </a:endParaRPr>
          </a:p>
        </p:txBody>
      </p:sp>
      <p:sp>
        <p:nvSpPr>
          <p:cNvPr id="167" name="正方形/長方形 166"/>
          <p:cNvSpPr/>
          <p:nvPr/>
        </p:nvSpPr>
        <p:spPr>
          <a:xfrm>
            <a:off x="88932" y="2222727"/>
            <a:ext cx="2796032" cy="209137"/>
          </a:xfrm>
          <a:prstGeom prst="rect">
            <a:avLst/>
          </a:prstGeom>
          <a:solidFill>
            <a:schemeClr val="tx2">
              <a:lumMod val="50000"/>
              <a:lumOff val="50000"/>
            </a:schemeClr>
          </a:solidFill>
          <a:ln>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900" b="1" dirty="0">
                <a:solidFill>
                  <a:srgbClr val="FFFFFF"/>
                </a:solidFill>
                <a:effectLst>
                  <a:outerShdw blurRad="38100" dist="38100" dir="2700000" algn="tl">
                    <a:srgbClr val="000000">
                      <a:alpha val="43137"/>
                    </a:srgbClr>
                  </a:outerShdw>
                </a:effectLst>
                <a:cs typeface="Meiryo UI" panose="020B0604030504040204" pitchFamily="50" charset="-128"/>
              </a:rPr>
              <a:t>大阪府健康づくり支援</a:t>
            </a:r>
            <a:r>
              <a:rPr lang="ja-JP" altLang="en-US" sz="900" b="1" dirty="0" smtClean="0">
                <a:solidFill>
                  <a:srgbClr val="FFFFFF"/>
                </a:solidFill>
                <a:effectLst>
                  <a:outerShdw blurRad="38100" dist="38100" dir="2700000" algn="tl">
                    <a:srgbClr val="000000">
                      <a:alpha val="43137"/>
                    </a:srgbClr>
                  </a:outerShdw>
                </a:effectLst>
                <a:cs typeface="Meiryo UI" panose="020B0604030504040204" pitchFamily="50" charset="-128"/>
              </a:rPr>
              <a:t>プラットフォーム全体像</a:t>
            </a:r>
            <a:endParaRPr lang="ja-JP" altLang="en-US" sz="900" b="1" dirty="0">
              <a:solidFill>
                <a:srgbClr val="FFFFFF"/>
              </a:solidFill>
            </a:endParaRPr>
          </a:p>
        </p:txBody>
      </p:sp>
      <p:sp>
        <p:nvSpPr>
          <p:cNvPr id="168" name="左矢印 167"/>
          <p:cNvSpPr/>
          <p:nvPr/>
        </p:nvSpPr>
        <p:spPr>
          <a:xfrm flipH="1">
            <a:off x="4794473" y="2964309"/>
            <a:ext cx="196992" cy="573647"/>
          </a:xfrm>
          <a:prstGeom prst="leftArrow">
            <a:avLst>
              <a:gd name="adj1" fmla="val 50000"/>
              <a:gd name="adj2" fmla="val 50848"/>
            </a:avLst>
          </a:prstGeom>
          <a:solidFill>
            <a:schemeClr val="tx2">
              <a:lumMod val="50000"/>
              <a:lumOff val="50000"/>
            </a:schemeClr>
          </a:solidFill>
          <a:ln>
            <a:noFill/>
            <a:headEnd type="none" w="med" len="med"/>
            <a:tailEnd type="arrow" w="med" len="med"/>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endParaRPr lang="ja-JP" altLang="en-US" sz="700" b="1" dirty="0">
              <a:solidFill>
                <a:srgbClr val="FFFFFF"/>
              </a:solidFill>
            </a:endParaRPr>
          </a:p>
        </p:txBody>
      </p:sp>
      <p:sp>
        <p:nvSpPr>
          <p:cNvPr id="225" name="テキスト ボックス 224"/>
          <p:cNvSpPr txBox="1"/>
          <p:nvPr/>
        </p:nvSpPr>
        <p:spPr>
          <a:xfrm>
            <a:off x="4618773" y="4287183"/>
            <a:ext cx="1306545" cy="230832"/>
          </a:xfrm>
          <a:prstGeom prst="rect">
            <a:avLst/>
          </a:prstGeom>
          <a:noFill/>
        </p:spPr>
        <p:txBody>
          <a:bodyPr wrap="square" rtlCol="0">
            <a:spAutoFit/>
          </a:bodyPr>
          <a:lstStyle/>
          <a:p>
            <a:r>
              <a:rPr lang="ja-JP" altLang="en-US" sz="900" b="1" dirty="0" smtClean="0">
                <a:solidFill>
                  <a:srgbClr val="404040"/>
                </a:solidFill>
              </a:rPr>
              <a:t>②健康</a:t>
            </a:r>
            <a:r>
              <a:rPr lang="ja-JP" altLang="en-US" sz="900" b="1" dirty="0">
                <a:solidFill>
                  <a:srgbClr val="404040"/>
                </a:solidFill>
              </a:rPr>
              <a:t>・医療情報</a:t>
            </a:r>
          </a:p>
        </p:txBody>
      </p:sp>
      <p:sp>
        <p:nvSpPr>
          <p:cNvPr id="6" name="テキスト ボックス 5"/>
          <p:cNvSpPr txBox="1"/>
          <p:nvPr/>
        </p:nvSpPr>
        <p:spPr>
          <a:xfrm>
            <a:off x="141767" y="5507504"/>
            <a:ext cx="4405167" cy="215444"/>
          </a:xfrm>
          <a:prstGeom prst="rect">
            <a:avLst/>
          </a:prstGeom>
          <a:solidFill>
            <a:schemeClr val="accent5">
              <a:lumMod val="40000"/>
              <a:lumOff val="60000"/>
            </a:schemeClr>
          </a:solidFill>
          <a:ln w="22225">
            <a:solidFill>
              <a:srgbClr val="0070C0"/>
            </a:solidFill>
          </a:ln>
        </p:spPr>
        <p:style>
          <a:lnRef idx="3">
            <a:schemeClr val="lt1"/>
          </a:lnRef>
          <a:fillRef idx="1">
            <a:schemeClr val="accent4"/>
          </a:fillRef>
          <a:effectRef idx="1">
            <a:schemeClr val="accent4"/>
          </a:effectRef>
          <a:fontRef idx="minor">
            <a:schemeClr val="lt1"/>
          </a:fontRef>
        </p:style>
        <p:txBody>
          <a:bodyPr wrap="square" lIns="0" rIns="0" rtlCol="0">
            <a:spAutoFit/>
          </a:bodyPr>
          <a:lstStyle/>
          <a:p>
            <a:pPr algn="ctr"/>
            <a:r>
              <a:rPr lang="ja-JP" altLang="en-US" sz="800" b="1" dirty="0" smtClean="0">
                <a:solidFill>
                  <a:srgbClr val="404040"/>
                </a:solidFill>
              </a:rPr>
              <a:t>各市町村の独自オプションサービス</a:t>
            </a:r>
            <a:endParaRPr lang="ja-JP" altLang="en-US" sz="800" b="1" dirty="0">
              <a:solidFill>
                <a:srgbClr val="404040"/>
              </a:solidFill>
            </a:endParaRPr>
          </a:p>
        </p:txBody>
      </p:sp>
      <p:sp>
        <p:nvSpPr>
          <p:cNvPr id="170" name="テキスト ボックス 169"/>
          <p:cNvSpPr txBox="1"/>
          <p:nvPr/>
        </p:nvSpPr>
        <p:spPr>
          <a:xfrm>
            <a:off x="243220" y="3304406"/>
            <a:ext cx="823748" cy="290001"/>
          </a:xfrm>
          <a:prstGeom prst="rect">
            <a:avLst/>
          </a:prstGeom>
          <a:solidFill>
            <a:schemeClr val="accent2">
              <a:lumMod val="20000"/>
              <a:lumOff val="80000"/>
            </a:schemeClr>
          </a:solidFill>
          <a:ln w="19050">
            <a:noFill/>
          </a:ln>
        </p:spPr>
        <p:txBody>
          <a:bodyPr wrap="square" lIns="0" rIns="72000" rtlCol="0">
            <a:noAutofit/>
          </a:bodyPr>
          <a:lstStyle/>
          <a:p>
            <a:r>
              <a:rPr lang="ja-JP" altLang="en-US" sz="700" dirty="0" smtClean="0">
                <a:solidFill>
                  <a:srgbClr val="404040"/>
                </a:solidFill>
                <a:cs typeface="Meiryo UI" panose="020B0604030504040204" pitchFamily="50" charset="-128"/>
              </a:rPr>
              <a:t>　・被保険者情報</a:t>
            </a:r>
            <a:endParaRPr lang="en-US" altLang="ja-JP" sz="700" dirty="0" smtClean="0">
              <a:solidFill>
                <a:srgbClr val="404040"/>
              </a:solidFill>
              <a:cs typeface="Meiryo UI" panose="020B0604030504040204" pitchFamily="50" charset="-128"/>
            </a:endParaRPr>
          </a:p>
          <a:p>
            <a:r>
              <a:rPr lang="ja-JP" altLang="en-US" sz="700" dirty="0">
                <a:solidFill>
                  <a:srgbClr val="404040"/>
                </a:solidFill>
                <a:cs typeface="Meiryo UI" panose="020B0604030504040204" pitchFamily="50" charset="-128"/>
              </a:rPr>
              <a:t>　</a:t>
            </a:r>
            <a:r>
              <a:rPr lang="ja-JP" altLang="en-US" sz="700" dirty="0" smtClean="0">
                <a:solidFill>
                  <a:srgbClr val="404040"/>
                </a:solidFill>
                <a:cs typeface="Meiryo UI" panose="020B0604030504040204" pitchFamily="50" charset="-128"/>
              </a:rPr>
              <a:t>・健診情報　</a:t>
            </a:r>
            <a:endParaRPr lang="en-US" altLang="ja-JP" sz="700" dirty="0" smtClean="0">
              <a:solidFill>
                <a:srgbClr val="404040"/>
              </a:solidFill>
              <a:cs typeface="Meiryo UI" panose="020B0604030504040204" pitchFamily="50" charset="-128"/>
            </a:endParaRPr>
          </a:p>
        </p:txBody>
      </p:sp>
      <p:sp>
        <p:nvSpPr>
          <p:cNvPr id="115" name="ホームベース 114"/>
          <p:cNvSpPr/>
          <p:nvPr/>
        </p:nvSpPr>
        <p:spPr>
          <a:xfrm>
            <a:off x="6022507" y="5851647"/>
            <a:ext cx="902955" cy="124636"/>
          </a:xfrm>
          <a:prstGeom prst="homePlate">
            <a:avLst/>
          </a:prstGeom>
          <a:solidFill>
            <a:srgbClr val="FFFF00"/>
          </a:solidFill>
          <a:ln>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800" dirty="0" smtClean="0">
                <a:solidFill>
                  <a:srgbClr val="0F1C50"/>
                </a:solidFill>
              </a:rPr>
              <a:t>スケジュール</a:t>
            </a:r>
            <a:endParaRPr lang="ja-JP" altLang="en-US" sz="800" dirty="0">
              <a:solidFill>
                <a:srgbClr val="0F1C50"/>
              </a:solidFill>
            </a:endParaRPr>
          </a:p>
        </p:txBody>
      </p:sp>
      <p:sp>
        <p:nvSpPr>
          <p:cNvPr id="96" name="正方形/長方形 95"/>
          <p:cNvSpPr/>
          <p:nvPr/>
        </p:nvSpPr>
        <p:spPr>
          <a:xfrm>
            <a:off x="1132125" y="3057878"/>
            <a:ext cx="641294" cy="23246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r>
              <a:rPr lang="ja-JP" altLang="en-US" sz="700" b="1" dirty="0" smtClean="0">
                <a:solidFill>
                  <a:srgbClr val="FFFFFF"/>
                </a:solidFill>
              </a:rPr>
              <a:t>・データ提供</a:t>
            </a:r>
            <a:endParaRPr lang="ja-JP" altLang="en-US" sz="700" b="1" dirty="0">
              <a:solidFill>
                <a:srgbClr val="FFFFFF"/>
              </a:solidFill>
            </a:endParaRPr>
          </a:p>
        </p:txBody>
      </p:sp>
      <p:sp>
        <p:nvSpPr>
          <p:cNvPr id="98" name="正方形/長方形 97"/>
          <p:cNvSpPr/>
          <p:nvPr/>
        </p:nvSpPr>
        <p:spPr>
          <a:xfrm>
            <a:off x="3765141" y="3504023"/>
            <a:ext cx="784644" cy="152432"/>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lang="ja-JP" altLang="en-US" sz="700" b="1" dirty="0" smtClean="0">
                <a:solidFill>
                  <a:srgbClr val="FFFFFF"/>
                </a:solidFill>
              </a:rPr>
              <a:t>登録者サポート</a:t>
            </a:r>
            <a:endParaRPr lang="ja-JP" altLang="en-US" sz="700" b="1" dirty="0">
              <a:solidFill>
                <a:srgbClr val="FFFFFF"/>
              </a:solidFill>
            </a:endParaRPr>
          </a:p>
        </p:txBody>
      </p:sp>
      <p:sp>
        <p:nvSpPr>
          <p:cNvPr id="99" name="正方形/長方形 98"/>
          <p:cNvSpPr/>
          <p:nvPr/>
        </p:nvSpPr>
        <p:spPr>
          <a:xfrm>
            <a:off x="3868739" y="3123957"/>
            <a:ext cx="681047" cy="134108"/>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lang="ja-JP" altLang="en-US" sz="700" b="1" dirty="0" smtClean="0">
                <a:solidFill>
                  <a:srgbClr val="FFFFFF"/>
                </a:solidFill>
              </a:rPr>
              <a:t>市町村調整</a:t>
            </a:r>
            <a:endParaRPr lang="ja-JP" altLang="en-US" sz="700" b="1" dirty="0">
              <a:solidFill>
                <a:srgbClr val="FFFFFF"/>
              </a:solidFill>
            </a:endParaRPr>
          </a:p>
        </p:txBody>
      </p:sp>
      <p:sp>
        <p:nvSpPr>
          <p:cNvPr id="103" name="正方形/長方形 102"/>
          <p:cNvSpPr/>
          <p:nvPr/>
        </p:nvSpPr>
        <p:spPr>
          <a:xfrm>
            <a:off x="105100" y="3884485"/>
            <a:ext cx="2564773" cy="264596"/>
          </a:xfrm>
          <a:prstGeom prst="rect">
            <a:avLst/>
          </a:prstGeom>
          <a:solidFill>
            <a:schemeClr val="tx2">
              <a:lumMod val="50000"/>
              <a:lumOff val="50000"/>
            </a:schemeClr>
          </a:solidFill>
          <a:ln w="19050">
            <a:solidFill>
              <a:schemeClr val="tx2">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000" b="1" dirty="0" smtClean="0">
                <a:solidFill>
                  <a:srgbClr val="FFFFFF"/>
                </a:solidFill>
              </a:rPr>
              <a:t>　健康マイページ</a:t>
            </a:r>
            <a:endParaRPr lang="ja-JP" altLang="en-US" sz="900" b="1" dirty="0">
              <a:solidFill>
                <a:srgbClr val="FFFFFF"/>
              </a:solidFill>
            </a:endParaRPr>
          </a:p>
        </p:txBody>
      </p:sp>
      <p:sp>
        <p:nvSpPr>
          <p:cNvPr id="91" name="正方形/長方形 90"/>
          <p:cNvSpPr/>
          <p:nvPr/>
        </p:nvSpPr>
        <p:spPr>
          <a:xfrm>
            <a:off x="1241213" y="3933106"/>
            <a:ext cx="588768" cy="181401"/>
          </a:xfrm>
          <a:prstGeom prst="rect">
            <a:avLst/>
          </a:prstGeom>
          <a:solidFill>
            <a:srgbClr val="FFEEB7"/>
          </a:solidFill>
          <a:ln w="12700"/>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fontAlgn="t"/>
            <a:r>
              <a:rPr lang="ja-JP" altLang="en-US" sz="800" kern="100" dirty="0" smtClean="0">
                <a:solidFill>
                  <a:srgbClr val="404040"/>
                </a:solidFill>
              </a:rPr>
              <a:t>府　民</a:t>
            </a:r>
            <a:endParaRPr lang="ja-JP" altLang="ja-JP" sz="800" dirty="0">
              <a:solidFill>
                <a:srgbClr val="404040"/>
              </a:solidFill>
              <a:latin typeface="Arial"/>
            </a:endParaRPr>
          </a:p>
        </p:txBody>
      </p:sp>
      <p:sp>
        <p:nvSpPr>
          <p:cNvPr id="7" name="上下矢印 6"/>
          <p:cNvSpPr/>
          <p:nvPr/>
        </p:nvSpPr>
        <p:spPr>
          <a:xfrm>
            <a:off x="2860437" y="3784513"/>
            <a:ext cx="937546" cy="292621"/>
          </a:xfrm>
          <a:prstGeom prst="upDownArrow">
            <a:avLst>
              <a:gd name="adj1" fmla="val 42601"/>
              <a:gd name="adj2" fmla="val 30106"/>
            </a:avLst>
          </a:prstGeom>
          <a:solidFill>
            <a:schemeClr val="accent1"/>
          </a:solidFill>
          <a:ln>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rgbClr val="FFFFFF"/>
              </a:solidFill>
            </a:endParaRPr>
          </a:p>
        </p:txBody>
      </p:sp>
      <p:sp>
        <p:nvSpPr>
          <p:cNvPr id="78" name="ホームベース 77"/>
          <p:cNvSpPr/>
          <p:nvPr/>
        </p:nvSpPr>
        <p:spPr>
          <a:xfrm>
            <a:off x="3875001" y="2512694"/>
            <a:ext cx="681042" cy="122667"/>
          </a:xfrm>
          <a:prstGeom prst="homePlate">
            <a:avLst/>
          </a:prstGeom>
          <a:solidFill>
            <a:srgbClr val="FFFF00"/>
          </a:solidFill>
          <a:ln>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600" dirty="0" smtClean="0">
                <a:solidFill>
                  <a:srgbClr val="0F1C50"/>
                </a:solidFill>
              </a:rPr>
              <a:t>H30</a:t>
            </a:r>
            <a:r>
              <a:rPr lang="ja-JP" altLang="en-US" sz="600" dirty="0" smtClean="0">
                <a:solidFill>
                  <a:srgbClr val="0F1C50"/>
                </a:solidFill>
              </a:rPr>
              <a:t>構築</a:t>
            </a:r>
            <a:endParaRPr lang="ja-JP" altLang="en-US" sz="600" dirty="0">
              <a:solidFill>
                <a:srgbClr val="0F1C50"/>
              </a:solidFill>
            </a:endParaRPr>
          </a:p>
        </p:txBody>
      </p:sp>
      <p:sp>
        <p:nvSpPr>
          <p:cNvPr id="80" name="ホームベース 79"/>
          <p:cNvSpPr/>
          <p:nvPr/>
        </p:nvSpPr>
        <p:spPr>
          <a:xfrm>
            <a:off x="5012005" y="2739333"/>
            <a:ext cx="681042" cy="122667"/>
          </a:xfrm>
          <a:prstGeom prst="homePlate">
            <a:avLst/>
          </a:prstGeom>
          <a:solidFill>
            <a:srgbClr val="FFFF00"/>
          </a:solidFill>
          <a:ln>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600" dirty="0" smtClean="0">
                <a:solidFill>
                  <a:srgbClr val="0F1C50"/>
                </a:solidFill>
              </a:rPr>
              <a:t>H32</a:t>
            </a:r>
            <a:r>
              <a:rPr lang="ja-JP" altLang="en-US" sz="600" dirty="0" smtClean="0">
                <a:solidFill>
                  <a:srgbClr val="0F1C50"/>
                </a:solidFill>
              </a:rPr>
              <a:t>以降</a:t>
            </a:r>
            <a:endParaRPr lang="ja-JP" altLang="en-US" sz="600" dirty="0">
              <a:solidFill>
                <a:srgbClr val="0F1C50"/>
              </a:solidFill>
            </a:endParaRPr>
          </a:p>
        </p:txBody>
      </p:sp>
      <p:sp>
        <p:nvSpPr>
          <p:cNvPr id="81" name="ホームベース 80"/>
          <p:cNvSpPr/>
          <p:nvPr/>
        </p:nvSpPr>
        <p:spPr>
          <a:xfrm>
            <a:off x="1874462" y="3960737"/>
            <a:ext cx="763920" cy="126139"/>
          </a:xfrm>
          <a:prstGeom prst="homePlate">
            <a:avLst/>
          </a:prstGeom>
          <a:solidFill>
            <a:srgbClr val="FFFF00"/>
          </a:solidFill>
          <a:ln>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600" dirty="0" smtClean="0">
                <a:solidFill>
                  <a:srgbClr val="0F1C50"/>
                </a:solidFill>
              </a:rPr>
              <a:t>H31</a:t>
            </a:r>
            <a:r>
              <a:rPr lang="ja-JP" altLang="en-US" sz="600" dirty="0" smtClean="0">
                <a:solidFill>
                  <a:srgbClr val="0F1C50"/>
                </a:solidFill>
              </a:rPr>
              <a:t>本格運用</a:t>
            </a:r>
            <a:endParaRPr lang="ja-JP" altLang="en-US" sz="600" dirty="0">
              <a:solidFill>
                <a:srgbClr val="0F1C50"/>
              </a:solidFill>
            </a:endParaRPr>
          </a:p>
        </p:txBody>
      </p:sp>
      <p:sp>
        <p:nvSpPr>
          <p:cNvPr id="85" name="正方形/長方形 84"/>
          <p:cNvSpPr/>
          <p:nvPr/>
        </p:nvSpPr>
        <p:spPr>
          <a:xfrm>
            <a:off x="212148" y="5105177"/>
            <a:ext cx="1057228" cy="185495"/>
          </a:xfrm>
          <a:prstGeom prst="rect">
            <a:avLst/>
          </a:prstGeom>
          <a:solidFill>
            <a:schemeClr val="bg1"/>
          </a:solid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fontAlgn="t"/>
            <a:r>
              <a:rPr lang="ja-JP" altLang="en-US" sz="700" dirty="0" smtClean="0">
                <a:solidFill>
                  <a:srgbClr val="404040"/>
                </a:solidFill>
                <a:latin typeface="Arial"/>
              </a:rPr>
              <a:t>健康コンテンツ視聴</a:t>
            </a:r>
            <a:endParaRPr lang="ja-JP" altLang="ja-JP" sz="700" dirty="0">
              <a:solidFill>
                <a:srgbClr val="404040"/>
              </a:solidFill>
              <a:latin typeface="Arial"/>
            </a:endParaRPr>
          </a:p>
        </p:txBody>
      </p:sp>
      <p:graphicFrame>
        <p:nvGraphicFramePr>
          <p:cNvPr id="79" name="表 78"/>
          <p:cNvGraphicFramePr>
            <a:graphicFrameLocks noGrp="1"/>
          </p:cNvGraphicFramePr>
          <p:nvPr>
            <p:extLst>
              <p:ext uri="{D42A27DB-BD31-4B8C-83A1-F6EECF244321}">
                <p14:modId xmlns:p14="http://schemas.microsoft.com/office/powerpoint/2010/main" val="2242134370"/>
              </p:ext>
            </p:extLst>
          </p:nvPr>
        </p:nvGraphicFramePr>
        <p:xfrm>
          <a:off x="6024510" y="4086271"/>
          <a:ext cx="3816971" cy="868758"/>
        </p:xfrm>
        <a:graphic>
          <a:graphicData uri="http://schemas.openxmlformats.org/drawingml/2006/table">
            <a:tbl>
              <a:tblPr firstRow="1" bandRow="1">
                <a:tableStyleId>{284E427A-3D55-4303-BF80-6455036E1DE7}</a:tableStyleId>
              </a:tblPr>
              <a:tblGrid>
                <a:gridCol w="957476"/>
                <a:gridCol w="739665"/>
                <a:gridCol w="726423"/>
                <a:gridCol w="707084"/>
                <a:gridCol w="686323"/>
              </a:tblGrid>
              <a:tr h="151776">
                <a:tc>
                  <a:txBody>
                    <a:bodyPr/>
                    <a:lstStyle/>
                    <a:p>
                      <a:pPr algn="ctr"/>
                      <a:endParaRPr kumimoji="1" lang="ja-JP" altLang="en-US" sz="900" dirty="0"/>
                    </a:p>
                  </a:txBody>
                  <a:tcPr marL="68296" marR="68296" marT="61203" marB="61203"/>
                </a:tc>
                <a:tc>
                  <a:txBody>
                    <a:bodyPr/>
                    <a:lstStyle/>
                    <a:p>
                      <a:pPr algn="ctr"/>
                      <a:r>
                        <a:rPr kumimoji="1" lang="ja-JP" altLang="en-US" sz="700" dirty="0" smtClean="0"/>
                        <a:t>Ｈ</a:t>
                      </a:r>
                      <a:r>
                        <a:rPr kumimoji="1" lang="en-US" altLang="ja-JP" sz="700" dirty="0" smtClean="0"/>
                        <a:t>30</a:t>
                      </a:r>
                    </a:p>
                  </a:txBody>
                  <a:tcPr marL="68296" marR="68296" marT="61203" marB="61203"/>
                </a:tc>
                <a:tc>
                  <a:txBody>
                    <a:bodyPr/>
                    <a:lstStyle/>
                    <a:p>
                      <a:pPr algn="ctr"/>
                      <a:r>
                        <a:rPr kumimoji="1" lang="ja-JP" altLang="en-US" sz="700" dirty="0" smtClean="0"/>
                        <a:t>Ｈ</a:t>
                      </a:r>
                      <a:r>
                        <a:rPr kumimoji="1" lang="en-US" altLang="ja-JP" sz="700" dirty="0" smtClean="0"/>
                        <a:t>31</a:t>
                      </a:r>
                    </a:p>
                  </a:txBody>
                  <a:tcPr marL="68296" marR="68296" marT="61203" marB="61203"/>
                </a:tc>
                <a:tc>
                  <a:txBody>
                    <a:bodyPr/>
                    <a:lstStyle/>
                    <a:p>
                      <a:pPr algn="ctr"/>
                      <a:r>
                        <a:rPr kumimoji="1" lang="ja-JP" altLang="en-US" sz="700" dirty="0" smtClean="0"/>
                        <a:t>Ｈ</a:t>
                      </a:r>
                      <a:r>
                        <a:rPr kumimoji="1" lang="en-US" altLang="ja-JP" sz="700" dirty="0" smtClean="0"/>
                        <a:t>32</a:t>
                      </a:r>
                    </a:p>
                  </a:txBody>
                  <a:tcPr marL="68296" marR="68296" marT="61203" marB="61203"/>
                </a:tc>
                <a:tc>
                  <a:txBody>
                    <a:bodyPr/>
                    <a:lstStyle/>
                    <a:p>
                      <a:pPr algn="ctr"/>
                      <a:r>
                        <a:rPr kumimoji="1" lang="ja-JP" altLang="en-US" sz="700" dirty="0" smtClean="0"/>
                        <a:t>Ｈ</a:t>
                      </a:r>
                      <a:r>
                        <a:rPr kumimoji="1" lang="en-US" altLang="ja-JP" sz="700" dirty="0" smtClean="0"/>
                        <a:t>33</a:t>
                      </a:r>
                    </a:p>
                  </a:txBody>
                  <a:tcPr marL="68296" marR="68296" marT="61203" marB="61203"/>
                </a:tc>
              </a:tr>
              <a:tr h="172579">
                <a:tc>
                  <a:txBody>
                    <a:bodyPr/>
                    <a:lstStyle/>
                    <a:p>
                      <a:r>
                        <a:rPr kumimoji="1" lang="ja-JP" altLang="en-US" sz="700" dirty="0" smtClean="0"/>
                        <a:t>一般会計</a:t>
                      </a:r>
                      <a:endParaRPr kumimoji="1" lang="ja-JP" altLang="en-US" sz="700" dirty="0"/>
                    </a:p>
                  </a:txBody>
                  <a:tcPr marL="29014" marR="29014" marT="48192" marB="48192" anchor="ctr">
                    <a:solidFill>
                      <a:schemeClr val="bg1"/>
                    </a:solidFill>
                  </a:tcPr>
                </a:tc>
                <a:tc>
                  <a:txBody>
                    <a:bodyPr/>
                    <a:lstStyle/>
                    <a:p>
                      <a:pPr algn="r"/>
                      <a:r>
                        <a:rPr kumimoji="1" lang="en-US" altLang="ja-JP" sz="700" dirty="0" smtClean="0">
                          <a:solidFill>
                            <a:schemeClr val="tx1"/>
                          </a:solidFill>
                        </a:rPr>
                        <a:t>373,842</a:t>
                      </a:r>
                    </a:p>
                  </a:txBody>
                  <a:tcPr marL="29014" marR="29014" marT="48192" marB="48192" anchor="ctr">
                    <a:solidFill>
                      <a:schemeClr val="bg1"/>
                    </a:solidFill>
                  </a:tcPr>
                </a:tc>
                <a:tc>
                  <a:txBody>
                    <a:bodyPr/>
                    <a:lstStyle/>
                    <a:p>
                      <a:pPr algn="r"/>
                      <a:r>
                        <a:rPr kumimoji="1" lang="en-US" altLang="ja-JP" sz="700" dirty="0" smtClean="0">
                          <a:solidFill>
                            <a:schemeClr val="tx1"/>
                          </a:solidFill>
                        </a:rPr>
                        <a:t>316,167</a:t>
                      </a:r>
                    </a:p>
                  </a:txBody>
                  <a:tcPr marL="29014" marR="29014" marT="48192" marB="48192" anchor="ctr">
                    <a:solidFill>
                      <a:schemeClr val="bg1"/>
                    </a:solidFill>
                  </a:tcPr>
                </a:tc>
                <a:tc>
                  <a:txBody>
                    <a:bodyPr/>
                    <a:lstStyle/>
                    <a:p>
                      <a:pPr algn="r"/>
                      <a:r>
                        <a:rPr kumimoji="1" lang="en-US" altLang="ja-JP" sz="700" dirty="0" smtClean="0">
                          <a:solidFill>
                            <a:schemeClr val="tx1"/>
                          </a:solidFill>
                        </a:rPr>
                        <a:t>329,893</a:t>
                      </a:r>
                    </a:p>
                  </a:txBody>
                  <a:tcPr marL="29014" marR="29014" marT="48192" marB="48192" anchor="ctr">
                    <a:solidFill>
                      <a:schemeClr val="bg1"/>
                    </a:solidFill>
                  </a:tcPr>
                </a:tc>
                <a:tc>
                  <a:txBody>
                    <a:bodyPr/>
                    <a:lstStyle/>
                    <a:p>
                      <a:pPr algn="r"/>
                      <a:r>
                        <a:rPr kumimoji="1" lang="en-US" altLang="ja-JP" sz="700" dirty="0" smtClean="0">
                          <a:solidFill>
                            <a:schemeClr val="tx1"/>
                          </a:solidFill>
                        </a:rPr>
                        <a:t>371,806</a:t>
                      </a:r>
                    </a:p>
                  </a:txBody>
                  <a:tcPr marL="29014" marR="29014" marT="48192" marB="48192" anchor="ctr">
                    <a:solidFill>
                      <a:schemeClr val="bg1"/>
                    </a:solidFill>
                  </a:tcPr>
                </a:tc>
              </a:tr>
              <a:tr h="172579">
                <a:tc>
                  <a:txBody>
                    <a:bodyPr/>
                    <a:lstStyle/>
                    <a:p>
                      <a:r>
                        <a:rPr kumimoji="1" lang="ja-JP" altLang="en-US" sz="700" dirty="0" smtClean="0"/>
                        <a:t>特別会計</a:t>
                      </a:r>
                      <a:endParaRPr kumimoji="1" lang="ja-JP" altLang="en-US" sz="700" dirty="0"/>
                    </a:p>
                  </a:txBody>
                  <a:tcPr marL="29014" marR="29014" marT="48192" marB="48192" anchor="ctr">
                    <a:solidFill>
                      <a:schemeClr val="bg1"/>
                    </a:solidFill>
                  </a:tcPr>
                </a:tc>
                <a:tc>
                  <a:txBody>
                    <a:bodyPr/>
                    <a:lstStyle/>
                    <a:p>
                      <a:pPr algn="r"/>
                      <a:r>
                        <a:rPr kumimoji="1" lang="en-US" altLang="ja-JP" sz="700" dirty="0" smtClean="0">
                          <a:solidFill>
                            <a:schemeClr val="tx1"/>
                          </a:solidFill>
                        </a:rPr>
                        <a:t>0</a:t>
                      </a:r>
                    </a:p>
                  </a:txBody>
                  <a:tcPr marL="29014" marR="29014" marT="48192" marB="48192" anchor="ctr">
                    <a:solidFill>
                      <a:schemeClr val="bg1"/>
                    </a:solidFill>
                  </a:tcPr>
                </a:tc>
                <a:tc>
                  <a:txBody>
                    <a:bodyPr/>
                    <a:lstStyle/>
                    <a:p>
                      <a:pPr algn="r"/>
                      <a:r>
                        <a:rPr kumimoji="1" lang="en-US" altLang="ja-JP" sz="700" dirty="0" smtClean="0">
                          <a:solidFill>
                            <a:schemeClr val="tx1"/>
                          </a:solidFill>
                        </a:rPr>
                        <a:t>245,774</a:t>
                      </a:r>
                    </a:p>
                  </a:txBody>
                  <a:tcPr marL="29014" marR="29014" marT="48192" marB="48192" anchor="ctr">
                    <a:solidFill>
                      <a:schemeClr val="bg1"/>
                    </a:solidFill>
                  </a:tcPr>
                </a:tc>
                <a:tc>
                  <a:txBody>
                    <a:bodyPr/>
                    <a:lstStyle/>
                    <a:p>
                      <a:pPr algn="r"/>
                      <a:r>
                        <a:rPr kumimoji="1" lang="en-US" altLang="ja-JP" sz="700" dirty="0" smtClean="0">
                          <a:solidFill>
                            <a:schemeClr val="tx1"/>
                          </a:solidFill>
                        </a:rPr>
                        <a:t>254,797</a:t>
                      </a:r>
                    </a:p>
                  </a:txBody>
                  <a:tcPr marL="29014" marR="29014" marT="48192" marB="48192" anchor="ctr">
                    <a:solidFill>
                      <a:schemeClr val="bg1"/>
                    </a:solidFill>
                  </a:tcPr>
                </a:tc>
                <a:tc>
                  <a:txBody>
                    <a:bodyPr/>
                    <a:lstStyle/>
                    <a:p>
                      <a:pPr algn="r"/>
                      <a:r>
                        <a:rPr kumimoji="1" lang="en-US" altLang="ja-JP" sz="700" dirty="0" smtClean="0">
                          <a:solidFill>
                            <a:schemeClr val="tx1"/>
                          </a:solidFill>
                        </a:rPr>
                        <a:t>329,824</a:t>
                      </a:r>
                    </a:p>
                  </a:txBody>
                  <a:tcPr marL="29014" marR="29014" marT="48192" marB="48192" anchor="ctr">
                    <a:solidFill>
                      <a:schemeClr val="bg1"/>
                    </a:solidFill>
                  </a:tcPr>
                </a:tc>
              </a:tr>
              <a:tr h="172579">
                <a:tc>
                  <a:txBody>
                    <a:bodyPr/>
                    <a:lstStyle/>
                    <a:p>
                      <a:r>
                        <a:rPr kumimoji="1" lang="ja-JP" altLang="en-US" sz="700" dirty="0" smtClean="0"/>
                        <a:t>合計</a:t>
                      </a:r>
                      <a:endParaRPr kumimoji="1" lang="ja-JP" altLang="en-US" sz="700" dirty="0"/>
                    </a:p>
                  </a:txBody>
                  <a:tcPr marL="29014" marR="29014" marT="48192" marB="48192" anchor="ctr">
                    <a:solidFill>
                      <a:schemeClr val="bg1"/>
                    </a:solidFill>
                  </a:tcPr>
                </a:tc>
                <a:tc>
                  <a:txBody>
                    <a:bodyPr/>
                    <a:lstStyle/>
                    <a:p>
                      <a:pPr algn="r"/>
                      <a:r>
                        <a:rPr kumimoji="1" lang="en-US" altLang="ja-JP" sz="700" dirty="0" smtClean="0">
                          <a:solidFill>
                            <a:schemeClr val="tx1"/>
                          </a:solidFill>
                        </a:rPr>
                        <a:t>373,842</a:t>
                      </a:r>
                    </a:p>
                  </a:txBody>
                  <a:tcPr marL="29014" marR="29014" marT="48192" marB="48192" anchor="ctr">
                    <a:solidFill>
                      <a:schemeClr val="bg1"/>
                    </a:solidFill>
                  </a:tcPr>
                </a:tc>
                <a:tc>
                  <a:txBody>
                    <a:bodyPr/>
                    <a:lstStyle/>
                    <a:p>
                      <a:pPr algn="r"/>
                      <a:r>
                        <a:rPr kumimoji="1" lang="en-US" altLang="ja-JP" sz="700" dirty="0" smtClean="0">
                          <a:solidFill>
                            <a:schemeClr val="tx1"/>
                          </a:solidFill>
                        </a:rPr>
                        <a:t>561,941</a:t>
                      </a:r>
                    </a:p>
                  </a:txBody>
                  <a:tcPr marL="29014" marR="29014" marT="48192" marB="48192" anchor="ctr">
                    <a:solidFill>
                      <a:schemeClr val="bg1"/>
                    </a:solidFill>
                  </a:tcPr>
                </a:tc>
                <a:tc>
                  <a:txBody>
                    <a:bodyPr/>
                    <a:lstStyle/>
                    <a:p>
                      <a:pPr algn="r"/>
                      <a:r>
                        <a:rPr kumimoji="1" lang="en-US" altLang="ja-JP" sz="700" dirty="0" smtClean="0">
                          <a:solidFill>
                            <a:schemeClr val="tx1"/>
                          </a:solidFill>
                        </a:rPr>
                        <a:t>584,690</a:t>
                      </a:r>
                    </a:p>
                  </a:txBody>
                  <a:tcPr marL="29014" marR="29014" marT="48192" marB="48192" anchor="ctr">
                    <a:solidFill>
                      <a:schemeClr val="bg1"/>
                    </a:solidFill>
                  </a:tcPr>
                </a:tc>
                <a:tc>
                  <a:txBody>
                    <a:bodyPr/>
                    <a:lstStyle/>
                    <a:p>
                      <a:pPr algn="r"/>
                      <a:r>
                        <a:rPr kumimoji="1" lang="en-US" altLang="ja-JP" sz="700" dirty="0" smtClean="0">
                          <a:solidFill>
                            <a:schemeClr val="tx1"/>
                          </a:solidFill>
                        </a:rPr>
                        <a:t>701,630</a:t>
                      </a:r>
                    </a:p>
                  </a:txBody>
                  <a:tcPr marL="29014" marR="29014" marT="48192" marB="48192" anchor="ctr">
                    <a:solidFill>
                      <a:schemeClr val="bg1"/>
                    </a:solidFill>
                  </a:tcPr>
                </a:tc>
              </a:tr>
            </a:tbl>
          </a:graphicData>
        </a:graphic>
      </p:graphicFrame>
      <p:sp>
        <p:nvSpPr>
          <p:cNvPr id="114" name="ホームベース 113"/>
          <p:cNvSpPr/>
          <p:nvPr/>
        </p:nvSpPr>
        <p:spPr>
          <a:xfrm>
            <a:off x="6022506" y="4077134"/>
            <a:ext cx="745780" cy="145900"/>
          </a:xfrm>
          <a:prstGeom prst="homePlate">
            <a:avLst/>
          </a:prstGeom>
          <a:solidFill>
            <a:srgbClr val="FFFF00"/>
          </a:solidFill>
          <a:ln>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800" dirty="0" smtClean="0">
                <a:solidFill>
                  <a:srgbClr val="0F1C50"/>
                </a:solidFill>
              </a:rPr>
              <a:t>予算</a:t>
            </a:r>
            <a:endParaRPr lang="ja-JP" altLang="en-US" sz="800" dirty="0">
              <a:solidFill>
                <a:srgbClr val="0F1C50"/>
              </a:solidFill>
            </a:endParaRPr>
          </a:p>
        </p:txBody>
      </p:sp>
      <p:sp>
        <p:nvSpPr>
          <p:cNvPr id="76" name="正方形/長方形 75"/>
          <p:cNvSpPr/>
          <p:nvPr/>
        </p:nvSpPr>
        <p:spPr>
          <a:xfrm>
            <a:off x="9339455" y="3926085"/>
            <a:ext cx="588768" cy="181401"/>
          </a:xfrm>
          <a:prstGeom prst="rect">
            <a:avLst/>
          </a:prstGeom>
          <a:noFill/>
          <a:ln w="12700">
            <a:noFill/>
          </a:ln>
        </p:spPr>
        <p:style>
          <a:lnRef idx="2">
            <a:schemeClr val="accent3"/>
          </a:lnRef>
          <a:fillRef idx="1">
            <a:schemeClr val="lt1"/>
          </a:fillRef>
          <a:effectRef idx="0">
            <a:schemeClr val="accent3"/>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fontAlgn="t"/>
            <a:r>
              <a:rPr lang="ja-JP" altLang="en-US" sz="800" kern="100" dirty="0" smtClean="0">
                <a:solidFill>
                  <a:srgbClr val="404040"/>
                </a:solidFill>
              </a:rPr>
              <a:t>（千円）</a:t>
            </a:r>
            <a:endParaRPr lang="ja-JP" altLang="ja-JP" sz="800" dirty="0">
              <a:solidFill>
                <a:srgbClr val="404040"/>
              </a:solidFill>
              <a:latin typeface="Arial"/>
            </a:endParaRPr>
          </a:p>
        </p:txBody>
      </p:sp>
      <p:sp>
        <p:nvSpPr>
          <p:cNvPr id="77" name="テキスト プレースホルダー 1"/>
          <p:cNvSpPr txBox="1">
            <a:spLocks/>
          </p:cNvSpPr>
          <p:nvPr/>
        </p:nvSpPr>
        <p:spPr>
          <a:xfrm>
            <a:off x="1598722" y="82847"/>
            <a:ext cx="6449828" cy="537841"/>
          </a:xfrm>
          <a:prstGeom prst="rect">
            <a:avLst/>
          </a:prstGeom>
        </p:spPr>
        <p:txBody>
          <a:bodyPr tIns="108000" anchor="ctr" anchorCtr="0">
            <a:noAutofit/>
          </a:bodyPr>
          <a:lstStyle>
            <a:lvl1pPr marL="0" indent="0" algn="l" defTabSz="447576" rtl="0" eaLnBrk="1" fontAlgn="base" hangingPunct="1">
              <a:spcBef>
                <a:spcPct val="20000"/>
              </a:spcBef>
              <a:spcAft>
                <a:spcPct val="0"/>
              </a:spcAft>
              <a:buFont typeface="+mj-lt"/>
              <a:buNone/>
              <a:defRPr kumimoji="1" sz="2215" kern="1200" baseline="0">
                <a:solidFill>
                  <a:schemeClr val="bg1"/>
                </a:solidFill>
                <a:latin typeface="+mj-ea"/>
                <a:ea typeface="+mj-ea"/>
                <a:cs typeface="Arial"/>
              </a:defRPr>
            </a:lvl1pPr>
            <a:lvl2pPr marL="668256" indent="-220679" algn="l" defTabSz="447576" rtl="0" eaLnBrk="1" fontAlgn="base" hangingPunct="1">
              <a:spcBef>
                <a:spcPct val="20000"/>
              </a:spcBef>
              <a:spcAft>
                <a:spcPct val="0"/>
              </a:spcAft>
              <a:buFont typeface="Arial" pitchFamily="34" charset="0"/>
              <a:buChar char="–"/>
              <a:defRPr kumimoji="1" sz="1958" kern="1200">
                <a:solidFill>
                  <a:schemeClr val="tx1"/>
                </a:solidFill>
                <a:latin typeface="Arial"/>
                <a:ea typeface="+mn-ea"/>
                <a:cs typeface="Arial"/>
              </a:defRPr>
            </a:lvl2pPr>
            <a:lvl3pPr marL="1067657" indent="-172503" algn="l" defTabSz="447576" rtl="0" eaLnBrk="1" fontAlgn="base" hangingPunct="1">
              <a:spcBef>
                <a:spcPct val="20000"/>
              </a:spcBef>
              <a:spcAft>
                <a:spcPct val="0"/>
              </a:spcAft>
              <a:buFont typeface="Arial" pitchFamily="34" charset="0"/>
              <a:buChar char="•"/>
              <a:defRPr kumimoji="1" sz="1958" kern="1200">
                <a:solidFill>
                  <a:schemeClr val="tx1"/>
                </a:solidFill>
                <a:latin typeface="Arial"/>
                <a:ea typeface="+mn-ea"/>
                <a:cs typeface="Arial"/>
              </a:defRPr>
            </a:lvl3pPr>
            <a:lvl4pPr marL="1512125" indent="-169397" algn="l" defTabSz="447576" rtl="0" eaLnBrk="1" fontAlgn="base" hangingPunct="1">
              <a:spcBef>
                <a:spcPct val="20000"/>
              </a:spcBef>
              <a:spcAft>
                <a:spcPct val="0"/>
              </a:spcAft>
              <a:buFont typeface="Arial" pitchFamily="34" charset="0"/>
              <a:buChar char="–"/>
              <a:defRPr kumimoji="1" sz="1958" kern="1200">
                <a:solidFill>
                  <a:schemeClr val="tx1"/>
                </a:solidFill>
                <a:latin typeface="Arial"/>
                <a:ea typeface="+mn-ea"/>
                <a:cs typeface="Arial"/>
              </a:defRPr>
            </a:lvl4pPr>
            <a:lvl5pPr marL="1958147" indent="-167843" algn="l" defTabSz="447576" rtl="0" eaLnBrk="1" fontAlgn="base" hangingPunct="1">
              <a:spcBef>
                <a:spcPct val="20000"/>
              </a:spcBef>
              <a:spcAft>
                <a:spcPct val="0"/>
              </a:spcAft>
              <a:buFont typeface="Arial" pitchFamily="34" charset="0"/>
              <a:buChar char="»"/>
              <a:defRPr kumimoji="1" sz="1958" kern="1200">
                <a:solidFill>
                  <a:schemeClr val="tx1"/>
                </a:solidFill>
                <a:latin typeface="Arial"/>
                <a:ea typeface="+mn-ea"/>
                <a:cs typeface="Arial"/>
              </a:defRPr>
            </a:lvl5pPr>
            <a:lvl6pPr marL="2461670"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6pPr>
            <a:lvl7pPr marL="2909248"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7pPr>
            <a:lvl8pPr marL="3356824"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8pPr>
            <a:lvl9pPr marL="3804402"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9pPr>
          </a:lstStyle>
          <a:p>
            <a:pPr algn="ctr"/>
            <a:r>
              <a:rPr lang="ja-JP" altLang="en-US"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大阪府健康づくり支援プラットフォーム整備</a:t>
            </a:r>
            <a:r>
              <a:rPr lang="ja-JP" altLang="en-US" sz="1800" b="1"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等事業（概要）</a:t>
            </a:r>
            <a:endParaRPr lang="en-US" altLang="ja-JP"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～府全域版健康マイレージシステムの構築～</a:t>
            </a:r>
            <a:endParaRPr lang="ja-JP" altLang="en-US" sz="1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7184454" y="404664"/>
            <a:ext cx="2650683" cy="276999"/>
          </a:xfrm>
          <a:prstGeom prst="rect">
            <a:avLst/>
          </a:prstGeom>
          <a:noFill/>
        </p:spPr>
        <p:txBody>
          <a:bodyPr wrap="square" rtlCol="0">
            <a:spAutoFit/>
          </a:bodyPr>
          <a:lstStyle/>
          <a:p>
            <a:r>
              <a:rPr kumimoji="1" lang="ja-JP" altLang="en-US" sz="1200" dirty="0" smtClean="0">
                <a:solidFill>
                  <a:schemeClr val="bg1"/>
                </a:solidFill>
              </a:rPr>
              <a:t>（福祉部・健康医療部連携事業）</a:t>
            </a:r>
            <a:endParaRPr kumimoji="1" lang="ja-JP" altLang="en-US" sz="1200" dirty="0">
              <a:solidFill>
                <a:schemeClr val="bg1"/>
              </a:solidFill>
            </a:endParaRPr>
          </a:p>
        </p:txBody>
      </p:sp>
      <p:sp>
        <p:nvSpPr>
          <p:cNvPr id="75" name="サブタイトル 2"/>
          <p:cNvSpPr txBox="1">
            <a:spLocks/>
          </p:cNvSpPr>
          <p:nvPr/>
        </p:nvSpPr>
        <p:spPr>
          <a:xfrm>
            <a:off x="8824623" y="81476"/>
            <a:ext cx="962752" cy="285233"/>
          </a:xfrm>
          <a:prstGeom prst="rect">
            <a:avLst/>
          </a:prstGeom>
          <a:solidFill>
            <a:schemeClr val="bg1"/>
          </a:solidFill>
          <a:ln>
            <a:solidFill>
              <a:schemeClr val="tx1"/>
            </a:solidFill>
          </a:ln>
        </p:spPr>
        <p:txBody>
          <a:bodyPr lIns="90000" anchor="ctr" anchorCtr="0">
            <a:noAutofit/>
          </a:bodyPr>
          <a:lstStyle>
            <a:lvl1pPr marL="0" indent="0" algn="l" defTabSz="447576" rtl="0" eaLnBrk="1" fontAlgn="ctr" hangingPunct="1">
              <a:spcBef>
                <a:spcPts val="0"/>
              </a:spcBef>
              <a:spcAft>
                <a:spcPct val="0"/>
              </a:spcAft>
              <a:buFont typeface="Arial" charset="0"/>
              <a:buNone/>
              <a:defRPr kumimoji="1" sz="1846" b="0" i="0" kern="1200" spc="92" baseline="0">
                <a:solidFill>
                  <a:schemeClr val="tx1"/>
                </a:solidFill>
                <a:latin typeface="HGPGothicE" charset="-128"/>
                <a:ea typeface="HGPGothicE" charset="-128"/>
                <a:cs typeface="HGPGothicE" charset="-128"/>
              </a:defRPr>
            </a:lvl1pPr>
            <a:lvl2pPr marL="562680" indent="0" algn="l" defTabSz="447576" rtl="0" eaLnBrk="1" fontAlgn="ctr" hangingPunct="1">
              <a:spcBef>
                <a:spcPts val="0"/>
              </a:spcBef>
              <a:spcAft>
                <a:spcPct val="0"/>
              </a:spcAft>
              <a:buFont typeface="Arial" charset="0"/>
              <a:buNone/>
              <a:defRPr kumimoji="1" sz="1846" b="0" i="0" kern="1200" spc="92">
                <a:solidFill>
                  <a:schemeClr val="tx1"/>
                </a:solidFill>
                <a:latin typeface="HGPGothicE" charset="-128"/>
                <a:ea typeface="HGPGothicE" charset="-128"/>
                <a:cs typeface="HGPGothicE" charset="-128"/>
              </a:defRPr>
            </a:lvl2pPr>
            <a:lvl3pPr marL="1125359" indent="0" algn="l" defTabSz="447576" rtl="0" eaLnBrk="1" fontAlgn="ctr" hangingPunct="1">
              <a:spcBef>
                <a:spcPts val="0"/>
              </a:spcBef>
              <a:spcAft>
                <a:spcPct val="0"/>
              </a:spcAft>
              <a:buFont typeface="Arial" charset="0"/>
              <a:buNone/>
              <a:defRPr kumimoji="1" sz="1846" b="0" i="0" kern="1200" spc="92">
                <a:solidFill>
                  <a:schemeClr val="tx1"/>
                </a:solidFill>
                <a:latin typeface="HGPGothicE" charset="-128"/>
                <a:ea typeface="HGPGothicE" charset="-128"/>
                <a:cs typeface="HGPGothicE" charset="-128"/>
              </a:defRPr>
            </a:lvl3pPr>
            <a:lvl4pPr marL="1688040" indent="0" algn="l" defTabSz="447576" rtl="0" eaLnBrk="1" fontAlgn="base" hangingPunct="1">
              <a:spcBef>
                <a:spcPct val="20000"/>
              </a:spcBef>
              <a:spcAft>
                <a:spcPct val="0"/>
              </a:spcAft>
              <a:buFontTx/>
              <a:buNone/>
              <a:defRPr kumimoji="1" sz="1958" kern="1200">
                <a:solidFill>
                  <a:schemeClr val="tx2"/>
                </a:solidFill>
                <a:latin typeface="Arial"/>
                <a:ea typeface="+mn-ea"/>
                <a:cs typeface="Arial"/>
              </a:defRPr>
            </a:lvl4pPr>
            <a:lvl5pPr marL="2250719" indent="0" algn="l" defTabSz="447576" rtl="0" eaLnBrk="1" fontAlgn="base" hangingPunct="1">
              <a:spcBef>
                <a:spcPct val="20000"/>
              </a:spcBef>
              <a:spcAft>
                <a:spcPct val="0"/>
              </a:spcAft>
              <a:buFontTx/>
              <a:buNone/>
              <a:defRPr kumimoji="1" sz="1958" kern="1200">
                <a:solidFill>
                  <a:schemeClr val="tx2"/>
                </a:solidFill>
                <a:latin typeface="Arial"/>
                <a:ea typeface="+mn-ea"/>
                <a:cs typeface="Arial"/>
              </a:defRPr>
            </a:lvl5pPr>
            <a:lvl6pPr marL="2461670"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6pPr>
            <a:lvl7pPr marL="2909248"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7pPr>
            <a:lvl8pPr marL="3356824"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8pPr>
            <a:lvl9pPr marL="3804402" indent="-223788" algn="l" defTabSz="447576" rtl="0" eaLnBrk="1" latinLnBrk="0" hangingPunct="1">
              <a:spcBef>
                <a:spcPct val="20000"/>
              </a:spcBef>
              <a:buFont typeface="Arial"/>
              <a:buChar char="•"/>
              <a:defRPr kumimoji="1" sz="1958" kern="1200">
                <a:solidFill>
                  <a:schemeClr val="tx1"/>
                </a:solidFill>
                <a:latin typeface="+mn-lt"/>
                <a:ea typeface="+mn-ea"/>
                <a:cs typeface="+mn-cs"/>
              </a:defRPr>
            </a:lvl9pPr>
          </a:lstStyle>
          <a:p>
            <a:r>
              <a:rPr lang="ja-JP" altLang="en-US" sz="1100" dirty="0" smtClean="0">
                <a:latin typeface="ＭＳ 明朝" panose="02020609040205080304" pitchFamily="17" charset="-128"/>
                <a:ea typeface="ＭＳ 明朝" panose="02020609040205080304" pitchFamily="17" charset="-128"/>
              </a:rPr>
              <a:t>資料２－２</a:t>
            </a:r>
            <a:endParaRPr lang="ja-JP" altLang="en-US"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44601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テンプレート2017">
  <a:themeElements>
    <a:clrScheme name="NTT DATA COLOR MASTER">
      <a:dk1>
        <a:srgbClr val="404040"/>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1"/>
          </a:solidFill>
          <a:prstDash val="sysDot"/>
        </a:ln>
        <a:effectLst/>
      </a:spPr>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defPPr algn="ctr" fontAlgn="t">
          <a:defRPr sz="600" kern="100" dirty="0" smtClean="0">
            <a:solidFill>
              <a:srgbClr val="40404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プレゼンテーションテンプレート_A4_20161220.pptx" id="{9C858962-F29B-4A66-8EC6-8BAF903AC268}" vid="{A6DDF9FA-FCEF-4354-BFA2-2E417DD6A1F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353</Words>
  <Application>Microsoft Office PowerPoint</Application>
  <PresentationFormat>ユーザー設定</PresentationFormat>
  <Paragraphs>135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プレゼンテーションテンプレート2017</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2018-03-28T04:22:01Z</dcterms:created>
  <dcterms:modified xsi:type="dcterms:W3CDTF">2018-03-28T04:22:04Z</dcterms:modified>
</cp:coreProperties>
</file>