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40" autoAdjust="0"/>
  </p:normalViewPr>
  <p:slideViewPr>
    <p:cSldViewPr>
      <p:cViewPr>
        <p:scale>
          <a:sx n="100" d="100"/>
          <a:sy n="100" d="100"/>
        </p:scale>
        <p:origin x="-192" y="21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0764-F6A2-420E-A0E3-F66BA6EA039A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B4F5-E760-4797-9CB1-FA413786A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6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2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FB4A-FD52-40B7-AEF6-5BB345C019A1}" type="datetimeFigureOut">
              <a:rPr kumimoji="1" lang="ja-JP" altLang="en-US" smtClean="0"/>
              <a:t>2017/8/26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46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754434"/>
              </p:ext>
            </p:extLst>
          </p:nvPr>
        </p:nvGraphicFramePr>
        <p:xfrm>
          <a:off x="186436" y="655928"/>
          <a:ext cx="9591100" cy="613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9110"/>
                <a:gridCol w="959110"/>
                <a:gridCol w="959110"/>
                <a:gridCol w="959110"/>
                <a:gridCol w="959110"/>
                <a:gridCol w="959110"/>
                <a:gridCol w="959110"/>
                <a:gridCol w="959110"/>
                <a:gridCol w="959110"/>
                <a:gridCol w="959110"/>
              </a:tblGrid>
              <a:tr h="3968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H29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７月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８月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９月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10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11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12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H30</a:t>
                      </a:r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年</a:t>
                      </a:r>
                      <a:endParaRPr kumimoji="1" lang="en-US" altLang="ja-JP" sz="1300" b="1" dirty="0" smtClean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１月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２月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３月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４月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L="99060" marR="99060" anchor="ctr">
                    <a:solidFill>
                      <a:schemeClr val="accent1"/>
                    </a:solidFill>
                  </a:tcPr>
                </a:tc>
              </a:tr>
              <a:tr h="9892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048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64607" y="158175"/>
            <a:ext cx="777686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今後のスケジュール（案）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8928805" y="136138"/>
            <a:ext cx="809625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marL="177800" indent="-177800" algn="ctr">
              <a:spcAft>
                <a:spcPts val="0"/>
              </a:spcAft>
            </a:pPr>
            <a:r>
              <a:rPr lang="ja-JP" sz="1400" kern="100" dirty="0" smtClean="0"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/>
              </a:rPr>
              <a:t>資料</a:t>
            </a:r>
            <a:r>
              <a:rPr lang="ja-JP" altLang="en-US" sz="1400" kern="100" dirty="0" smtClean="0"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/>
              </a:rPr>
              <a:t>２</a:t>
            </a:r>
            <a:endParaRPr lang="en-US" altLang="ja-JP" sz="1400" kern="100" dirty="0" smtClean="0">
              <a:latin typeface="HGSｺﾞｼｯｸE" panose="020B0900000000000000" pitchFamily="50" charset="-128"/>
              <a:ea typeface="HGSｺﾞｼｯｸE" panose="020B0900000000000000" pitchFamily="50" charset="-128"/>
              <a:cs typeface="Times New Roman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08584" y="3576485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意見交換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（たたき台）</a:t>
            </a:r>
            <a:endParaRPr kumimoji="1" lang="ja-JP" altLang="en-US" sz="1000" dirty="0"/>
          </a:p>
        </p:txBody>
      </p:sp>
      <p:sp>
        <p:nvSpPr>
          <p:cNvPr id="9" name="正方形/長方形 8"/>
          <p:cNvSpPr/>
          <p:nvPr/>
        </p:nvSpPr>
        <p:spPr>
          <a:xfrm>
            <a:off x="1352600" y="3075034"/>
            <a:ext cx="783381" cy="448852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第２回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運営協議会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3080792" y="3356992"/>
            <a:ext cx="448011" cy="216024"/>
          </a:xfrm>
          <a:prstGeom prst="rightArrow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621094" y="3075955"/>
            <a:ext cx="783381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第３回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schemeClr val="bg1"/>
                </a:solidFill>
              </a:rPr>
              <a:t>運営協議会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41868" y="3576485"/>
            <a:ext cx="900342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諮問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14" name="角丸四角形 13"/>
          <p:cNvSpPr/>
          <p:nvPr/>
        </p:nvSpPr>
        <p:spPr>
          <a:xfrm>
            <a:off x="2197162" y="2209957"/>
            <a:ext cx="754128" cy="671445"/>
          </a:xfrm>
          <a:prstGeom prst="roundRect">
            <a:avLst>
              <a:gd name="adj" fmla="val 12176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方針（素案）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16" name="正方形/長方形 15"/>
          <p:cNvSpPr/>
          <p:nvPr/>
        </p:nvSpPr>
        <p:spPr>
          <a:xfrm>
            <a:off x="545472" y="4493661"/>
            <a:ext cx="591104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</a:t>
            </a:r>
            <a:endParaRPr kumimoji="1" lang="en-US" altLang="ja-JP" sz="1000" b="1" dirty="0" smtClean="0"/>
          </a:p>
          <a:p>
            <a:pPr algn="ctr"/>
            <a:r>
              <a:rPr kumimoji="1" lang="ja-JP" altLang="en-US" sz="1000" b="1" dirty="0" smtClean="0"/>
              <a:t>会議</a:t>
            </a:r>
            <a:endParaRPr kumimoji="1" lang="ja-JP" altLang="en-US" sz="10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42260" y="1214176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追加公費の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考え方提示</a:t>
            </a:r>
            <a:endParaRPr kumimoji="1" lang="ja-JP" altLang="en-US" sz="1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2480" y="1697353"/>
            <a:ext cx="267881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+mn-ea"/>
              </a:rPr>
              <a:t>H29 </a:t>
            </a:r>
            <a:r>
              <a:rPr kumimoji="1" lang="ja-JP" altLang="en-US" sz="1000" dirty="0" smtClean="0"/>
              <a:t>第３回試算</a:t>
            </a:r>
            <a:endParaRPr kumimoji="1" lang="ja-JP" altLang="en-US" sz="1000" dirty="0"/>
          </a:p>
        </p:txBody>
      </p:sp>
      <p:sp>
        <p:nvSpPr>
          <p:cNvPr id="22" name="角丸四角形 21"/>
          <p:cNvSpPr/>
          <p:nvPr/>
        </p:nvSpPr>
        <p:spPr>
          <a:xfrm>
            <a:off x="2576736" y="2950105"/>
            <a:ext cx="550863" cy="1293626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/>
              <a:t>改正国保法に基づく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市町村への意見聴取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05278" y="4974057"/>
            <a:ext cx="936065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950" dirty="0" smtClean="0"/>
              <a:t>国保運営方針</a:t>
            </a:r>
            <a:endParaRPr lang="en-US" altLang="ja-JP" sz="950" dirty="0" smtClean="0"/>
          </a:p>
          <a:p>
            <a:pPr algn="ctr"/>
            <a:r>
              <a:rPr lang="ja-JP" altLang="en-US" sz="950" dirty="0" smtClean="0"/>
              <a:t>（たたき台</a:t>
            </a:r>
            <a:r>
              <a:rPr lang="en-US" altLang="ja-JP" sz="950" dirty="0" smtClean="0"/>
              <a:t>(</a:t>
            </a:r>
            <a:r>
              <a:rPr lang="ja-JP" altLang="en-US" sz="950" dirty="0" smtClean="0"/>
              <a:t>案</a:t>
            </a:r>
            <a:r>
              <a:rPr lang="en-US" altLang="ja-JP" sz="950" dirty="0" smtClean="0"/>
              <a:t>)</a:t>
            </a:r>
            <a:r>
              <a:rPr lang="ja-JP" altLang="en-US" sz="950" dirty="0" smtClean="0"/>
              <a:t>）</a:t>
            </a:r>
            <a:endParaRPr kumimoji="1" lang="ja-JP" altLang="en-US" sz="95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10495" y="5675200"/>
            <a:ext cx="87861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（府）関係条例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案等制定</a:t>
            </a:r>
            <a:endParaRPr kumimoji="1" lang="ja-JP" altLang="en-US" sz="9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96843" y="5955369"/>
            <a:ext cx="164462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関係条例改正・予算案</a:t>
            </a:r>
            <a:endParaRPr kumimoji="1" lang="ja-JP" altLang="en-US" sz="9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00940" y="1210248"/>
            <a:ext cx="884786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年度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仮係数提示</a:t>
            </a:r>
            <a:endParaRPr kumimoji="1" lang="ja-JP" altLang="en-US" sz="1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340358" y="1634922"/>
            <a:ext cx="133669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仮係数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による</a:t>
            </a:r>
            <a:r>
              <a:rPr lang="ja-JP" altLang="en-US" sz="1000" dirty="0" smtClean="0"/>
              <a:t>試算</a:t>
            </a:r>
            <a:endParaRPr kumimoji="1" lang="ja-JP" altLang="en-US" sz="1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61112" y="1210248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+mn-ea"/>
              </a:rPr>
              <a:t>H30</a:t>
            </a:r>
            <a:r>
              <a:rPr kumimoji="1" lang="ja-JP" altLang="en-US" sz="1000" dirty="0" smtClean="0">
                <a:latin typeface="+mn-ea"/>
              </a:rPr>
              <a:t>年度</a:t>
            </a:r>
            <a:r>
              <a:rPr lang="ja-JP" altLang="en-US" sz="1000" dirty="0" smtClean="0"/>
              <a:t>確定</a:t>
            </a:r>
            <a:r>
              <a:rPr kumimoji="1" lang="ja-JP" altLang="en-US" sz="1000" dirty="0" smtClean="0"/>
              <a:t>係数提示</a:t>
            </a:r>
            <a:endParaRPr kumimoji="1" lang="ja-JP" altLang="en-US" sz="1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988512" y="1660738"/>
            <a:ext cx="91470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+mn-ea"/>
              </a:rPr>
              <a:t>H30</a:t>
            </a:r>
            <a:r>
              <a:rPr lang="ja-JP" altLang="en-US" sz="1000" dirty="0">
                <a:latin typeface="+mn-ea"/>
              </a:rPr>
              <a:t>確</a:t>
            </a:r>
            <a:r>
              <a:rPr lang="ja-JP" altLang="en-US" sz="1000" dirty="0"/>
              <a:t>定</a:t>
            </a:r>
            <a:r>
              <a:rPr lang="ja-JP" altLang="en-US" sz="1000" dirty="0" smtClean="0"/>
              <a:t>係数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による算定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17493" y="5733256"/>
            <a:ext cx="1411371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00" dirty="0"/>
              <a:t>関係政令・省令改正</a:t>
            </a:r>
            <a:endParaRPr lang="en-US" altLang="ja-JP" sz="1000" dirty="0"/>
          </a:p>
          <a:p>
            <a:pPr algn="ctr"/>
            <a:r>
              <a:rPr lang="ja-JP" altLang="en-US" sz="1000" dirty="0"/>
              <a:t>条例参考例発出</a:t>
            </a:r>
            <a:endParaRPr lang="en-US" altLang="ja-JP" sz="1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74862" y="2308012"/>
            <a:ext cx="1010386" cy="400110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納付金・</a:t>
            </a:r>
            <a:r>
              <a:rPr lang="ja-JP" altLang="en-US" sz="1000" dirty="0" smtClean="0"/>
              <a:t>標準保険料率確定</a:t>
            </a:r>
            <a:endParaRPr kumimoji="1" lang="ja-JP" altLang="en-US" sz="1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97216" y="6372036"/>
            <a:ext cx="1010386" cy="369332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保険料率算定</a:t>
            </a:r>
            <a:endParaRPr kumimoji="1" lang="ja-JP" altLang="en-US" sz="9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209329" y="5654113"/>
            <a:ext cx="912023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（府）予算案</a:t>
            </a:r>
            <a:endParaRPr kumimoji="1" lang="ja-JP" altLang="en-US" sz="900" dirty="0"/>
          </a:p>
        </p:txBody>
      </p:sp>
      <p:sp>
        <p:nvSpPr>
          <p:cNvPr id="37" name="角丸四角形 36"/>
          <p:cNvSpPr/>
          <p:nvPr/>
        </p:nvSpPr>
        <p:spPr>
          <a:xfrm>
            <a:off x="9129464" y="1214176"/>
            <a:ext cx="432048" cy="5527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新制度施行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6854236" y="3580891"/>
            <a:ext cx="1036901" cy="39514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 smtClean="0"/>
              <a:t>納付金・標準保険料率等報告</a:t>
            </a:r>
            <a:endParaRPr kumimoji="1" lang="ja-JP" altLang="en-US" sz="1000" dirty="0"/>
          </a:p>
        </p:txBody>
      </p:sp>
      <p:sp>
        <p:nvSpPr>
          <p:cNvPr id="43" name="角丸四角形 42"/>
          <p:cNvSpPr/>
          <p:nvPr/>
        </p:nvSpPr>
        <p:spPr>
          <a:xfrm>
            <a:off x="3478792" y="2204864"/>
            <a:ext cx="754128" cy="671445"/>
          </a:xfrm>
          <a:prstGeom prst="roundRect">
            <a:avLst>
              <a:gd name="adj" fmla="val 12176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方針（案）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7" name="正方形/長方形 46"/>
          <p:cNvSpPr/>
          <p:nvPr/>
        </p:nvSpPr>
        <p:spPr>
          <a:xfrm>
            <a:off x="4520952" y="3075955"/>
            <a:ext cx="783381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第４回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schemeClr val="bg1"/>
                </a:solidFill>
              </a:rPr>
              <a:t>運営協議会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651016" y="3576485"/>
            <a:ext cx="472559" cy="273407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答申</a:t>
            </a:r>
            <a:r>
              <a:rPr lang="en-US" altLang="ja-JP" sz="1000" dirty="0" smtClean="0"/>
              <a:t>】</a:t>
            </a:r>
            <a:endParaRPr kumimoji="1" lang="ja-JP" altLang="en-US" sz="1000" dirty="0"/>
          </a:p>
        </p:txBody>
      </p:sp>
      <p:sp>
        <p:nvSpPr>
          <p:cNvPr id="49" name="角丸四角形 48"/>
          <p:cNvSpPr/>
          <p:nvPr/>
        </p:nvSpPr>
        <p:spPr>
          <a:xfrm>
            <a:off x="5110840" y="2204864"/>
            <a:ext cx="778264" cy="671445"/>
          </a:xfrm>
          <a:prstGeom prst="roundRect">
            <a:avLst>
              <a:gd name="adj" fmla="val 12176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方針（最終）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lang="en-US" altLang="ja-JP" sz="1000" dirty="0" smtClean="0"/>
          </a:p>
          <a:p>
            <a:pPr marL="92075" indent="-92075" algn="ctr"/>
            <a:r>
              <a:rPr kumimoji="1" lang="ja-JP" altLang="en-US" sz="1000" dirty="0" smtClean="0"/>
              <a:t>～公表～</a:t>
            </a:r>
            <a:endParaRPr kumimoji="1" lang="ja-JP" altLang="en-US" sz="1000" dirty="0"/>
          </a:p>
        </p:txBody>
      </p:sp>
      <p:sp>
        <p:nvSpPr>
          <p:cNvPr id="50" name="正方形/長方形 49"/>
          <p:cNvSpPr/>
          <p:nvPr/>
        </p:nvSpPr>
        <p:spPr>
          <a:xfrm>
            <a:off x="2144688" y="4490022"/>
            <a:ext cx="591104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</a:t>
            </a:r>
            <a:endParaRPr kumimoji="1" lang="en-US" altLang="ja-JP" sz="1000" b="1" dirty="0" smtClean="0"/>
          </a:p>
          <a:p>
            <a:pPr algn="ctr"/>
            <a:r>
              <a:rPr kumimoji="1" lang="ja-JP" altLang="en-US" sz="1000" b="1" dirty="0" smtClean="0"/>
              <a:t>会議</a:t>
            </a:r>
            <a:endParaRPr kumimoji="1" lang="ja-JP" altLang="en-US" sz="10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2134596" y="4970418"/>
            <a:ext cx="864095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（素案）</a:t>
            </a:r>
            <a:endParaRPr kumimoji="1" lang="ja-JP" altLang="en-US" sz="1000" dirty="0"/>
          </a:p>
        </p:txBody>
      </p:sp>
      <p:sp>
        <p:nvSpPr>
          <p:cNvPr id="52" name="正方形/長方形 51"/>
          <p:cNvSpPr/>
          <p:nvPr/>
        </p:nvSpPr>
        <p:spPr>
          <a:xfrm>
            <a:off x="3310565" y="4490022"/>
            <a:ext cx="591104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</a:t>
            </a:r>
            <a:endParaRPr kumimoji="1" lang="en-US" altLang="ja-JP" sz="1000" b="1" dirty="0" smtClean="0"/>
          </a:p>
          <a:p>
            <a:pPr algn="ctr"/>
            <a:r>
              <a:rPr kumimoji="1" lang="ja-JP" altLang="en-US" sz="1000" b="1" dirty="0" smtClean="0"/>
              <a:t>会議</a:t>
            </a:r>
            <a:endParaRPr kumimoji="1" lang="ja-JP" altLang="en-US" sz="1000" b="1" dirty="0"/>
          </a:p>
        </p:txBody>
      </p:sp>
      <p:sp>
        <p:nvSpPr>
          <p:cNvPr id="53" name="正方形/長方形 52"/>
          <p:cNvSpPr/>
          <p:nvPr/>
        </p:nvSpPr>
        <p:spPr>
          <a:xfrm>
            <a:off x="3118893" y="4970418"/>
            <a:ext cx="864095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54" name="正方形/長方形 53"/>
          <p:cNvSpPr/>
          <p:nvPr/>
        </p:nvSpPr>
        <p:spPr>
          <a:xfrm>
            <a:off x="6969224" y="3081081"/>
            <a:ext cx="783381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第５回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schemeClr val="bg1"/>
                </a:solidFill>
              </a:rPr>
              <a:t>運営協議会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750725" y="4489460"/>
            <a:ext cx="591104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</a:t>
            </a:r>
            <a:endParaRPr kumimoji="1" lang="en-US" altLang="ja-JP" sz="1000" b="1" dirty="0" smtClean="0"/>
          </a:p>
          <a:p>
            <a:pPr algn="ctr"/>
            <a:r>
              <a:rPr kumimoji="1" lang="ja-JP" altLang="en-US" sz="1000" b="1" dirty="0" smtClean="0"/>
              <a:t>会議</a:t>
            </a:r>
            <a:endParaRPr kumimoji="1" lang="ja-JP" altLang="en-US" sz="1000" b="1" dirty="0"/>
          </a:p>
        </p:txBody>
      </p:sp>
      <p:sp>
        <p:nvSpPr>
          <p:cNvPr id="56" name="正方形/長方形 55"/>
          <p:cNvSpPr/>
          <p:nvPr/>
        </p:nvSpPr>
        <p:spPr>
          <a:xfrm>
            <a:off x="4616203" y="4969856"/>
            <a:ext cx="864095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（最終案）</a:t>
            </a:r>
            <a:endParaRPr kumimoji="1" lang="ja-JP" altLang="en-US" sz="1000" dirty="0"/>
          </a:p>
        </p:txBody>
      </p:sp>
      <p:sp>
        <p:nvSpPr>
          <p:cNvPr id="57" name="正方形/長方形 56"/>
          <p:cNvSpPr/>
          <p:nvPr/>
        </p:nvSpPr>
        <p:spPr>
          <a:xfrm>
            <a:off x="6738160" y="4475508"/>
            <a:ext cx="591104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</a:t>
            </a:r>
            <a:endParaRPr kumimoji="1" lang="en-US" altLang="ja-JP" sz="1000" b="1" dirty="0" smtClean="0"/>
          </a:p>
          <a:p>
            <a:pPr algn="ctr"/>
            <a:r>
              <a:rPr kumimoji="1" lang="ja-JP" altLang="en-US" sz="1000" b="1" dirty="0" smtClean="0"/>
              <a:t>会議</a:t>
            </a:r>
            <a:endParaRPr kumimoji="1" lang="ja-JP" altLang="en-US" sz="1000" b="1" dirty="0"/>
          </a:p>
        </p:txBody>
      </p:sp>
      <p:sp>
        <p:nvSpPr>
          <p:cNvPr id="59" name="正方形/長方形 58"/>
          <p:cNvSpPr/>
          <p:nvPr/>
        </p:nvSpPr>
        <p:spPr>
          <a:xfrm>
            <a:off x="6537176" y="4998662"/>
            <a:ext cx="1036901" cy="39514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 smtClean="0"/>
              <a:t>納付金・標準保険料率等報告</a:t>
            </a:r>
            <a:endParaRPr kumimoji="1" lang="ja-JP" altLang="en-US" sz="1000" dirty="0"/>
          </a:p>
        </p:txBody>
      </p:sp>
      <p:sp>
        <p:nvSpPr>
          <p:cNvPr id="42" name="正方形/長方形 41"/>
          <p:cNvSpPr/>
          <p:nvPr/>
        </p:nvSpPr>
        <p:spPr>
          <a:xfrm>
            <a:off x="1337560" y="4500716"/>
            <a:ext cx="591104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</a:t>
            </a:r>
            <a:endParaRPr kumimoji="1" lang="en-US" altLang="ja-JP" sz="1000" b="1" dirty="0" smtClean="0"/>
          </a:p>
          <a:p>
            <a:pPr algn="ctr"/>
            <a:r>
              <a:rPr kumimoji="1" lang="ja-JP" altLang="en-US" sz="1000" b="1" dirty="0" smtClean="0"/>
              <a:t>会議</a:t>
            </a:r>
            <a:endParaRPr kumimoji="1" lang="ja-JP" altLang="en-US" sz="1000" b="1" dirty="0"/>
          </a:p>
        </p:txBody>
      </p:sp>
      <p:sp>
        <p:nvSpPr>
          <p:cNvPr id="44" name="正方形/長方形 43"/>
          <p:cNvSpPr/>
          <p:nvPr/>
        </p:nvSpPr>
        <p:spPr>
          <a:xfrm>
            <a:off x="1180048" y="4974509"/>
            <a:ext cx="936065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950" dirty="0" smtClean="0"/>
              <a:t>国保運営方針</a:t>
            </a:r>
            <a:endParaRPr lang="en-US" altLang="ja-JP" sz="950" dirty="0" smtClean="0"/>
          </a:p>
          <a:p>
            <a:pPr algn="ctr"/>
            <a:r>
              <a:rPr lang="ja-JP" altLang="en-US" sz="950" dirty="0" smtClean="0"/>
              <a:t>（たたき台</a:t>
            </a:r>
            <a:r>
              <a:rPr lang="en-US" altLang="ja-JP" sz="950" dirty="0" smtClean="0"/>
              <a:t>(</a:t>
            </a:r>
            <a:r>
              <a:rPr lang="ja-JP" altLang="en-US" sz="950" dirty="0" smtClean="0"/>
              <a:t>案</a:t>
            </a:r>
            <a:r>
              <a:rPr lang="en-US" altLang="ja-JP" sz="950" dirty="0" smtClean="0"/>
              <a:t>)</a:t>
            </a:r>
            <a:r>
              <a:rPr lang="ja-JP" altLang="en-US" sz="950" dirty="0" smtClean="0"/>
              <a:t>）</a:t>
            </a:r>
            <a:endParaRPr kumimoji="1" lang="ja-JP" altLang="en-US" sz="950" dirty="0"/>
          </a:p>
        </p:txBody>
      </p:sp>
    </p:spTree>
    <p:extLst>
      <p:ext uri="{BB962C8B-B14F-4D97-AF65-F5344CB8AC3E}">
        <p14:creationId xmlns:p14="http://schemas.microsoft.com/office/powerpoint/2010/main" val="352963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243</Words>
  <Application>Microsoft Office PowerPoint</Application>
  <PresentationFormat>A4 210 x 297 mm</PresentationFormat>
  <Paragraphs>91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85</cp:revision>
  <cp:lastPrinted>2017-08-21T02:35:18Z</cp:lastPrinted>
  <dcterms:created xsi:type="dcterms:W3CDTF">2016-06-28T04:38:26Z</dcterms:created>
  <dcterms:modified xsi:type="dcterms:W3CDTF">2017-08-26T05:11:39Z</dcterms:modified>
</cp:coreProperties>
</file>