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36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366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04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8180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142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9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458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151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244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824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013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518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D5B54-3039-4F33-B26E-0011AB7FA6FC}" type="datetimeFigureOut">
              <a:rPr kumimoji="1" lang="ja-JP" altLang="en-US" smtClean="0"/>
              <a:t>2018/12/19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67950-45E7-44FC-87E8-31568C6AAA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235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48744" y="411907"/>
            <a:ext cx="460851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dirty="0" smtClean="0"/>
              <a:t>国民健康保険の保険料率の決定のしくみ（イメージ）</a:t>
            </a:r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8187" y="822278"/>
            <a:ext cx="32282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○医療分（医療給付費に充てる分）</a:t>
            </a:r>
            <a:endParaRPr kumimoji="1" lang="ja-JP" altLang="en-US" sz="11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355643" y="5632239"/>
            <a:ext cx="3168352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50" b="1" dirty="0" smtClean="0"/>
              <a:t>○　所得割率　　＝　</a:t>
            </a:r>
            <a:r>
              <a:rPr lang="ja-JP" altLang="en-US" sz="1050" b="1" dirty="0" smtClean="0"/>
              <a:t>Ａ　</a:t>
            </a:r>
            <a:r>
              <a:rPr lang="en-US" altLang="ja-JP" sz="1050" b="1" dirty="0" smtClean="0"/>
              <a:t>÷</a:t>
            </a:r>
            <a:r>
              <a:rPr lang="ja-JP" altLang="en-US" sz="1050" b="1" dirty="0" smtClean="0"/>
              <a:t>　Ｘ市被保険者所得総額</a:t>
            </a:r>
            <a:endParaRPr lang="en-US" altLang="ja-JP" sz="1050" b="1" dirty="0"/>
          </a:p>
          <a:p>
            <a:pPr marL="266700" indent="-266700">
              <a:lnSpc>
                <a:spcPct val="150000"/>
              </a:lnSpc>
            </a:pPr>
            <a:r>
              <a:rPr lang="ja-JP" altLang="en-US" sz="1050" b="1" dirty="0" smtClean="0"/>
              <a:t>○　均等割額（定額）　　＝</a:t>
            </a:r>
            <a:r>
              <a:rPr kumimoji="1" lang="ja-JP" altLang="en-US" sz="1050" b="1" dirty="0" smtClean="0"/>
              <a:t>　Ｂ　</a:t>
            </a:r>
            <a:r>
              <a:rPr kumimoji="1" lang="en-US" altLang="ja-JP" sz="1050" b="1" dirty="0" smtClean="0"/>
              <a:t>÷</a:t>
            </a:r>
            <a:r>
              <a:rPr kumimoji="1" lang="ja-JP" altLang="en-US" sz="1050" b="1" dirty="0" smtClean="0"/>
              <a:t>　Ｘ市被保険者数</a:t>
            </a:r>
            <a:endParaRPr kumimoji="1" lang="en-US" altLang="ja-JP" sz="1050" b="1" dirty="0" smtClean="0"/>
          </a:p>
          <a:p>
            <a:pPr>
              <a:lnSpc>
                <a:spcPct val="150000"/>
              </a:lnSpc>
            </a:pPr>
            <a:r>
              <a:rPr lang="ja-JP" altLang="en-US" sz="1050" b="1" dirty="0" smtClean="0"/>
              <a:t>○　平等割額（定額）　　＝　Ｃ　</a:t>
            </a:r>
            <a:r>
              <a:rPr lang="en-US" altLang="ja-JP" sz="1050" b="1" dirty="0" smtClean="0"/>
              <a:t>÷</a:t>
            </a:r>
            <a:r>
              <a:rPr lang="ja-JP" altLang="en-US" sz="1050" b="1" dirty="0" smtClean="0"/>
              <a:t>　Ｘ市世帯数</a:t>
            </a:r>
            <a:endParaRPr kumimoji="1" lang="ja-JP" altLang="en-US" sz="1050" b="1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704528" y="5112264"/>
            <a:ext cx="8355137" cy="1373576"/>
            <a:chOff x="704528" y="5248797"/>
            <a:chExt cx="8355137" cy="1373576"/>
          </a:xfrm>
        </p:grpSpPr>
        <p:sp>
          <p:nvSpPr>
            <p:cNvPr id="38" name="正方形/長方形 37"/>
            <p:cNvSpPr/>
            <p:nvPr/>
          </p:nvSpPr>
          <p:spPr>
            <a:xfrm>
              <a:off x="704528" y="5303747"/>
              <a:ext cx="3895772" cy="1087794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45" name="グループ化 44"/>
            <p:cNvGrpSpPr/>
            <p:nvPr/>
          </p:nvGrpSpPr>
          <p:grpSpPr>
            <a:xfrm>
              <a:off x="952171" y="5248797"/>
              <a:ext cx="8107494" cy="1373576"/>
              <a:chOff x="859368" y="3905688"/>
              <a:chExt cx="7800259" cy="1373576"/>
            </a:xfrm>
          </p:grpSpPr>
          <p:grpSp>
            <p:nvGrpSpPr>
              <p:cNvPr id="23" name="グループ化 22"/>
              <p:cNvGrpSpPr/>
              <p:nvPr/>
            </p:nvGrpSpPr>
            <p:grpSpPr>
              <a:xfrm>
                <a:off x="859368" y="4032645"/>
                <a:ext cx="3303291" cy="890133"/>
                <a:chOff x="348719" y="3573015"/>
                <a:chExt cx="3303291" cy="89013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348719" y="3573015"/>
                  <a:ext cx="1312001" cy="890133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50" b="1" dirty="0" smtClean="0"/>
                    <a:t>Ａ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kumimoji="1" lang="ja-JP" altLang="en-US" sz="1050" b="1" dirty="0" smtClean="0"/>
                    <a:t>所得割</a:t>
                  </a:r>
                  <a:endParaRPr kumimoji="1" lang="ja-JP" altLang="en-US" sz="1050" b="1" dirty="0"/>
                </a:p>
              </p:txBody>
            </p:sp>
            <p:sp>
              <p:nvSpPr>
                <p:cNvPr id="19" name="正方形/長方形 18"/>
                <p:cNvSpPr/>
                <p:nvPr/>
              </p:nvSpPr>
              <p:spPr>
                <a:xfrm>
                  <a:off x="1752531" y="3573016"/>
                  <a:ext cx="1037290" cy="89013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50" b="1" dirty="0" smtClean="0"/>
                    <a:t>Ｂ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kumimoji="1" lang="ja-JP" altLang="en-US" sz="1050" b="1" dirty="0" smtClean="0"/>
                    <a:t>均等割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lang="ja-JP" altLang="en-US" sz="900" b="1" dirty="0" smtClean="0"/>
                    <a:t>（被保険者割）</a:t>
                  </a:r>
                  <a:endParaRPr kumimoji="1" lang="ja-JP" altLang="en-US" sz="900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2881631" y="3573016"/>
                  <a:ext cx="770379" cy="89013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050" b="1" dirty="0" smtClean="0"/>
                    <a:t>Ｃ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kumimoji="1" lang="ja-JP" altLang="en-US" sz="1050" b="1" dirty="0" smtClean="0"/>
                    <a:t>平等割</a:t>
                  </a:r>
                  <a:endParaRPr kumimoji="1" lang="en-US" altLang="ja-JP" sz="1050" b="1" dirty="0" smtClean="0"/>
                </a:p>
                <a:p>
                  <a:pPr algn="ctr"/>
                  <a:r>
                    <a:rPr lang="ja-JP" altLang="en-US" sz="900" b="1" dirty="0" smtClean="0"/>
                    <a:t>（世帯割）</a:t>
                  </a:r>
                  <a:endParaRPr kumimoji="1" lang="ja-JP" altLang="en-US" sz="900" b="1" dirty="0"/>
                </a:p>
              </p:txBody>
            </p:sp>
          </p:grpSp>
          <p:sp>
            <p:nvSpPr>
              <p:cNvPr id="41" name="テキスト ボックス 40"/>
              <p:cNvSpPr txBox="1"/>
              <p:nvPr/>
            </p:nvSpPr>
            <p:spPr>
              <a:xfrm>
                <a:off x="1570575" y="5048432"/>
                <a:ext cx="2587054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900" dirty="0" smtClean="0"/>
                  <a:t>３方式（現行の標準割合＝</a:t>
                </a:r>
                <a:r>
                  <a:rPr kumimoji="1" lang="en-US" altLang="ja-JP" sz="900" dirty="0" smtClean="0">
                    <a:latin typeface="+mj-ea"/>
                    <a:ea typeface="+mj-ea"/>
                  </a:rPr>
                  <a:t>β</a:t>
                </a:r>
                <a:r>
                  <a:rPr kumimoji="1" lang="ja-JP" altLang="en-US" sz="900" dirty="0" smtClean="0">
                    <a:latin typeface="+mj-ea"/>
                    <a:ea typeface="+mj-ea"/>
                  </a:rPr>
                  <a:t>：</a:t>
                </a:r>
                <a:r>
                  <a:rPr kumimoji="1" lang="en-US" altLang="ja-JP" sz="900" dirty="0" smtClean="0">
                    <a:latin typeface="+mj-ea"/>
                    <a:ea typeface="+mj-ea"/>
                  </a:rPr>
                  <a:t>6</a:t>
                </a:r>
                <a:r>
                  <a:rPr kumimoji="1" lang="ja-JP" altLang="en-US" sz="900" dirty="0" smtClean="0">
                    <a:latin typeface="+mj-ea"/>
                    <a:ea typeface="+mj-ea"/>
                  </a:rPr>
                  <a:t>：</a:t>
                </a:r>
                <a:r>
                  <a:rPr kumimoji="1" lang="en-US" altLang="ja-JP" sz="900" dirty="0" smtClean="0">
                    <a:latin typeface="+mj-ea"/>
                    <a:ea typeface="+mj-ea"/>
                  </a:rPr>
                  <a:t>4</a:t>
                </a:r>
                <a:r>
                  <a:rPr kumimoji="1" lang="ja-JP" altLang="en-US" sz="900" dirty="0" smtClean="0"/>
                  <a:t>）</a:t>
                </a:r>
                <a:endParaRPr kumimoji="1" lang="ja-JP" altLang="en-US" sz="900" dirty="0"/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4800281" y="3905688"/>
                <a:ext cx="385934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92075" indent="-92075"/>
                <a:r>
                  <a:rPr kumimoji="1" lang="ja-JP" altLang="en-US" sz="1050" b="1" dirty="0" smtClean="0"/>
                  <a:t>⇒保険料必要総額を、「所得割」「均等割」「平等割」に按分する</a:t>
                </a:r>
                <a:endParaRPr kumimoji="1" lang="ja-JP" altLang="en-US" sz="1050" b="1" dirty="0"/>
              </a:p>
            </p:txBody>
          </p:sp>
        </p:grpSp>
      </p:grpSp>
      <p:sp>
        <p:nvSpPr>
          <p:cNvPr id="52" name="フローチャート : 抜出し 51"/>
          <p:cNvSpPr/>
          <p:nvPr/>
        </p:nvSpPr>
        <p:spPr>
          <a:xfrm flipV="1">
            <a:off x="6471767" y="5416463"/>
            <a:ext cx="936104" cy="165493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3" name="グループ化 52"/>
          <p:cNvGrpSpPr/>
          <p:nvPr/>
        </p:nvGrpSpPr>
        <p:grpSpPr>
          <a:xfrm>
            <a:off x="704528" y="1588379"/>
            <a:ext cx="8496944" cy="1535186"/>
            <a:chOff x="696753" y="654346"/>
            <a:chExt cx="6490469" cy="1803980"/>
          </a:xfrm>
        </p:grpSpPr>
        <p:grpSp>
          <p:nvGrpSpPr>
            <p:cNvPr id="54" name="グループ化 53"/>
            <p:cNvGrpSpPr/>
            <p:nvPr/>
          </p:nvGrpSpPr>
          <p:grpSpPr>
            <a:xfrm>
              <a:off x="696753" y="1024303"/>
              <a:ext cx="2975821" cy="1434023"/>
              <a:chOff x="200472" y="750719"/>
              <a:chExt cx="4056491" cy="1613276"/>
            </a:xfrm>
          </p:grpSpPr>
          <p:sp>
            <p:nvSpPr>
              <p:cNvPr id="58" name="正方形/長方形 57"/>
              <p:cNvSpPr/>
              <p:nvPr/>
            </p:nvSpPr>
            <p:spPr>
              <a:xfrm>
                <a:off x="1542711" y="750719"/>
                <a:ext cx="2714252" cy="161327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50" dirty="0" smtClean="0"/>
                  <a:t>②公費・</a:t>
                </a:r>
                <a:r>
                  <a:rPr lang="ja-JP" altLang="en-US" sz="1050" dirty="0" smtClean="0"/>
                  <a:t>前期高齢者交付</a:t>
                </a:r>
                <a:r>
                  <a:rPr kumimoji="1" lang="ja-JP" altLang="en-US" sz="1050" dirty="0" smtClean="0"/>
                  <a:t>金</a:t>
                </a:r>
                <a:endParaRPr kumimoji="1" lang="ja-JP" altLang="en-US" sz="1050" dirty="0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200472" y="750719"/>
                <a:ext cx="1342239" cy="1613276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050" b="1" dirty="0" smtClean="0">
                    <a:solidFill>
                      <a:schemeClr val="bg1"/>
                    </a:solidFill>
                  </a:rPr>
                  <a:t>③事業費納付金</a:t>
                </a:r>
                <a:endParaRPr kumimoji="1" lang="en-US" altLang="ja-JP" sz="1050" b="1" dirty="0" smtClean="0">
                  <a:solidFill>
                    <a:schemeClr val="bg1"/>
                  </a:solidFill>
                </a:endParaRPr>
              </a:p>
              <a:p>
                <a:pPr algn="ctr"/>
                <a:r>
                  <a:rPr kumimoji="1" lang="ja-JP" altLang="en-US" sz="1050" b="1" dirty="0" smtClean="0">
                    <a:solidFill>
                      <a:schemeClr val="bg1"/>
                    </a:solidFill>
                  </a:rPr>
                  <a:t>総額</a:t>
                </a:r>
                <a:endParaRPr kumimoji="1" lang="en-US" altLang="ja-JP" sz="1050" b="1" dirty="0" smtClean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55" name="直線矢印コネクタ 54"/>
            <p:cNvCxnSpPr/>
            <p:nvPr/>
          </p:nvCxnSpPr>
          <p:spPr>
            <a:xfrm>
              <a:off x="696753" y="923813"/>
              <a:ext cx="2975821" cy="0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914539" y="654346"/>
              <a:ext cx="187666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 smtClean="0"/>
                <a:t>①大阪府内の医療給付費</a:t>
              </a:r>
              <a:endParaRPr kumimoji="1" lang="ja-JP" altLang="en-US" sz="1050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935661" y="1341871"/>
              <a:ext cx="3251561" cy="502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ja-JP" altLang="en-US" sz="1050" dirty="0" smtClean="0"/>
                <a:t>  </a:t>
              </a:r>
              <a:r>
                <a:rPr lang="ja-JP" altLang="en-US" sz="1100" b="1" dirty="0" smtClean="0"/>
                <a:t>③</a:t>
              </a:r>
              <a:r>
                <a:rPr lang="ja-JP" altLang="en-US" sz="1100" b="1" dirty="0"/>
                <a:t>＝①－</a:t>
              </a:r>
              <a:r>
                <a:rPr lang="ja-JP" altLang="en-US" sz="1100" b="1" dirty="0" smtClean="0"/>
                <a:t>②</a:t>
              </a:r>
              <a:endParaRPr kumimoji="1" lang="en-US" altLang="ja-JP" sz="1100" b="1" dirty="0" smtClean="0"/>
            </a:p>
            <a:p>
              <a:pPr>
                <a:lnSpc>
                  <a:spcPts val="1600"/>
                </a:lnSpc>
              </a:pPr>
              <a:r>
                <a:rPr kumimoji="1" lang="ja-JP" altLang="en-US" sz="1100" b="1" dirty="0" smtClean="0"/>
                <a:t>　⇒大阪府全体で事業費納付金で賄う総額が決まる</a:t>
              </a:r>
              <a:endParaRPr kumimoji="1" lang="ja-JP" altLang="en-US" sz="1100" b="1" dirty="0"/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3659341" y="1997339"/>
            <a:ext cx="795296" cy="21602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大阪府</a:t>
            </a:r>
            <a:endParaRPr kumimoji="1" lang="ja-JP" altLang="en-US" sz="1400" dirty="0"/>
          </a:p>
        </p:txBody>
      </p:sp>
      <p:sp>
        <p:nvSpPr>
          <p:cNvPr id="61" name="角丸四角形 60"/>
          <p:cNvSpPr/>
          <p:nvPr/>
        </p:nvSpPr>
        <p:spPr>
          <a:xfrm>
            <a:off x="272480" y="1268760"/>
            <a:ext cx="9145016" cy="5417504"/>
          </a:xfrm>
          <a:prstGeom prst="roundRect">
            <a:avLst>
              <a:gd name="adj" fmla="val 1914"/>
            </a:avLst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2" name="グループ化 81"/>
          <p:cNvGrpSpPr/>
          <p:nvPr/>
        </p:nvGrpSpPr>
        <p:grpSpPr>
          <a:xfrm>
            <a:off x="704528" y="3462965"/>
            <a:ext cx="3895772" cy="1137634"/>
            <a:chOff x="4123629" y="3774125"/>
            <a:chExt cx="2087163" cy="1137634"/>
          </a:xfrm>
        </p:grpSpPr>
        <p:grpSp>
          <p:nvGrpSpPr>
            <p:cNvPr id="78" name="グループ化 77"/>
            <p:cNvGrpSpPr/>
            <p:nvPr/>
          </p:nvGrpSpPr>
          <p:grpSpPr>
            <a:xfrm>
              <a:off x="4256304" y="3865973"/>
              <a:ext cx="1836646" cy="953937"/>
              <a:chOff x="4808984" y="4059239"/>
              <a:chExt cx="1836646" cy="953937"/>
            </a:xfrm>
          </p:grpSpPr>
          <p:sp>
            <p:nvSpPr>
              <p:cNvPr id="63" name="正方形/長方形 62"/>
              <p:cNvSpPr/>
              <p:nvPr/>
            </p:nvSpPr>
            <p:spPr>
              <a:xfrm>
                <a:off x="4808984" y="4063492"/>
                <a:ext cx="225404" cy="949684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ja-JP" altLang="en-US" sz="1050" b="1" dirty="0"/>
                  <a:t>Ｘ</a:t>
                </a:r>
                <a:r>
                  <a:rPr kumimoji="1" lang="ja-JP" altLang="en-US" sz="1050" b="1" dirty="0" smtClean="0"/>
                  <a:t>市</a:t>
                </a:r>
                <a:endParaRPr kumimoji="1" lang="ja-JP" altLang="en-US" sz="1050" b="1" dirty="0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5130617" y="4059239"/>
                <a:ext cx="508129" cy="949684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050" dirty="0" smtClean="0"/>
                  <a:t>▲市</a:t>
                </a:r>
                <a:r>
                  <a:rPr kumimoji="1" lang="ja-JP" altLang="en-US" dirty="0" smtClean="0"/>
                  <a:t>　</a:t>
                </a:r>
                <a:endParaRPr kumimoji="1" lang="ja-JP" altLang="en-US" dirty="0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5998786" y="4059239"/>
                <a:ext cx="147439" cy="949684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en-US" altLang="ja-JP" sz="1050" b="1" dirty="0" smtClean="0"/>
                  <a:t>※</a:t>
                </a:r>
                <a:r>
                  <a:rPr kumimoji="1" lang="ja-JP" altLang="en-US" sz="1050" b="1" dirty="0" smtClean="0"/>
                  <a:t>市</a:t>
                </a:r>
                <a:endParaRPr kumimoji="1" lang="ja-JP" altLang="en-US" sz="1050" b="1" dirty="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6287550" y="4063492"/>
                <a:ext cx="358080" cy="949684"/>
              </a:xfrm>
              <a:prstGeom prst="rect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kumimoji="1" lang="ja-JP" altLang="en-US" sz="1050" b="1" dirty="0" smtClean="0"/>
                  <a:t>○市</a:t>
                </a:r>
                <a:endParaRPr kumimoji="1" lang="ja-JP" altLang="en-US" sz="1050" b="1" dirty="0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5638745" y="429309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…</a:t>
                </a:r>
                <a:endParaRPr kumimoji="1" lang="ja-JP" altLang="en-US" dirty="0"/>
              </a:p>
            </p:txBody>
          </p:sp>
        </p:grpSp>
        <p:sp>
          <p:nvSpPr>
            <p:cNvPr id="68" name="正方形/長方形 67"/>
            <p:cNvSpPr/>
            <p:nvPr/>
          </p:nvSpPr>
          <p:spPr>
            <a:xfrm>
              <a:off x="4123629" y="3774125"/>
              <a:ext cx="2087163" cy="1137634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69" name="直線矢印コネクタ 68"/>
          <p:cNvCxnSpPr/>
          <p:nvPr/>
        </p:nvCxnSpPr>
        <p:spPr>
          <a:xfrm>
            <a:off x="1349704" y="3128516"/>
            <a:ext cx="0" cy="316106"/>
          </a:xfrm>
          <a:prstGeom prst="straightConnector1">
            <a:avLst/>
          </a:prstGeom>
          <a:ln w="12700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5032348" y="2987764"/>
            <a:ext cx="3638658" cy="496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>
              <a:lnSpc>
                <a:spcPct val="150000"/>
              </a:lnSpc>
            </a:pPr>
            <a:r>
              <a:rPr kumimoji="1" lang="ja-JP" altLang="en-US" sz="1050" b="1" dirty="0" smtClean="0"/>
              <a:t>事業費納付金を市町村ごとに按分する　（</a:t>
            </a:r>
            <a:r>
              <a:rPr kumimoji="1" lang="en-US" altLang="ja-JP" sz="1050" b="1" dirty="0" smtClean="0"/>
              <a:t>※</a:t>
            </a:r>
            <a:r>
              <a:rPr kumimoji="1" lang="ja-JP" altLang="en-US" sz="1050" b="1" dirty="0" smtClean="0"/>
              <a:t>）</a:t>
            </a:r>
            <a:endParaRPr kumimoji="1" lang="en-US" altLang="ja-JP" sz="1050" b="1" dirty="0" smtClean="0"/>
          </a:p>
          <a:p>
            <a:pPr marL="92075" indent="-92075"/>
            <a:r>
              <a:rPr lang="ja-JP" altLang="en-US" sz="1050" b="1" dirty="0" smtClean="0"/>
              <a:t>⇒Ｘ市に按分された金額が　Ｘ市の保険料必要総額となる</a:t>
            </a:r>
            <a:endParaRPr kumimoji="1" lang="ja-JP" altLang="en-US" sz="1050" b="1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1162533" y="4507847"/>
            <a:ext cx="0" cy="643406"/>
          </a:xfrm>
          <a:prstGeom prst="straightConnector1">
            <a:avLst/>
          </a:prstGeom>
          <a:ln w="12700">
            <a:prstDash val="sys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5099225" y="3475285"/>
            <a:ext cx="3960440" cy="1054135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（</a:t>
            </a:r>
            <a:r>
              <a:rPr kumimoji="1" lang="en-US" altLang="ja-JP" sz="1100" b="1" dirty="0" smtClean="0"/>
              <a:t>※</a:t>
            </a:r>
            <a:r>
              <a:rPr kumimoji="1" lang="ja-JP" altLang="en-US" sz="1100" b="1" dirty="0" smtClean="0"/>
              <a:t>）事業費納付金の按分方法</a:t>
            </a:r>
            <a:endParaRPr kumimoji="1" lang="en-US" altLang="ja-JP" sz="1100" b="1" dirty="0" smtClean="0"/>
          </a:p>
          <a:p>
            <a:endParaRPr kumimoji="1" lang="en-US" altLang="ja-JP" sz="1000" b="1" dirty="0" smtClean="0"/>
          </a:p>
          <a:p>
            <a:pPr marL="182563" indent="-182563"/>
            <a:r>
              <a:rPr lang="ja-JP" altLang="en-US" sz="1000" dirty="0" smtClean="0">
                <a:latin typeface="+mj-ea"/>
                <a:ea typeface="+mj-ea"/>
              </a:rPr>
              <a:t>○市町村ごとの</a:t>
            </a:r>
            <a:r>
              <a:rPr lang="ja-JP" altLang="en-US" sz="1050" b="1" u="sng" dirty="0" smtClean="0">
                <a:latin typeface="+mj-ea"/>
                <a:ea typeface="+mj-ea"/>
              </a:rPr>
              <a:t>「所得水準」</a:t>
            </a:r>
            <a:r>
              <a:rPr lang="ja-JP" altLang="en-US" sz="1000" dirty="0" smtClean="0">
                <a:latin typeface="+mj-ea"/>
                <a:ea typeface="+mj-ea"/>
              </a:rPr>
              <a:t>「被保険者数」「世帯数」に応じて按分</a:t>
            </a:r>
            <a:endParaRPr lang="en-US" altLang="ja-JP" sz="1000" dirty="0" smtClean="0">
              <a:latin typeface="+mj-ea"/>
              <a:ea typeface="+mj-ea"/>
            </a:endParaRPr>
          </a:p>
          <a:p>
            <a:pPr marL="182563" indent="-182563"/>
            <a:r>
              <a:rPr lang="ja-JP" altLang="en-US" sz="1000" dirty="0" smtClean="0">
                <a:latin typeface="+mj-ea"/>
                <a:ea typeface="+mj-ea"/>
              </a:rPr>
              <a:t>　　</a:t>
            </a:r>
            <a:r>
              <a:rPr kumimoji="1" lang="ja-JP" altLang="en-US" sz="1000" dirty="0" smtClean="0">
                <a:latin typeface="+mj-ea"/>
                <a:ea typeface="+mj-ea"/>
              </a:rPr>
              <a:t>　</a:t>
            </a:r>
            <a:endParaRPr kumimoji="1" lang="en-US" altLang="ja-JP" sz="1000" dirty="0" smtClean="0">
              <a:latin typeface="+mj-ea"/>
              <a:ea typeface="+mj-ea"/>
            </a:endParaRPr>
          </a:p>
          <a:p>
            <a:pPr marL="182563" indent="-182563"/>
            <a:r>
              <a:rPr kumimoji="1" lang="ja-JP" altLang="en-US" sz="1000" dirty="0" smtClean="0">
                <a:latin typeface="+mj-ea"/>
                <a:ea typeface="+mj-ea"/>
              </a:rPr>
              <a:t>○大阪府では、</a:t>
            </a:r>
            <a:r>
              <a:rPr kumimoji="1" lang="ja-JP" altLang="en-US" sz="1050" b="1" u="wavyHeavy" dirty="0" smtClean="0">
                <a:latin typeface="+mj-ea"/>
                <a:ea typeface="+mj-ea"/>
              </a:rPr>
              <a:t>統一保険料率とするため、市町村ごとの医療費水準を反映させない</a:t>
            </a:r>
            <a:endParaRPr kumimoji="1" lang="ja-JP" altLang="en-US" sz="1050" b="1" u="wavyHeavy" dirty="0">
              <a:latin typeface="+mj-ea"/>
              <a:ea typeface="+mj-ea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517167" y="1169404"/>
            <a:ext cx="810234" cy="22555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新制度</a:t>
            </a:r>
            <a:endParaRPr kumimoji="1" lang="ja-JP" altLang="en-US" sz="1050" dirty="0"/>
          </a:p>
        </p:txBody>
      </p:sp>
      <p:sp>
        <p:nvSpPr>
          <p:cNvPr id="28" name="正方形/長方形 27"/>
          <p:cNvSpPr/>
          <p:nvPr/>
        </p:nvSpPr>
        <p:spPr>
          <a:xfrm>
            <a:off x="517167" y="1588379"/>
            <a:ext cx="8684305" cy="3241171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502835" y="4995434"/>
            <a:ext cx="8684305" cy="1565177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51708" y="242883"/>
            <a:ext cx="10657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参考１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0515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144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西村　博史</cp:lastModifiedBy>
  <cp:revision>42</cp:revision>
  <cp:lastPrinted>2018-12-19T02:19:28Z</cp:lastPrinted>
  <dcterms:created xsi:type="dcterms:W3CDTF">2017-02-01T04:58:45Z</dcterms:created>
  <dcterms:modified xsi:type="dcterms:W3CDTF">2018-12-19T02:31:30Z</dcterms:modified>
</cp:coreProperties>
</file>