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51" r:id="rId1"/>
  </p:sldMasterIdLst>
  <p:notesMasterIdLst>
    <p:notesMasterId r:id="rId8"/>
  </p:notesMasterIdLst>
  <p:handoutMasterIdLst>
    <p:handoutMasterId r:id="rId9"/>
  </p:handoutMasterIdLst>
  <p:sldIdLst>
    <p:sldId id="277" r:id="rId2"/>
    <p:sldId id="283" r:id="rId3"/>
    <p:sldId id="278" r:id="rId4"/>
    <p:sldId id="272" r:id="rId5"/>
    <p:sldId id="285" r:id="rId6"/>
    <p:sldId id="284" r:id="rId7"/>
  </p:sldIdLst>
  <p:sldSz cx="9906000" cy="6858000" type="A4"/>
  <p:notesSz cx="6807200" cy="9939338"/>
  <p:defaultTextStyle>
    <a:defPPr>
      <a:defRPr lang="ja-JP"/>
    </a:defPPr>
    <a:lvl1pPr marL="0" algn="l" defTabSz="91376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8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4"/>
    <a:srgbClr val="FF1D8E"/>
    <a:srgbClr val="FF0066"/>
    <a:srgbClr val="FF33CC"/>
    <a:srgbClr val="FF3399"/>
    <a:srgbClr val="FFDF64"/>
    <a:srgbClr val="FFDC64"/>
    <a:srgbClr val="FFF164"/>
    <a:srgbClr val="FCF164"/>
    <a:srgbClr val="F3F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3716" autoAdjust="0"/>
  </p:normalViewPr>
  <p:slideViewPr>
    <p:cSldViewPr>
      <p:cViewPr varScale="1">
        <p:scale>
          <a:sx n="70" d="100"/>
          <a:sy n="70" d="100"/>
        </p:scale>
        <p:origin x="528" y="60"/>
      </p:cViewPr>
      <p:guideLst>
        <p:guide orient="horz" pos="1998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30"/>
    </p:cViewPr>
  </p:sorterViewPr>
  <p:notesViewPr>
    <p:cSldViewPr>
      <p:cViewPr>
        <p:scale>
          <a:sx n="90" d="100"/>
          <a:sy n="90" d="100"/>
        </p:scale>
        <p:origin x="-2046" y="1080"/>
      </p:cViewPr>
      <p:guideLst>
        <p:guide orient="horz" pos="2894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575" cy="496888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1" y="0"/>
            <a:ext cx="2949575" cy="496888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5AA3F54B-2833-45B3-AE85-A5B2483667C7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40863"/>
            <a:ext cx="2949575" cy="496887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1" y="9440863"/>
            <a:ext cx="2949575" cy="496887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9FCC8515-EABC-45E8-A8D7-9A980EECFD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637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787" cy="496967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3"/>
            <a:ext cx="2949787" cy="496967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A024897-80D4-4620-B0CE-5C9E5E376D5A}" type="datetimeFigureOut">
              <a:rPr kumimoji="1" lang="ja-JP" altLang="en-US" smtClean="0"/>
              <a:t>2018/12/26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8" rIns="91415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415" tIns="45708" rIns="91415" bIns="4570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9"/>
            <a:ext cx="2949787" cy="496967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7" cy="496967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A0C3B56F-56AB-411F-8724-511B22958D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623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3B56F-56AB-411F-8724-511B22958D1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31E0F-E29B-4C19-A5B5-FE01AACCF61E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43EF-62F3-4413-9479-50614FC77B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1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E5C1-0A68-4915-AAC9-E3CE33C2891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43EF-62F3-4413-9479-50614FC77B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1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73CE-F593-4FE0-B44A-57935E7A8D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43EF-62F3-4413-9479-50614FC77B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3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8C74-75D0-4573-A624-CED2413D2E4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43EF-62F3-4413-9479-50614FC77B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9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1B20-32EB-4D22-91BE-A42CC638219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43EF-62F3-4413-9479-50614FC77B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2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983F-BD99-4D63-9070-D313EB95483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43EF-62F3-4413-9479-50614FC77B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39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6EBB-9FB0-48C5-A5DB-F41CC4C095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43EF-62F3-4413-9479-50614FC77B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8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762CC-F64D-4F76-AA9C-B593348BB0D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43EF-62F3-4413-9479-50614FC77B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9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FC1D-4FCA-4149-8EC7-B56631703E9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1243-C8E0-4F82-AA3B-19642A6A766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43EF-62F3-4413-9479-50614FC77B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7E5F-DF4A-4193-ACC0-8478791D25F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B43EF-62F3-4413-9479-50614FC77B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8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296A05C-3AAF-46CE-8105-E27E1EF6667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2018/12/26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51B43EF-62F3-4413-9479-50614FC77B0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2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google.co.jp/url?sa=i&amp;rct=j&amp;q=&amp;esrc=s&amp;source=images&amp;cd=&amp;cad=rja&amp;uact=8&amp;ved=0ahUKEwic7OPv3sbVAhXIWbwKHbfpBwsQjRwIBw&amp;url=http://sozaikoujou.com/tag/use_at_work/page/7&amp;psig=AFQjCNFZzy05IRCycDUMQlQLbSo0pWSOOg&amp;ust=1502250888088681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9345544" y="68374"/>
            <a:ext cx="504000" cy="288000"/>
          </a:xfrm>
        </p:spPr>
        <p:txBody>
          <a:bodyPr/>
          <a:lstStyle/>
          <a:p>
            <a:fld id="{B51B43EF-62F3-4413-9479-50614FC77B0E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43" r="-403" b="60378"/>
          <a:stretch/>
        </p:blipFill>
        <p:spPr>
          <a:xfrm>
            <a:off x="28630" y="495384"/>
            <a:ext cx="9877370" cy="6245984"/>
          </a:xfrm>
          <a:prstGeom prst="rect">
            <a:avLst/>
          </a:prstGeom>
          <a:ln>
            <a:noFill/>
          </a:ln>
        </p:spPr>
      </p:pic>
      <p:sp>
        <p:nvSpPr>
          <p:cNvPr id="4" name="正方形/長方形 3"/>
          <p:cNvSpPr/>
          <p:nvPr/>
        </p:nvSpPr>
        <p:spPr>
          <a:xfrm>
            <a:off x="0" y="15180"/>
            <a:ext cx="9906000" cy="432000"/>
          </a:xfrm>
          <a:prstGeom prst="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72000" rIns="91419" bIns="72000" rtlCol="0" anchor="ctr" anchorCtr="0">
            <a:noAutofit/>
          </a:bodyPr>
          <a:lstStyle/>
          <a:p>
            <a:pPr algn="ctr">
              <a:defRPr/>
            </a:pPr>
            <a:r>
              <a:rPr kumimoji="0" lang="ja-JP" altLang="en-US" sz="1400" b="1" kern="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大阪版健康マイレージ</a:t>
            </a:r>
            <a:r>
              <a:rPr kumimoji="0" lang="ja-JP" altLang="en-US" b="1" kern="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「大阪府健康づくり支援プラットフォーム整備等事業」モデル実施</a:t>
            </a:r>
            <a:endParaRPr kumimoji="0" lang="ja-JP" altLang="en-US" b="1" kern="0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 descr="D:\YamamotoK2\Desktop\作業用\健活１０ロゴ\ロゴ\W_moji-mark_yok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908720"/>
            <a:ext cx="1584176" cy="432048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8841432" y="500374"/>
            <a:ext cx="1064568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資料３－３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232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9345544" y="68374"/>
            <a:ext cx="504000" cy="288000"/>
          </a:xfrm>
        </p:spPr>
        <p:txBody>
          <a:bodyPr/>
          <a:lstStyle/>
          <a:p>
            <a:fld id="{B51B43EF-62F3-4413-9479-50614FC77B0E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円/楕円 169"/>
          <p:cNvSpPr/>
          <p:nvPr/>
        </p:nvSpPr>
        <p:spPr>
          <a:xfrm>
            <a:off x="1667854" y="5125798"/>
            <a:ext cx="7677689" cy="742174"/>
          </a:xfrm>
          <a:prstGeom prst="ellipse">
            <a:avLst/>
          </a:prstGeom>
          <a:solidFill>
            <a:srgbClr val="FFE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円/楕円 153"/>
          <p:cNvSpPr/>
          <p:nvPr/>
        </p:nvSpPr>
        <p:spPr>
          <a:xfrm>
            <a:off x="1541456" y="4631702"/>
            <a:ext cx="7677689" cy="742174"/>
          </a:xfrm>
          <a:prstGeom prst="ellipse">
            <a:avLst/>
          </a:prstGeom>
          <a:solidFill>
            <a:srgbClr val="FFE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円/楕円 168"/>
          <p:cNvSpPr/>
          <p:nvPr/>
        </p:nvSpPr>
        <p:spPr>
          <a:xfrm>
            <a:off x="1583710" y="5715409"/>
            <a:ext cx="7677689" cy="742174"/>
          </a:xfrm>
          <a:prstGeom prst="ellipse">
            <a:avLst/>
          </a:prstGeom>
          <a:solidFill>
            <a:srgbClr val="FFE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円/楕円 167"/>
          <p:cNvSpPr/>
          <p:nvPr/>
        </p:nvSpPr>
        <p:spPr>
          <a:xfrm>
            <a:off x="380381" y="5832600"/>
            <a:ext cx="7677689" cy="742174"/>
          </a:xfrm>
          <a:prstGeom prst="ellipse">
            <a:avLst/>
          </a:prstGeom>
          <a:solidFill>
            <a:srgbClr val="FFE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円/楕円 166"/>
          <p:cNvSpPr/>
          <p:nvPr/>
        </p:nvSpPr>
        <p:spPr>
          <a:xfrm>
            <a:off x="888115" y="6143774"/>
            <a:ext cx="7677689" cy="742174"/>
          </a:xfrm>
          <a:prstGeom prst="ellipse">
            <a:avLst/>
          </a:prstGeom>
          <a:solidFill>
            <a:srgbClr val="FFE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円/楕円 165"/>
          <p:cNvSpPr/>
          <p:nvPr/>
        </p:nvSpPr>
        <p:spPr>
          <a:xfrm>
            <a:off x="705477" y="5558103"/>
            <a:ext cx="7677689" cy="742174"/>
          </a:xfrm>
          <a:prstGeom prst="ellipse">
            <a:avLst/>
          </a:prstGeom>
          <a:solidFill>
            <a:srgbClr val="FFE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88115" y="667871"/>
            <a:ext cx="8097334" cy="3995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b="1">
                <a:solidFill>
                  <a:srgbClr val="FFFF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ッ</a:t>
            </a:r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雲形吹き出し 11"/>
          <p:cNvSpPr/>
          <p:nvPr/>
        </p:nvSpPr>
        <p:spPr>
          <a:xfrm>
            <a:off x="4315851" y="3842863"/>
            <a:ext cx="2317655" cy="740976"/>
          </a:xfrm>
          <a:prstGeom prst="cloudCallout">
            <a:avLst>
              <a:gd name="adj1" fmla="val -3734"/>
              <a:gd name="adj2" fmla="val 31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雲形吹き出し 12"/>
          <p:cNvSpPr/>
          <p:nvPr/>
        </p:nvSpPr>
        <p:spPr>
          <a:xfrm>
            <a:off x="2647698" y="3947753"/>
            <a:ext cx="2317655" cy="740976"/>
          </a:xfrm>
          <a:prstGeom prst="cloudCallout">
            <a:avLst>
              <a:gd name="adj1" fmla="val -3734"/>
              <a:gd name="adj2" fmla="val 31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雲形吹き出し 13"/>
          <p:cNvSpPr/>
          <p:nvPr/>
        </p:nvSpPr>
        <p:spPr>
          <a:xfrm>
            <a:off x="3447038" y="2484696"/>
            <a:ext cx="2317655" cy="740976"/>
          </a:xfrm>
          <a:prstGeom prst="cloudCallout">
            <a:avLst>
              <a:gd name="adj1" fmla="val -3734"/>
              <a:gd name="adj2" fmla="val 31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雲形吹き出し 14"/>
          <p:cNvSpPr/>
          <p:nvPr/>
        </p:nvSpPr>
        <p:spPr>
          <a:xfrm>
            <a:off x="2112526" y="2927399"/>
            <a:ext cx="2317655" cy="740976"/>
          </a:xfrm>
          <a:prstGeom prst="cloudCallout">
            <a:avLst>
              <a:gd name="adj1" fmla="val -3734"/>
              <a:gd name="adj2" fmla="val 31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雲形吹き出し 15"/>
          <p:cNvSpPr/>
          <p:nvPr/>
        </p:nvSpPr>
        <p:spPr>
          <a:xfrm>
            <a:off x="4908480" y="2867670"/>
            <a:ext cx="2317655" cy="740976"/>
          </a:xfrm>
          <a:prstGeom prst="cloudCallout">
            <a:avLst>
              <a:gd name="adj1" fmla="val -3734"/>
              <a:gd name="adj2" fmla="val 31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雲形吹き出し 16"/>
          <p:cNvSpPr/>
          <p:nvPr/>
        </p:nvSpPr>
        <p:spPr>
          <a:xfrm>
            <a:off x="3516420" y="3206777"/>
            <a:ext cx="2317655" cy="740976"/>
          </a:xfrm>
          <a:prstGeom prst="cloudCallout">
            <a:avLst>
              <a:gd name="adj1" fmla="val -3734"/>
              <a:gd name="adj2" fmla="val 31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雲形吹き出し 17"/>
          <p:cNvSpPr/>
          <p:nvPr/>
        </p:nvSpPr>
        <p:spPr>
          <a:xfrm>
            <a:off x="2550864" y="3511095"/>
            <a:ext cx="2317655" cy="740976"/>
          </a:xfrm>
          <a:prstGeom prst="cloudCallout">
            <a:avLst>
              <a:gd name="adj1" fmla="val -3734"/>
              <a:gd name="adj2" fmla="val 31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雲形吹き出し 18"/>
          <p:cNvSpPr/>
          <p:nvPr/>
        </p:nvSpPr>
        <p:spPr>
          <a:xfrm>
            <a:off x="4849514" y="3384260"/>
            <a:ext cx="2317655" cy="740976"/>
          </a:xfrm>
          <a:prstGeom prst="cloudCallout">
            <a:avLst>
              <a:gd name="adj1" fmla="val -3734"/>
              <a:gd name="adj2" fmla="val 319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円/楕円 154"/>
          <p:cNvSpPr/>
          <p:nvPr/>
        </p:nvSpPr>
        <p:spPr>
          <a:xfrm>
            <a:off x="796617" y="5290683"/>
            <a:ext cx="7677689" cy="742174"/>
          </a:xfrm>
          <a:prstGeom prst="ellipse">
            <a:avLst/>
          </a:prstGeom>
          <a:solidFill>
            <a:srgbClr val="FFE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円/楕円 152"/>
          <p:cNvSpPr/>
          <p:nvPr/>
        </p:nvSpPr>
        <p:spPr>
          <a:xfrm>
            <a:off x="477006" y="5022512"/>
            <a:ext cx="7677689" cy="742174"/>
          </a:xfrm>
          <a:prstGeom prst="ellipse">
            <a:avLst/>
          </a:prstGeom>
          <a:solidFill>
            <a:srgbClr val="FFE2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366793" y="3697020"/>
            <a:ext cx="1116528" cy="585082"/>
          </a:xfrm>
          <a:prstGeom prst="roundRect">
            <a:avLst>
              <a:gd name="adj" fmla="val 488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altLang="ja-JP" sz="14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522456" y="891375"/>
            <a:ext cx="1730132" cy="1086230"/>
          </a:xfrm>
          <a:prstGeom prst="roundRect">
            <a:avLst>
              <a:gd name="adj" fmla="val 7977"/>
            </a:avLst>
          </a:prstGeom>
          <a:solidFill>
            <a:schemeClr val="bg1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kumimoji="1" lang="ja-JP" altLang="en-US" sz="105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左矢印 25"/>
          <p:cNvSpPr/>
          <p:nvPr/>
        </p:nvSpPr>
        <p:spPr>
          <a:xfrm rot="5400000">
            <a:off x="4509584" y="4726934"/>
            <a:ext cx="693180" cy="258428"/>
          </a:xfrm>
          <a:prstGeom prst="leftArrow">
            <a:avLst>
              <a:gd name="adj1" fmla="val 50000"/>
              <a:gd name="adj2" fmla="val 77643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100" b="1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28" name="Picture 7" descr="D:\Users\ecl08749\Desktop\illust4010thumb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74" y="5247521"/>
            <a:ext cx="3303491" cy="13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角丸四角形 28"/>
          <p:cNvSpPr/>
          <p:nvPr/>
        </p:nvSpPr>
        <p:spPr>
          <a:xfrm>
            <a:off x="344488" y="1025726"/>
            <a:ext cx="2114473" cy="2631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大学等研究機関</a:t>
            </a:r>
            <a:endParaRPr lang="ja-JP" altLang="en-US" sz="16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角丸四角形 29"/>
          <p:cNvSpPr/>
          <p:nvPr/>
        </p:nvSpPr>
        <p:spPr>
          <a:xfrm>
            <a:off x="3151371" y="5217175"/>
            <a:ext cx="1081549" cy="2565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府民</a:t>
            </a:r>
            <a:endParaRPr lang="en-US" altLang="ja-JP" sz="24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屈折矢印 31"/>
          <p:cNvSpPr/>
          <p:nvPr/>
        </p:nvSpPr>
        <p:spPr>
          <a:xfrm rot="5400000" flipV="1">
            <a:off x="6483908" y="4073237"/>
            <a:ext cx="2586065" cy="2417014"/>
          </a:xfrm>
          <a:prstGeom prst="bentUpArrow">
            <a:avLst>
              <a:gd name="adj1" fmla="val 3933"/>
              <a:gd name="adj2" fmla="val 3790"/>
              <a:gd name="adj3" fmla="val 7369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1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7391782" y="3655321"/>
            <a:ext cx="2025714" cy="3867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⑤</a:t>
            </a:r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特典の提供</a:t>
            </a:r>
            <a:endParaRPr lang="en-US" altLang="ja-JP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4" name="左矢印 33"/>
          <p:cNvSpPr/>
          <p:nvPr/>
        </p:nvSpPr>
        <p:spPr>
          <a:xfrm rot="16200000">
            <a:off x="4098475" y="4752404"/>
            <a:ext cx="693180" cy="258428"/>
          </a:xfrm>
          <a:prstGeom prst="leftArrow">
            <a:avLst>
              <a:gd name="adj1" fmla="val 50000"/>
              <a:gd name="adj2" fmla="val 77643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100" b="1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5080820" y="4685172"/>
            <a:ext cx="1263068" cy="321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①</a:t>
            </a:r>
            <a:r>
              <a:rPr kumimoji="1"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申込み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左矢印 35"/>
          <p:cNvSpPr/>
          <p:nvPr/>
        </p:nvSpPr>
        <p:spPr>
          <a:xfrm rot="8364411">
            <a:off x="5733410" y="2564479"/>
            <a:ext cx="1335655" cy="255458"/>
          </a:xfrm>
          <a:prstGeom prst="leftArrow">
            <a:avLst>
              <a:gd name="adj1" fmla="val 50000"/>
              <a:gd name="adj2" fmla="val 77643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100" b="1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左矢印 36"/>
          <p:cNvSpPr/>
          <p:nvPr/>
        </p:nvSpPr>
        <p:spPr>
          <a:xfrm rot="19213556">
            <a:off x="5515362" y="2385219"/>
            <a:ext cx="1335655" cy="255458"/>
          </a:xfrm>
          <a:prstGeom prst="leftArrow">
            <a:avLst>
              <a:gd name="adj1" fmla="val 50000"/>
              <a:gd name="adj2" fmla="val 77643"/>
            </a:avLst>
          </a:prstGeom>
          <a:solidFill>
            <a:schemeClr val="tx2">
              <a:lumMod val="50000"/>
              <a:lumOff val="50000"/>
            </a:schemeClr>
          </a:solidFill>
          <a:ln>
            <a:noFill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100" b="1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6533329" y="2657213"/>
            <a:ext cx="1657853" cy="29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②</a:t>
            </a:r>
            <a:r>
              <a:rPr kumimoji="1"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データ連携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6393160" y="5848806"/>
            <a:ext cx="2299041" cy="2914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④</a:t>
            </a:r>
            <a:r>
              <a:rPr kumimoji="1"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ポイントが貯まる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401236" y="4685172"/>
            <a:ext cx="2296180" cy="3065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③</a:t>
            </a:r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健康づくりの取組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2789831" y="4653136"/>
            <a:ext cx="1515097" cy="321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⑥</a:t>
            </a:r>
            <a:r>
              <a:rPr lang="en-US" altLang="ja-JP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PHR</a:t>
            </a:r>
            <a:r>
              <a:rPr lang="ja-JP" altLang="en-US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提供</a:t>
            </a:r>
            <a:endParaRPr kumimoji="1"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6415413" y="5545848"/>
            <a:ext cx="2299921" cy="256465"/>
          </a:xfrm>
          <a:prstGeom prst="roundRect">
            <a:avLst>
              <a:gd name="adj" fmla="val 9677"/>
            </a:avLst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スマホ・歩数計等</a:t>
            </a:r>
            <a:endParaRPr lang="en-US" altLang="ja-JP" sz="800" dirty="0">
              <a:solidFill>
                <a:schemeClr val="tx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6401237" y="5029765"/>
            <a:ext cx="2290964" cy="467120"/>
          </a:xfrm>
          <a:prstGeom prst="roundRect">
            <a:avLst>
              <a:gd name="adj" fmla="val 9677"/>
            </a:avLst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ウォーキング・運動教室への</a:t>
            </a:r>
            <a:endParaRPr lang="en-US" altLang="ja-JP" sz="1200" dirty="0" smtClean="0">
              <a:solidFill>
                <a:schemeClr val="tx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参加、特定健診受診等</a:t>
            </a:r>
            <a:endParaRPr lang="en-US" altLang="ja-JP" sz="1200" dirty="0">
              <a:solidFill>
                <a:schemeClr val="tx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5095775" y="5022512"/>
            <a:ext cx="1248114" cy="249616"/>
          </a:xfrm>
          <a:prstGeom prst="roundRect">
            <a:avLst>
              <a:gd name="adj" fmla="val 9677"/>
            </a:avLst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アプリ・</a:t>
            </a:r>
            <a:r>
              <a:rPr lang="en-US" altLang="ja-JP" sz="11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11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・紙</a:t>
            </a:r>
            <a:endParaRPr lang="en-US" altLang="ja-JP" sz="700" dirty="0">
              <a:solidFill>
                <a:schemeClr val="tx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286214" y="4869160"/>
            <a:ext cx="1647392" cy="719752"/>
          </a:xfrm>
          <a:prstGeom prst="roundRect">
            <a:avLst>
              <a:gd name="adj" fmla="val 9677"/>
            </a:avLst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体重</a:t>
            </a:r>
            <a:r>
              <a:rPr lang="ja-JP" altLang="en-US" sz="1200" dirty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血圧等の</a:t>
            </a:r>
            <a:endParaRPr lang="en-US" altLang="ja-JP" sz="1200" dirty="0" smtClean="0">
              <a:solidFill>
                <a:schemeClr val="tx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バイタルデータ、</a:t>
            </a:r>
            <a:endParaRPr lang="en-US" altLang="ja-JP" sz="1200" dirty="0" smtClean="0">
              <a:solidFill>
                <a:schemeClr val="tx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歩数</a:t>
            </a:r>
            <a:r>
              <a:rPr lang="ja-JP" altLang="en-US" sz="1200" dirty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等の運動データ等</a:t>
            </a:r>
            <a:endParaRPr lang="en-US" altLang="ja-JP" sz="800" dirty="0">
              <a:solidFill>
                <a:schemeClr val="tx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7323703" y="2967033"/>
            <a:ext cx="1693248" cy="236044"/>
          </a:xfrm>
          <a:prstGeom prst="roundRect">
            <a:avLst>
              <a:gd name="adj" fmla="val 9677"/>
            </a:avLst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資格情報・健診情報等</a:t>
            </a:r>
            <a:endParaRPr lang="en-US" altLang="ja-JP" sz="800" dirty="0">
              <a:solidFill>
                <a:schemeClr val="tx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804981" y="2348880"/>
            <a:ext cx="1843763" cy="500221"/>
          </a:xfrm>
          <a:prstGeom prst="roundRect">
            <a:avLst>
              <a:gd name="adj" fmla="val 9677"/>
            </a:avLst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4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データ分析の検討</a:t>
            </a:r>
            <a:endParaRPr lang="en-US" altLang="ja-JP" sz="900" dirty="0">
              <a:solidFill>
                <a:schemeClr val="tx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8" y="1393638"/>
            <a:ext cx="1142551" cy="511786"/>
          </a:xfrm>
          <a:prstGeom prst="rect">
            <a:avLst/>
          </a:prstGeom>
        </p:spPr>
      </p:pic>
      <p:sp>
        <p:nvSpPr>
          <p:cNvPr id="52" name="左矢印 51"/>
          <p:cNvSpPr/>
          <p:nvPr/>
        </p:nvSpPr>
        <p:spPr>
          <a:xfrm rot="2470040">
            <a:off x="2230410" y="2255956"/>
            <a:ext cx="1335655" cy="255458"/>
          </a:xfrm>
          <a:prstGeom prst="leftArrow">
            <a:avLst>
              <a:gd name="adj1" fmla="val 50000"/>
              <a:gd name="adj2" fmla="val 77643"/>
            </a:avLst>
          </a:prstGeom>
          <a:pattFill prst="pct70">
            <a:fgClr>
              <a:schemeClr val="tx2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100" b="1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2950754" y="6431258"/>
            <a:ext cx="3320133" cy="37206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tx2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個人毎の健康マイページ（参加者用ポータル）</a:t>
            </a:r>
            <a:endParaRPr lang="ja-JP" altLang="en-US" sz="1200" dirty="0">
              <a:solidFill>
                <a:schemeClr val="tx1">
                  <a:lumMod val="7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9" name="グループ化 58"/>
          <p:cNvGrpSpPr/>
          <p:nvPr/>
        </p:nvGrpSpPr>
        <p:grpSpPr>
          <a:xfrm>
            <a:off x="2879698" y="3161245"/>
            <a:ext cx="4124507" cy="1292600"/>
            <a:chOff x="1214839" y="3015620"/>
            <a:chExt cx="4124507" cy="1307626"/>
          </a:xfrm>
        </p:grpSpPr>
        <p:sp>
          <p:nvSpPr>
            <p:cNvPr id="62" name="角丸四角形 61"/>
            <p:cNvSpPr/>
            <p:nvPr/>
          </p:nvSpPr>
          <p:spPr>
            <a:xfrm>
              <a:off x="1214839" y="3015620"/>
              <a:ext cx="4124507" cy="1307626"/>
            </a:xfrm>
            <a:prstGeom prst="roundRect">
              <a:avLst>
                <a:gd name="adj" fmla="val 4885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2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altLang="ja-JP" sz="1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3" name="角丸四角形 62"/>
            <p:cNvSpPr/>
            <p:nvPr/>
          </p:nvSpPr>
          <p:spPr>
            <a:xfrm>
              <a:off x="3686341" y="3269744"/>
              <a:ext cx="1496531" cy="939202"/>
            </a:xfrm>
            <a:prstGeom prst="roundRect">
              <a:avLst>
                <a:gd name="adj" fmla="val 488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ja-JP" altLang="en-US" sz="1400" b="1" dirty="0" smtClean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Meiryo UI" panose="020B0604030504040204" pitchFamily="50" charset="-128"/>
                </a:rPr>
                <a:t>　運営事務局</a:t>
              </a:r>
              <a:endParaRPr lang="en-US" altLang="ja-JP" sz="1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4" name="角丸四角形 63"/>
            <p:cNvSpPr/>
            <p:nvPr/>
          </p:nvSpPr>
          <p:spPr>
            <a:xfrm>
              <a:off x="1269815" y="3284539"/>
              <a:ext cx="2303210" cy="939202"/>
            </a:xfrm>
            <a:prstGeom prst="roundRect">
              <a:avLst>
                <a:gd name="adj" fmla="val 488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ja-JP" altLang="en-US" sz="1200" b="1" dirty="0" smtClean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Meiryo UI" panose="020B0604030504040204" pitchFamily="50" charset="-128"/>
                </a:rPr>
                <a:t>　アスマイル・データベース</a:t>
              </a:r>
              <a:endParaRPr lang="en-US" altLang="ja-JP" sz="1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65" name="Picture 7" descr="http://www.softrock.co.jp/images/p_get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088" y="3574149"/>
              <a:ext cx="614802" cy="614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フローチャート : 磁気ディスク 42"/>
            <p:cNvSpPr/>
            <p:nvPr/>
          </p:nvSpPr>
          <p:spPr>
            <a:xfrm>
              <a:off x="1402095" y="3553650"/>
              <a:ext cx="975175" cy="586681"/>
            </a:xfrm>
            <a:prstGeom prst="flowChartMagneticDisk">
              <a:avLst/>
            </a:prstGeom>
            <a:solidFill>
              <a:srgbClr val="6699FF"/>
            </a:solidFill>
            <a:ln>
              <a:solidFill>
                <a:srgbClr val="F8F8F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900" b="1" dirty="0">
                  <a:solidFill>
                    <a:srgbClr val="F8F8F8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健康づくり</a:t>
              </a:r>
              <a:endParaRPr lang="en-US" altLang="ja-JP" sz="900" b="1" dirty="0">
                <a:solidFill>
                  <a:srgbClr val="F8F8F8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900" b="1" dirty="0">
                  <a:solidFill>
                    <a:srgbClr val="F8F8F8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ＤＢ</a:t>
              </a:r>
            </a:p>
          </p:txBody>
        </p:sp>
        <p:sp>
          <p:nvSpPr>
            <p:cNvPr id="67" name="フローチャート : 磁気ディスク 42"/>
            <p:cNvSpPr/>
            <p:nvPr/>
          </p:nvSpPr>
          <p:spPr>
            <a:xfrm>
              <a:off x="2506964" y="3546051"/>
              <a:ext cx="915951" cy="594280"/>
            </a:xfrm>
            <a:prstGeom prst="flowChartMagneticDisk">
              <a:avLst/>
            </a:prstGeom>
            <a:solidFill>
              <a:srgbClr val="6699FF"/>
            </a:solidFill>
            <a:ln>
              <a:solidFill>
                <a:srgbClr val="F8F8F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900" b="1" dirty="0">
                  <a:solidFill>
                    <a:srgbClr val="F8F8F8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特定健診等</a:t>
              </a:r>
              <a:endParaRPr lang="en-US" altLang="ja-JP" sz="900" b="1" dirty="0">
                <a:solidFill>
                  <a:srgbClr val="F8F8F8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en-US" altLang="ja-JP" sz="900" b="1" dirty="0" smtClean="0">
                  <a:solidFill>
                    <a:srgbClr val="F8F8F8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メイリオ" panose="020B0604030504040204" pitchFamily="50" charset="-128"/>
                </a:rPr>
                <a:t>DB</a:t>
              </a:r>
            </a:p>
            <a:p>
              <a:pPr algn="ctr"/>
              <a:endParaRPr lang="ja-JP" altLang="en-US" sz="900" b="1" dirty="0">
                <a:solidFill>
                  <a:srgbClr val="F8F8F8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endParaRPr>
            </a:p>
          </p:txBody>
        </p:sp>
        <p:pic>
          <p:nvPicPr>
            <p:cNvPr id="68" name="Picture 7" descr="http://www.softrock.co.jp/images/p_get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787" y="3540098"/>
              <a:ext cx="614802" cy="614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左矢印 59"/>
          <p:cNvSpPr/>
          <p:nvPr/>
        </p:nvSpPr>
        <p:spPr>
          <a:xfrm rot="13288785">
            <a:off x="2022512" y="2437187"/>
            <a:ext cx="1335655" cy="255458"/>
          </a:xfrm>
          <a:prstGeom prst="leftArrow">
            <a:avLst>
              <a:gd name="adj1" fmla="val 50000"/>
              <a:gd name="adj2" fmla="val 77643"/>
            </a:avLst>
          </a:prstGeom>
          <a:pattFill prst="pct70">
            <a:fgClr>
              <a:schemeClr val="tx2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100" b="1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3160164" y="3003017"/>
            <a:ext cx="2638149" cy="338382"/>
          </a:xfrm>
          <a:prstGeom prst="rect">
            <a:avLst/>
          </a:prstGeom>
          <a:solidFill>
            <a:srgbClr val="FCC704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1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健康づくり</a:t>
            </a:r>
            <a:r>
              <a:rPr kumimoji="1" lang="ja-JP" altLang="en-US" sz="11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支援プラットフォーム運営</a:t>
            </a:r>
            <a:endParaRPr kumimoji="1" lang="ja-JP" altLang="en-US" sz="105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-1935" y="-1587"/>
            <a:ext cx="9906000" cy="432000"/>
          </a:xfrm>
          <a:prstGeom prst="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72000" rIns="91419" bIns="72000" rtlCol="0" anchor="ctr" anchorCtr="0">
            <a:noAutofit/>
          </a:bodyPr>
          <a:lstStyle/>
          <a:p>
            <a:pPr algn="ctr">
              <a:defRPr/>
            </a:pPr>
            <a:r>
              <a:rPr kumimoji="0" lang="ja-JP" altLang="en-US" sz="2400" b="1" kern="0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kumimoji="0" lang="ja-JP" altLang="en-US" sz="2400" b="1" kern="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「</a:t>
            </a:r>
            <a:r>
              <a:rPr kumimoji="0" lang="ja-JP" altLang="en-US" sz="2400" b="1" kern="0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大阪府健康づくり支援プラットフォーム</a:t>
            </a:r>
            <a:r>
              <a:rPr kumimoji="0" lang="ja-JP" altLang="en-US" sz="2400" b="1" kern="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整備等事業</a:t>
            </a:r>
            <a:r>
              <a:rPr kumimoji="0" lang="ja-JP" altLang="en-US" sz="2400" b="1" kern="0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」の</a:t>
            </a:r>
            <a:r>
              <a:rPr kumimoji="0" lang="ja-JP" altLang="en-US" sz="2400" b="1" kern="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全体像</a:t>
            </a:r>
            <a:endParaRPr kumimoji="0" lang="ja-JP" altLang="en-US" sz="2400" b="1" kern="0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380381" y="2949131"/>
            <a:ext cx="2472347" cy="1556523"/>
          </a:xfrm>
          <a:prstGeom prst="roundRect">
            <a:avLst>
              <a:gd name="adj" fmla="val 7977"/>
            </a:avLst>
          </a:prstGeom>
          <a:solidFill>
            <a:schemeClr val="bg1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受託事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業者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株式会社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ＮＴＴ</a:t>
            </a:r>
            <a:r>
              <a:rPr lang="ja-JP" altLang="en-US" sz="1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データ</a:t>
            </a:r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関西</a:t>
            </a:r>
          </a:p>
          <a:p>
            <a:r>
              <a:rPr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協力企業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：イオンモール株式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イオンリテール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</a:t>
            </a:r>
            <a:endParaRPr lang="ja-JP" altLang="en-US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オムロン 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ヘルスケア株式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サンスター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総合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メディカル株式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</a:t>
            </a:r>
            <a:endParaRPr lang="ja-JP" altLang="en-US" sz="1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ドコモ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・ヘルスケア株式</a:t>
            </a:r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</a:t>
            </a:r>
            <a:endParaRPr lang="en-US" altLang="ja-JP" sz="1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株式</a:t>
            </a:r>
            <a:r>
              <a:rPr lang="ja-JP" altLang="en-US" sz="1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会社ＮＴＴドコモ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71" name="直線コネクタ 70"/>
          <p:cNvCxnSpPr>
            <a:endCxn id="33" idx="1"/>
          </p:cNvCxnSpPr>
          <p:nvPr/>
        </p:nvCxnSpPr>
        <p:spPr>
          <a:xfrm>
            <a:off x="7031175" y="3842863"/>
            <a:ext cx="360607" cy="58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角丸四角形 77"/>
          <p:cNvSpPr/>
          <p:nvPr/>
        </p:nvSpPr>
        <p:spPr>
          <a:xfrm>
            <a:off x="7257256" y="917322"/>
            <a:ext cx="2098289" cy="1586941"/>
          </a:xfrm>
          <a:prstGeom prst="roundRect">
            <a:avLst/>
          </a:prstGeom>
          <a:solidFill>
            <a:srgbClr val="FFF9E1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ja-JP" altLang="en-US" sz="1050" b="1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5558757" y="908720"/>
            <a:ext cx="1583966" cy="956552"/>
          </a:xfrm>
          <a:prstGeom prst="roundRect">
            <a:avLst/>
          </a:prstGeom>
          <a:solidFill>
            <a:srgbClr val="FFF9E1"/>
          </a:solidFill>
          <a:ln w="28575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endParaRPr lang="ja-JP" altLang="en-US" sz="1050" b="1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7" name="フローチャート : 磁気ディスク 148"/>
          <p:cNvSpPr/>
          <p:nvPr/>
        </p:nvSpPr>
        <p:spPr>
          <a:xfrm>
            <a:off x="6278627" y="1254929"/>
            <a:ext cx="653048" cy="517887"/>
          </a:xfrm>
          <a:prstGeom prst="flowChartMagneticDisk">
            <a:avLst/>
          </a:prstGeom>
          <a:solidFill>
            <a:srgbClr val="FFA829"/>
          </a:solidFill>
          <a:ln>
            <a:solidFill>
              <a:srgbClr val="F8F8F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900" b="1" dirty="0">
                <a:solidFill>
                  <a:srgbClr val="F8F8F8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DB</a:t>
            </a:r>
            <a:endParaRPr lang="ja-JP" altLang="en-US" sz="900" b="1" dirty="0">
              <a:solidFill>
                <a:srgbClr val="F8F8F8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58" name="Picture 7" descr="http://www.softrock.co.jp/images/p_ge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17" y="1268760"/>
            <a:ext cx="614802" cy="55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角丸四角形 55"/>
          <p:cNvSpPr/>
          <p:nvPr/>
        </p:nvSpPr>
        <p:spPr>
          <a:xfrm>
            <a:off x="5529064" y="917322"/>
            <a:ext cx="1583966" cy="235479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b="1" dirty="0" smtClean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国保</a:t>
            </a:r>
            <a:r>
              <a:rPr lang="ja-JP" altLang="en-US" sz="1200" b="1" dirty="0">
                <a:solidFill>
                  <a:schemeClr val="tx1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連合会</a:t>
            </a:r>
            <a:endParaRPr lang="ja-JP" altLang="en-US" sz="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7647822" y="1089116"/>
            <a:ext cx="1835964" cy="493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府・市町村</a:t>
            </a:r>
            <a:endParaRPr kumimoji="1" lang="en-US" altLang="ja-JP" sz="16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6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医療保険者</a:t>
            </a:r>
            <a:endParaRPr kumimoji="1" lang="ja-JP" altLang="en-US" sz="16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53" name="Picture 2" descr="「パワポ　挿絵　ビル」の画像検索結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53" y="1607924"/>
            <a:ext cx="1480980" cy="8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角丸四角形 78"/>
          <p:cNvSpPr/>
          <p:nvPr/>
        </p:nvSpPr>
        <p:spPr>
          <a:xfrm>
            <a:off x="3033740" y="5101424"/>
            <a:ext cx="1055164" cy="55982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3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496"/>
            <a:ext cx="9906000" cy="501700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9345544" y="68374"/>
            <a:ext cx="504000" cy="288000"/>
          </a:xfrm>
        </p:spPr>
        <p:txBody>
          <a:bodyPr/>
          <a:lstStyle/>
          <a:p>
            <a:fld id="{B51B43EF-62F3-4413-9479-50614FC77B0E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906000" cy="432000"/>
          </a:xfrm>
          <a:prstGeom prst="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72000" rIns="91419" bIns="72000" rtlCol="0" anchor="ctr" anchorCtr="0">
            <a:noAutofit/>
          </a:bodyPr>
          <a:lstStyle/>
          <a:p>
            <a:pPr algn="ctr">
              <a:defRPr/>
            </a:pPr>
            <a:r>
              <a:rPr kumimoji="0" lang="ja-JP" altLang="en-US" sz="2400" b="1" kern="0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kumimoji="0" lang="ja-JP" altLang="en-US" sz="2400" b="1" kern="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サービスの概要</a:t>
            </a:r>
            <a:endParaRPr kumimoji="0" lang="ja-JP" altLang="en-US" sz="2400" b="1" kern="0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四角形: 角を丸くする 51">
            <a:extLst>
              <a:ext uri="{FF2B5EF4-FFF2-40B4-BE49-F238E27FC236}">
                <a16:creationId xmlns:a16="http://schemas.microsoft.com/office/drawing/2014/main" id="{25177EB3-994E-4EAE-A16A-1C327E13C4C5}"/>
              </a:ext>
            </a:extLst>
          </p:cNvPr>
          <p:cNvSpPr/>
          <p:nvPr/>
        </p:nvSpPr>
        <p:spPr>
          <a:xfrm>
            <a:off x="2909355" y="5505874"/>
            <a:ext cx="2380096" cy="882314"/>
          </a:xfrm>
          <a:prstGeom prst="roundRect">
            <a:avLst>
              <a:gd name="adj" fmla="val 8998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1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C0C333-3CB5-45BA-BAA0-485C78330AC9}"/>
              </a:ext>
            </a:extLst>
          </p:cNvPr>
          <p:cNvSpPr/>
          <p:nvPr/>
        </p:nvSpPr>
        <p:spPr>
          <a:xfrm>
            <a:off x="2836429" y="5541319"/>
            <a:ext cx="2536320" cy="28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コンビニ等無料クーポン</a:t>
            </a: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スマホ限定</a:t>
            </a: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5842998"/>
            <a:ext cx="429666" cy="49141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77" y="5832865"/>
            <a:ext cx="470619" cy="511684"/>
          </a:xfrm>
          <a:prstGeom prst="rect">
            <a:avLst/>
          </a:prstGeom>
        </p:spPr>
      </p:pic>
      <p:sp>
        <p:nvSpPr>
          <p:cNvPr id="17" name="四角形: 角を丸くする 51">
            <a:extLst>
              <a:ext uri="{FF2B5EF4-FFF2-40B4-BE49-F238E27FC236}">
                <a16:creationId xmlns:a16="http://schemas.microsoft.com/office/drawing/2014/main" id="{25177EB3-994E-4EAE-A16A-1C327E13C4C5}"/>
              </a:ext>
            </a:extLst>
          </p:cNvPr>
          <p:cNvSpPr/>
          <p:nvPr/>
        </p:nvSpPr>
        <p:spPr>
          <a:xfrm>
            <a:off x="6906620" y="4653136"/>
            <a:ext cx="1341342" cy="1670332"/>
          </a:xfrm>
          <a:prstGeom prst="roundRect">
            <a:avLst>
              <a:gd name="adj" fmla="val 11476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FF1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047" y="5044318"/>
            <a:ext cx="456433" cy="16526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8948" y="5272662"/>
            <a:ext cx="295213" cy="295213"/>
          </a:xfrm>
          <a:prstGeom prst="rect">
            <a:avLst/>
          </a:prstGeom>
        </p:spPr>
      </p:pic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05DB0ED-E326-4A64-A494-4FA8288A2D4F}"/>
              </a:ext>
            </a:extLst>
          </p:cNvPr>
          <p:cNvSpPr/>
          <p:nvPr/>
        </p:nvSpPr>
        <p:spPr>
          <a:xfrm>
            <a:off x="7411625" y="4980296"/>
            <a:ext cx="852358" cy="28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楽天</a:t>
            </a:r>
            <a:r>
              <a:rPr kumimoji="1" lang="en-US" altLang="ja-JP" sz="10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Edy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05DB0ED-E326-4A64-A494-4FA8288A2D4F}"/>
              </a:ext>
            </a:extLst>
          </p:cNvPr>
          <p:cNvSpPr/>
          <p:nvPr/>
        </p:nvSpPr>
        <p:spPr>
          <a:xfrm>
            <a:off x="7491068" y="5305888"/>
            <a:ext cx="723228" cy="283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nanaco</a:t>
            </a: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DC0C333-3CB5-45BA-BAA0-485C78330AC9}"/>
              </a:ext>
            </a:extLst>
          </p:cNvPr>
          <p:cNvSpPr/>
          <p:nvPr/>
        </p:nvSpPr>
        <p:spPr>
          <a:xfrm>
            <a:off x="6854236" y="4754172"/>
            <a:ext cx="1438775" cy="281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電子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マネ</a:t>
            </a:r>
            <a:r>
              <a:rPr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53" y="5800924"/>
            <a:ext cx="487643" cy="33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72DBCCA-1BA2-4BAF-8331-A4B9DD1531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974" y="5664772"/>
            <a:ext cx="566322" cy="547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493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3499"/>
            <a:ext cx="9906000" cy="432000"/>
          </a:xfrm>
          <a:prstGeom prst="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72000" rIns="91419" bIns="72000" rtlCol="0" anchor="ctr" anchorCtr="0">
            <a:noAutofit/>
          </a:bodyPr>
          <a:lstStyle/>
          <a:p>
            <a:pPr algn="ctr">
              <a:defRPr/>
            </a:pPr>
            <a:r>
              <a:rPr kumimoji="0" lang="ja-JP" altLang="en-US" sz="2200" b="1" kern="0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kumimoji="0" lang="ja-JP" altLang="en-US" sz="2200" b="1" kern="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事業の特色</a:t>
            </a:r>
            <a:endParaRPr kumimoji="0" lang="ja-JP" altLang="en-US" sz="2200" b="1" kern="0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3036" y="980728"/>
            <a:ext cx="9433048" cy="4209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都道府県レベルで行う最大級の健康</a:t>
            </a: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マイレージ事業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～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ICT</a:t>
            </a:r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活用で、政令市を含む全市町村で行う</a:t>
            </a:r>
            <a:r>
              <a:rPr kumimoji="1" lang="en-US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万人規模は全国最大級</a:t>
            </a:r>
            <a:endParaRPr lang="en-US" altLang="ja-JP" sz="2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特定健診データを直接連携、健康活動データを見える化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～特定健診データ</a:t>
            </a:r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と</a:t>
            </a:r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個人の健康活動の連携は都道府県では初の取り組み　　</a:t>
            </a:r>
            <a:endParaRPr lang="en-US" altLang="ja-JP" sz="2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毎週抽選の実施</a:t>
            </a:r>
            <a:endParaRPr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442913" indent="-442913"/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～毎月抽選に加え、毎週抽選を行うことで、楽しみながら続けていただく機会をより多く提供</a:t>
            </a:r>
            <a:endParaRPr lang="en-US" altLang="ja-JP" sz="2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ja-JP" altLang="en-US" sz="24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特典に、複数の電子マネーを用意</a:t>
            </a:r>
            <a:endParaRPr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～お持ちのカードに合わせて、チャージできる選べる電子マネー</a:t>
            </a:r>
            <a:endParaRPr lang="en-US" altLang="ja-JP" sz="2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831088" y="3861048"/>
            <a:ext cx="8496944" cy="47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6393160" y="6537784"/>
            <a:ext cx="3753488" cy="47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endParaRPr lang="en-US" altLang="ja-JP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12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4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906000" cy="432000"/>
          </a:xfrm>
          <a:prstGeom prst="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72000" rIns="91419" bIns="72000" rtlCol="0" anchor="ctr" anchorCtr="0">
            <a:noAutofit/>
          </a:bodyPr>
          <a:lstStyle/>
          <a:p>
            <a:pPr algn="ctr">
              <a:defRPr/>
            </a:pPr>
            <a:r>
              <a:rPr kumimoji="0" lang="ja-JP" altLang="en-US" sz="2200" b="1" kern="0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</a:t>
            </a:r>
            <a:r>
              <a:rPr kumimoji="0" lang="ja-JP" altLang="en-US" sz="2200" b="1" kern="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スケジュール、イベント</a:t>
            </a:r>
            <a:endParaRPr kumimoji="0" lang="ja-JP" altLang="en-US" sz="2200" b="1" kern="0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32520" y="576064"/>
            <a:ext cx="8496944" cy="1700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554648" y="980728"/>
            <a:ext cx="8862848" cy="2129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6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848544" y="836664"/>
            <a:ext cx="2304256" cy="36004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今後のスケジュール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554648" y="3557099"/>
            <a:ext cx="8862848" cy="30795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u="sng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261938" indent="-261938"/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48544" y="3409944"/>
            <a:ext cx="2953772" cy="291529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モデルエリアのイベント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2008758" y="4940876"/>
            <a:ext cx="5796096" cy="1512460"/>
            <a:chOff x="992560" y="2531937"/>
            <a:chExt cx="8352984" cy="2553247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2600" y="3026060"/>
              <a:ext cx="7632848" cy="1900486"/>
            </a:xfrm>
            <a:prstGeom prst="rect">
              <a:avLst/>
            </a:prstGeom>
          </p:spPr>
        </p:pic>
        <p:sp>
          <p:nvSpPr>
            <p:cNvPr id="11" name="正方形/長方形 10"/>
            <p:cNvSpPr/>
            <p:nvPr/>
          </p:nvSpPr>
          <p:spPr>
            <a:xfrm>
              <a:off x="1436267" y="2534871"/>
              <a:ext cx="2016224" cy="3158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algn="ctr"/>
              <a:r>
                <a:rPr lang="ja-JP" altLang="en-US" sz="14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Meiryo UI" panose="020B0604030504040204" pitchFamily="50" charset="-128"/>
                </a:rPr>
                <a:t>アスマイル</a:t>
              </a:r>
              <a:r>
                <a:rPr lang="en-US" altLang="ja-JP" sz="14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Meiryo UI" panose="020B0604030504040204" pitchFamily="50" charset="-128"/>
                </a:rPr>
                <a:t>PR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4363020" y="2535365"/>
              <a:ext cx="1557536" cy="2622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algn="ctr"/>
              <a:r>
                <a:rPr lang="ja-JP" altLang="en-US" sz="14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Meiryo UI" panose="020B0604030504040204" pitchFamily="50" charset="-128"/>
                </a:rPr>
                <a:t>健康相談会</a:t>
              </a:r>
              <a:endPara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7041232" y="2531937"/>
              <a:ext cx="1564787" cy="3171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algn="ctr"/>
              <a:r>
                <a:rPr lang="ja-JP" altLang="en-US" sz="1400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Meiryo UI" panose="020B0604030504040204" pitchFamily="50" charset="-128"/>
                </a:rPr>
                <a:t>歯科相談会</a:t>
              </a:r>
              <a:endPara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992560" y="2653989"/>
              <a:ext cx="8352984" cy="2431195"/>
            </a:xfrm>
            <a:prstGeom prst="rect">
              <a:avLst/>
            </a:prstGeom>
            <a:noFill/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角丸四角形 15"/>
          <p:cNvSpPr/>
          <p:nvPr/>
        </p:nvSpPr>
        <p:spPr>
          <a:xfrm>
            <a:off x="1208469" y="3795445"/>
            <a:ext cx="2168329" cy="92969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▼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26</a:t>
            </a:r>
            <a:r>
              <a:rPr lang="ja-JP" altLang="en-US" sz="1400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27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261938" indent="-261938"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イオンモール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marL="261938" indent="-261938"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鶴見緑地（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大阪市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023059" y="3795445"/>
            <a:ext cx="2011871" cy="91507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▼</a:t>
            </a:r>
            <a:r>
              <a:rPr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2/2, 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3</a:t>
            </a: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イオンモール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大日（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門真市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6681192" y="3795445"/>
            <a:ext cx="2088231" cy="92969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▼</a:t>
            </a:r>
            <a:r>
              <a:rPr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2/16</a:t>
            </a:r>
            <a:r>
              <a:rPr lang="ja-JP" altLang="en-US" sz="1400" dirty="0" err="1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，</a:t>
            </a:r>
            <a:r>
              <a:rPr lang="en-US" altLang="ja-JP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17</a:t>
            </a:r>
          </a:p>
          <a:p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ピアッツァ５（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岬町</a:t>
            </a:r>
            <a:r>
              <a:rPr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287435" y="1442525"/>
            <a:ext cx="3350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▼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月～　</a:t>
            </a:r>
            <a:endParaRPr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本格実施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（府内全市町村）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841337" y="1433826"/>
            <a:ext cx="3120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▼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日～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モデル実施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（大阪市・門真市・岬町）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502577" y="1617974"/>
            <a:ext cx="978408" cy="7279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7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 b="17450"/>
          <a:stretch/>
        </p:blipFill>
        <p:spPr>
          <a:xfrm>
            <a:off x="-15552" y="589113"/>
            <a:ext cx="9927336" cy="488604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9345544" y="68374"/>
            <a:ext cx="504000" cy="288000"/>
          </a:xfrm>
        </p:spPr>
        <p:txBody>
          <a:bodyPr/>
          <a:lstStyle/>
          <a:p>
            <a:r>
              <a:rPr lang="en-US" altLang="ja-JP" dirty="0" smtClean="0"/>
              <a:t>6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28464" y="1753175"/>
            <a:ext cx="9697452" cy="2518574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32520" y="618034"/>
            <a:ext cx="8496944" cy="35283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endParaRPr kumimoji="1" lang="en-US" altLang="ja-JP" sz="2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endParaRPr kumimoji="1" lang="en-US" altLang="ja-JP" sz="2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①</a:t>
            </a:r>
            <a:r>
              <a:rPr kumimoji="1" lang="en-US" altLang="ja-JP" sz="2400" b="1" dirty="0" smtClean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『</a:t>
            </a:r>
            <a:r>
              <a:rPr kumimoji="1" lang="ja-JP" altLang="en-US" sz="2400" b="1" dirty="0" smtClean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アスマイル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ホームページ</a:t>
            </a:r>
            <a:endParaRPr lang="en-US" altLang="ja-JP" sz="2400" b="1" dirty="0" smtClean="0">
              <a:solidFill>
                <a:srgbClr val="FF0000"/>
              </a:solidFill>
              <a:effectLst>
                <a:outerShdw blurRad="38100" dist="63500" dir="2700000" algn="tl">
                  <a:srgbClr val="FF0000">
                    <a:alpha val="3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URL</a:t>
            </a:r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2400" b="1" dirty="0" smtClean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https://www.asmile.pref.osaka.jp</a:t>
            </a:r>
          </a:p>
          <a:p>
            <a:pPr algn="ctr"/>
            <a:endParaRPr lang="en-US" altLang="ja-JP" sz="2400" b="1" dirty="0" smtClean="0">
              <a:solidFill>
                <a:srgbClr val="FF0000"/>
              </a:solidFill>
              <a:effectLst>
                <a:outerShdw blurRad="38100" dist="63500" dir="2700000" algn="tl">
                  <a:srgbClr val="FF0000">
                    <a:alpha val="3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400" b="1" dirty="0" smtClean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　　　　　　　　　　で検索！</a:t>
            </a:r>
            <a:endParaRPr lang="en-US" altLang="ja-JP" sz="2400" b="1" dirty="0" smtClean="0">
              <a:solidFill>
                <a:srgbClr val="FF0000"/>
              </a:solidFill>
              <a:effectLst>
                <a:outerShdw blurRad="38100" dist="63500" dir="2700000" algn="tl">
                  <a:srgbClr val="FF0000">
                    <a:alpha val="3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rgbClr val="FF0000"/>
              </a:solidFill>
              <a:effectLst>
                <a:outerShdw blurRad="38100" dist="63500" dir="2700000" algn="tl">
                  <a:srgbClr val="FF0000">
                    <a:alpha val="3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②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『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アスマイル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』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アプリ（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21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63500" dir="2700000" algn="tl">
                    <a:srgbClr val="FF0000">
                      <a:alpha val="30000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日ダウンロード開始）</a:t>
            </a:r>
            <a:endParaRPr lang="en-US" altLang="ja-JP" sz="2400" b="1" dirty="0">
              <a:solidFill>
                <a:srgbClr val="FF0000"/>
              </a:solidFill>
              <a:effectLst>
                <a:outerShdw blurRad="38100" dist="63500" dir="2700000" algn="tl">
                  <a:srgbClr val="FF0000">
                    <a:alpha val="3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rgbClr val="FF0000"/>
              </a:solidFill>
              <a:effectLst>
                <a:outerShdw blurRad="38100" dist="63500" dir="2700000" algn="tl">
                  <a:srgbClr val="FF0000">
                    <a:alpha val="30000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l="4980" t="1614" r="7128" b="1726"/>
          <a:stretch/>
        </p:blipFill>
        <p:spPr>
          <a:xfrm>
            <a:off x="7468363" y="4146426"/>
            <a:ext cx="918447" cy="1956691"/>
          </a:xfrm>
          <a:prstGeom prst="roundRect">
            <a:avLst>
              <a:gd name="adj" fmla="val 8546"/>
            </a:avLst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8624039" y="4106714"/>
            <a:ext cx="918447" cy="1956691"/>
            <a:chOff x="5644650" y="4493647"/>
            <a:chExt cx="918447" cy="1956691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3"/>
            <a:srcRect l="4980" t="1614" r="7128" b="1726"/>
            <a:stretch/>
          </p:blipFill>
          <p:spPr>
            <a:xfrm>
              <a:off x="5644650" y="4493647"/>
              <a:ext cx="918447" cy="1956691"/>
            </a:xfrm>
            <a:prstGeom prst="roundRect">
              <a:avLst>
                <a:gd name="adj" fmla="val 8546"/>
              </a:avLst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218" y="4740315"/>
              <a:ext cx="831309" cy="1512168"/>
            </a:xfrm>
            <a:prstGeom prst="rect">
              <a:avLst/>
            </a:prstGeom>
          </p:spPr>
        </p:pic>
      </p:grpSp>
      <p:sp>
        <p:nvSpPr>
          <p:cNvPr id="10" name="正方形/長方形 9"/>
          <p:cNvSpPr/>
          <p:nvPr/>
        </p:nvSpPr>
        <p:spPr>
          <a:xfrm>
            <a:off x="0" y="0"/>
            <a:ext cx="9906000" cy="432000"/>
          </a:xfrm>
          <a:prstGeom prst="rect">
            <a:avLst/>
          </a:prstGeom>
          <a:solidFill>
            <a:srgbClr val="0066FF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1419" tIns="72000" rIns="91419" bIns="72000" rtlCol="0" anchor="ctr" anchorCtr="0">
            <a:noAutofit/>
          </a:bodyPr>
          <a:lstStyle/>
          <a:p>
            <a:pPr algn="ctr">
              <a:defRPr/>
            </a:pPr>
            <a:r>
              <a:rPr kumimoji="0" lang="ja-JP" altLang="en-US" sz="2200" b="1" kern="0" dirty="0" smtClean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ホームページとアプリ</a:t>
            </a:r>
            <a:endParaRPr kumimoji="0" lang="ja-JP" altLang="en-US" sz="2200" b="1" kern="0" dirty="0">
              <a:solidFill>
                <a:prstClr val="white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図 12" descr="D:\YamamotoK2\Desktop\作業用\健活１０ロゴ\ロゴ\Y_moji-mark_yok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85" y="5621890"/>
            <a:ext cx="1744494" cy="580043"/>
          </a:xfrm>
          <a:prstGeom prst="rect">
            <a:avLst/>
          </a:prstGeom>
          <a:noFill/>
          <a:ln w="3175">
            <a:noFill/>
          </a:ln>
        </p:spPr>
      </p:pic>
      <p:sp>
        <p:nvSpPr>
          <p:cNvPr id="14" name="角丸四角形 13"/>
          <p:cNvSpPr/>
          <p:nvPr/>
        </p:nvSpPr>
        <p:spPr>
          <a:xfrm>
            <a:off x="2116223" y="2852936"/>
            <a:ext cx="3513316" cy="5117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おおさかアスマイル</a:t>
            </a:r>
            <a:endParaRPr kumimoji="1" lang="ja-JP" altLang="en-US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084653" y="2918472"/>
            <a:ext cx="457167" cy="262143"/>
            <a:chOff x="5670646" y="1988840"/>
            <a:chExt cx="1635560" cy="937416"/>
          </a:xfrm>
          <a:solidFill>
            <a:schemeClr val="bg1"/>
          </a:solidFill>
        </p:grpSpPr>
        <p:sp>
          <p:nvSpPr>
            <p:cNvPr id="17" name="フローチャート: 端子 16"/>
            <p:cNvSpPr/>
            <p:nvPr/>
          </p:nvSpPr>
          <p:spPr>
            <a:xfrm rot="13397948">
              <a:off x="5682570" y="2575102"/>
              <a:ext cx="1623636" cy="351154"/>
            </a:xfrm>
            <a:prstGeom prst="flowChartTerminator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ローチャート: 結合子 17"/>
            <p:cNvSpPr/>
            <p:nvPr/>
          </p:nvSpPr>
          <p:spPr>
            <a:xfrm>
              <a:off x="5670646" y="1988840"/>
              <a:ext cx="936104" cy="812916"/>
            </a:xfrm>
            <a:prstGeom prst="flowChartConnector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0" name="直線コネクタ 19"/>
          <p:cNvCxnSpPr/>
          <p:nvPr/>
        </p:nvCxnSpPr>
        <p:spPr>
          <a:xfrm>
            <a:off x="4880992" y="2852936"/>
            <a:ext cx="0" cy="511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80" y="5621890"/>
            <a:ext cx="1641974" cy="56966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08" y="5673233"/>
            <a:ext cx="9429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5063</TotalTime>
  <Words>224</Words>
  <Application>Microsoft Office PowerPoint</Application>
  <PresentationFormat>A4 210 x 297 mm</PresentationFormat>
  <Paragraphs>123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HG丸ｺﾞｼｯｸM-PRO</vt:lpstr>
      <vt:lpstr>Meiryo UI</vt:lpstr>
      <vt:lpstr>ＭＳ Ｐゴシック</vt:lpstr>
      <vt:lpstr>メイリオ</vt:lpstr>
      <vt:lpstr>Arial</vt:lpstr>
      <vt:lpstr>Calibri</vt:lpstr>
      <vt:lpstr>Wingdings</vt:lpstr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大阪の将来像</dc:title>
  <dc:creator>和田　真貴子</dc:creator>
  <cp:lastModifiedBy>阪口　功一</cp:lastModifiedBy>
  <cp:revision>1997</cp:revision>
  <cp:lastPrinted>2018-12-26T04:45:38Z</cp:lastPrinted>
  <dcterms:created xsi:type="dcterms:W3CDTF">2015-07-03T07:38:00Z</dcterms:created>
  <dcterms:modified xsi:type="dcterms:W3CDTF">2018-12-26T04:46:11Z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1041-10.8.0.6184</vt:lpwstr>
  </property>
</Properties>
</file>