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</p:sldIdLst>
  <p:sldSz cx="8999538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966" y="1122363"/>
            <a:ext cx="7649607" cy="2387600"/>
          </a:xfrm>
        </p:spPr>
        <p:txBody>
          <a:bodyPr anchor="b"/>
          <a:lstStyle>
            <a:lvl1pPr algn="ctr">
              <a:defRPr sz="590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3602038"/>
            <a:ext cx="6749654" cy="1655762"/>
          </a:xfrm>
        </p:spPr>
        <p:txBody>
          <a:bodyPr/>
          <a:lstStyle>
            <a:lvl1pPr marL="0" indent="0" algn="ctr">
              <a:buNone/>
              <a:defRPr sz="2362"/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ED03-AAE8-41C1-8C6D-3F2FC0A80E8A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20941-D9BA-4BA7-B97E-77E367DB2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052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ED03-AAE8-41C1-8C6D-3F2FC0A80E8A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20941-D9BA-4BA7-B97E-77E367DB2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900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365125"/>
            <a:ext cx="194052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9" y="365125"/>
            <a:ext cx="5709082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ED03-AAE8-41C1-8C6D-3F2FC0A80E8A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20941-D9BA-4BA7-B97E-77E367DB2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935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ED03-AAE8-41C1-8C6D-3F2FC0A80E8A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20941-D9BA-4BA7-B97E-77E367DB2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547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1709740"/>
            <a:ext cx="7762102" cy="2852737"/>
          </a:xfrm>
        </p:spPr>
        <p:txBody>
          <a:bodyPr anchor="b"/>
          <a:lstStyle>
            <a:lvl1pPr>
              <a:defRPr sz="590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4589465"/>
            <a:ext cx="7762102" cy="1500187"/>
          </a:xfrm>
        </p:spPr>
        <p:txBody>
          <a:bodyPr/>
          <a:lstStyle>
            <a:lvl1pPr marL="0" indent="0">
              <a:buNone/>
              <a:defRPr sz="2362">
                <a:solidFill>
                  <a:schemeClr val="tx1"/>
                </a:solidFill>
              </a:defRPr>
            </a:lvl1pPr>
            <a:lvl2pPr marL="449976" indent="0">
              <a:buNone/>
              <a:defRPr sz="1968">
                <a:solidFill>
                  <a:schemeClr val="tx1">
                    <a:tint val="75000"/>
                  </a:schemeClr>
                </a:solidFill>
              </a:defRPr>
            </a:lvl2pPr>
            <a:lvl3pPr marL="899952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3pPr>
            <a:lvl4pPr marL="1349929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4pPr>
            <a:lvl5pPr marL="179990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5pPr>
            <a:lvl6pPr marL="2249881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6pPr>
            <a:lvl7pPr marL="2699857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7pPr>
            <a:lvl8pPr marL="314983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8pPr>
            <a:lvl9pPr marL="359981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ED03-AAE8-41C1-8C6D-3F2FC0A80E8A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20941-D9BA-4BA7-B97E-77E367DB2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153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1825625"/>
            <a:ext cx="3824804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1825625"/>
            <a:ext cx="3824804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ED03-AAE8-41C1-8C6D-3F2FC0A80E8A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20941-D9BA-4BA7-B97E-77E367DB2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46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365127"/>
            <a:ext cx="7762102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1681163"/>
            <a:ext cx="3807226" cy="823912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2505075"/>
            <a:ext cx="3807226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7" y="1681163"/>
            <a:ext cx="3825976" cy="823912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7" y="2505075"/>
            <a:ext cx="3825976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ED03-AAE8-41C1-8C6D-3F2FC0A80E8A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20941-D9BA-4BA7-B97E-77E367DB2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81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ED03-AAE8-41C1-8C6D-3F2FC0A80E8A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20941-D9BA-4BA7-B97E-77E367DB2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91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ED03-AAE8-41C1-8C6D-3F2FC0A80E8A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20941-D9BA-4BA7-B97E-77E367DB2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401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457200"/>
            <a:ext cx="2902585" cy="1600200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987427"/>
            <a:ext cx="4556016" cy="4873625"/>
          </a:xfrm>
        </p:spPr>
        <p:txBody>
          <a:bodyPr/>
          <a:lstStyle>
            <a:lvl1pPr>
              <a:defRPr sz="3149"/>
            </a:lvl1pPr>
            <a:lvl2pPr>
              <a:defRPr sz="2756"/>
            </a:lvl2pPr>
            <a:lvl3pPr>
              <a:defRPr sz="2362"/>
            </a:lvl3pPr>
            <a:lvl4pPr>
              <a:defRPr sz="1968"/>
            </a:lvl4pPr>
            <a:lvl5pPr>
              <a:defRPr sz="1968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057400"/>
            <a:ext cx="2902585" cy="3811588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ED03-AAE8-41C1-8C6D-3F2FC0A80E8A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20941-D9BA-4BA7-B97E-77E367DB2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80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457200"/>
            <a:ext cx="2902585" cy="1600200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987427"/>
            <a:ext cx="4556016" cy="4873625"/>
          </a:xfrm>
        </p:spPr>
        <p:txBody>
          <a:bodyPr anchor="t"/>
          <a:lstStyle>
            <a:lvl1pPr marL="0" indent="0">
              <a:buNone/>
              <a:defRPr sz="3149"/>
            </a:lvl1pPr>
            <a:lvl2pPr marL="449976" indent="0">
              <a:buNone/>
              <a:defRPr sz="2756"/>
            </a:lvl2pPr>
            <a:lvl3pPr marL="899952" indent="0">
              <a:buNone/>
              <a:defRPr sz="2362"/>
            </a:lvl3pPr>
            <a:lvl4pPr marL="1349929" indent="0">
              <a:buNone/>
              <a:defRPr sz="1968"/>
            </a:lvl4pPr>
            <a:lvl5pPr marL="1799905" indent="0">
              <a:buNone/>
              <a:defRPr sz="1968"/>
            </a:lvl5pPr>
            <a:lvl6pPr marL="2249881" indent="0">
              <a:buNone/>
              <a:defRPr sz="1968"/>
            </a:lvl6pPr>
            <a:lvl7pPr marL="2699857" indent="0">
              <a:buNone/>
              <a:defRPr sz="1968"/>
            </a:lvl7pPr>
            <a:lvl8pPr marL="3149834" indent="0">
              <a:buNone/>
              <a:defRPr sz="1968"/>
            </a:lvl8pPr>
            <a:lvl9pPr marL="3599810" indent="0">
              <a:buNone/>
              <a:defRPr sz="1968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057400"/>
            <a:ext cx="2902585" cy="3811588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ED03-AAE8-41C1-8C6D-3F2FC0A80E8A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20941-D9BA-4BA7-B97E-77E367DB2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236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365127"/>
            <a:ext cx="77621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1825625"/>
            <a:ext cx="776210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6356352"/>
            <a:ext cx="20248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5ED03-AAE8-41C1-8C6D-3F2FC0A80E8A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6356352"/>
            <a:ext cx="3037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6356352"/>
            <a:ext cx="20248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20941-D9BA-4BA7-B97E-77E367DB2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015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kumimoji="1" sz="43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4988" indent="-224988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kumimoji="1" sz="2756" kern="1200">
          <a:solidFill>
            <a:schemeClr val="tx1"/>
          </a:solidFill>
          <a:latin typeface="+mn-lt"/>
          <a:ea typeface="+mn-ea"/>
          <a:cs typeface="+mn-cs"/>
        </a:defRPr>
      </a:lvl1pPr>
      <a:lvl2pPr marL="674964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24941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1968" kern="1200">
          <a:solidFill>
            <a:schemeClr val="tx1"/>
          </a:solidFill>
          <a:latin typeface="+mn-lt"/>
          <a:ea typeface="+mn-ea"/>
          <a:cs typeface="+mn-cs"/>
        </a:defRPr>
      </a:lvl3pPr>
      <a:lvl4pPr marL="1574917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2024893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kumimoji="1"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kumimoji="1"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kumimoji="1"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kumimoji="1"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kumimoji="1"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kumimoji="1"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kumimoji="1"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kumimoji="1"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kumimoji="1"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026434"/>
            <a:ext cx="8999538" cy="38976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7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国保</a:t>
            </a:r>
            <a:r>
              <a:rPr lang="ja-JP" altLang="en-US" sz="177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ヘルスアップ支援</a:t>
            </a:r>
            <a:r>
              <a:rPr lang="ja-JP" altLang="en-US" sz="177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事業（平成</a:t>
            </a:r>
            <a:r>
              <a:rPr lang="en-US" altLang="ja-JP" sz="177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31</a:t>
            </a:r>
            <a:r>
              <a:rPr lang="ja-JP" altLang="en-US" sz="177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年度予定）</a:t>
            </a:r>
            <a:endParaRPr lang="ja-JP" altLang="en-US" sz="177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" y="1403561"/>
            <a:ext cx="1901311" cy="296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29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事業内容</a:t>
            </a:r>
            <a:endParaRPr lang="ja-JP" altLang="en-US" sz="1329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9514" y="1741222"/>
            <a:ext cx="8397362" cy="1047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14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pPr marL="210924" indent="-210924">
              <a:buFont typeface="Wingdings" panose="05000000000000000000" pitchFamily="2" charset="2"/>
              <a:buChar char="u"/>
            </a:pPr>
            <a:r>
              <a:rPr lang="ja-JP" altLang="en-US" sz="1034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医療費適正化に向けた保健事業の推進強化が</a:t>
            </a:r>
            <a:r>
              <a:rPr lang="ja-JP" altLang="en-US" sz="1034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急務であり</a:t>
            </a:r>
            <a:r>
              <a:rPr lang="ja-JP" altLang="en-US" sz="1034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、「保健</a:t>
            </a:r>
            <a:r>
              <a:rPr lang="ja-JP" altLang="en-US" sz="1034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事業の</a:t>
            </a:r>
            <a:r>
              <a:rPr lang="ja-JP" altLang="en-US" sz="1034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重点化」、「市町村</a:t>
            </a:r>
            <a:r>
              <a:rPr lang="ja-JP" altLang="en-US" sz="1034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保健事業への支援の強化」の枠組みで事業を具体化。</a:t>
            </a:r>
            <a:endParaRPr lang="en-US" altLang="ja-JP" sz="1034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10924" indent="-210924">
              <a:buFont typeface="Wingdings" panose="05000000000000000000" pitchFamily="2" charset="2"/>
              <a:buChar char="u"/>
            </a:pPr>
            <a:r>
              <a:rPr lang="en-US" altLang="ja-JP" sz="1034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H30</a:t>
            </a:r>
            <a:r>
              <a:rPr lang="ja-JP" altLang="en-US" sz="1034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年度においては、「地域差見える化支援事業」、「対象者抽出ツール開発」を実施。</a:t>
            </a:r>
            <a:endParaRPr lang="en-US" altLang="ja-JP" sz="1034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10924" indent="-210924">
              <a:buFont typeface="Wingdings" panose="05000000000000000000" pitchFamily="2" charset="2"/>
              <a:buChar char="u"/>
            </a:pPr>
            <a:r>
              <a:rPr lang="en-US" altLang="ja-JP" sz="1034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H31</a:t>
            </a:r>
            <a:r>
              <a:rPr lang="ja-JP" altLang="en-US" sz="1034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年度においては、</a:t>
            </a:r>
            <a:r>
              <a:rPr lang="en-US" altLang="ja-JP" sz="1034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H30</a:t>
            </a:r>
            <a:r>
              <a:rPr lang="ja-JP" altLang="en-US" sz="1034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年度に作成配付した成果物を用いて、市町村が、分析に基づき対象者をターゲティング、抽出を行う効率的・効果的な</a:t>
            </a:r>
            <a:endParaRPr lang="en-US" altLang="ja-JP" sz="1034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34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保健事業を展開できるように支援を行う。</a:t>
            </a:r>
            <a:endParaRPr lang="en-US" altLang="ja-JP" sz="1034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10924" indent="-210924">
              <a:buFont typeface="Wingdings" panose="05000000000000000000" pitchFamily="2" charset="2"/>
              <a:buChar char="u"/>
            </a:pPr>
            <a:r>
              <a:rPr lang="ja-JP" altLang="en-US" sz="1034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また、「②保健事業の重点化」の観点から、糖尿病性腎症重症化予防について、市町村アドバイザーを配置する事業を創設する。</a:t>
            </a:r>
          </a:p>
          <a:p>
            <a:pPr marL="210924" indent="-210924">
              <a:buFont typeface="Wingdings" panose="05000000000000000000" pitchFamily="2" charset="2"/>
              <a:buChar char="u"/>
            </a:pPr>
            <a:r>
              <a:rPr lang="en-US" altLang="ja-JP" sz="1034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H30</a:t>
            </a:r>
            <a:r>
              <a:rPr lang="ja-JP" altLang="en-US" sz="1034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年度に創設された「都道府県ヘルスアップ支援事業」（国庫</a:t>
            </a:r>
            <a:r>
              <a:rPr lang="en-US" altLang="ja-JP" sz="1034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034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／</a:t>
            </a:r>
            <a:r>
              <a:rPr lang="en-US" altLang="ja-JP" sz="1034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034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交付）を活用する。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0" y="2989249"/>
            <a:ext cx="8999538" cy="3502952"/>
            <a:chOff x="0" y="3366742"/>
            <a:chExt cx="8999538" cy="2947480"/>
          </a:xfrm>
        </p:grpSpPr>
        <p:sp>
          <p:nvSpPr>
            <p:cNvPr id="10" name="矢印: 五方向 9">
              <a:extLst>
                <a:ext uri="{FF2B5EF4-FFF2-40B4-BE49-F238E27FC236}">
                  <a16:creationId xmlns:a16="http://schemas.microsoft.com/office/drawing/2014/main" id="{6C3DD63B-772F-405A-865D-57DF20D4B4ED}"/>
                </a:ext>
              </a:extLst>
            </p:cNvPr>
            <p:cNvSpPr/>
            <p:nvPr/>
          </p:nvSpPr>
          <p:spPr>
            <a:xfrm>
              <a:off x="2677364" y="3373083"/>
              <a:ext cx="6322174" cy="386360"/>
            </a:xfrm>
            <a:prstGeom prst="homePlate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2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2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/>
              <a:r>
                <a:rPr lang="ja-JP" altLang="en-US" sz="1329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</a:t>
              </a:r>
              <a:r>
                <a:rPr lang="en-US" altLang="ja-JP" sz="1181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H31</a:t>
              </a:r>
              <a:r>
                <a:rPr lang="ja-JP" altLang="en-US" sz="1181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市町村へ情報を提供し、効率的・効果的な保健事業を支援</a:t>
              </a:r>
              <a:endParaRPr lang="en-US" altLang="ja-JP" sz="1181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lang="ja-JP" altLang="en-US" sz="1181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 　　　　　　　　　医療費適正化の観点から、定期的・計画的な指導助言</a:t>
              </a:r>
            </a:p>
          </p:txBody>
        </p:sp>
        <p:sp>
          <p:nvSpPr>
            <p:cNvPr id="11" name="矢印: 五方向 8">
              <a:extLst>
                <a:ext uri="{FF2B5EF4-FFF2-40B4-BE49-F238E27FC236}">
                  <a16:creationId xmlns:a16="http://schemas.microsoft.com/office/drawing/2014/main" id="{049FEC19-6945-4C18-A68C-E2AC0A9C7619}"/>
                </a:ext>
              </a:extLst>
            </p:cNvPr>
            <p:cNvSpPr/>
            <p:nvPr/>
          </p:nvSpPr>
          <p:spPr>
            <a:xfrm>
              <a:off x="0" y="3366742"/>
              <a:ext cx="3117201" cy="399846"/>
            </a:xfrm>
            <a:prstGeom prst="homePlat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1181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H30</a:t>
              </a:r>
              <a:r>
                <a:rPr lang="ja-JP" altLang="en-US" sz="1181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都道府県ヘルスアップ創設</a:t>
              </a:r>
              <a:endParaRPr lang="en-US" altLang="ja-JP" sz="1181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r>
                <a:rPr lang="ja-JP" altLang="en-US" sz="886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（共同保険者として市町村を支援）</a:t>
              </a:r>
            </a:p>
          </p:txBody>
        </p:sp>
        <p:sp>
          <p:nvSpPr>
            <p:cNvPr id="14" name="矢印: 五方向 13">
              <a:extLst>
                <a:ext uri="{FF2B5EF4-FFF2-40B4-BE49-F238E27FC236}">
                  <a16:creationId xmlns:a16="http://schemas.microsoft.com/office/drawing/2014/main" id="{BB310B45-E65C-4049-A0B4-8A4A98B30033}"/>
                </a:ext>
              </a:extLst>
            </p:cNvPr>
            <p:cNvSpPr/>
            <p:nvPr/>
          </p:nvSpPr>
          <p:spPr>
            <a:xfrm>
              <a:off x="1" y="4153702"/>
              <a:ext cx="3086534" cy="937543"/>
            </a:xfrm>
            <a:prstGeom prst="homePlat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7496" tIns="33749" rIns="67496" bIns="3374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034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◆地域差見える化支援事業</a:t>
              </a:r>
              <a:endParaRPr lang="en-US" altLang="ja-JP" sz="1034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endParaRPr lang="en-US" altLang="ja-JP" sz="1034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r>
                <a:rPr lang="ja-JP" altLang="en-US" sz="1034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◆対象者抽出ツール開発</a:t>
              </a:r>
            </a:p>
          </p:txBody>
        </p:sp>
        <p:sp>
          <p:nvSpPr>
            <p:cNvPr id="15" name="矢印: 五方向 14">
              <a:extLst>
                <a:ext uri="{FF2B5EF4-FFF2-40B4-BE49-F238E27FC236}">
                  <a16:creationId xmlns:a16="http://schemas.microsoft.com/office/drawing/2014/main" id="{F4589717-31DB-48BD-B279-CAFCE748C650}"/>
                </a:ext>
              </a:extLst>
            </p:cNvPr>
            <p:cNvSpPr/>
            <p:nvPr/>
          </p:nvSpPr>
          <p:spPr>
            <a:xfrm>
              <a:off x="3139625" y="4152576"/>
              <a:ext cx="4449991" cy="250658"/>
            </a:xfrm>
            <a:prstGeom prst="homePlate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2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2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7496" tIns="33749" rIns="67496" bIns="3374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sz="1329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</a:t>
              </a:r>
              <a:r>
                <a:rPr lang="ja-JP" altLang="en-US" sz="1034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◆データを活用した保健事業の推進事業</a:t>
              </a:r>
              <a:endParaRPr lang="en-US" altLang="ja-JP" sz="1034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4E7CBD0D-9EE8-4595-B1B2-C4596D2AAFF5}"/>
                </a:ext>
              </a:extLst>
            </p:cNvPr>
            <p:cNvSpPr/>
            <p:nvPr/>
          </p:nvSpPr>
          <p:spPr>
            <a:xfrm>
              <a:off x="3139624" y="4496975"/>
              <a:ext cx="5859914" cy="327332"/>
            </a:xfrm>
            <a:prstGeom prst="rect">
              <a:avLst/>
            </a:prstGeom>
            <a:effectLst>
              <a:innerShdw blurRad="114300">
                <a:prstClr val="black"/>
              </a:inn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181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課題のある市町村の保健事業を底上げ</a:t>
              </a:r>
            </a:p>
          </p:txBody>
        </p:sp>
        <p:sp>
          <p:nvSpPr>
            <p:cNvPr id="17" name="矢印: 五方向 18">
              <a:extLst>
                <a:ext uri="{FF2B5EF4-FFF2-40B4-BE49-F238E27FC236}">
                  <a16:creationId xmlns:a16="http://schemas.microsoft.com/office/drawing/2014/main" id="{412846ED-160C-406F-BAF0-66D5BE9F685C}"/>
                </a:ext>
              </a:extLst>
            </p:cNvPr>
            <p:cNvSpPr/>
            <p:nvPr/>
          </p:nvSpPr>
          <p:spPr>
            <a:xfrm>
              <a:off x="3139619" y="4838471"/>
              <a:ext cx="4449989" cy="262701"/>
            </a:xfrm>
            <a:prstGeom prst="homePlate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2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2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7496" tIns="33749" rIns="67496" bIns="3374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sz="1329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</a:t>
              </a:r>
              <a:r>
                <a:rPr lang="ja-JP" altLang="en-US" sz="1034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◆市町村保健事業への介入支援事業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6C18D02C-03C8-4C23-B513-8F77B2A973F3}"/>
                </a:ext>
              </a:extLst>
            </p:cNvPr>
            <p:cNvSpPr txBox="1"/>
            <p:nvPr/>
          </p:nvSpPr>
          <p:spPr>
            <a:xfrm>
              <a:off x="7479502" y="4849619"/>
              <a:ext cx="1392225" cy="3070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886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報告会の実施</a:t>
              </a:r>
              <a:endParaRPr lang="en-US" altLang="ja-JP" sz="886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r>
                <a:rPr lang="ja-JP" altLang="en-US" sz="886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（横展開）</a:t>
              </a: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9FD92C75-7D99-44A0-8A01-6B52D7A3D7F0}"/>
                </a:ext>
              </a:extLst>
            </p:cNvPr>
            <p:cNvSpPr/>
            <p:nvPr/>
          </p:nvSpPr>
          <p:spPr>
            <a:xfrm>
              <a:off x="3121927" y="5176162"/>
              <a:ext cx="5877611" cy="243167"/>
            </a:xfrm>
            <a:prstGeom prst="rect">
              <a:avLst/>
            </a:prstGeom>
            <a:effectLst>
              <a:innerShdw blurRad="114300">
                <a:prstClr val="black"/>
              </a:inn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181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市町村の取り組む生活習慣病重症化予防策の強化</a:t>
              </a:r>
            </a:p>
          </p:txBody>
        </p:sp>
        <p:sp>
          <p:nvSpPr>
            <p:cNvPr id="20" name="矢印: 五方向 21">
              <a:extLst>
                <a:ext uri="{FF2B5EF4-FFF2-40B4-BE49-F238E27FC236}">
                  <a16:creationId xmlns:a16="http://schemas.microsoft.com/office/drawing/2014/main" id="{E7DF4918-CBE4-4AB1-93A2-1EF6EE2FCDA1}"/>
                </a:ext>
              </a:extLst>
            </p:cNvPr>
            <p:cNvSpPr/>
            <p:nvPr/>
          </p:nvSpPr>
          <p:spPr>
            <a:xfrm>
              <a:off x="3139618" y="5439182"/>
              <a:ext cx="4467688" cy="253869"/>
            </a:xfrm>
            <a:prstGeom prst="homePlate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2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2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7496" tIns="33749" rIns="67496" bIns="3374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sz="1329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</a:t>
              </a:r>
              <a:r>
                <a:rPr lang="ja-JP" altLang="en-US" sz="1034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◆糖尿病性腎症重症化予防アドバイザー事業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6C18D02C-03C8-4C23-B513-8F77B2A973F3}"/>
                </a:ext>
              </a:extLst>
            </p:cNvPr>
            <p:cNvSpPr txBox="1"/>
            <p:nvPr/>
          </p:nvSpPr>
          <p:spPr>
            <a:xfrm>
              <a:off x="7479502" y="5399369"/>
              <a:ext cx="1392226" cy="3649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886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報告会の実施</a:t>
              </a:r>
              <a:endParaRPr lang="en-US" altLang="ja-JP" sz="886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r>
                <a:rPr lang="ja-JP" altLang="en-US" sz="886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（横展開）</a:t>
              </a:r>
            </a:p>
          </p:txBody>
        </p:sp>
        <p:sp>
          <p:nvSpPr>
            <p:cNvPr id="23" name="矢印: 五方向 26">
              <a:extLst>
                <a:ext uri="{FF2B5EF4-FFF2-40B4-BE49-F238E27FC236}">
                  <a16:creationId xmlns:a16="http://schemas.microsoft.com/office/drawing/2014/main" id="{DC73A8E7-8320-4E73-9AD0-B98E22245F60}"/>
                </a:ext>
              </a:extLst>
            </p:cNvPr>
            <p:cNvSpPr/>
            <p:nvPr/>
          </p:nvSpPr>
          <p:spPr>
            <a:xfrm>
              <a:off x="1" y="6047222"/>
              <a:ext cx="3086534" cy="259795"/>
            </a:xfrm>
            <a:prstGeom prst="homePlat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34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◆大阪府ヘルスアップ支援推進会議設置</a:t>
              </a:r>
            </a:p>
          </p:txBody>
        </p:sp>
        <p:cxnSp>
          <p:nvCxnSpPr>
            <p:cNvPr id="26" name="直線コネクタ 25"/>
            <p:cNvCxnSpPr/>
            <p:nvPr/>
          </p:nvCxnSpPr>
          <p:spPr>
            <a:xfrm>
              <a:off x="3128413" y="3373084"/>
              <a:ext cx="0" cy="2939463"/>
            </a:xfrm>
            <a:prstGeom prst="line">
              <a:avLst/>
            </a:prstGeom>
            <a:ln w="57150">
              <a:prstDash val="dash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4" name="矢印: 五方向 24">
              <a:extLst>
                <a:ext uri="{FF2B5EF4-FFF2-40B4-BE49-F238E27FC236}">
                  <a16:creationId xmlns:a16="http://schemas.microsoft.com/office/drawing/2014/main" id="{6414FA05-B707-4CB4-B326-054CB8621216}"/>
                </a:ext>
              </a:extLst>
            </p:cNvPr>
            <p:cNvSpPr/>
            <p:nvPr/>
          </p:nvSpPr>
          <p:spPr>
            <a:xfrm>
              <a:off x="3121927" y="6053899"/>
              <a:ext cx="5859896" cy="260323"/>
            </a:xfrm>
            <a:prstGeom prst="homePlate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2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2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7496" tIns="33749" rIns="67496" bIns="3374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sz="1181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</a:t>
              </a:r>
              <a:r>
                <a:rPr lang="ja-JP" altLang="en-US" sz="1034" b="1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◆推進会議の開催（年５回）　介入支援チームの設置　</a:t>
              </a: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C4B2EE59-A04F-4BF2-A6F4-39183182E359}"/>
                </a:ext>
              </a:extLst>
            </p:cNvPr>
            <p:cNvSpPr/>
            <p:nvPr/>
          </p:nvSpPr>
          <p:spPr>
            <a:xfrm>
              <a:off x="0" y="3847036"/>
              <a:ext cx="8999538" cy="295614"/>
            </a:xfrm>
            <a:prstGeom prst="rect">
              <a:avLst/>
            </a:prstGeom>
            <a:effectLst>
              <a:innerShdw blurRad="114300">
                <a:prstClr val="black"/>
              </a:inn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181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市町村のデータヘルス推進を支援</a:t>
              </a: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B20B094A-0C36-417A-9690-5156CE9FE764}"/>
                </a:ext>
              </a:extLst>
            </p:cNvPr>
            <p:cNvSpPr/>
            <p:nvPr/>
          </p:nvSpPr>
          <p:spPr>
            <a:xfrm>
              <a:off x="0" y="5754261"/>
              <a:ext cx="8999538" cy="302887"/>
            </a:xfrm>
            <a:prstGeom prst="rect">
              <a:avLst/>
            </a:prstGeom>
            <a:effectLst>
              <a:innerShdw blurRad="114300">
                <a:prstClr val="black"/>
              </a:inn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181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有識者による市町村保健事業への継続的な助言と評価</a:t>
              </a:r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0" y="3560059"/>
            <a:ext cx="8991600" cy="293015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7732572" y="349785"/>
            <a:ext cx="1249251" cy="502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資料３－２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957182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897880"/>
            <a:ext cx="8999538" cy="38976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7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大阪府・国保ヘルスアップ支援事業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18820" y="1622738"/>
            <a:ext cx="2828184" cy="2446987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000" b="1" u="sng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（１）データを活用した保健事業の推進事業</a:t>
            </a:r>
            <a:endParaRPr lang="en-US" altLang="ja-JP" sz="1000" b="1" u="sng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900" b="1" u="sng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「地域差見える化支援ツール」「保健事業対象者抽出ツール」の利活用セミナーの開催</a:t>
            </a:r>
            <a:endParaRPr lang="en-US" altLang="ja-JP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⇒保健事業にデータを有効活用する手法の研修</a:t>
            </a:r>
            <a:endParaRPr lang="en-US" altLang="ja-JP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〇利活用セミナー（市町村向け）</a:t>
            </a:r>
            <a:endParaRPr lang="en-US" altLang="ja-JP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・マニュアルによる説明</a:t>
            </a:r>
            <a:endParaRPr lang="en-US" altLang="ja-JP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・他の保険者等の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データヘルス例</a:t>
            </a:r>
            <a:endParaRPr lang="en-US" altLang="ja-JP" sz="9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（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協会けんぽ等）</a:t>
            </a:r>
            <a:endParaRPr lang="en-US" altLang="ja-JP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・推進会議委員による利活用の助言</a:t>
            </a:r>
            <a:endParaRPr lang="en-US" altLang="ja-JP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〇グループワーク</a:t>
            </a:r>
            <a:r>
              <a:rPr lang="ja-JP" altLang="en-US" sz="900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（市町村向け）</a:t>
            </a:r>
            <a:endParaRPr lang="en-US" altLang="ja-JP" sz="900" u="sng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910625" y="1622738"/>
            <a:ext cx="2787675" cy="2446987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000" b="1" u="sng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（２）市町村保健事業への介入支援事業</a:t>
            </a:r>
            <a:endParaRPr lang="en-US" altLang="ja-JP" sz="900" b="1" u="sng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900" b="1" u="sng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有識者（推進会議委員）が健康指標又は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取組</a:t>
            </a:r>
            <a:endParaRPr lang="en-US" altLang="ja-JP" sz="9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状況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に課題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のある市町村に個別支援を行う。</a:t>
            </a:r>
            <a:endParaRPr lang="en-US" altLang="ja-JP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５市町村、有識者</a:t>
            </a:r>
            <a:r>
              <a:rPr lang="en-US" altLang="ja-JP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名／市町村）</a:t>
            </a: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133585" indent="-133585"/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〇市町村内の地域における固有の特徴、課題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endParaRPr lang="en-US" altLang="ja-JP" sz="9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133585" indent="-133585"/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対応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策について分析・検討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en-US" altLang="ja-JP" sz="9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133585" indent="-133585"/>
            <a:endParaRPr lang="ja-JP" altLang="en-US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〇実施イメージ</a:t>
            </a:r>
          </a:p>
          <a:p>
            <a:pPr marL="267171" lvl="1" indent="-133585">
              <a:buFont typeface="Wingdings" panose="05000000000000000000" pitchFamily="2" charset="2"/>
              <a:buChar char="ü"/>
            </a:pP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１回目　現状のヒアリング</a:t>
            </a:r>
          </a:p>
          <a:p>
            <a:pPr marL="267171" lvl="1" indent="-133585">
              <a:buFont typeface="Wingdings" panose="05000000000000000000" pitchFamily="2" charset="2"/>
              <a:buChar char="ü"/>
            </a:pP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２回目　課題の特定、原因の分析</a:t>
            </a:r>
            <a:endParaRPr lang="en-US" altLang="ja-JP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133586" lvl="1"/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（データシミュレーションを実施）</a:t>
            </a:r>
          </a:p>
          <a:p>
            <a:pPr marL="267171" lvl="1" indent="-133585">
              <a:buFont typeface="Wingdings" panose="05000000000000000000" pitchFamily="2" charset="2"/>
              <a:buChar char="ü"/>
            </a:pP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３回目　具体的な対応策の検討</a:t>
            </a:r>
          </a:p>
          <a:p>
            <a:pPr marL="330448" lvl="1" indent="-196863">
              <a:buFont typeface="Wingdings" panose="05000000000000000000" pitchFamily="2" charset="2"/>
              <a:buChar char="ü"/>
            </a:pP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４回目　具体的な対応策の助言</a:t>
            </a:r>
            <a:r>
              <a:rPr lang="ja-JP" altLang="en-US" sz="812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</a:p>
        </p:txBody>
      </p:sp>
      <p:sp>
        <p:nvSpPr>
          <p:cNvPr id="12" name="角丸四角形 11"/>
          <p:cNvSpPr/>
          <p:nvPr/>
        </p:nvSpPr>
        <p:spPr>
          <a:xfrm>
            <a:off x="5764234" y="1622738"/>
            <a:ext cx="3212341" cy="2446987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000" b="1" u="sng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（３）糖尿病性腎症重症化予防アドバイザー事業</a:t>
            </a:r>
            <a:endParaRPr lang="en-US" altLang="ja-JP" sz="900" b="1" u="sng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900" b="1" u="sng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次の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</a:t>
            </a:r>
            <a:r>
              <a:rPr lang="ja-JP" altLang="en-US" sz="900" u="sng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向けに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アドバイザーを配置</a:t>
            </a:r>
            <a:endParaRPr lang="ja-JP" altLang="en-US" sz="9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・新規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</a:t>
            </a:r>
            <a:r>
              <a:rPr lang="ja-JP" altLang="en-US" sz="9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事業を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開始（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努力支援制度</a:t>
            </a:r>
            <a:r>
              <a:rPr lang="ja-JP" altLang="en-US" sz="9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の評価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獲得）</a:t>
            </a:r>
            <a:endParaRPr lang="en-US" altLang="ja-JP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・人工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透析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予防</a:t>
            </a:r>
            <a:r>
              <a:rPr lang="ja-JP" altLang="en-US" sz="9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等</a:t>
            </a:r>
            <a:r>
              <a:rPr lang="ja-JP" altLang="en-US" sz="9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重度者への対策を実施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医療費適正化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9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9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〇ブロック単位での学習会開催（５地域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9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〇アドバイザーの配置</a:t>
            </a: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・個別ケース・事業実態を踏まえた技術的支援</a:t>
            </a: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・地区医師会、かかりつけ医との関係性の構築支援</a:t>
            </a: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・所管保健所との連携</a:t>
            </a:r>
          </a:p>
        </p:txBody>
      </p:sp>
      <p:sp>
        <p:nvSpPr>
          <p:cNvPr id="3" name="角丸四角形 2"/>
          <p:cNvSpPr/>
          <p:nvPr/>
        </p:nvSpPr>
        <p:spPr>
          <a:xfrm>
            <a:off x="18820" y="4577880"/>
            <a:ext cx="8957755" cy="1807782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b="1" u="sng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（４）大阪府ヘルスアップ推進会議</a:t>
            </a:r>
            <a:endParaRPr lang="en-US" altLang="ja-JP" sz="1000" b="1" u="sng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812" b="1" u="sng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市町村の実施する保健事業に関し、評価・助言を有識者により行い、効果的な実施を支援するため</a:t>
            </a:r>
            <a:endParaRPr lang="en-US" altLang="ja-JP" sz="1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引き続き運営（</a:t>
            </a:r>
            <a:r>
              <a:rPr lang="en-US" altLang="ja-JP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H30</a:t>
            </a:r>
            <a:r>
              <a:rPr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年度設置）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〇利活用セミナーでの助言（当日の講演）</a:t>
            </a:r>
          </a:p>
          <a:p>
            <a:r>
              <a:rPr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〇</a:t>
            </a:r>
            <a:r>
              <a:rPr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介入支援事業において、個別市町村への介入支援を実施するとともに、取り組みを共有し助言</a:t>
            </a:r>
          </a:p>
          <a:p>
            <a:r>
              <a:rPr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〇</a:t>
            </a:r>
            <a:r>
              <a:rPr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糖尿病性腎症重症化予防アドバイザー事業への助言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6066719" y="4894897"/>
            <a:ext cx="2616200" cy="1330883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開催予定</a:t>
            </a:r>
            <a:r>
              <a:rPr lang="en-US" altLang="ja-JP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第</a:t>
            </a:r>
            <a:r>
              <a:rPr lang="en-US" altLang="ja-JP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　年度の方針</a:t>
            </a: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第</a:t>
            </a:r>
            <a:r>
              <a:rPr lang="en-US" altLang="ja-JP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　介入支援取組の方針</a:t>
            </a: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第</a:t>
            </a:r>
            <a:r>
              <a:rPr lang="en-US" altLang="ja-JP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　介入支援チームの報告</a:t>
            </a:r>
          </a:p>
          <a:p>
            <a:pPr marL="526139" indent="-526139"/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第</a:t>
            </a:r>
            <a:r>
              <a:rPr lang="en-US" altLang="ja-JP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　糖尿病性腎症重症化予防アドバイザー事業への助言</a:t>
            </a: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第</a:t>
            </a:r>
            <a:r>
              <a:rPr lang="en-US" altLang="ja-JP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　年度の事業報告・評価、次年度の取組</a:t>
            </a:r>
          </a:p>
          <a:p>
            <a:pPr algn="ctr"/>
            <a:endParaRPr lang="ja-JP" altLang="en-US" sz="886" dirty="0"/>
          </a:p>
        </p:txBody>
      </p:sp>
      <p:sp>
        <p:nvSpPr>
          <p:cNvPr id="14" name="上矢印 13"/>
          <p:cNvSpPr/>
          <p:nvPr/>
        </p:nvSpPr>
        <p:spPr>
          <a:xfrm>
            <a:off x="878393" y="3910222"/>
            <a:ext cx="884385" cy="806959"/>
          </a:xfrm>
          <a:prstGeom prst="up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34" dirty="0"/>
              <a:t>助言</a:t>
            </a:r>
          </a:p>
        </p:txBody>
      </p:sp>
      <p:sp>
        <p:nvSpPr>
          <p:cNvPr id="15" name="上矢印 14"/>
          <p:cNvSpPr/>
          <p:nvPr/>
        </p:nvSpPr>
        <p:spPr>
          <a:xfrm>
            <a:off x="3755926" y="3910221"/>
            <a:ext cx="1081741" cy="806959"/>
          </a:xfrm>
          <a:prstGeom prst="up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12" dirty="0"/>
              <a:t>介入・助言</a:t>
            </a:r>
          </a:p>
        </p:txBody>
      </p:sp>
      <p:sp>
        <p:nvSpPr>
          <p:cNvPr id="16" name="上矢印 15"/>
          <p:cNvSpPr/>
          <p:nvPr/>
        </p:nvSpPr>
        <p:spPr>
          <a:xfrm>
            <a:off x="6882366" y="3922990"/>
            <a:ext cx="884385" cy="806959"/>
          </a:xfrm>
          <a:prstGeom prst="up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34" dirty="0"/>
              <a:t>助言</a:t>
            </a:r>
          </a:p>
        </p:txBody>
      </p:sp>
    </p:spTree>
    <p:extLst>
      <p:ext uri="{BB962C8B-B14F-4D97-AF65-F5344CB8AC3E}">
        <p14:creationId xmlns:p14="http://schemas.microsoft.com/office/powerpoint/2010/main" val="343809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629</TotalTime>
  <Words>287</Words>
  <Application>Microsoft Office PowerPoint</Application>
  <PresentationFormat>ユーザー設定</PresentationFormat>
  <Paragraphs>85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堀　篤子</dc:creator>
  <cp:lastModifiedBy>阪口　功一</cp:lastModifiedBy>
  <cp:revision>56</cp:revision>
  <cp:lastPrinted>2018-11-12T01:54:13Z</cp:lastPrinted>
  <dcterms:created xsi:type="dcterms:W3CDTF">2018-11-08T03:07:32Z</dcterms:created>
  <dcterms:modified xsi:type="dcterms:W3CDTF">2018-12-20T11:30:44Z</dcterms:modified>
</cp:coreProperties>
</file>