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95A1C89-C0E8-4C4C-B682-A26372A797A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2455451-864B-4A48-B398-55E1D61EC25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6564DC19-39EB-47F5-B0EB-4E85B62883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51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4DC19-39EB-47F5-B0EB-4E85B62883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101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8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35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72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18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4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7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23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81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4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5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43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60EB4-3382-4A22-8D4C-CD3384D568B2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46DE-AFB1-4E43-894A-B0C43B3FD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6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9946" y="17013"/>
            <a:ext cx="6858000" cy="437043"/>
          </a:xfrm>
          <a:prstGeom prst="rect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国保ヘルスアップ支援事業</a:t>
            </a:r>
            <a:r>
              <a:rPr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8687" y="491275"/>
            <a:ext cx="6715350" cy="1200405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平成３０年度以降の国保制度改革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により、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都道府県は、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保健事業を含む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医療費適正化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への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取組</a:t>
            </a:r>
            <a:endParaRPr lang="en-US" altLang="ja-JP" sz="1100" kern="100" dirty="0" smtClean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lnSpc>
                <a:spcPts val="1200"/>
              </a:lnSpc>
            </a:pP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市町村好事例の横展開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等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定期的・計画的な指導助言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）の</a:t>
            </a:r>
            <a:r>
              <a:rPr lang="ja-JP" altLang="ja-JP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推進が期待</a:t>
            </a:r>
            <a:r>
              <a:rPr lang="ja-JP" altLang="en-US" sz="1100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される。</a:t>
            </a:r>
            <a:endParaRPr lang="en-US" altLang="ja-JP" sz="1100" kern="100" dirty="0" smtClean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lnSpc>
                <a:spcPts val="1200"/>
              </a:lnSpc>
            </a:pP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lnSpc>
                <a:spcPts val="1200"/>
              </a:lnSpc>
            </a:pP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特定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健診受診率など健康スコアが全国平均より低く、市町村ごとの取組みの格差も大きい</a:t>
            </a:r>
          </a:p>
          <a:p>
            <a:pPr>
              <a:lnSpc>
                <a:spcPts val="1200"/>
              </a:lnSpc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⇒市町村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の健康課題や実施状況の把握、市町村の保健事業の健全な運営を支援する事業を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</a:t>
            </a:r>
            <a:endParaRPr lang="ja-JP" altLang="en-US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687" y="1735224"/>
            <a:ext cx="6737122" cy="360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地域差見える化支援事業～</a:t>
            </a:r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地域実態と課題を総合的に把握　　　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　　　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8686" y="2256982"/>
            <a:ext cx="4230597" cy="1449963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90500" indent="-190500"/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事業の概要</a:t>
            </a: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190500" indent="-190500">
              <a:lnSpc>
                <a:spcPts val="600"/>
              </a:lnSpc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90500" indent="-190500"/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○公的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統計、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ＫＤＢデータ（国保データベースにおける健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診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90500" indent="-190500"/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レセプトデータ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）等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の指標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を地図上で重ね合わすことで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90500" indent="-190500"/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健康指標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にかかる地域の差や特徴等を「見える化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」する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90500" indent="-190500"/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地域診断（評価）のツールを開発。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90500" indent="-190500">
              <a:lnSpc>
                <a:spcPts val="600"/>
              </a:lnSpc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ja-JP" altLang="en-US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74625" indent="-174625"/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○市町村や下記有識者会議で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共有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し、データに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基づく効果的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な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74625" indent="-174625"/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保健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事業を実施する環境整備を行う。</a:t>
            </a:r>
            <a:endParaRPr 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20" name="円柱 19"/>
          <p:cNvSpPr/>
          <p:nvPr/>
        </p:nvSpPr>
        <p:spPr>
          <a:xfrm>
            <a:off x="4370381" y="2219153"/>
            <a:ext cx="1218860" cy="1487793"/>
          </a:xfrm>
          <a:prstGeom prst="can">
            <a:avLst>
              <a:gd name="adj" fmla="val 9301"/>
            </a:avLst>
          </a:prstGeom>
          <a:noFill/>
          <a:ln w="63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en-US" altLang="ja-JP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公的統計・ＫＤＢ</a:t>
            </a:r>
            <a:r>
              <a:rPr lang="en-US" altLang="ja-JP" sz="8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男女比</a:t>
            </a: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世帯　年齢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死亡要因　要介護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医療機関　医療費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外来・入院件数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人工透析者数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疾病（生活習慣病等）</a:t>
            </a: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がん検診、</a:t>
            </a:r>
            <a:r>
              <a:rPr lang="ja-JP" altLang="en-US" sz="8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健診受診状</a:t>
            </a:r>
            <a:endParaRPr lang="en-US" altLang="ja-JP" sz="8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76200" indent="-76200"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8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況</a:t>
            </a:r>
            <a:r>
              <a:rPr lang="ja-JP" altLang="en-US" sz="8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・結果　喫煙率　</a:t>
            </a:r>
            <a:r>
              <a:rPr lang="ja-JP" altLang="en-US" sz="8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等</a:t>
            </a:r>
            <a:endParaRPr lang="ja-JP" altLang="en-US" sz="8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5652785" y="2819033"/>
            <a:ext cx="207651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8688" y="3954274"/>
            <a:ext cx="6737122" cy="5457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保健事業の対象者抽出ツールの開発</a:t>
            </a:r>
            <a:endParaRPr lang="en-US" altLang="ja-JP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～保健事業対象者を容易に抽出　　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2403" y="4796476"/>
            <a:ext cx="4226879" cy="78363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190500" indent="-190500"/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事業の概要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190500" indent="-190500">
              <a:lnSpc>
                <a:spcPts val="600"/>
              </a:lnSpc>
            </a:pPr>
            <a:endParaRPr lang="en-US" altLang="ja-JP" sz="11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○細か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な条件設定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で、市町村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保健事業の対象者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を容易に</a:t>
            </a:r>
            <a:endParaRPr lang="en-US" altLang="ja-JP" sz="1100" kern="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抽出できるツール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を配布し、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市町村保健事業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特定健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診の</a:t>
            </a:r>
            <a:endParaRPr lang="en-US" altLang="ja-JP" sz="1100" kern="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未受診者対策、生活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習慣病の重症化予防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等）の効率化を</a:t>
            </a:r>
            <a:endParaRPr lang="en-US" altLang="ja-JP" sz="1100" kern="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支援</a:t>
            </a:r>
            <a:r>
              <a:rPr lang="ja-JP" altLang="en-US" sz="1100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。</a:t>
            </a:r>
            <a:endParaRPr lang="ja-JP" altLang="en-US" sz="11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435756" y="4632954"/>
            <a:ext cx="2166268" cy="1307198"/>
          </a:xfrm>
          <a:prstGeom prst="rect">
            <a:avLst/>
          </a:prstGeom>
          <a:solidFill>
            <a:schemeClr val="tx2">
              <a:lumMod val="75000"/>
            </a:schemeClr>
          </a:solidFill>
          <a:ln w="63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4480452" y="4621900"/>
            <a:ext cx="2050404" cy="1262423"/>
            <a:chOff x="172784" y="4796829"/>
            <a:chExt cx="2430371" cy="1093454"/>
          </a:xfrm>
        </p:grpSpPr>
        <p:pic>
          <p:nvPicPr>
            <p:cNvPr id="27" name="図 26" descr="C:\Users\nekotarou\AppData\Local\Microsoft\Windows\Temporary Internet Files\Content.IE5\3DRFU70I\acer_iconia_tab_w500_windows_7_tablet_pc_with_keyboard_dock_1[1].jp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99" y="5052414"/>
              <a:ext cx="831025" cy="52212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テキスト ボックス 2"/>
            <p:cNvSpPr txBox="1">
              <a:spLocks noChangeArrowheads="1"/>
            </p:cNvSpPr>
            <p:nvPr/>
          </p:nvSpPr>
          <p:spPr bwMode="auto">
            <a:xfrm>
              <a:off x="172784" y="5623700"/>
              <a:ext cx="1293292" cy="2665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00" b="1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保健事業</a:t>
              </a:r>
              <a:r>
                <a:rPr lang="ja-JP" sz="1000" b="1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対象者</a:t>
              </a:r>
              <a:endParaRPr lang="en-US" altLang="ja-JP" sz="1000" b="1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000" b="1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抽出</a:t>
              </a:r>
              <a:r>
                <a:rPr lang="ja-JP" sz="1000" b="1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ツール</a:t>
              </a:r>
              <a:endParaRPr lang="ja-JP" sz="9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sp>
          <p:nvSpPr>
            <p:cNvPr id="30" name="右矢印 29"/>
            <p:cNvSpPr/>
            <p:nvPr/>
          </p:nvSpPr>
          <p:spPr>
            <a:xfrm>
              <a:off x="1129454" y="5178076"/>
              <a:ext cx="528100" cy="288032"/>
            </a:xfrm>
            <a:prstGeom prst="rightArrow">
              <a:avLst/>
            </a:prstGeom>
            <a:solidFill>
              <a:schemeClr val="accent1"/>
            </a:solidFill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000" b="1" dirty="0">
                  <a:solidFill>
                    <a:schemeClr val="lt1"/>
                  </a:solidFill>
                </a:rPr>
                <a:t>活用</a:t>
              </a:r>
            </a:p>
          </p:txBody>
        </p:sp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>
              <a:off x="1631163" y="5119644"/>
              <a:ext cx="971992" cy="5040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00" b="1" kern="100" dirty="0"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効率的・効果的な保健</a:t>
              </a:r>
              <a:r>
                <a:rPr lang="ja-JP" sz="1000" b="1" kern="100" dirty="0" smtClean="0"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事業</a:t>
              </a:r>
              <a:endParaRPr lang="en-US" altLang="ja-JP" sz="1000" b="1" kern="100" dirty="0" smtClean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000" b="1" kern="1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　</a:t>
              </a:r>
              <a:r>
                <a:rPr lang="ja-JP" sz="1000" b="1" kern="100" dirty="0" smtClean="0"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の実施</a:t>
              </a:r>
              <a:endParaRPr lang="ja-JP" sz="9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188470" y="4796829"/>
              <a:ext cx="940983" cy="240509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00"/>
                </a:lnSpc>
                <a:spcAft>
                  <a:spcPts val="0"/>
                </a:spcAft>
              </a:pPr>
              <a:r>
                <a:rPr lang="ja-JP" sz="1200" b="1" kern="100" dirty="0">
                  <a:solidFill>
                    <a:schemeClr val="bg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市町村</a:t>
              </a:r>
              <a:endParaRPr lang="ja-JP" sz="1050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58686" y="6120936"/>
            <a:ext cx="6737124" cy="6113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事業推進のための有識者会議の設置　　　　　　　　　　　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有識者による地域診断、ターゲティング方針等</a:t>
            </a:r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の支援を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行う体制の構築　　　　　　　　　</a:t>
            </a:r>
          </a:p>
        </p:txBody>
      </p:sp>
      <p:sp>
        <p:nvSpPr>
          <p:cNvPr id="36" name="正方形/長方形 13">
            <a:extLst>
              <a:ext uri="{FF2B5EF4-FFF2-40B4-BE49-F238E27FC236}">
                <a16:creationId xmlns:a16="http://schemas.microsoft.com/office/drawing/2014/main" id="{56A50B51-02EA-4432-8B24-D440D0344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87" y="6876256"/>
            <a:ext cx="6657350" cy="10081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9601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事業の概要</a:t>
            </a: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defTabSz="960120" eaLnBrk="0" fontAlgn="base" hangingPunct="0">
              <a:lnSpc>
                <a:spcPts val="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defTabSz="9601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○大阪府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ヘルスアップ支援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事業（「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市町村・地域差見える化支援」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及び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「保健事業対象者抽出ツール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defTabSz="9601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開発」）の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効果的な実施を支援するための有識者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会議（大阪府ヘルスアップ支援事業推進会議）を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defTabSz="9601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設置する。</a:t>
            </a:r>
            <a:endParaRPr lang="en-US" altLang="ja-JP" sz="11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defTabSz="960120" eaLnBrk="0" fontAlgn="base" hangingPunct="0">
              <a:lnSpc>
                <a:spcPts val="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177800" indent="-177800" defTabSz="9601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〇国保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保健事業の向上のため、健康指標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の低い市町村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等へ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の支援を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行う体制を構築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ja-JP" altLang="en-US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97159" y="8359879"/>
            <a:ext cx="4992415" cy="743460"/>
          </a:xfrm>
          <a:prstGeom prst="roundRect">
            <a:avLst/>
          </a:prstGeom>
          <a:solidFill>
            <a:schemeClr val="tx2"/>
          </a:solidFill>
          <a:ln w="3175"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altLang="ja-JP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事業の効果</a:t>
            </a:r>
            <a:r>
              <a:rPr lang="en-US" altLang="ja-JP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○特定</a:t>
            </a:r>
            <a:r>
              <a:rPr lang="ja-JP" altLang="en-US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健診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受診率向上、</a:t>
            </a:r>
            <a:r>
              <a:rPr lang="ja-JP" altLang="en-US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生活習慣病重症化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予防の</a:t>
            </a:r>
            <a:r>
              <a:rPr lang="ja-JP" altLang="en-US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</a:t>
            </a:r>
            <a:endParaRPr lang="en-US" altLang="ja-JP" sz="12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〇市町村への支援</a:t>
            </a:r>
            <a:r>
              <a:rPr lang="ja-JP" altLang="en-US" sz="12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による大阪府全体の保健事業の底上げ</a:t>
            </a:r>
          </a:p>
        </p:txBody>
      </p:sp>
      <p:sp>
        <p:nvSpPr>
          <p:cNvPr id="37" name="二等辺三角形 36"/>
          <p:cNvSpPr/>
          <p:nvPr/>
        </p:nvSpPr>
        <p:spPr>
          <a:xfrm rot="10800000">
            <a:off x="2709607" y="8028383"/>
            <a:ext cx="1413510" cy="216024"/>
          </a:xfrm>
          <a:prstGeom prst="triangle">
            <a:avLst/>
          </a:prstGeom>
          <a:ln w="3175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974" y="2219153"/>
            <a:ext cx="902522" cy="1375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5571549" y="0"/>
            <a:ext cx="1268759" cy="474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資料３－１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0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153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阪口　功一</cp:lastModifiedBy>
  <cp:revision>43</cp:revision>
  <cp:lastPrinted>2018-08-21T04:00:25Z</cp:lastPrinted>
  <dcterms:created xsi:type="dcterms:W3CDTF">2018-08-09T02:18:36Z</dcterms:created>
  <dcterms:modified xsi:type="dcterms:W3CDTF">2018-12-20T11:30:31Z</dcterms:modified>
</cp:coreProperties>
</file>