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
  </p:notesMasterIdLst>
  <p:sldIdLst>
    <p:sldId id="261" r:id="rId2"/>
    <p:sldId id="256" r:id="rId3"/>
    <p:sldId id="262" r:id="rId4"/>
    <p:sldId id="263" r:id="rId5"/>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5FD0F851-EC5A-4D38-B0AD-8093EC10F338}" styleName="淡色スタイル 1 - アクセント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5A111915-BE36-4E01-A7E5-04B1672EAD32}" styleName="淡色スタイル 2 - アクセント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35758FB7-9AC5-4552-8A53-C91805E547FA}" styleName="テーマ スタイル 1 - アクセント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750" autoAdjust="0"/>
    <p:restoredTop sz="94434" autoAdjust="0"/>
  </p:normalViewPr>
  <p:slideViewPr>
    <p:cSldViewPr>
      <p:cViewPr varScale="1">
        <p:scale>
          <a:sx n="74" d="100"/>
          <a:sy n="74" d="100"/>
        </p:scale>
        <p:origin x="1542" y="7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74A6057D-477C-4764-BC07-DCC020D03686}" type="datetimeFigureOut">
              <a:rPr kumimoji="1" lang="ja-JP" altLang="en-US" smtClean="0"/>
              <a:t>2018/12/26</a:t>
            </a:fld>
            <a:endParaRPr kumimoji="1" lang="ja-JP" altLang="en-US"/>
          </a:p>
        </p:txBody>
      </p:sp>
      <p:sp>
        <p:nvSpPr>
          <p:cNvPr id="4" name="スライド イメージ プレースホルダー 3"/>
          <p:cNvSpPr>
            <a:spLocks noGrp="1" noRot="1" noChangeAspect="1"/>
          </p:cNvSpPr>
          <p:nvPr>
            <p:ph type="sldImg" idx="2"/>
          </p:nvPr>
        </p:nvSpPr>
        <p:spPr>
          <a:xfrm>
            <a:off x="1166813" y="1243013"/>
            <a:ext cx="4473575"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A3FD7110-116F-46CC-9138-DD40F5C060FA}" type="slidenum">
              <a:rPr kumimoji="1" lang="ja-JP" altLang="en-US" smtClean="0"/>
              <a:t>‹#›</a:t>
            </a:fld>
            <a:endParaRPr kumimoji="1" lang="ja-JP" altLang="en-US"/>
          </a:p>
        </p:txBody>
      </p:sp>
    </p:spTree>
    <p:extLst>
      <p:ext uri="{BB962C8B-B14F-4D97-AF65-F5344CB8AC3E}">
        <p14:creationId xmlns:p14="http://schemas.microsoft.com/office/powerpoint/2010/main" val="213281504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A3FD7110-116F-46CC-9138-DD40F5C060FA}" type="slidenum">
              <a:rPr kumimoji="1" lang="ja-JP" altLang="en-US" smtClean="0"/>
              <a:t>2</a:t>
            </a:fld>
            <a:endParaRPr kumimoji="1" lang="ja-JP" altLang="en-US"/>
          </a:p>
        </p:txBody>
      </p:sp>
    </p:spTree>
    <p:extLst>
      <p:ext uri="{BB962C8B-B14F-4D97-AF65-F5344CB8AC3E}">
        <p14:creationId xmlns:p14="http://schemas.microsoft.com/office/powerpoint/2010/main" val="1104200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AE4F4EAD-E361-4430-9CD9-434E97740B39}" type="datetime1">
              <a:rPr kumimoji="1" lang="ja-JP" altLang="en-US" smtClean="0"/>
              <a:t>2018/12/26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31648738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E3936E05-CCD5-447C-8D83-F1A2A576C191}" type="datetime1">
              <a:rPr kumimoji="1" lang="ja-JP" altLang="en-US" smtClean="0"/>
              <a:t>2018/12/26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14301383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F2D48187-BDFB-4C61-8752-57402DA1607B}" type="datetime1">
              <a:rPr kumimoji="1" lang="ja-JP" altLang="en-US" smtClean="0"/>
              <a:t>2018/12/26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6000334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D5671CA5-1782-4302-A9C2-953486804FB6}" type="datetime1">
              <a:rPr kumimoji="1" lang="ja-JP" altLang="en-US" smtClean="0"/>
              <a:t>2018/12/26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22469436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F2E0D5F2-6B90-4ADD-8911-89BABAFE9990}" type="datetime1">
              <a:rPr kumimoji="1" lang="ja-JP" altLang="en-US" smtClean="0"/>
              <a:t>2018/12/26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16118613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DC3DBB5F-1201-42A3-8069-B8655F5FE47B}" type="datetime1">
              <a:rPr kumimoji="1" lang="ja-JP" altLang="en-US" smtClean="0"/>
              <a:t>2018/12/26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25070578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5CE39BDF-877B-42D7-A4EC-25074B3B56A3}" type="datetime1">
              <a:rPr kumimoji="1" lang="ja-JP" altLang="en-US" smtClean="0"/>
              <a:t>2018/12/26</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18550901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A41A5E9D-E3A3-4219-B393-2A66A947075A}" type="datetime1">
              <a:rPr kumimoji="1" lang="ja-JP" altLang="en-US" smtClean="0"/>
              <a:t>2018/12/26</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15496900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3DCB71C7-43EC-49CF-981B-7CE24ED9AD17}" type="datetime1">
              <a:rPr kumimoji="1" lang="ja-JP" altLang="en-US" smtClean="0"/>
              <a:t>2018/12/26</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38085997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482D9CD5-1DB9-48B3-8A15-4DB10AA76CC3}" type="datetime1">
              <a:rPr kumimoji="1" lang="ja-JP" altLang="en-US" smtClean="0"/>
              <a:t>2018/12/26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3333086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CB8201E0-7E27-4EC1-9ECC-CAA7BF3A3E8A}" type="datetime1">
              <a:rPr kumimoji="1" lang="ja-JP" altLang="en-US" smtClean="0"/>
              <a:t>2018/12/26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14054668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5C6F42-6A18-41B2-9FC5-9DD973E18F34}" type="datetime1">
              <a:rPr kumimoji="1" lang="ja-JP" altLang="en-US" smtClean="0"/>
              <a:t>2018/12/26</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50387424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sz="2400" dirty="0" smtClean="0"/>
              <a:t>平成</a:t>
            </a:r>
            <a:r>
              <a:rPr kumimoji="1" lang="en-US" altLang="ja-JP" sz="2400" dirty="0" smtClean="0"/>
              <a:t>30</a:t>
            </a:r>
            <a:r>
              <a:rPr kumimoji="1" lang="ja-JP" altLang="en-US" sz="2400" dirty="0" smtClean="0"/>
              <a:t>年度の国保運営にかかる検討状況</a:t>
            </a:r>
            <a:endParaRPr kumimoji="1" lang="ja-JP" altLang="en-US" sz="2400" dirty="0"/>
          </a:p>
        </p:txBody>
      </p:sp>
      <p:sp>
        <p:nvSpPr>
          <p:cNvPr id="3" name="コンテンツ プレースホルダー 2"/>
          <p:cNvSpPr>
            <a:spLocks noGrp="1"/>
          </p:cNvSpPr>
          <p:nvPr>
            <p:ph idx="1"/>
          </p:nvPr>
        </p:nvSpPr>
        <p:spPr/>
        <p:txBody>
          <a:bodyPr>
            <a:normAutofit/>
          </a:bodyPr>
          <a:lstStyle/>
          <a:p>
            <a:pPr marL="0" indent="0">
              <a:buNone/>
            </a:pPr>
            <a:r>
              <a:rPr kumimoji="1" lang="ja-JP" altLang="en-US" sz="1600" dirty="0" smtClean="0"/>
              <a:t>■　大阪府市町村国民健康保険広域化調整会議</a:t>
            </a:r>
            <a:endParaRPr kumimoji="1" lang="en-US" altLang="ja-JP" sz="1600" dirty="0" smtClean="0"/>
          </a:p>
          <a:p>
            <a:pPr marL="0" indent="0">
              <a:buNone/>
            </a:pPr>
            <a:r>
              <a:rPr kumimoji="1" lang="ja-JP" altLang="en-US" sz="1600" dirty="0" smtClean="0"/>
              <a:t>　　　　　　　　　　第</a:t>
            </a:r>
            <a:r>
              <a:rPr kumimoji="1" lang="en-US" altLang="ja-JP" sz="1600" dirty="0" smtClean="0"/>
              <a:t>14</a:t>
            </a:r>
            <a:r>
              <a:rPr kumimoji="1" lang="ja-JP" altLang="en-US" sz="1600" dirty="0" smtClean="0"/>
              <a:t>回　平成</a:t>
            </a:r>
            <a:r>
              <a:rPr kumimoji="1" lang="en-US" altLang="ja-JP" sz="1600" dirty="0" smtClean="0"/>
              <a:t>30</a:t>
            </a:r>
            <a:r>
              <a:rPr kumimoji="1" lang="ja-JP" altLang="en-US" sz="1600" dirty="0" smtClean="0"/>
              <a:t>年５月</a:t>
            </a:r>
            <a:r>
              <a:rPr kumimoji="1" lang="en-US" altLang="ja-JP" sz="1600" dirty="0" smtClean="0"/>
              <a:t>21</a:t>
            </a:r>
            <a:r>
              <a:rPr kumimoji="1" lang="ja-JP" altLang="en-US" sz="1600" dirty="0" smtClean="0"/>
              <a:t>日開催</a:t>
            </a:r>
            <a:endParaRPr kumimoji="1" lang="en-US" altLang="ja-JP" sz="1600" dirty="0" smtClean="0"/>
          </a:p>
          <a:p>
            <a:pPr marL="0" indent="0">
              <a:buNone/>
            </a:pPr>
            <a:r>
              <a:rPr lang="ja-JP" altLang="en-US" sz="1600" dirty="0" smtClean="0"/>
              <a:t>　　　　　　　　　　第</a:t>
            </a:r>
            <a:r>
              <a:rPr lang="en-US" altLang="ja-JP" sz="1600" dirty="0" smtClean="0"/>
              <a:t>15</a:t>
            </a:r>
            <a:r>
              <a:rPr lang="ja-JP" altLang="en-US" sz="1600" dirty="0" smtClean="0"/>
              <a:t>回　平成</a:t>
            </a:r>
            <a:r>
              <a:rPr lang="en-US" altLang="ja-JP" sz="1600" dirty="0" smtClean="0"/>
              <a:t>30</a:t>
            </a:r>
            <a:r>
              <a:rPr lang="ja-JP" altLang="en-US" sz="1600" dirty="0" smtClean="0"/>
              <a:t>年７月</a:t>
            </a:r>
            <a:r>
              <a:rPr lang="en-US" altLang="ja-JP" sz="1600" dirty="0" smtClean="0"/>
              <a:t>17</a:t>
            </a:r>
            <a:r>
              <a:rPr lang="ja-JP" altLang="en-US" sz="1600" dirty="0" smtClean="0"/>
              <a:t>日開催</a:t>
            </a:r>
            <a:endParaRPr lang="en-US" altLang="ja-JP" sz="1600" dirty="0" smtClean="0"/>
          </a:p>
          <a:p>
            <a:pPr marL="0" indent="0">
              <a:buNone/>
            </a:pPr>
            <a:r>
              <a:rPr kumimoji="1" lang="ja-JP" altLang="en-US" sz="1600" dirty="0" smtClean="0"/>
              <a:t>　　　　　　　　　　第</a:t>
            </a:r>
            <a:r>
              <a:rPr kumimoji="1" lang="en-US" altLang="ja-JP" sz="1600" dirty="0" smtClean="0"/>
              <a:t>16</a:t>
            </a:r>
            <a:r>
              <a:rPr kumimoji="1" lang="ja-JP" altLang="en-US" sz="1600" dirty="0" smtClean="0"/>
              <a:t>回　平成</a:t>
            </a:r>
            <a:r>
              <a:rPr kumimoji="1" lang="en-US" altLang="ja-JP" sz="1600" dirty="0" smtClean="0"/>
              <a:t>30</a:t>
            </a:r>
            <a:r>
              <a:rPr kumimoji="1" lang="ja-JP" altLang="en-US" sz="1600" dirty="0" smtClean="0"/>
              <a:t>年</a:t>
            </a:r>
            <a:r>
              <a:rPr kumimoji="1" lang="en-US" altLang="ja-JP" sz="1600" dirty="0" smtClean="0"/>
              <a:t>11</a:t>
            </a:r>
            <a:r>
              <a:rPr kumimoji="1" lang="ja-JP" altLang="en-US" sz="1600" dirty="0" smtClean="0"/>
              <a:t>月</a:t>
            </a:r>
            <a:r>
              <a:rPr kumimoji="1" lang="en-US" altLang="ja-JP" sz="1600" dirty="0" smtClean="0"/>
              <a:t>29</a:t>
            </a:r>
            <a:r>
              <a:rPr kumimoji="1" lang="ja-JP" altLang="en-US" sz="1600" dirty="0" smtClean="0"/>
              <a:t>日開催</a:t>
            </a:r>
            <a:endParaRPr kumimoji="1" lang="en-US" altLang="ja-JP" sz="1600" dirty="0" smtClean="0"/>
          </a:p>
          <a:p>
            <a:pPr marL="0" indent="0">
              <a:buNone/>
            </a:pPr>
            <a:endParaRPr kumimoji="1" lang="en-US" altLang="ja-JP" sz="1600" dirty="0" smtClean="0"/>
          </a:p>
          <a:p>
            <a:pPr marL="0" indent="0">
              <a:buNone/>
            </a:pPr>
            <a:r>
              <a:rPr kumimoji="1" lang="ja-JP" altLang="en-US" sz="1600" dirty="0" smtClean="0"/>
              <a:t>　　　　　　　　　事業運営検討ワーキンググループ</a:t>
            </a:r>
            <a:endParaRPr kumimoji="1" lang="en-US" altLang="ja-JP" sz="1600" dirty="0" smtClean="0"/>
          </a:p>
          <a:p>
            <a:pPr marL="0" indent="0">
              <a:buNone/>
            </a:pPr>
            <a:r>
              <a:rPr kumimoji="1" lang="ja-JP" altLang="en-US" sz="1600" dirty="0" smtClean="0"/>
              <a:t>　　　　　　　　　　　　　　　　　第</a:t>
            </a:r>
            <a:r>
              <a:rPr kumimoji="1" lang="en-US" altLang="ja-JP" sz="1600" dirty="0" smtClean="0"/>
              <a:t>38</a:t>
            </a:r>
            <a:r>
              <a:rPr kumimoji="1" lang="ja-JP" altLang="en-US" sz="1600" dirty="0" smtClean="0"/>
              <a:t>回～第</a:t>
            </a:r>
            <a:r>
              <a:rPr kumimoji="1" lang="en-US" altLang="ja-JP" sz="1600" dirty="0" smtClean="0"/>
              <a:t>41</a:t>
            </a:r>
            <a:r>
              <a:rPr kumimoji="1" lang="ja-JP" altLang="en-US" sz="1600" dirty="0" smtClean="0"/>
              <a:t>回　４回開催</a:t>
            </a:r>
            <a:endParaRPr kumimoji="1" lang="en-US" altLang="ja-JP" sz="1600" dirty="0" smtClean="0"/>
          </a:p>
          <a:p>
            <a:pPr marL="0" indent="0">
              <a:buNone/>
            </a:pPr>
            <a:r>
              <a:rPr lang="ja-JP" altLang="en-US" sz="1600" dirty="0" smtClean="0"/>
              <a:t>　　　　　　　　　財政運営検討ワーキンググループ</a:t>
            </a:r>
            <a:endParaRPr lang="en-US" altLang="ja-JP" sz="1600" dirty="0" smtClean="0"/>
          </a:p>
          <a:p>
            <a:pPr marL="0" indent="0">
              <a:buNone/>
            </a:pPr>
            <a:r>
              <a:rPr kumimoji="1" lang="ja-JP" altLang="en-US" sz="1600" dirty="0" smtClean="0"/>
              <a:t>　　　　　　　　　　　　　　　　　第</a:t>
            </a:r>
            <a:r>
              <a:rPr kumimoji="1" lang="en-US" altLang="ja-JP" sz="1600" dirty="0" smtClean="0"/>
              <a:t>40</a:t>
            </a:r>
            <a:r>
              <a:rPr kumimoji="1" lang="ja-JP" altLang="en-US" sz="1600" dirty="0" smtClean="0"/>
              <a:t>回～第</a:t>
            </a:r>
            <a:r>
              <a:rPr kumimoji="1" lang="en-US" altLang="ja-JP" sz="1600" dirty="0" smtClean="0"/>
              <a:t>44</a:t>
            </a:r>
            <a:r>
              <a:rPr kumimoji="1" lang="ja-JP" altLang="en-US" sz="1600" dirty="0" smtClean="0"/>
              <a:t>回　５回開催</a:t>
            </a:r>
            <a:endParaRPr kumimoji="1" lang="ja-JP" altLang="en-US" sz="1600" dirty="0"/>
          </a:p>
        </p:txBody>
      </p:sp>
      <p:sp>
        <p:nvSpPr>
          <p:cNvPr id="4" name="スライド番号プレースホルダー 3"/>
          <p:cNvSpPr>
            <a:spLocks noGrp="1"/>
          </p:cNvSpPr>
          <p:nvPr>
            <p:ph type="sldNum" sz="quarter" idx="12"/>
          </p:nvPr>
        </p:nvSpPr>
        <p:spPr/>
        <p:txBody>
          <a:bodyPr/>
          <a:lstStyle/>
          <a:p>
            <a:fld id="{E4D4D2C3-0BAC-45EE-BEAA-AC94A6365396}" type="slidenum">
              <a:rPr kumimoji="1" lang="ja-JP" altLang="en-US" smtClean="0"/>
              <a:t>1</a:t>
            </a:fld>
            <a:endParaRPr kumimoji="1" lang="ja-JP" altLang="en-US"/>
          </a:p>
        </p:txBody>
      </p:sp>
      <p:sp>
        <p:nvSpPr>
          <p:cNvPr id="5" name="テキスト ボックス 4"/>
          <p:cNvSpPr txBox="1"/>
          <p:nvPr/>
        </p:nvSpPr>
        <p:spPr>
          <a:xfrm>
            <a:off x="7956376" y="96887"/>
            <a:ext cx="1080120" cy="276999"/>
          </a:xfrm>
          <a:prstGeom prst="rect">
            <a:avLst/>
          </a:prstGeom>
          <a:noFill/>
          <a:ln w="25400">
            <a:solidFill>
              <a:schemeClr val="tx1"/>
            </a:solidFill>
          </a:ln>
        </p:spPr>
        <p:txBody>
          <a:bodyPr wrap="square" rtlCol="0">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r>
              <a:rPr lang="ja-JP" altLang="en-US" sz="1200" b="1" dirty="0" smtClean="0">
                <a:latin typeface="HGSｺﾞｼｯｸE" panose="020B0900000000000000" pitchFamily="50" charset="-128"/>
                <a:ea typeface="HGSｺﾞｼｯｸE" panose="020B0900000000000000" pitchFamily="50" charset="-128"/>
              </a:rPr>
              <a:t>資料１</a:t>
            </a:r>
            <a:endParaRPr kumimoji="1" lang="ja-JP" altLang="en-US" sz="1200" b="1" dirty="0">
              <a:latin typeface="HGSｺﾞｼｯｸE" panose="020B0900000000000000" pitchFamily="50" charset="-128"/>
              <a:ea typeface="HGSｺﾞｼｯｸE" panose="020B0900000000000000" pitchFamily="50" charset="-128"/>
            </a:endParaRPr>
          </a:p>
        </p:txBody>
      </p:sp>
    </p:spTree>
    <p:extLst>
      <p:ext uri="{BB962C8B-B14F-4D97-AF65-F5344CB8AC3E}">
        <p14:creationId xmlns:p14="http://schemas.microsoft.com/office/powerpoint/2010/main" val="13471477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79512" y="116632"/>
            <a:ext cx="8784976" cy="434479"/>
          </a:xfrm>
        </p:spPr>
        <p:txBody>
          <a:bodyPr>
            <a:noAutofit/>
          </a:bodyPr>
          <a:lstStyle/>
          <a:p>
            <a:r>
              <a:rPr kumimoji="1" lang="ja-JP" altLang="en-US" sz="1800" dirty="0">
                <a:latin typeface="HGS創英角ｺﾞｼｯｸUB" panose="020B0900000000000000" pitchFamily="50" charset="-128"/>
                <a:ea typeface="HGS創英角ｺﾞｼｯｸUB" panose="020B0900000000000000" pitchFamily="50" charset="-128"/>
              </a:rPr>
              <a:t>平成</a:t>
            </a:r>
            <a:r>
              <a:rPr kumimoji="1" lang="en-US" altLang="ja-JP" sz="1800" dirty="0">
                <a:latin typeface="HGS創英角ｺﾞｼｯｸUB" panose="020B0900000000000000" pitchFamily="50" charset="-128"/>
                <a:ea typeface="HGS創英角ｺﾞｼｯｸUB" panose="020B0900000000000000" pitchFamily="50" charset="-128"/>
              </a:rPr>
              <a:t>30</a:t>
            </a:r>
            <a:r>
              <a:rPr kumimoji="1" lang="ja-JP" altLang="en-US" sz="1800" dirty="0">
                <a:latin typeface="HGS創英角ｺﾞｼｯｸUB" panose="020B0900000000000000" pitchFamily="50" charset="-128"/>
                <a:ea typeface="HGS創英角ｺﾞｼｯｸUB" panose="020B0900000000000000" pitchFamily="50" charset="-128"/>
              </a:rPr>
              <a:t>年度の事業運営検討Ｗ・Ｇ</a:t>
            </a:r>
            <a:r>
              <a:rPr lang="ja-JP" altLang="en-US" sz="1800" dirty="0">
                <a:latin typeface="HGS創英角ｺﾞｼｯｸUB" panose="020B0900000000000000" pitchFamily="50" charset="-128"/>
                <a:ea typeface="HGS創英角ｺﾞｼｯｸUB" panose="020B0900000000000000" pitchFamily="50" charset="-128"/>
              </a:rPr>
              <a:t>の</a:t>
            </a:r>
            <a:r>
              <a:rPr kumimoji="1" lang="ja-JP" altLang="en-US" sz="1800" dirty="0">
                <a:latin typeface="HGS創英角ｺﾞｼｯｸUB" panose="020B0900000000000000" pitchFamily="50" charset="-128"/>
                <a:ea typeface="HGS創英角ｺﾞｼｯｸUB" panose="020B0900000000000000" pitchFamily="50" charset="-128"/>
              </a:rPr>
              <a:t>検討事項</a:t>
            </a:r>
          </a:p>
        </p:txBody>
      </p:sp>
      <p:graphicFrame>
        <p:nvGraphicFramePr>
          <p:cNvPr id="11" name="表 10"/>
          <p:cNvGraphicFramePr>
            <a:graphicFrameLocks noGrp="1"/>
          </p:cNvGraphicFramePr>
          <p:nvPr>
            <p:extLst>
              <p:ext uri="{D42A27DB-BD31-4B8C-83A1-F6EECF244321}">
                <p14:modId xmlns:p14="http://schemas.microsoft.com/office/powerpoint/2010/main" val="2901548522"/>
              </p:ext>
            </p:extLst>
          </p:nvPr>
        </p:nvGraphicFramePr>
        <p:xfrm>
          <a:off x="302296" y="655216"/>
          <a:ext cx="8518176" cy="2912343"/>
        </p:xfrm>
        <a:graphic>
          <a:graphicData uri="http://schemas.openxmlformats.org/drawingml/2006/table">
            <a:tbl>
              <a:tblPr firstRow="1" bandRow="1">
                <a:tableStyleId>{5940675A-B579-460E-94D1-54222C63F5DA}</a:tableStyleId>
              </a:tblPr>
              <a:tblGrid>
                <a:gridCol w="658688">
                  <a:extLst>
                    <a:ext uri="{9D8B030D-6E8A-4147-A177-3AD203B41FA5}">
                      <a16:colId xmlns:a16="http://schemas.microsoft.com/office/drawing/2014/main" val="20000"/>
                    </a:ext>
                  </a:extLst>
                </a:gridCol>
                <a:gridCol w="576064">
                  <a:extLst>
                    <a:ext uri="{9D8B030D-6E8A-4147-A177-3AD203B41FA5}">
                      <a16:colId xmlns:a16="http://schemas.microsoft.com/office/drawing/2014/main" val="20001"/>
                    </a:ext>
                  </a:extLst>
                </a:gridCol>
                <a:gridCol w="3394992">
                  <a:extLst>
                    <a:ext uri="{9D8B030D-6E8A-4147-A177-3AD203B41FA5}">
                      <a16:colId xmlns:a16="http://schemas.microsoft.com/office/drawing/2014/main" val="20002"/>
                    </a:ext>
                  </a:extLst>
                </a:gridCol>
                <a:gridCol w="1944216">
                  <a:extLst>
                    <a:ext uri="{9D8B030D-6E8A-4147-A177-3AD203B41FA5}">
                      <a16:colId xmlns:a16="http://schemas.microsoft.com/office/drawing/2014/main" val="20003"/>
                    </a:ext>
                  </a:extLst>
                </a:gridCol>
                <a:gridCol w="1944216">
                  <a:extLst>
                    <a:ext uri="{9D8B030D-6E8A-4147-A177-3AD203B41FA5}">
                      <a16:colId xmlns:a16="http://schemas.microsoft.com/office/drawing/2014/main" val="329745643"/>
                    </a:ext>
                  </a:extLst>
                </a:gridCol>
              </a:tblGrid>
              <a:tr h="291063">
                <a:tc rowSpan="2">
                  <a:txBody>
                    <a:bodyPr/>
                    <a:lstStyle/>
                    <a:p>
                      <a:pPr algn="ctr"/>
                      <a:r>
                        <a:rPr kumimoji="1" lang="ja-JP" altLang="en-US" sz="800" dirty="0">
                          <a:solidFill>
                            <a:schemeClr val="tx1"/>
                          </a:solidFill>
                          <a:latin typeface="HGPｺﾞｼｯｸE" panose="020B0900000000000000" pitchFamily="50" charset="-128"/>
                          <a:ea typeface="HGPｺﾞｼｯｸE" panose="020B0900000000000000" pitchFamily="50" charset="-128"/>
                        </a:rPr>
                        <a:t>項目</a:t>
                      </a:r>
                    </a:p>
                  </a:txBody>
                  <a:tcPr anchor="ctr">
                    <a:solidFill>
                      <a:schemeClr val="accent6">
                        <a:lumMod val="60000"/>
                        <a:lumOff val="40000"/>
                      </a:schemeClr>
                    </a:solidFill>
                  </a:tcPr>
                </a:tc>
                <a:tc gridSpan="2">
                  <a:txBody>
                    <a:bodyPr/>
                    <a:lstStyle/>
                    <a:p>
                      <a:pPr algn="ctr"/>
                      <a:r>
                        <a:rPr kumimoji="1" lang="ja-JP" altLang="en-US" sz="800" dirty="0">
                          <a:latin typeface="HGPｺﾞｼｯｸE" panose="020B0900000000000000" pitchFamily="50" charset="-128"/>
                          <a:ea typeface="HGPｺﾞｼｯｸE" panose="020B0900000000000000" pitchFamily="50" charset="-128"/>
                        </a:rPr>
                        <a:t>運営方針等決定状況</a:t>
                      </a:r>
                    </a:p>
                  </a:txBody>
                  <a:tcPr anchor="ctr">
                    <a:lnR w="38100" cap="flat" cmpd="sng" algn="ctr">
                      <a:solidFill>
                        <a:schemeClr val="tx1"/>
                      </a:solidFill>
                      <a:prstDash val="solid"/>
                      <a:round/>
                      <a:headEnd type="none" w="med" len="med"/>
                      <a:tailEnd type="none" w="med" len="med"/>
                    </a:lnR>
                    <a:solidFill>
                      <a:schemeClr val="accent6">
                        <a:lumMod val="60000"/>
                        <a:lumOff val="40000"/>
                      </a:schemeClr>
                    </a:solidFill>
                  </a:tcPr>
                </a:tc>
                <a:tc hMerge="1">
                  <a:txBody>
                    <a:bodyPr/>
                    <a:lstStyle/>
                    <a:p>
                      <a:pPr algn="ctr"/>
                      <a:endParaRPr kumimoji="1" lang="ja-JP" altLang="en-US" dirty="0"/>
                    </a:p>
                  </a:txBody>
                  <a:tcPr/>
                </a:tc>
                <a:tc rowSpan="2">
                  <a:txBody>
                    <a:bodyPr/>
                    <a:lstStyle/>
                    <a:p>
                      <a:pPr algn="ctr"/>
                      <a:r>
                        <a:rPr kumimoji="1" lang="ja-JP" altLang="en-US" sz="800" dirty="0">
                          <a:latin typeface="HGPｺﾞｼｯｸE" panose="020B0900000000000000" pitchFamily="50" charset="-128"/>
                          <a:ea typeface="HGPｺﾞｼｯｸE" panose="020B0900000000000000" pitchFamily="50" charset="-128"/>
                        </a:rPr>
                        <a:t>平成</a:t>
                      </a:r>
                      <a:r>
                        <a:rPr kumimoji="1" lang="en-US" altLang="ja-JP" sz="800" dirty="0">
                          <a:latin typeface="HGPｺﾞｼｯｸE" panose="020B0900000000000000" pitchFamily="50" charset="-128"/>
                          <a:ea typeface="HGPｺﾞｼｯｸE" panose="020B0900000000000000" pitchFamily="50" charset="-128"/>
                        </a:rPr>
                        <a:t>30</a:t>
                      </a:r>
                      <a:r>
                        <a:rPr kumimoji="1" lang="ja-JP" altLang="en-US" sz="800" dirty="0">
                          <a:latin typeface="HGPｺﾞｼｯｸE" panose="020B0900000000000000" pitchFamily="50" charset="-128"/>
                          <a:ea typeface="HGPｺﾞｼｯｸE" panose="020B0900000000000000" pitchFamily="50" charset="-128"/>
                        </a:rPr>
                        <a:t>年度に検討すべき</a:t>
                      </a:r>
                      <a:endParaRPr kumimoji="1" lang="en-US" altLang="ja-JP" sz="800" dirty="0">
                        <a:latin typeface="HGPｺﾞｼｯｸE" panose="020B0900000000000000" pitchFamily="50" charset="-128"/>
                        <a:ea typeface="HGPｺﾞｼｯｸE" panose="020B0900000000000000" pitchFamily="50" charset="-128"/>
                      </a:endParaRPr>
                    </a:p>
                    <a:p>
                      <a:pPr algn="ctr"/>
                      <a:r>
                        <a:rPr kumimoji="1" lang="ja-JP" altLang="en-US" sz="800" dirty="0">
                          <a:latin typeface="HGPｺﾞｼｯｸE" panose="020B0900000000000000" pitchFamily="50" charset="-128"/>
                          <a:ea typeface="HGPｺﾞｼｯｸE" panose="020B0900000000000000" pitchFamily="50" charset="-128"/>
                        </a:rPr>
                        <a:t>主な</a:t>
                      </a:r>
                      <a:r>
                        <a:rPr kumimoji="1" lang="ja-JP" altLang="en-US" sz="800" dirty="0" smtClean="0">
                          <a:latin typeface="HGPｺﾞｼｯｸE" panose="020B0900000000000000" pitchFamily="50" charset="-128"/>
                          <a:ea typeface="HGPｺﾞｼｯｸE" panose="020B0900000000000000" pitchFamily="50" charset="-128"/>
                        </a:rPr>
                        <a:t>事項</a:t>
                      </a:r>
                      <a:endParaRPr kumimoji="1" lang="ja-JP" altLang="en-US" sz="800" dirty="0">
                        <a:latin typeface="HGPｺﾞｼｯｸE" panose="020B0900000000000000" pitchFamily="50" charset="-128"/>
                        <a:ea typeface="HGPｺﾞｼｯｸE" panose="020B09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solidFill>
                      <a:schemeClr val="accent6">
                        <a:lumMod val="60000"/>
                        <a:lumOff val="40000"/>
                      </a:schemeClr>
                    </a:solidFill>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800" dirty="0" smtClean="0">
                          <a:solidFill>
                            <a:schemeClr val="tx1"/>
                          </a:solidFill>
                          <a:latin typeface="HGPｺﾞｼｯｸE" panose="020B0900000000000000" pitchFamily="50" charset="-128"/>
                          <a:ea typeface="HGPｺﾞｼｯｸE" panose="020B0900000000000000" pitchFamily="50" charset="-128"/>
                        </a:rPr>
                        <a:t>これ</a:t>
                      </a:r>
                      <a:r>
                        <a:rPr kumimoji="1" lang="ja-JP" altLang="en-US" sz="800" dirty="0">
                          <a:solidFill>
                            <a:schemeClr val="tx1"/>
                          </a:solidFill>
                          <a:latin typeface="HGPｺﾞｼｯｸE" panose="020B0900000000000000" pitchFamily="50" charset="-128"/>
                          <a:ea typeface="HGPｺﾞｼｯｸE" panose="020B0900000000000000" pitchFamily="50" charset="-128"/>
                        </a:rPr>
                        <a:t>までの検討状況</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solidFill>
                      <a:schemeClr val="accent6">
                        <a:lumMod val="60000"/>
                        <a:lumOff val="40000"/>
                      </a:schemeClr>
                    </a:solidFill>
                  </a:tcPr>
                </a:tc>
                <a:extLst>
                  <a:ext uri="{0D108BD9-81ED-4DB2-BD59-A6C34878D82A}">
                    <a16:rowId xmlns:a16="http://schemas.microsoft.com/office/drawing/2014/main" val="10000"/>
                  </a:ext>
                </a:extLst>
              </a:tr>
              <a:tr h="135187">
                <a:tc vMerge="1">
                  <a:txBody>
                    <a:bodyPr/>
                    <a:lstStyle/>
                    <a:p>
                      <a:endParaRPr kumimoji="1" lang="ja-JP" altLang="en-US"/>
                    </a:p>
                  </a:txBody>
                  <a:tcPr/>
                </a:tc>
                <a:tc>
                  <a:txBody>
                    <a:bodyPr/>
                    <a:lstStyle/>
                    <a:p>
                      <a:pPr algn="ctr"/>
                      <a:r>
                        <a:rPr kumimoji="1" lang="ja-JP" altLang="en-US" sz="800" dirty="0">
                          <a:solidFill>
                            <a:schemeClr val="tx1"/>
                          </a:solidFill>
                          <a:latin typeface="HGPｺﾞｼｯｸE" panose="020B0900000000000000" pitchFamily="50" charset="-128"/>
                          <a:ea typeface="HGPｺﾞｼｯｸE" panose="020B0900000000000000" pitchFamily="50" charset="-128"/>
                        </a:rPr>
                        <a:t>方向性</a:t>
                      </a:r>
                    </a:p>
                  </a:txBody>
                  <a:tcPr anchor="ctr">
                    <a:solidFill>
                      <a:schemeClr val="accent6">
                        <a:lumMod val="60000"/>
                        <a:lumOff val="40000"/>
                      </a:schemeClr>
                    </a:solidFill>
                  </a:tcPr>
                </a:tc>
                <a:tc>
                  <a:txBody>
                    <a:bodyPr/>
                    <a:lstStyle/>
                    <a:p>
                      <a:pPr algn="ctr"/>
                      <a:r>
                        <a:rPr kumimoji="1" lang="ja-JP" altLang="en-US" sz="800" dirty="0">
                          <a:solidFill>
                            <a:schemeClr val="tx1"/>
                          </a:solidFill>
                          <a:latin typeface="HGPｺﾞｼｯｸE" panose="020B0900000000000000" pitchFamily="50" charset="-128"/>
                          <a:ea typeface="HGPｺﾞｼｯｸE" panose="020B0900000000000000" pitchFamily="50" charset="-128"/>
                        </a:rPr>
                        <a:t>基　　　　準　　　　等</a:t>
                      </a:r>
                    </a:p>
                  </a:txBody>
                  <a:tcPr anchor="ctr">
                    <a:lnR w="38100" cap="flat" cmpd="sng" algn="ctr">
                      <a:solidFill>
                        <a:schemeClr val="tx1"/>
                      </a:solidFill>
                      <a:prstDash val="solid"/>
                      <a:round/>
                      <a:headEnd type="none" w="med" len="med"/>
                      <a:tailEnd type="none" w="med" len="med"/>
                    </a:lnR>
                    <a:solidFill>
                      <a:schemeClr val="accent6">
                        <a:lumMod val="60000"/>
                        <a:lumOff val="40000"/>
                      </a:schemeClr>
                    </a:solidFill>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10001"/>
                  </a:ext>
                </a:extLst>
              </a:tr>
              <a:tr h="1618600">
                <a:tc>
                  <a:txBody>
                    <a:bodyPr/>
                    <a:lstStyle/>
                    <a:p>
                      <a:r>
                        <a:rPr kumimoji="1" lang="ja-JP" altLang="en-US" sz="800" dirty="0">
                          <a:solidFill>
                            <a:schemeClr val="tx1"/>
                          </a:solidFill>
                          <a:latin typeface="HGPｺﾞｼｯｸM" panose="020B0600000000000000" pitchFamily="50" charset="-128"/>
                          <a:ea typeface="HGPｺﾞｼｯｸM" panose="020B0600000000000000" pitchFamily="50" charset="-128"/>
                        </a:rPr>
                        <a:t>保健事業</a:t>
                      </a:r>
                    </a:p>
                  </a:txBody>
                  <a:tcPr anchor="ctr"/>
                </a:tc>
                <a:tc>
                  <a:txBody>
                    <a:bodyPr/>
                    <a:lstStyle/>
                    <a:p>
                      <a:pPr algn="ctr"/>
                      <a:r>
                        <a:rPr kumimoji="1" lang="ja-JP" altLang="en-US" sz="800" dirty="0">
                          <a:solidFill>
                            <a:schemeClr val="tx1"/>
                          </a:solidFill>
                          <a:latin typeface="HGPｺﾞｼｯｸM" panose="020B0600000000000000" pitchFamily="50" charset="-128"/>
                          <a:ea typeface="HGPｺﾞｼｯｸM" panose="020B0600000000000000" pitchFamily="50" charset="-128"/>
                        </a:rPr>
                        <a:t>統一</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tc>
                <a:tc>
                  <a:txBody>
                    <a:bodyPr/>
                    <a:lstStyle/>
                    <a:p>
                      <a:pPr marL="0" indent="0">
                        <a:buFont typeface="Wingdings" panose="05000000000000000000" pitchFamily="2" charset="2"/>
                        <a:buNone/>
                      </a:pPr>
                      <a:r>
                        <a:rPr kumimoji="1" lang="ja-JP" altLang="en-US" sz="800" dirty="0">
                          <a:solidFill>
                            <a:schemeClr val="tx1"/>
                          </a:solidFill>
                          <a:latin typeface="HGPｺﾞｼｯｸM" panose="020B0600000000000000" pitchFamily="50" charset="-128"/>
                          <a:ea typeface="HGPｺﾞｼｯｸM" panose="020B0600000000000000" pitchFamily="50" charset="-128"/>
                        </a:rPr>
                        <a:t>特定健康診査：</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p>
                      <a:pPr marL="0" indent="0">
                        <a:buFont typeface="Wingdings" panose="05000000000000000000" pitchFamily="2" charset="2"/>
                        <a:buNone/>
                      </a:pPr>
                      <a:r>
                        <a:rPr kumimoji="1" lang="ja-JP" altLang="en-US" sz="800" dirty="0">
                          <a:solidFill>
                            <a:schemeClr val="tx1"/>
                          </a:solidFill>
                          <a:latin typeface="HGPｺﾞｼｯｸM" panose="020B0600000000000000" pitchFamily="50" charset="-128"/>
                          <a:ea typeface="HGPｺﾞｼｯｸM" panose="020B0600000000000000" pitchFamily="50" charset="-128"/>
                        </a:rPr>
                        <a:t>血清クレアチニン検査（ｅＧＦＲ） 、血清尿酸検査 、血糖検査（ＨｂＡ１ｃ） について、特定健康診査の基本的な項目に加えて実施</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p>
                      <a:pPr marL="0" indent="0">
                        <a:buFont typeface="Wingdings" panose="05000000000000000000" pitchFamily="2" charset="2"/>
                        <a:buNone/>
                      </a:pP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p>
                      <a:pPr marL="0" indent="0">
                        <a:buFont typeface="Wingdings" panose="05000000000000000000" pitchFamily="2" charset="2"/>
                        <a:buNone/>
                      </a:pPr>
                      <a:r>
                        <a:rPr kumimoji="1" lang="ja-JP" altLang="en-US" sz="800" dirty="0">
                          <a:solidFill>
                            <a:schemeClr val="tx1"/>
                          </a:solidFill>
                          <a:latin typeface="HGPｺﾞｼｯｸM" panose="020B0600000000000000" pitchFamily="50" charset="-128"/>
                          <a:ea typeface="HGPｺﾞｼｯｸM" panose="020B0600000000000000" pitchFamily="50" charset="-128"/>
                        </a:rPr>
                        <a:t>人間ドック：</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p>
                      <a:pPr marL="0" indent="0">
                        <a:buFont typeface="Wingdings" panose="05000000000000000000" pitchFamily="2" charset="2"/>
                        <a:buNone/>
                      </a:pPr>
                      <a:r>
                        <a:rPr kumimoji="1" lang="ja-JP" altLang="en-US" sz="800" dirty="0">
                          <a:solidFill>
                            <a:schemeClr val="tx1"/>
                          </a:solidFill>
                          <a:latin typeface="HGPｺﾞｼｯｸM" panose="020B0600000000000000" pitchFamily="50" charset="-128"/>
                          <a:ea typeface="HGPｺﾞｼｯｸM" panose="020B0600000000000000" pitchFamily="50" charset="-128"/>
                        </a:rPr>
                        <a:t>特定健診の検査項目等を充足する検査項目について、府内全市町村で実施</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p>
                      <a:pPr marL="0" indent="0">
                        <a:buFont typeface="Wingdings" panose="05000000000000000000" pitchFamily="2" charset="2"/>
                        <a:buNone/>
                      </a:pP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p>
                      <a:pPr marL="0" indent="0">
                        <a:buFont typeface="Wingdings" panose="05000000000000000000" pitchFamily="2" charset="2"/>
                        <a:buNone/>
                      </a:pPr>
                      <a:r>
                        <a:rPr kumimoji="1" lang="ja-JP" altLang="en-US" sz="800" dirty="0">
                          <a:solidFill>
                            <a:schemeClr val="tx1"/>
                          </a:solidFill>
                          <a:latin typeface="HGPｺﾞｼｯｸM" panose="020B0600000000000000" pitchFamily="50" charset="-128"/>
                          <a:ea typeface="HGPｺﾞｼｯｸM" panose="020B0600000000000000" pitchFamily="50" charset="-128"/>
                        </a:rPr>
                        <a:t>独自事業分の財源は、標準保険料率（事業費納付金の対象経費）で確保するものとする。標準保険料率で賄う対象経費は、府保険料総額（医療分）の５％を保健事業分として、事業費納付金の対象となる保健事業費（共通分）を除く部分を独自事業分とする。</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lnR w="38100" cap="flat" cmpd="sng" algn="ctr">
                      <a:solidFill>
                        <a:schemeClr val="tx1"/>
                      </a:solidFill>
                      <a:prstDash val="solid"/>
                      <a:round/>
                      <a:headEnd type="none" w="med" len="med"/>
                      <a:tailEnd type="none" w="med" len="med"/>
                    </a:lnR>
                  </a:tcPr>
                </a:tc>
                <a:tc>
                  <a:txBody>
                    <a:bodyPr/>
                    <a:lstStyle/>
                    <a:p>
                      <a:r>
                        <a:rPr lang="ja-JP" altLang="en-US" sz="800" dirty="0" smtClean="0">
                          <a:solidFill>
                            <a:schemeClr val="tx1"/>
                          </a:solidFill>
                          <a:latin typeface="HGPｺﾞｼｯｸM" panose="020B0600000000000000" pitchFamily="50" charset="-128"/>
                          <a:ea typeface="HGPｺﾞｼｯｸM" panose="020B0600000000000000" pitchFamily="50" charset="-128"/>
                        </a:rPr>
                        <a:t>生活習慣病の重症化予防等の取組強化の検討</a:t>
                      </a:r>
                      <a:endParaRPr lang="en-US" altLang="ja-JP" sz="800" dirty="0" smtClean="0">
                        <a:solidFill>
                          <a:schemeClr val="tx1"/>
                        </a:solidFill>
                        <a:latin typeface="HGPｺﾞｼｯｸM" panose="020B0600000000000000" pitchFamily="50" charset="-128"/>
                        <a:ea typeface="HGPｺﾞｼｯｸM" panose="020B0600000000000000" pitchFamily="50" charset="-128"/>
                      </a:endParaRPr>
                    </a:p>
                    <a:p>
                      <a:r>
                        <a:rPr lang="ja-JP" altLang="en-US" sz="800" dirty="0" smtClean="0">
                          <a:solidFill>
                            <a:schemeClr val="tx1"/>
                          </a:solidFill>
                          <a:latin typeface="HGPｺﾞｼｯｸM" panose="020B0600000000000000" pitchFamily="50" charset="-128"/>
                          <a:ea typeface="HGPｺﾞｼｯｸM" panose="020B0600000000000000" pitchFamily="50" charset="-128"/>
                        </a:rPr>
                        <a:t>（都道府県ヘルスアップ支援事業</a:t>
                      </a:r>
                      <a:endParaRPr lang="en-US" altLang="ja-JP" sz="800" dirty="0" smtClean="0">
                        <a:solidFill>
                          <a:schemeClr val="tx1"/>
                        </a:solidFill>
                        <a:latin typeface="HGPｺﾞｼｯｸM" panose="020B0600000000000000" pitchFamily="50" charset="-128"/>
                        <a:ea typeface="HGPｺﾞｼｯｸM" panose="020B0600000000000000" pitchFamily="50" charset="-128"/>
                      </a:endParaRPr>
                    </a:p>
                    <a:p>
                      <a:r>
                        <a:rPr lang="ja-JP" altLang="en-US" sz="800" dirty="0" smtClean="0">
                          <a:solidFill>
                            <a:schemeClr val="tx1"/>
                          </a:solidFill>
                          <a:latin typeface="HGPｺﾞｼｯｸM" panose="020B0600000000000000" pitchFamily="50" charset="-128"/>
                          <a:ea typeface="HGPｺﾞｼｯｸM" panose="020B0600000000000000" pitchFamily="50" charset="-128"/>
                        </a:rPr>
                        <a:t>　の活用）</a:t>
                      </a:r>
                      <a:endParaRPr lang="en-US" altLang="ja-JP" sz="800" dirty="0" smtClean="0">
                        <a:solidFill>
                          <a:schemeClr val="tx1"/>
                        </a:solidFill>
                        <a:latin typeface="HGPｺﾞｼｯｸM" panose="020B0600000000000000" pitchFamily="50" charset="-128"/>
                        <a:ea typeface="HGPｺﾞｼｯｸM" panose="020B0600000000000000" pitchFamily="50" charset="-128"/>
                      </a:endParaRPr>
                    </a:p>
                    <a:p>
                      <a:endParaRPr lang="en-US" altLang="ja-JP" sz="800" dirty="0" smtClean="0">
                        <a:solidFill>
                          <a:schemeClr val="tx1"/>
                        </a:solidFill>
                        <a:latin typeface="HGPｺﾞｼｯｸM" panose="020B0600000000000000" pitchFamily="50" charset="-128"/>
                        <a:ea typeface="HGPｺﾞｼｯｸM" panose="020B0600000000000000" pitchFamily="50" charset="-128"/>
                      </a:endParaRPr>
                    </a:p>
                    <a:p>
                      <a:r>
                        <a:rPr lang="ja-JP" altLang="en-US" sz="800" dirty="0" smtClean="0">
                          <a:solidFill>
                            <a:schemeClr val="tx1"/>
                          </a:solidFill>
                          <a:latin typeface="HGPｺﾞｼｯｸM" panose="020B0600000000000000" pitchFamily="50" charset="-128"/>
                          <a:ea typeface="HGPｺﾞｼｯｸM" panose="020B0600000000000000" pitchFamily="50" charset="-128"/>
                        </a:rPr>
                        <a:t>・特定健診・特定保健指導の実施率向上に向けた取組</a:t>
                      </a:r>
                      <a:endParaRPr lang="en-US" altLang="ja-JP" sz="800" dirty="0" smtClean="0">
                        <a:solidFill>
                          <a:schemeClr val="tx1"/>
                        </a:solidFill>
                        <a:latin typeface="HGPｺﾞｼｯｸM" panose="020B0600000000000000" pitchFamily="50" charset="-128"/>
                        <a:ea typeface="HGPｺﾞｼｯｸM" panose="020B0600000000000000" pitchFamily="50" charset="-128"/>
                      </a:endParaRPr>
                    </a:p>
                    <a:p>
                      <a:endParaRPr lang="en-US" altLang="ja-JP" sz="800" dirty="0" smtClean="0">
                        <a:solidFill>
                          <a:schemeClr val="tx1"/>
                        </a:solidFill>
                        <a:latin typeface="HGPｺﾞｼｯｸM" panose="020B0600000000000000" pitchFamily="50" charset="-128"/>
                        <a:ea typeface="HGPｺﾞｼｯｸM" panose="020B0600000000000000" pitchFamily="50" charset="-128"/>
                      </a:endParaRPr>
                    </a:p>
                    <a:p>
                      <a:r>
                        <a:rPr lang="ja-JP" altLang="en-US" sz="800" dirty="0" smtClean="0">
                          <a:solidFill>
                            <a:schemeClr val="tx1"/>
                          </a:solidFill>
                          <a:latin typeface="HGPｺﾞｼｯｸM" panose="020B0600000000000000" pitchFamily="50" charset="-128"/>
                          <a:ea typeface="HGPｺﾞｼｯｸM" panose="020B0600000000000000" pitchFamily="50" charset="-128"/>
                        </a:rPr>
                        <a:t>・</a:t>
                      </a:r>
                      <a:r>
                        <a:rPr lang="zh-TW" altLang="en-US" sz="800" dirty="0" smtClean="0">
                          <a:solidFill>
                            <a:schemeClr val="tx1"/>
                          </a:solidFill>
                          <a:latin typeface="HGPｺﾞｼｯｸM" panose="020B0600000000000000" pitchFamily="50" charset="-128"/>
                          <a:ea typeface="HGPｺﾞｼｯｸM" panose="020B0600000000000000" pitchFamily="50" charset="-128"/>
                        </a:rPr>
                        <a:t>糖尿病性腎症重症化予防</a:t>
                      </a:r>
                      <a:r>
                        <a:rPr lang="ja-JP" altLang="en-US" sz="800" dirty="0" smtClean="0">
                          <a:solidFill>
                            <a:schemeClr val="tx1"/>
                          </a:solidFill>
                          <a:latin typeface="HGPｺﾞｼｯｸM" panose="020B0600000000000000" pitchFamily="50" charset="-128"/>
                          <a:ea typeface="HGPｺﾞｼｯｸM" panose="020B0600000000000000" pitchFamily="50" charset="-128"/>
                        </a:rPr>
                        <a:t>等、その他の保健事業</a:t>
                      </a:r>
                      <a:endParaRPr lang="zh-TW" altLang="en-US" sz="800" dirty="0" smtClean="0">
                        <a:solidFill>
                          <a:schemeClr val="tx1"/>
                        </a:solidFill>
                        <a:latin typeface="HGPｺﾞｼｯｸM" panose="020B0600000000000000" pitchFamily="50" charset="-128"/>
                        <a:ea typeface="HGPｺﾞｼｯｸM" panose="020B0600000000000000" pitchFamily="50" charset="-128"/>
                      </a:endParaRPr>
                    </a:p>
                    <a:p>
                      <a:pPr algn="l"/>
                      <a:endParaRPr kumimoji="1" lang="ja-JP" altLang="en-US" sz="800" dirty="0">
                        <a:solidFill>
                          <a:srgbClr val="FF0000"/>
                        </a:solidFill>
                        <a:latin typeface="HGPｺﾞｼｯｸM" panose="020B0600000000000000" pitchFamily="50" charset="-128"/>
                        <a:ea typeface="HGP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800" dirty="0" smtClean="0">
                          <a:solidFill>
                            <a:srgbClr val="FF0000"/>
                          </a:solidFill>
                          <a:latin typeface="HGPｺﾞｼｯｸM" panose="020B0600000000000000" pitchFamily="50" charset="-128"/>
                          <a:ea typeface="HGPｺﾞｼｯｸM" panose="020B0600000000000000" pitchFamily="50" charset="-128"/>
                        </a:rPr>
                        <a:t>【</a:t>
                      </a:r>
                      <a:r>
                        <a:rPr kumimoji="1" lang="ja-JP" altLang="en-US" sz="800" dirty="0" smtClean="0">
                          <a:solidFill>
                            <a:srgbClr val="FF0000"/>
                          </a:solidFill>
                          <a:latin typeface="HGPｺﾞｼｯｸM" panose="020B0600000000000000" pitchFamily="50" charset="-128"/>
                          <a:ea typeface="HGPｺﾞｼｯｸM" panose="020B0600000000000000" pitchFamily="50" charset="-128"/>
                        </a:rPr>
                        <a:t>独自事業分費用</a:t>
                      </a:r>
                      <a:r>
                        <a:rPr kumimoji="1" lang="en-US" altLang="ja-JP" sz="800" dirty="0" smtClean="0">
                          <a:solidFill>
                            <a:srgbClr val="FF0000"/>
                          </a:solidFill>
                          <a:latin typeface="HGPｺﾞｼｯｸM" panose="020B0600000000000000" pitchFamily="50" charset="-128"/>
                          <a:ea typeface="HGPｺﾞｼｯｸM" panose="020B0600000000000000" pitchFamily="50" charset="-128"/>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smtClean="0">
                          <a:solidFill>
                            <a:srgbClr val="FF0000"/>
                          </a:solidFill>
                          <a:latin typeface="HGPｺﾞｼｯｸM" panose="020B0600000000000000" pitchFamily="50" charset="-128"/>
                          <a:ea typeface="HGPｺﾞｼｯｸM" panose="020B0600000000000000" pitchFamily="50" charset="-128"/>
                        </a:rPr>
                        <a:t>・</a:t>
                      </a:r>
                      <a:r>
                        <a:rPr kumimoji="1" lang="en-US" altLang="ja-JP" sz="800" dirty="0" smtClean="0">
                          <a:solidFill>
                            <a:srgbClr val="FF0000"/>
                          </a:solidFill>
                          <a:latin typeface="HGPｺﾞｼｯｸM" panose="020B0600000000000000" pitchFamily="50" charset="-128"/>
                          <a:ea typeface="HGPｺﾞｼｯｸM" panose="020B0600000000000000" pitchFamily="50" charset="-128"/>
                        </a:rPr>
                        <a:t>H31</a:t>
                      </a:r>
                      <a:r>
                        <a:rPr kumimoji="1" lang="ja-JP" altLang="en-US" sz="800" dirty="0" smtClean="0">
                          <a:solidFill>
                            <a:srgbClr val="FF0000"/>
                          </a:solidFill>
                          <a:latin typeface="HGPｺﾞｼｯｸM" panose="020B0600000000000000" pitchFamily="50" charset="-128"/>
                          <a:ea typeface="HGPｺﾞｼｯｸM" panose="020B0600000000000000" pitchFamily="50" charset="-128"/>
                        </a:rPr>
                        <a:t>年度については、事務運用（平成３０年度を踏襲）どおりとし、対象経費は、府保険料総額（医療分）の</a:t>
                      </a:r>
                      <a:r>
                        <a:rPr kumimoji="1" lang="en-US" altLang="ja-JP" sz="800" dirty="0" smtClean="0">
                          <a:solidFill>
                            <a:srgbClr val="FF0000"/>
                          </a:solidFill>
                          <a:latin typeface="HGPｺﾞｼｯｸM" panose="020B0600000000000000" pitchFamily="50" charset="-128"/>
                          <a:ea typeface="HGPｺﾞｼｯｸM" panose="020B0600000000000000" pitchFamily="50" charset="-128"/>
                        </a:rPr>
                        <a:t>4.3</a:t>
                      </a:r>
                      <a:r>
                        <a:rPr kumimoji="1" lang="ja-JP" altLang="en-US" sz="800" dirty="0" smtClean="0">
                          <a:solidFill>
                            <a:srgbClr val="FF0000"/>
                          </a:solidFill>
                          <a:latin typeface="HGPｺﾞｼｯｸM" panose="020B0600000000000000" pitchFamily="50" charset="-128"/>
                          <a:ea typeface="HGPｺﾞｼｯｸM" panose="020B0600000000000000" pitchFamily="50" charset="-128"/>
                        </a:rPr>
                        <a:t>％として設定して算定。</a:t>
                      </a:r>
                      <a:endParaRPr kumimoji="1" lang="en-US" altLang="ja-JP" sz="800" dirty="0" smtClean="0">
                        <a:solidFill>
                          <a:srgbClr val="FF0000"/>
                        </a:solidFill>
                        <a:latin typeface="HGPｺﾞｼｯｸM" panose="020B0600000000000000" pitchFamily="50" charset="-128"/>
                        <a:ea typeface="HGPｺﾞｼｯｸM" panose="020B06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smtClean="0">
                          <a:solidFill>
                            <a:srgbClr val="FF0000"/>
                          </a:solidFill>
                          <a:latin typeface="HGPｺﾞｼｯｸM" panose="020B0600000000000000" pitchFamily="50" charset="-128"/>
                          <a:ea typeface="HGPｺﾞｼｯｸM" panose="020B0600000000000000" pitchFamily="50" charset="-128"/>
                        </a:rPr>
                        <a:t>　ただし、保健事業の維持、拡充と保険料率等への影響を勘案し、引き続き、上限設定や算定のあり方を検討。</a:t>
                      </a:r>
                      <a:endParaRPr kumimoji="1" lang="en-US" altLang="ja-JP" sz="800" dirty="0" smtClean="0">
                        <a:solidFill>
                          <a:srgbClr val="FF0000"/>
                        </a:solidFill>
                        <a:latin typeface="HGPｺﾞｼｯｸM" panose="020B0600000000000000" pitchFamily="50" charset="-128"/>
                        <a:ea typeface="HGPｺﾞｼｯｸM" panose="020B06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800" dirty="0" smtClean="0">
                        <a:solidFill>
                          <a:schemeClr val="tx1"/>
                        </a:solidFill>
                        <a:latin typeface="HGPｺﾞｼｯｸM" panose="020B0600000000000000" pitchFamily="50" charset="-128"/>
                        <a:ea typeface="HGPｺﾞｼｯｸM" panose="020B06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800" dirty="0" smtClean="0">
                          <a:solidFill>
                            <a:srgbClr val="FF0000"/>
                          </a:solidFill>
                          <a:latin typeface="HGPｺﾞｼｯｸM" panose="020B0600000000000000" pitchFamily="50" charset="-128"/>
                          <a:ea typeface="HGPｺﾞｼｯｸM" panose="020B0600000000000000" pitchFamily="50" charset="-128"/>
                        </a:rPr>
                        <a:t>【</a:t>
                      </a:r>
                      <a:r>
                        <a:rPr kumimoji="1" lang="ja-JP" altLang="en-US" sz="800" dirty="0" smtClean="0">
                          <a:solidFill>
                            <a:srgbClr val="FF0000"/>
                          </a:solidFill>
                          <a:latin typeface="HGPｺﾞｼｯｸM" panose="020B0600000000000000" pitchFamily="50" charset="-128"/>
                          <a:ea typeface="HGPｺﾞｼｯｸM" panose="020B0600000000000000" pitchFamily="50" charset="-128"/>
                        </a:rPr>
                        <a:t>取組強化等</a:t>
                      </a:r>
                      <a:r>
                        <a:rPr kumimoji="1" lang="en-US" altLang="ja-JP" sz="800" dirty="0" smtClean="0">
                          <a:solidFill>
                            <a:srgbClr val="FF0000"/>
                          </a:solidFill>
                          <a:latin typeface="HGPｺﾞｼｯｸM" panose="020B0600000000000000" pitchFamily="50" charset="-128"/>
                          <a:ea typeface="HGPｺﾞｼｯｸM" panose="020B0600000000000000" pitchFamily="50" charset="-128"/>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smtClean="0">
                          <a:solidFill>
                            <a:srgbClr val="FF0000"/>
                          </a:solidFill>
                          <a:latin typeface="HGPｺﾞｼｯｸM" panose="020B0600000000000000" pitchFamily="50" charset="-128"/>
                          <a:ea typeface="HGPｺﾞｼｯｸM" panose="020B0600000000000000" pitchFamily="50" charset="-128"/>
                        </a:rPr>
                        <a:t>・未議論。ただし、府において、都道府県ヘルスアップ支援事業として、「市町村・地域差の見える化支援」、「保健事業の対象者抽出ツールの開発」を</a:t>
                      </a:r>
                      <a:r>
                        <a:rPr kumimoji="1" lang="en-US" altLang="ja-JP" sz="800" dirty="0" smtClean="0">
                          <a:solidFill>
                            <a:srgbClr val="FF0000"/>
                          </a:solidFill>
                          <a:latin typeface="HGPｺﾞｼｯｸM" panose="020B0600000000000000" pitchFamily="50" charset="-128"/>
                          <a:ea typeface="HGPｺﾞｼｯｸM" panose="020B0600000000000000" pitchFamily="50" charset="-128"/>
                        </a:rPr>
                        <a:t>9</a:t>
                      </a:r>
                      <a:r>
                        <a:rPr kumimoji="1" lang="ja-JP" altLang="en-US" sz="800" dirty="0" smtClean="0">
                          <a:solidFill>
                            <a:srgbClr val="FF0000"/>
                          </a:solidFill>
                          <a:latin typeface="HGPｺﾞｼｯｸM" panose="020B0600000000000000" pitchFamily="50" charset="-128"/>
                          <a:ea typeface="HGPｺﾞｼｯｸM" panose="020B0600000000000000" pitchFamily="50" charset="-128"/>
                        </a:rPr>
                        <a:t>月補正予算措置。また、府健康づくり支援プラットフォーム整備事業の開始を進めており、今後、これらの事業成果等も踏まえ、取組み等を検討。</a:t>
                      </a:r>
                      <a:endParaRPr kumimoji="1" lang="en-US" altLang="ja-JP" sz="800" dirty="0" smtClean="0">
                        <a:solidFill>
                          <a:srgbClr val="FF0000"/>
                        </a:solidFill>
                        <a:latin typeface="HGPｺﾞｼｯｸM" panose="020B0600000000000000" pitchFamily="50" charset="-128"/>
                        <a:ea typeface="HGPｺﾞｼｯｸM" panose="020B06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dirty="0" smtClean="0">
                        <a:solidFill>
                          <a:srgbClr val="FF0000"/>
                        </a:solidFill>
                        <a:latin typeface="HGPｺﾞｼｯｸM" panose="020B0600000000000000" pitchFamily="50" charset="-128"/>
                        <a:ea typeface="HGP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0005"/>
                  </a:ext>
                </a:extLst>
              </a:tr>
            </a:tbl>
          </a:graphicData>
        </a:graphic>
      </p:graphicFrame>
      <p:sp>
        <p:nvSpPr>
          <p:cNvPr id="4" name="スライド番号プレースホルダー 3"/>
          <p:cNvSpPr>
            <a:spLocks noGrp="1"/>
          </p:cNvSpPr>
          <p:nvPr>
            <p:ph type="sldNum" sz="quarter" idx="12"/>
          </p:nvPr>
        </p:nvSpPr>
        <p:spPr/>
        <p:txBody>
          <a:bodyPr/>
          <a:lstStyle/>
          <a:p>
            <a:fld id="{E4D4D2C3-0BAC-45EE-BEAA-AC94A6365396}" type="slidenum">
              <a:rPr kumimoji="1" lang="ja-JP" altLang="en-US" smtClean="0"/>
              <a:t>2</a:t>
            </a:fld>
            <a:endParaRPr kumimoji="1" lang="ja-JP" altLang="en-US"/>
          </a:p>
        </p:txBody>
      </p:sp>
      <p:graphicFrame>
        <p:nvGraphicFramePr>
          <p:cNvPr id="3" name="表 2"/>
          <p:cNvGraphicFramePr>
            <a:graphicFrameLocks noGrp="1"/>
          </p:cNvGraphicFramePr>
          <p:nvPr>
            <p:extLst>
              <p:ext uri="{D42A27DB-BD31-4B8C-83A1-F6EECF244321}">
                <p14:modId xmlns:p14="http://schemas.microsoft.com/office/powerpoint/2010/main" val="3397405701"/>
              </p:ext>
            </p:extLst>
          </p:nvPr>
        </p:nvGraphicFramePr>
        <p:xfrm>
          <a:off x="302296" y="3558059"/>
          <a:ext cx="8518176" cy="2756781"/>
        </p:xfrm>
        <a:graphic>
          <a:graphicData uri="http://schemas.openxmlformats.org/drawingml/2006/table">
            <a:tbl>
              <a:tblPr firstRow="1" bandRow="1">
                <a:tableStyleId>{5940675A-B579-460E-94D1-54222C63F5DA}</a:tableStyleId>
              </a:tblPr>
              <a:tblGrid>
                <a:gridCol w="669304">
                  <a:extLst>
                    <a:ext uri="{9D8B030D-6E8A-4147-A177-3AD203B41FA5}">
                      <a16:colId xmlns:a16="http://schemas.microsoft.com/office/drawing/2014/main" val="3106104434"/>
                    </a:ext>
                  </a:extLst>
                </a:gridCol>
                <a:gridCol w="576064">
                  <a:extLst>
                    <a:ext uri="{9D8B030D-6E8A-4147-A177-3AD203B41FA5}">
                      <a16:colId xmlns:a16="http://schemas.microsoft.com/office/drawing/2014/main" val="1588280210"/>
                    </a:ext>
                  </a:extLst>
                </a:gridCol>
                <a:gridCol w="3384376">
                  <a:extLst>
                    <a:ext uri="{9D8B030D-6E8A-4147-A177-3AD203B41FA5}">
                      <a16:colId xmlns:a16="http://schemas.microsoft.com/office/drawing/2014/main" val="1564356827"/>
                    </a:ext>
                  </a:extLst>
                </a:gridCol>
                <a:gridCol w="1944216">
                  <a:extLst>
                    <a:ext uri="{9D8B030D-6E8A-4147-A177-3AD203B41FA5}">
                      <a16:colId xmlns:a16="http://schemas.microsoft.com/office/drawing/2014/main" val="1327551955"/>
                    </a:ext>
                  </a:extLst>
                </a:gridCol>
                <a:gridCol w="1944216">
                  <a:extLst>
                    <a:ext uri="{9D8B030D-6E8A-4147-A177-3AD203B41FA5}">
                      <a16:colId xmlns:a16="http://schemas.microsoft.com/office/drawing/2014/main" val="4025696483"/>
                    </a:ext>
                  </a:extLst>
                </a:gridCol>
              </a:tblGrid>
              <a:tr h="86460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SｺﾞｼｯｸM" panose="020B0600000000000000" pitchFamily="50" charset="-128"/>
                          <a:ea typeface="HGSｺﾞｼｯｸM" panose="020B0600000000000000" pitchFamily="50" charset="-128"/>
                        </a:rPr>
                        <a:t>府による</a:t>
                      </a:r>
                      <a:endParaRPr kumimoji="1" lang="en-US" altLang="ja-JP" sz="800" dirty="0">
                        <a:solidFill>
                          <a:schemeClr val="tx1"/>
                        </a:solidFill>
                        <a:latin typeface="HGSｺﾞｼｯｸM" panose="020B0600000000000000" pitchFamily="50" charset="-128"/>
                        <a:ea typeface="HGSｺﾞｼｯｸM" panose="020B0600000000000000"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SｺﾞｼｯｸM" panose="020B0600000000000000" pitchFamily="50" charset="-128"/>
                          <a:ea typeface="HGSｺﾞｼｯｸM" panose="020B0600000000000000" pitchFamily="50" charset="-128"/>
                        </a:rPr>
                        <a:t>給付点検</a:t>
                      </a:r>
                    </a:p>
                  </a:txBody>
                  <a:tcPr anchor="ctr">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HGSｺﾞｼｯｸM" panose="020B0600000000000000" pitchFamily="50" charset="-128"/>
                          <a:ea typeface="HGSｺﾞｼｯｸM" panose="020B0600000000000000" pitchFamily="50" charset="-128"/>
                        </a:rPr>
                        <a:t>―</a:t>
                      </a:r>
                      <a:endParaRPr kumimoji="1" lang="ja-JP" altLang="en-US" sz="800" dirty="0">
                        <a:solidFill>
                          <a:schemeClr val="tx1"/>
                        </a:solidFill>
                        <a:latin typeface="HGSｺﾞｼｯｸM" panose="020B0600000000000000" pitchFamily="50" charset="-128"/>
                        <a:ea typeface="HGSｺﾞｼｯｸM" panose="020B0600000000000000" pitchFamily="50" charset="-128"/>
                      </a:endParaRPr>
                    </a:p>
                  </a:txBody>
                  <a:tcPr anchor="ctr">
                    <a:solidFill>
                      <a:schemeClr val="bg1"/>
                    </a:solidFill>
                  </a:tcPr>
                </a:tc>
                <a:tc>
                  <a:txBody>
                    <a:bodyPr/>
                    <a:lstStyle/>
                    <a:p>
                      <a:pPr marL="171450" indent="-171450" algn="l">
                        <a:buFont typeface="Wingdings" panose="05000000000000000000" pitchFamily="2" charset="2"/>
                        <a:buChar char="l"/>
                      </a:pPr>
                      <a:r>
                        <a:rPr kumimoji="1" lang="ja-JP" altLang="en-US" sz="800" dirty="0">
                          <a:solidFill>
                            <a:schemeClr val="tx1"/>
                          </a:solidFill>
                          <a:latin typeface="HGSｺﾞｼｯｸM" panose="020B0600000000000000" pitchFamily="50" charset="-128"/>
                          <a:ea typeface="HGSｺﾞｼｯｸM" panose="020B0600000000000000" pitchFamily="50" charset="-128"/>
                        </a:rPr>
                        <a:t>当面は、国の例示項目が府による点検内容の対象</a:t>
                      </a:r>
                    </a:p>
                    <a:p>
                      <a:pPr algn="l"/>
                      <a:endParaRPr kumimoji="1" lang="ja-JP" altLang="en-US" sz="800" dirty="0">
                        <a:solidFill>
                          <a:schemeClr val="tx1"/>
                        </a:solidFill>
                        <a:latin typeface="HGSｺﾞｼｯｸM" panose="020B0600000000000000" pitchFamily="50" charset="-128"/>
                        <a:ea typeface="HGSｺﾞｼｯｸM" panose="020B0600000000000000" pitchFamily="50" charset="-128"/>
                      </a:endParaRPr>
                    </a:p>
                    <a:p>
                      <a:pPr marL="171450" indent="-171450" algn="l">
                        <a:buFont typeface="Wingdings" panose="05000000000000000000" pitchFamily="2" charset="2"/>
                        <a:buChar char="l"/>
                      </a:pPr>
                      <a:r>
                        <a:rPr kumimoji="1" lang="ja-JP" altLang="en-US" sz="800" dirty="0">
                          <a:solidFill>
                            <a:schemeClr val="tx1"/>
                          </a:solidFill>
                          <a:latin typeface="HGSｺﾞｼｯｸM" panose="020B0600000000000000" pitchFamily="50" charset="-128"/>
                          <a:ea typeface="HGSｺﾞｼｯｸM" panose="020B0600000000000000" pitchFamily="50" charset="-128"/>
                        </a:rPr>
                        <a:t>具体的な点検内容については、国保総合システムのレセプト点検機能等を踏まえ、今後、検討を進め、可能なものから実施に努める。</a:t>
                      </a:r>
                    </a:p>
                  </a:txBody>
                  <a:tcPr anchor="ctr">
                    <a:lnR w="38100" cap="flat" cmpd="sng" algn="ctr">
                      <a:solidFill>
                        <a:schemeClr val="tx1"/>
                      </a:solidFill>
                      <a:prstDash val="solid"/>
                      <a:round/>
                      <a:headEnd type="none" w="med" len="med"/>
                      <a:tailEnd type="none" w="med" len="med"/>
                    </a:ln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SｺﾞｼｯｸM" panose="020B0600000000000000" pitchFamily="50" charset="-128"/>
                          <a:ea typeface="HGSｺﾞｼｯｸM" panose="020B0600000000000000" pitchFamily="50" charset="-128"/>
                        </a:rPr>
                        <a:t>具体的な点検内容の検討</a:t>
                      </a:r>
                      <a:endParaRPr kumimoji="1" lang="en-US" altLang="ja-JP" sz="800" dirty="0">
                        <a:solidFill>
                          <a:schemeClr val="tx1"/>
                        </a:solidFill>
                        <a:latin typeface="HGSｺﾞｼｯｸM" panose="020B0600000000000000" pitchFamily="50" charset="-128"/>
                        <a:ea typeface="HGS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smtClean="0">
                          <a:solidFill>
                            <a:srgbClr val="FF0000"/>
                          </a:solidFill>
                          <a:latin typeface="HGSｺﾞｼｯｸM" panose="020B0600000000000000" pitchFamily="50" charset="-128"/>
                          <a:ea typeface="HGSｺﾞｼｯｸM" panose="020B0600000000000000" pitchFamily="50" charset="-128"/>
                        </a:rPr>
                        <a:t>・</a:t>
                      </a:r>
                      <a:r>
                        <a:rPr kumimoji="1" lang="en-US" altLang="ja-JP" sz="800" dirty="0" smtClean="0">
                          <a:solidFill>
                            <a:srgbClr val="FF0000"/>
                          </a:solidFill>
                          <a:latin typeface="HGSｺﾞｼｯｸM" panose="020B0600000000000000" pitchFamily="50" charset="-128"/>
                          <a:ea typeface="HGSｺﾞｼｯｸM" panose="020B0600000000000000" pitchFamily="50" charset="-128"/>
                        </a:rPr>
                        <a:t>H31</a:t>
                      </a:r>
                      <a:r>
                        <a:rPr kumimoji="1" lang="ja-JP" altLang="en-US" sz="800" dirty="0" smtClean="0">
                          <a:solidFill>
                            <a:srgbClr val="FF0000"/>
                          </a:solidFill>
                          <a:latin typeface="HGSｺﾞｼｯｸM" panose="020B0600000000000000" pitchFamily="50" charset="-128"/>
                          <a:ea typeface="HGSｺﾞｼｯｸM" panose="020B0600000000000000" pitchFamily="50" charset="-128"/>
                        </a:rPr>
                        <a:t>年度以降、府内の市町村異動した被保険者のレセプトを府の点検対象とすることを提案。</a:t>
                      </a:r>
                      <a:endParaRPr kumimoji="1" lang="en-US" altLang="ja-JP" sz="800" dirty="0" smtClean="0">
                        <a:solidFill>
                          <a:srgbClr val="FF0000"/>
                        </a:solidFill>
                        <a:latin typeface="HGSｺﾞｼｯｸM" panose="020B0600000000000000" pitchFamily="50" charset="-128"/>
                        <a:ea typeface="HGSｺﾞｼｯｸM" panose="020B06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smtClean="0">
                          <a:solidFill>
                            <a:srgbClr val="FF0000"/>
                          </a:solidFill>
                          <a:latin typeface="HGSｺﾞｼｯｸM" panose="020B0600000000000000" pitchFamily="50" charset="-128"/>
                          <a:ea typeface="HGSｺﾞｼｯｸM" panose="020B0600000000000000" pitchFamily="50" charset="-128"/>
                        </a:rPr>
                        <a:t>　引き続き、国保総合システムの開発状況を見据え、具体的内容を検討。</a:t>
                      </a:r>
                      <a:endParaRPr kumimoji="1" lang="en-US" altLang="ja-JP" sz="800" dirty="0">
                        <a:solidFill>
                          <a:srgbClr val="FF0000"/>
                        </a:solidFill>
                        <a:latin typeface="HGSｺﾞｼｯｸM" panose="020B0600000000000000" pitchFamily="50" charset="-128"/>
                        <a:ea typeface="HGS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solidFill>
                      <a:schemeClr val="bg1"/>
                    </a:solidFill>
                  </a:tcPr>
                </a:tc>
                <a:extLst>
                  <a:ext uri="{0D108BD9-81ED-4DB2-BD59-A6C34878D82A}">
                    <a16:rowId xmlns:a16="http://schemas.microsoft.com/office/drawing/2014/main" val="3651132685"/>
                  </a:ext>
                </a:extLst>
              </a:tr>
              <a:tr h="825378">
                <a:tc>
                  <a:txBody>
                    <a:bodyPr/>
                    <a:lstStyle/>
                    <a:p>
                      <a:r>
                        <a:rPr kumimoji="1" lang="ja-JP" altLang="en-US" sz="800" dirty="0">
                          <a:solidFill>
                            <a:schemeClr val="tx1"/>
                          </a:solidFill>
                          <a:latin typeface="HGSｺﾞｼｯｸM" panose="020B0600000000000000" pitchFamily="50" charset="-128"/>
                          <a:ea typeface="HGSｺﾞｼｯｸM" panose="020B0600000000000000" pitchFamily="50" charset="-128"/>
                        </a:rPr>
                        <a:t>不正利得等の回収</a:t>
                      </a:r>
                    </a:p>
                  </a:txBody>
                  <a:tcPr anchor="ctr">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HGSｺﾞｼｯｸM" panose="020B0600000000000000" pitchFamily="50" charset="-128"/>
                          <a:ea typeface="HGSｺﾞｼｯｸM" panose="020B0600000000000000" pitchFamily="50" charset="-128"/>
                        </a:rPr>
                        <a:t>―</a:t>
                      </a:r>
                      <a:endParaRPr kumimoji="1" lang="ja-JP" altLang="en-US" sz="800" dirty="0">
                        <a:solidFill>
                          <a:schemeClr val="tx1"/>
                        </a:solidFill>
                        <a:latin typeface="HGSｺﾞｼｯｸM" panose="020B0600000000000000" pitchFamily="50" charset="-128"/>
                        <a:ea typeface="HGSｺﾞｼｯｸM" panose="020B0600000000000000" pitchFamily="50" charset="-128"/>
                      </a:endParaRPr>
                    </a:p>
                  </a:txBody>
                  <a:tcPr anchor="ctr">
                    <a:solidFill>
                      <a:schemeClr val="bg1"/>
                    </a:solidFill>
                  </a:tcPr>
                </a:tc>
                <a:tc>
                  <a:txBody>
                    <a:bodyPr/>
                    <a:lstStyle/>
                    <a:p>
                      <a:pPr algn="l"/>
                      <a:r>
                        <a:rPr kumimoji="1" lang="ja-JP" altLang="en-US" sz="800" dirty="0">
                          <a:solidFill>
                            <a:schemeClr val="tx1"/>
                          </a:solidFill>
                          <a:latin typeface="HGSｺﾞｼｯｸM" panose="020B0600000000000000" pitchFamily="50" charset="-128"/>
                          <a:ea typeface="HGSｺﾞｼｯｸM" panose="020B0600000000000000" pitchFamily="50" charset="-128"/>
                        </a:rPr>
                        <a:t>都道府県は、保険医療機関等による大規模な不正が発覚した場合、広域的又は医療に関する専門的な見地から、市町村の委託を受けて、不正請求等に係る費用返還を求める等の取組みを行うことが可能</a:t>
                      </a:r>
                      <a:endParaRPr kumimoji="1" lang="en-US" altLang="ja-JP" sz="800" dirty="0">
                        <a:solidFill>
                          <a:schemeClr val="tx1"/>
                        </a:solidFill>
                        <a:latin typeface="HGSｺﾞｼｯｸM" panose="020B0600000000000000" pitchFamily="50" charset="-128"/>
                        <a:ea typeface="HGSｺﾞｼｯｸM" panose="020B0600000000000000" pitchFamily="50" charset="-128"/>
                      </a:endParaRPr>
                    </a:p>
                  </a:txBody>
                  <a:tcPr anchor="ctr">
                    <a:lnR w="38100" cap="flat" cmpd="sng" algn="ctr">
                      <a:solidFill>
                        <a:schemeClr val="tx1"/>
                      </a:solidFill>
                      <a:prstDash val="solid"/>
                      <a:round/>
                      <a:headEnd type="none" w="med" len="med"/>
                      <a:tailEnd type="none" w="med" len="med"/>
                    </a:lnR>
                    <a:solidFill>
                      <a:schemeClr val="bg1"/>
                    </a:solidFill>
                  </a:tcPr>
                </a:tc>
                <a:tc>
                  <a:txBody>
                    <a:bodyPr/>
                    <a:lstStyle/>
                    <a:p>
                      <a:r>
                        <a:rPr lang="ja-JP" altLang="en-US" sz="800" b="0" dirty="0">
                          <a:solidFill>
                            <a:prstClr val="black"/>
                          </a:solidFill>
                          <a:latin typeface="HGｺﾞｼｯｸM" panose="020B0609000000000000" pitchFamily="49" charset="-128"/>
                          <a:ea typeface="HGｺﾞｼｯｸM" panose="020B0609000000000000" pitchFamily="49" charset="-128"/>
                        </a:rPr>
                        <a:t>委託を受ける範囲、複数市町村にまたがる案件で債権の一部のみの回収となった場合の分配方法等について検討</a:t>
                      </a:r>
                      <a:endParaRPr lang="en-US" altLang="ja-JP" sz="800" b="0" dirty="0">
                        <a:solidFill>
                          <a:prstClr val="black"/>
                        </a:solidFill>
                        <a:latin typeface="HGｺﾞｼｯｸM" panose="020B0609000000000000" pitchFamily="49" charset="-128"/>
                        <a:ea typeface="HGｺﾞｼｯｸM" panose="020B0609000000000000" pitchFamily="49"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smtClean="0">
                          <a:solidFill>
                            <a:srgbClr val="FF0000"/>
                          </a:solidFill>
                          <a:latin typeface="HGSｺﾞｼｯｸM" panose="020B0600000000000000" pitchFamily="50" charset="-128"/>
                          <a:ea typeface="HGSｺﾞｼｯｸM" panose="020B0600000000000000" pitchFamily="50" charset="-128"/>
                        </a:rPr>
                        <a:t>・府内全市町村を対象に、不正利得の回収に関する実態調査を実施し、委託を受ける範囲、委託の対象となる事案について検討中。（委託・債権回収に係る法的課題については、国に確認中）</a:t>
                      </a:r>
                      <a:endParaRPr kumimoji="1" lang="en-US" altLang="ja-JP" sz="800" dirty="0">
                        <a:solidFill>
                          <a:srgbClr val="FF0000"/>
                        </a:solidFill>
                        <a:latin typeface="HGSｺﾞｼｯｸM" panose="020B0600000000000000" pitchFamily="50" charset="-128"/>
                        <a:ea typeface="HGS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solidFill>
                      <a:schemeClr val="bg1"/>
                    </a:solidFill>
                  </a:tcPr>
                </a:tc>
                <a:extLst>
                  <a:ext uri="{0D108BD9-81ED-4DB2-BD59-A6C34878D82A}">
                    <a16:rowId xmlns:a16="http://schemas.microsoft.com/office/drawing/2014/main" val="111280037"/>
                  </a:ext>
                </a:extLst>
              </a:tr>
              <a:tr h="350520">
                <a:tc>
                  <a:txBody>
                    <a:bodyPr/>
                    <a:lstStyle/>
                    <a:p>
                      <a:r>
                        <a:rPr kumimoji="1" lang="ja-JP" altLang="en-US" sz="800" dirty="0" smtClean="0">
                          <a:solidFill>
                            <a:srgbClr val="FF0000"/>
                          </a:solidFill>
                          <a:latin typeface="HGSｺﾞｼｯｸM" panose="020B0600000000000000" pitchFamily="50" charset="-128"/>
                          <a:ea typeface="HGSｺﾞｼｯｸM" panose="020B0600000000000000" pitchFamily="50" charset="-128"/>
                        </a:rPr>
                        <a:t>あはき療養費受領委任制度導入検討</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smtClean="0">
                          <a:solidFill>
                            <a:schemeClr val="tx1"/>
                          </a:solidFill>
                          <a:latin typeface="HGSｺﾞｼｯｸM" panose="020B0600000000000000" pitchFamily="50" charset="-128"/>
                          <a:ea typeface="HGSｺﾞｼｯｸM" panose="020B0600000000000000" pitchFamily="50" charset="-128"/>
                        </a:rPr>
                        <a:t>―</a:t>
                      </a:r>
                      <a:endParaRPr kumimoji="1" lang="ja-JP" altLang="en-US" sz="800" dirty="0" smtClean="0">
                        <a:solidFill>
                          <a:schemeClr val="tx1"/>
                        </a:solidFill>
                        <a:latin typeface="HGSｺﾞｼｯｸM" panose="020B0600000000000000" pitchFamily="50" charset="-128"/>
                        <a:ea typeface="HGSｺﾞｼｯｸM" panose="020B0600000000000000" pitchFamily="50" charset="-128"/>
                      </a:endParaRPr>
                    </a:p>
                  </a:txBody>
                  <a:tcPr anchor="ctr"/>
                </a:tc>
                <a:tc>
                  <a:txBody>
                    <a:bodyPr/>
                    <a:lstStyle/>
                    <a:p>
                      <a:pPr marL="171450" indent="-171450" algn="l">
                        <a:buFont typeface="Wingdings" panose="05000000000000000000" pitchFamily="2" charset="2"/>
                        <a:buChar char="l"/>
                      </a:pPr>
                      <a:endParaRPr kumimoji="1" lang="ja-JP" altLang="en-US" sz="800" dirty="0">
                        <a:solidFill>
                          <a:srgbClr val="FF0000"/>
                        </a:solidFill>
                        <a:latin typeface="HGSｺﾞｼｯｸM" panose="020B0600000000000000" pitchFamily="50" charset="-128"/>
                        <a:ea typeface="HGSｺﾞｼｯｸM" panose="020B0600000000000000" pitchFamily="50" charset="-128"/>
                      </a:endParaRPr>
                    </a:p>
                  </a:txBody>
                  <a:tcPr anchor="ctr">
                    <a:lnR w="38100" cap="flat" cmpd="sng" algn="ctr">
                      <a:solidFill>
                        <a:schemeClr val="tx1"/>
                      </a:solidFill>
                      <a:prstDash val="solid"/>
                      <a:round/>
                      <a:headEnd type="none" w="med" len="med"/>
                      <a:tailEnd type="none" w="med" len="med"/>
                    </a:ln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800" dirty="0" smtClean="0">
                          <a:solidFill>
                            <a:srgbClr val="FF0000"/>
                          </a:solidFill>
                          <a:latin typeface="HGSｺﾞｼｯｸM" panose="020B0600000000000000" pitchFamily="50" charset="-128"/>
                          <a:ea typeface="HGSｺﾞｼｯｸM" panose="020B0600000000000000" pitchFamily="50" charset="-128"/>
                        </a:rPr>
                        <a:t>導入のスケジュール等、具体的な事務の検討</a:t>
                      </a:r>
                      <a:endParaRPr kumimoji="1" lang="en-US" altLang="ja-JP" sz="800" dirty="0">
                        <a:solidFill>
                          <a:srgbClr val="FF0000"/>
                        </a:solidFill>
                        <a:latin typeface="HGSｺﾞｼｯｸM" panose="020B0600000000000000" pitchFamily="50" charset="-128"/>
                        <a:ea typeface="HGS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smtClean="0">
                          <a:solidFill>
                            <a:srgbClr val="FF0000"/>
                          </a:solidFill>
                          <a:latin typeface="HGSｺﾞｼｯｸM" panose="020B0600000000000000" pitchFamily="50" charset="-128"/>
                          <a:ea typeface="HGSｺﾞｼｯｸM" panose="020B0600000000000000" pitchFamily="50" charset="-128"/>
                        </a:rPr>
                        <a:t>・</a:t>
                      </a:r>
                      <a:r>
                        <a:rPr kumimoji="1" lang="en-US" altLang="ja-JP" sz="800" dirty="0" smtClean="0">
                          <a:solidFill>
                            <a:srgbClr val="FF0000"/>
                          </a:solidFill>
                          <a:latin typeface="HGSｺﾞｼｯｸM" panose="020B0600000000000000" pitchFamily="50" charset="-128"/>
                          <a:ea typeface="HGSｺﾞｼｯｸM" panose="020B0600000000000000" pitchFamily="50" charset="-128"/>
                        </a:rPr>
                        <a:t>H31</a:t>
                      </a:r>
                      <a:r>
                        <a:rPr kumimoji="1" lang="ja-JP" altLang="en-US" sz="800" dirty="0" smtClean="0">
                          <a:solidFill>
                            <a:srgbClr val="FF0000"/>
                          </a:solidFill>
                          <a:latin typeface="HGSｺﾞｼｯｸM" panose="020B0600000000000000" pitchFamily="50" charset="-128"/>
                          <a:ea typeface="HGSｺﾞｼｯｸM" panose="020B0600000000000000" pitchFamily="50" charset="-128"/>
                        </a:rPr>
                        <a:t>年</a:t>
                      </a:r>
                      <a:r>
                        <a:rPr kumimoji="1" lang="en-US" altLang="ja-JP" sz="800" dirty="0" smtClean="0">
                          <a:solidFill>
                            <a:srgbClr val="FF0000"/>
                          </a:solidFill>
                          <a:latin typeface="HGSｺﾞｼｯｸM" panose="020B0600000000000000" pitchFamily="50" charset="-128"/>
                          <a:ea typeface="HGSｺﾞｼｯｸM" panose="020B0600000000000000" pitchFamily="50" charset="-128"/>
                        </a:rPr>
                        <a:t>9</a:t>
                      </a:r>
                      <a:r>
                        <a:rPr kumimoji="1" lang="ja-JP" altLang="en-US" sz="800" dirty="0" smtClean="0">
                          <a:solidFill>
                            <a:srgbClr val="FF0000"/>
                          </a:solidFill>
                          <a:latin typeface="HGSｺﾞｼｯｸM" panose="020B0600000000000000" pitchFamily="50" charset="-128"/>
                          <a:ea typeface="HGSｺﾞｼｯｸM" panose="020B0600000000000000" pitchFamily="50" charset="-128"/>
                        </a:rPr>
                        <a:t>月制度導入とし、導入のスケジュール・事務フロー・審査基準について提示。</a:t>
                      </a:r>
                      <a:endParaRPr kumimoji="1" lang="en-US" altLang="ja-JP" sz="800" dirty="0" smtClean="0">
                        <a:solidFill>
                          <a:srgbClr val="FF0000"/>
                        </a:solidFill>
                        <a:latin typeface="HGSｺﾞｼｯｸM" panose="020B0600000000000000" pitchFamily="50" charset="-128"/>
                        <a:ea typeface="HGSｺﾞｼｯｸM" panose="020B06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smtClean="0">
                          <a:solidFill>
                            <a:srgbClr val="FF0000"/>
                          </a:solidFill>
                          <a:latin typeface="HGSｺﾞｼｯｸM" panose="020B0600000000000000" pitchFamily="50" charset="-128"/>
                          <a:ea typeface="HGSｺﾞｼｯｸM" panose="020B0600000000000000" pitchFamily="50" charset="-128"/>
                        </a:rPr>
                        <a:t>・引き続き、予算（審査支払手数料）、保険者における対応事項の整理、施術者向け周知事項の整理、施術団体との調整事項の整理について検討。</a:t>
                      </a:r>
                      <a:endParaRPr kumimoji="1" lang="en-US" altLang="ja-JP" sz="800" dirty="0" smtClean="0">
                        <a:solidFill>
                          <a:srgbClr val="FF0000"/>
                        </a:solidFill>
                        <a:latin typeface="HGSｺﾞｼｯｸM" panose="020B0600000000000000" pitchFamily="50" charset="-128"/>
                        <a:ea typeface="HGSｺﾞｼｯｸM" panose="020B0600000000000000"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800" dirty="0">
                        <a:solidFill>
                          <a:srgbClr val="FF0000"/>
                        </a:solidFill>
                        <a:latin typeface="HGSｺﾞｼｯｸM" panose="020B0600000000000000" pitchFamily="50" charset="-128"/>
                        <a:ea typeface="HGS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2221878406"/>
                  </a:ext>
                </a:extLst>
              </a:tr>
            </a:tbl>
          </a:graphicData>
        </a:graphic>
      </p:graphicFrame>
    </p:spTree>
    <p:extLst>
      <p:ext uri="{BB962C8B-B14F-4D97-AF65-F5344CB8AC3E}">
        <p14:creationId xmlns:p14="http://schemas.microsoft.com/office/powerpoint/2010/main" val="15526684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80528" y="-27384"/>
            <a:ext cx="8784976" cy="360040"/>
          </a:xfrm>
        </p:spPr>
        <p:txBody>
          <a:bodyPr>
            <a:noAutofit/>
          </a:bodyPr>
          <a:lstStyle/>
          <a:p>
            <a:r>
              <a:rPr lang="ja-JP" altLang="en-US" sz="1800" b="1" dirty="0" smtClean="0">
                <a:latin typeface="HGS創英角ｺﾞｼｯｸUB" panose="020B0900000000000000" pitchFamily="50" charset="-128"/>
                <a:ea typeface="HGS創英角ｺﾞｼｯｸUB" panose="020B0900000000000000" pitchFamily="50" charset="-128"/>
              </a:rPr>
              <a:t>平成</a:t>
            </a:r>
            <a:r>
              <a:rPr lang="en-US" altLang="ja-JP" sz="1800" b="1" dirty="0">
                <a:latin typeface="HGS創英角ｺﾞｼｯｸUB" panose="020B0900000000000000" pitchFamily="50" charset="-128"/>
                <a:ea typeface="HGS創英角ｺﾞｼｯｸUB" panose="020B0900000000000000" pitchFamily="50" charset="-128"/>
              </a:rPr>
              <a:t>30</a:t>
            </a:r>
            <a:r>
              <a:rPr lang="ja-JP" altLang="en-US" sz="1800" b="1" dirty="0" smtClean="0">
                <a:latin typeface="HGS創英角ｺﾞｼｯｸUB" panose="020B0900000000000000" pitchFamily="50" charset="-128"/>
                <a:ea typeface="HGS創英角ｺﾞｼｯｸUB" panose="020B0900000000000000" pitchFamily="50" charset="-128"/>
              </a:rPr>
              <a:t>年度の財政</a:t>
            </a:r>
            <a:r>
              <a:rPr lang="ja-JP" altLang="ja-JP" sz="1800" b="1" dirty="0" smtClean="0">
                <a:latin typeface="HGS創英角ｺﾞｼｯｸUB" panose="020B0900000000000000" pitchFamily="50" charset="-128"/>
                <a:ea typeface="HGS創英角ｺﾞｼｯｸUB" panose="020B0900000000000000" pitchFamily="50" charset="-128"/>
              </a:rPr>
              <a:t>運営</a:t>
            </a:r>
            <a:r>
              <a:rPr lang="ja-JP" altLang="ja-JP" sz="1800" b="1" dirty="0">
                <a:latin typeface="HGS創英角ｺﾞｼｯｸUB" panose="020B0900000000000000" pitchFamily="50" charset="-128"/>
                <a:ea typeface="HGS創英角ｺﾞｼｯｸUB" panose="020B0900000000000000" pitchFamily="50" charset="-128"/>
              </a:rPr>
              <a:t>検討Ｗ・</a:t>
            </a:r>
            <a:r>
              <a:rPr lang="ja-JP" altLang="ja-JP" sz="1800" b="1" dirty="0" smtClean="0">
                <a:latin typeface="HGS創英角ｺﾞｼｯｸUB" panose="020B0900000000000000" pitchFamily="50" charset="-128"/>
                <a:ea typeface="HGS創英角ｺﾞｼｯｸUB" panose="020B0900000000000000" pitchFamily="50" charset="-128"/>
              </a:rPr>
              <a:t>Ｇ</a:t>
            </a:r>
            <a:r>
              <a:rPr lang="ja-JP" altLang="en-US" sz="1800" b="1" dirty="0" smtClean="0">
                <a:latin typeface="HGS創英角ｺﾞｼｯｸUB" panose="020B0900000000000000" pitchFamily="50" charset="-128"/>
                <a:ea typeface="HGS創英角ｺﾞｼｯｸUB" panose="020B0900000000000000" pitchFamily="50" charset="-128"/>
              </a:rPr>
              <a:t>の検討事項</a:t>
            </a:r>
            <a:endParaRPr kumimoji="1" lang="ja-JP" altLang="en-US" sz="1800" dirty="0">
              <a:latin typeface="HGS創英角ｺﾞｼｯｸUB" panose="020B0900000000000000" pitchFamily="50" charset="-128"/>
              <a:ea typeface="HGS創英角ｺﾞｼｯｸUB" panose="020B0900000000000000" pitchFamily="50" charset="-128"/>
            </a:endParaRPr>
          </a:p>
        </p:txBody>
      </p:sp>
      <p:graphicFrame>
        <p:nvGraphicFramePr>
          <p:cNvPr id="11" name="表 10"/>
          <p:cNvGraphicFramePr>
            <a:graphicFrameLocks noGrp="1"/>
          </p:cNvGraphicFramePr>
          <p:nvPr>
            <p:extLst/>
          </p:nvPr>
        </p:nvGraphicFramePr>
        <p:xfrm>
          <a:off x="35496" y="371465"/>
          <a:ext cx="9073009" cy="4777740"/>
        </p:xfrm>
        <a:graphic>
          <a:graphicData uri="http://schemas.openxmlformats.org/drawingml/2006/table">
            <a:tbl>
              <a:tblPr firstRow="1" bandRow="1">
                <a:tableStyleId>{5940675A-B579-460E-94D1-54222C63F5DA}</a:tableStyleId>
              </a:tblPr>
              <a:tblGrid>
                <a:gridCol w="667952">
                  <a:extLst>
                    <a:ext uri="{9D8B030D-6E8A-4147-A177-3AD203B41FA5}">
                      <a16:colId xmlns:a16="http://schemas.microsoft.com/office/drawing/2014/main" val="20000"/>
                    </a:ext>
                  </a:extLst>
                </a:gridCol>
                <a:gridCol w="628192">
                  <a:extLst>
                    <a:ext uri="{9D8B030D-6E8A-4147-A177-3AD203B41FA5}">
                      <a16:colId xmlns:a16="http://schemas.microsoft.com/office/drawing/2014/main" val="20001"/>
                    </a:ext>
                  </a:extLst>
                </a:gridCol>
                <a:gridCol w="3657831">
                  <a:extLst>
                    <a:ext uri="{9D8B030D-6E8A-4147-A177-3AD203B41FA5}">
                      <a16:colId xmlns:a16="http://schemas.microsoft.com/office/drawing/2014/main" val="20002"/>
                    </a:ext>
                  </a:extLst>
                </a:gridCol>
                <a:gridCol w="1742769">
                  <a:extLst>
                    <a:ext uri="{9D8B030D-6E8A-4147-A177-3AD203B41FA5}">
                      <a16:colId xmlns:a16="http://schemas.microsoft.com/office/drawing/2014/main" val="20003"/>
                    </a:ext>
                  </a:extLst>
                </a:gridCol>
                <a:gridCol w="2376265">
                  <a:extLst>
                    <a:ext uri="{9D8B030D-6E8A-4147-A177-3AD203B41FA5}">
                      <a16:colId xmlns:a16="http://schemas.microsoft.com/office/drawing/2014/main" val="20004"/>
                    </a:ext>
                  </a:extLst>
                </a:gridCol>
              </a:tblGrid>
              <a:tr h="139982">
                <a:tc rowSpan="2">
                  <a:txBody>
                    <a:bodyPr/>
                    <a:lstStyle/>
                    <a:p>
                      <a:pPr algn="ctr"/>
                      <a:r>
                        <a:rPr kumimoji="1" lang="ja-JP" altLang="en-US" sz="1000" dirty="0" smtClean="0">
                          <a:latin typeface="HGPｺﾞｼｯｸE" panose="020B0900000000000000" pitchFamily="50" charset="-128"/>
                          <a:ea typeface="HGPｺﾞｼｯｸE" panose="020B0900000000000000" pitchFamily="50" charset="-128"/>
                        </a:rPr>
                        <a:t>項目</a:t>
                      </a:r>
                      <a:endParaRPr kumimoji="1" lang="ja-JP" altLang="en-US" sz="1000" dirty="0">
                        <a:latin typeface="HGPｺﾞｼｯｸE" panose="020B0900000000000000" pitchFamily="50" charset="-128"/>
                        <a:ea typeface="HGPｺﾞｼｯｸE" panose="020B0900000000000000" pitchFamily="50" charset="-128"/>
                      </a:endParaRPr>
                    </a:p>
                  </a:txBody>
                  <a:tcPr anchor="ctr">
                    <a:solidFill>
                      <a:schemeClr val="accent6">
                        <a:lumMod val="40000"/>
                        <a:lumOff val="60000"/>
                      </a:schemeClr>
                    </a:solidFill>
                  </a:tcPr>
                </a:tc>
                <a:tc gridSpan="2">
                  <a:txBody>
                    <a:bodyPr/>
                    <a:lstStyle/>
                    <a:p>
                      <a:pPr algn="ctr"/>
                      <a:r>
                        <a:rPr kumimoji="1" lang="ja-JP" altLang="en-US" sz="1000" dirty="0" smtClean="0">
                          <a:latin typeface="HGPｺﾞｼｯｸE" panose="020B0900000000000000" pitchFamily="50" charset="-128"/>
                          <a:ea typeface="HGPｺﾞｼｯｸE" panose="020B0900000000000000" pitchFamily="50" charset="-128"/>
                        </a:rPr>
                        <a:t>平成</a:t>
                      </a:r>
                      <a:r>
                        <a:rPr kumimoji="1" lang="en-US" altLang="ja-JP" sz="1000" dirty="0" smtClean="0">
                          <a:latin typeface="HGPｺﾞｼｯｸE" panose="020B0900000000000000" pitchFamily="50" charset="-128"/>
                          <a:ea typeface="HGPｺﾞｼｯｸE" panose="020B0900000000000000" pitchFamily="50" charset="-128"/>
                        </a:rPr>
                        <a:t>29</a:t>
                      </a:r>
                      <a:r>
                        <a:rPr kumimoji="1" lang="ja-JP" altLang="en-US" sz="1000" dirty="0" smtClean="0">
                          <a:latin typeface="HGPｺﾞｼｯｸE" panose="020B0900000000000000" pitchFamily="50" charset="-128"/>
                          <a:ea typeface="HGPｺﾞｼｯｸE" panose="020B0900000000000000" pitchFamily="50" charset="-128"/>
                        </a:rPr>
                        <a:t>年度までの運営方針等決定状況</a:t>
                      </a:r>
                      <a:endParaRPr kumimoji="1" lang="ja-JP" altLang="en-US" sz="1000" dirty="0">
                        <a:latin typeface="HGPｺﾞｼｯｸE" panose="020B0900000000000000" pitchFamily="50" charset="-128"/>
                        <a:ea typeface="HGPｺﾞｼｯｸE" panose="020B0900000000000000" pitchFamily="50" charset="-128"/>
                      </a:endParaRPr>
                    </a:p>
                  </a:txBody>
                  <a:tcPr anchor="ctr">
                    <a:lnR w="38100" cap="flat" cmpd="sng" algn="ctr">
                      <a:solidFill>
                        <a:schemeClr val="tx1"/>
                      </a:solidFill>
                      <a:prstDash val="solid"/>
                      <a:round/>
                      <a:headEnd type="none" w="med" len="med"/>
                      <a:tailEnd type="none" w="med" len="med"/>
                    </a:lnR>
                    <a:solidFill>
                      <a:schemeClr val="accent6">
                        <a:lumMod val="40000"/>
                        <a:lumOff val="60000"/>
                      </a:schemeClr>
                    </a:solidFill>
                  </a:tcPr>
                </a:tc>
                <a:tc hMerge="1">
                  <a:txBody>
                    <a:bodyPr/>
                    <a:lstStyle/>
                    <a:p>
                      <a:pPr algn="ctr"/>
                      <a:endParaRPr kumimoji="1" lang="ja-JP" altLang="en-US" dirty="0"/>
                    </a:p>
                  </a:txBody>
                  <a:tcPr/>
                </a:tc>
                <a:tc rowSpan="2">
                  <a:txBody>
                    <a:bodyPr/>
                    <a:lstStyle/>
                    <a:p>
                      <a:pPr algn="ctr"/>
                      <a:r>
                        <a:rPr kumimoji="1" lang="ja-JP" altLang="en-US" sz="1000" dirty="0" smtClean="0">
                          <a:latin typeface="HGPｺﾞｼｯｸE" panose="020B0900000000000000" pitchFamily="50" charset="-128"/>
                          <a:ea typeface="HGPｺﾞｼｯｸE" panose="020B0900000000000000" pitchFamily="50" charset="-128"/>
                        </a:rPr>
                        <a:t>平成</a:t>
                      </a:r>
                      <a:r>
                        <a:rPr kumimoji="1" lang="en-US" altLang="ja-JP" sz="1000" dirty="0" smtClean="0">
                          <a:latin typeface="HGPｺﾞｼｯｸE" panose="020B0900000000000000" pitchFamily="50" charset="-128"/>
                          <a:ea typeface="HGPｺﾞｼｯｸE" panose="020B0900000000000000" pitchFamily="50" charset="-128"/>
                        </a:rPr>
                        <a:t>30</a:t>
                      </a:r>
                      <a:r>
                        <a:rPr kumimoji="1" lang="ja-JP" altLang="en-US" sz="1000" dirty="0" smtClean="0">
                          <a:latin typeface="HGPｺﾞｼｯｸE" panose="020B0900000000000000" pitchFamily="50" charset="-128"/>
                          <a:ea typeface="HGPｺﾞｼｯｸE" panose="020B0900000000000000" pitchFamily="50" charset="-128"/>
                        </a:rPr>
                        <a:t>年度に検討すべき</a:t>
                      </a:r>
                      <a:endParaRPr kumimoji="1" lang="en-US" altLang="ja-JP" sz="1000" dirty="0" smtClean="0">
                        <a:latin typeface="HGPｺﾞｼｯｸE" panose="020B0900000000000000" pitchFamily="50" charset="-128"/>
                        <a:ea typeface="HGPｺﾞｼｯｸE" panose="020B0900000000000000" pitchFamily="50" charset="-128"/>
                      </a:endParaRPr>
                    </a:p>
                    <a:p>
                      <a:pPr algn="ctr"/>
                      <a:r>
                        <a:rPr kumimoji="1" lang="ja-JP" altLang="en-US" sz="1000" dirty="0" smtClean="0">
                          <a:latin typeface="HGPｺﾞｼｯｸE" panose="020B0900000000000000" pitchFamily="50" charset="-128"/>
                          <a:ea typeface="HGPｺﾞｼｯｸE" panose="020B0900000000000000" pitchFamily="50" charset="-128"/>
                        </a:rPr>
                        <a:t>主な事項</a:t>
                      </a:r>
                      <a:endParaRPr kumimoji="1" lang="ja-JP" altLang="en-US" sz="1000" dirty="0">
                        <a:latin typeface="HGPｺﾞｼｯｸE" panose="020B0900000000000000" pitchFamily="50" charset="-128"/>
                        <a:ea typeface="HGPｺﾞｼｯｸE" panose="020B09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solidFill>
                      <a:schemeClr val="accent6">
                        <a:lumMod val="40000"/>
                        <a:lumOff val="60000"/>
                      </a:schemeClr>
                    </a:solidFill>
                  </a:tcPr>
                </a:tc>
                <a:tc rowSpan="2">
                  <a:txBody>
                    <a:bodyPr/>
                    <a:lstStyle/>
                    <a:p>
                      <a:pPr algn="ctr"/>
                      <a:r>
                        <a:rPr kumimoji="1" lang="ja-JP" altLang="en-US" sz="1000" dirty="0" smtClean="0">
                          <a:solidFill>
                            <a:schemeClr val="tx1"/>
                          </a:solidFill>
                          <a:latin typeface="HGPｺﾞｼｯｸE" panose="020B0900000000000000" pitchFamily="50" charset="-128"/>
                          <a:ea typeface="HGPｺﾞｼｯｸE" panose="020B0900000000000000" pitchFamily="50" charset="-128"/>
                        </a:rPr>
                        <a:t>これまでの検討状況</a:t>
                      </a:r>
                      <a:endParaRPr kumimoji="1" lang="ja-JP" altLang="en-US" sz="1000" dirty="0">
                        <a:solidFill>
                          <a:schemeClr val="tx1"/>
                        </a:solidFill>
                        <a:latin typeface="HGPｺﾞｼｯｸE" panose="020B0900000000000000" pitchFamily="50" charset="-128"/>
                        <a:ea typeface="HGPｺﾞｼｯｸE" panose="020B09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solidFill>
                      <a:schemeClr val="accent6">
                        <a:lumMod val="40000"/>
                        <a:lumOff val="60000"/>
                      </a:schemeClr>
                    </a:solidFill>
                  </a:tcPr>
                </a:tc>
                <a:extLst>
                  <a:ext uri="{0D108BD9-81ED-4DB2-BD59-A6C34878D82A}">
                    <a16:rowId xmlns:a16="http://schemas.microsoft.com/office/drawing/2014/main" val="10000"/>
                  </a:ext>
                </a:extLst>
              </a:tr>
              <a:tr h="184174">
                <a:tc vMerge="1">
                  <a:txBody>
                    <a:bodyPr/>
                    <a:lstStyle/>
                    <a:p>
                      <a:endParaRPr kumimoji="1" lang="ja-JP" altLang="en-US"/>
                    </a:p>
                  </a:txBody>
                  <a:tcPr/>
                </a:tc>
                <a:tc>
                  <a:txBody>
                    <a:bodyPr/>
                    <a:lstStyle/>
                    <a:p>
                      <a:pPr algn="ctr"/>
                      <a:r>
                        <a:rPr kumimoji="1" lang="ja-JP" altLang="en-US" sz="1000" dirty="0" smtClean="0">
                          <a:latin typeface="HGPｺﾞｼｯｸE" panose="020B0900000000000000" pitchFamily="50" charset="-128"/>
                          <a:ea typeface="HGPｺﾞｼｯｸE" panose="020B0900000000000000" pitchFamily="50" charset="-128"/>
                        </a:rPr>
                        <a:t>方向性</a:t>
                      </a:r>
                      <a:endParaRPr kumimoji="1" lang="ja-JP" altLang="en-US" sz="1000" dirty="0">
                        <a:latin typeface="HGPｺﾞｼｯｸE" panose="020B0900000000000000" pitchFamily="50" charset="-128"/>
                        <a:ea typeface="HGPｺﾞｼｯｸE" panose="020B0900000000000000" pitchFamily="50" charset="-128"/>
                      </a:endParaRPr>
                    </a:p>
                  </a:txBody>
                  <a:tcPr anchor="ctr">
                    <a:solidFill>
                      <a:schemeClr val="accent6">
                        <a:lumMod val="40000"/>
                        <a:lumOff val="60000"/>
                      </a:schemeClr>
                    </a:solidFill>
                  </a:tcPr>
                </a:tc>
                <a:tc>
                  <a:txBody>
                    <a:bodyPr/>
                    <a:lstStyle/>
                    <a:p>
                      <a:pPr algn="ctr"/>
                      <a:r>
                        <a:rPr kumimoji="1" lang="ja-JP" altLang="en-US" sz="1000" dirty="0" smtClean="0">
                          <a:latin typeface="HGPｺﾞｼｯｸE" panose="020B0900000000000000" pitchFamily="50" charset="-128"/>
                          <a:ea typeface="HGPｺﾞｼｯｸE" panose="020B0900000000000000" pitchFamily="50" charset="-128"/>
                        </a:rPr>
                        <a:t>基　　　　準　　　　等</a:t>
                      </a:r>
                      <a:endParaRPr kumimoji="1" lang="ja-JP" altLang="en-US" sz="1000" dirty="0">
                        <a:latin typeface="HGPｺﾞｼｯｸE" panose="020B0900000000000000" pitchFamily="50" charset="-128"/>
                        <a:ea typeface="HGPｺﾞｼｯｸE" panose="020B0900000000000000" pitchFamily="50" charset="-128"/>
                      </a:endParaRPr>
                    </a:p>
                  </a:txBody>
                  <a:tcPr anchor="ctr">
                    <a:lnR w="38100" cap="flat" cmpd="sng" algn="ctr">
                      <a:solidFill>
                        <a:schemeClr val="tx1"/>
                      </a:solidFill>
                      <a:prstDash val="solid"/>
                      <a:round/>
                      <a:headEnd type="none" w="med" len="med"/>
                      <a:tailEnd type="none" w="med" len="med"/>
                    </a:lnR>
                    <a:solidFill>
                      <a:schemeClr val="accent6">
                        <a:lumMod val="40000"/>
                        <a:lumOff val="60000"/>
                      </a:schemeClr>
                    </a:solidFill>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10001"/>
                  </a:ext>
                </a:extLst>
              </a:tr>
              <a:tr h="2088232">
                <a:tc>
                  <a:txBody>
                    <a:bodyPr/>
                    <a:lstStyle/>
                    <a:p>
                      <a:r>
                        <a:rPr kumimoji="1" lang="ja-JP" altLang="en-US" sz="950" dirty="0" smtClean="0">
                          <a:solidFill>
                            <a:schemeClr val="tx1"/>
                          </a:solidFill>
                          <a:latin typeface="HGPｺﾞｼｯｸE" panose="020B0900000000000000" pitchFamily="50" charset="-128"/>
                          <a:ea typeface="HGPｺﾞｼｯｸE" panose="020B0900000000000000" pitchFamily="50" charset="-128"/>
                        </a:rPr>
                        <a:t>保険料率</a:t>
                      </a:r>
                    </a:p>
                  </a:txBody>
                  <a:tcPr anchor="ctr">
                    <a:solidFill>
                      <a:schemeClr val="accent6">
                        <a:lumMod val="40000"/>
                        <a:lumOff val="60000"/>
                      </a:schemeClr>
                    </a:solidFill>
                  </a:tcPr>
                </a:tc>
                <a:tc>
                  <a:txBody>
                    <a:bodyPr/>
                    <a:lstStyle/>
                    <a:p>
                      <a:pPr algn="ct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統一</a:t>
                      </a: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pPr algn="ct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（激変緩和対象）</a:t>
                      </a:r>
                      <a:endParaRPr kumimoji="1" lang="ja-JP" altLang="en-US" sz="950" dirty="0">
                        <a:solidFill>
                          <a:schemeClr val="tx1"/>
                        </a:solidFill>
                        <a:latin typeface="HGPｺﾞｼｯｸM" panose="020B0600000000000000" pitchFamily="50" charset="-128"/>
                        <a:ea typeface="HGPｺﾞｼｯｸM" panose="020B0600000000000000" pitchFamily="50" charset="-128"/>
                      </a:endParaRPr>
                    </a:p>
                  </a:txBody>
                  <a:tcPr anchor="ctr"/>
                </a:tc>
                <a:tc>
                  <a:txBody>
                    <a:bodyPr/>
                    <a:lstStyle/>
                    <a:p>
                      <a:pPr marL="171450" indent="-171450">
                        <a:buFont typeface="Wingdings" panose="05000000000000000000" pitchFamily="2" charset="2"/>
                        <a:buChar char="l"/>
                      </a:pP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標準保険料率は、医療費水準の差が比較的小さいことを踏まえ、医療費水準を加味せず統一（</a:t>
                      </a:r>
                      <a:r>
                        <a:rPr kumimoji="1" lang="en-US" altLang="ja-JP" sz="950" dirty="0" smtClean="0">
                          <a:solidFill>
                            <a:schemeClr val="tx1"/>
                          </a:solidFill>
                          <a:latin typeface="HGPｺﾞｼｯｸM" panose="020B0600000000000000" pitchFamily="50" charset="-128"/>
                          <a:ea typeface="HGPｺﾞｼｯｸM" panose="020B0600000000000000" pitchFamily="50" charset="-128"/>
                        </a:rPr>
                        <a:t>α</a:t>
                      </a: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＝０）</a:t>
                      </a: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pPr marL="171450" indent="-171450">
                        <a:buFont typeface="Wingdings" panose="05000000000000000000" pitchFamily="2" charset="2"/>
                        <a:buChar char="l"/>
                      </a:pP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標準保険料率で賄う経費は、事業費納付金対象経費は次のとおり。</a:t>
                      </a: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pPr>
                        <a:lnSpc>
                          <a:spcPct val="100000"/>
                        </a:lnSpc>
                      </a:pPr>
                      <a:r>
                        <a:rPr kumimoji="1" lang="ja-JP" altLang="en-US" sz="700" dirty="0" smtClean="0">
                          <a:solidFill>
                            <a:schemeClr val="tx1"/>
                          </a:solidFill>
                          <a:latin typeface="HGPｺﾞｼｯｸM" panose="020B0600000000000000" pitchFamily="50" charset="-128"/>
                          <a:ea typeface="HGPｺﾞｼｯｸM" panose="020B0600000000000000" pitchFamily="50" charset="-128"/>
                        </a:rPr>
                        <a:t>（ア）保険給付費	（イ）出産育児諸費　　（ウ）葬祭諸費	（エ）育児諸費</a:t>
                      </a:r>
                    </a:p>
                    <a:p>
                      <a:pPr>
                        <a:lnSpc>
                          <a:spcPct val="100000"/>
                        </a:lnSpc>
                      </a:pPr>
                      <a:r>
                        <a:rPr kumimoji="1" lang="ja-JP" altLang="en-US" sz="700" dirty="0" smtClean="0">
                          <a:solidFill>
                            <a:schemeClr val="tx1"/>
                          </a:solidFill>
                          <a:latin typeface="HGPｺﾞｼｯｸM" panose="020B0600000000000000" pitchFamily="50" charset="-128"/>
                          <a:ea typeface="HGPｺﾞｼｯｸM" panose="020B0600000000000000" pitchFamily="50" charset="-128"/>
                        </a:rPr>
                        <a:t>（オ）保健事業費（共通基準）　　　（カ）その他の保険給付（精神・結核医療）</a:t>
                      </a:r>
                    </a:p>
                    <a:p>
                      <a:pPr>
                        <a:lnSpc>
                          <a:spcPct val="100000"/>
                        </a:lnSpc>
                      </a:pPr>
                      <a:r>
                        <a:rPr kumimoji="1" lang="ja-JP" altLang="en-US" sz="700" dirty="0" smtClean="0">
                          <a:solidFill>
                            <a:schemeClr val="tx1"/>
                          </a:solidFill>
                          <a:latin typeface="HGPｺﾞｼｯｸM" panose="020B0600000000000000" pitchFamily="50" charset="-128"/>
                          <a:ea typeface="HGPｺﾞｼｯｸM" panose="020B0600000000000000" pitchFamily="50" charset="-128"/>
                        </a:rPr>
                        <a:t>（キ）保険料減免に要する費用（統一基準）　　（ク）一部負担金減免に要する費用（統一基準）</a:t>
                      </a:r>
                    </a:p>
                    <a:p>
                      <a:pPr>
                        <a:lnSpc>
                          <a:spcPct val="100000"/>
                        </a:lnSpc>
                      </a:pPr>
                      <a:r>
                        <a:rPr kumimoji="1" lang="ja-JP" altLang="en-US" sz="700" dirty="0" smtClean="0">
                          <a:solidFill>
                            <a:schemeClr val="tx1"/>
                          </a:solidFill>
                          <a:latin typeface="HGPｺﾞｼｯｸM" panose="020B0600000000000000" pitchFamily="50" charset="-128"/>
                          <a:ea typeface="HGPｺﾞｼｯｸM" panose="020B0600000000000000" pitchFamily="50" charset="-128"/>
                        </a:rPr>
                        <a:t>（ケ）特定健康診査等に要する費用　　（コ）医療費適正化等の対策費用等事務費（共通基準）</a:t>
                      </a:r>
                    </a:p>
                    <a:p>
                      <a:pPr>
                        <a:lnSpc>
                          <a:spcPct val="100000"/>
                        </a:lnSpc>
                      </a:pPr>
                      <a:r>
                        <a:rPr kumimoji="1" lang="ja-JP" altLang="en-US" sz="700" dirty="0" smtClean="0">
                          <a:solidFill>
                            <a:schemeClr val="tx1"/>
                          </a:solidFill>
                          <a:latin typeface="HGPｺﾞｼｯｸM" panose="020B0600000000000000" pitchFamily="50" charset="-128"/>
                          <a:ea typeface="HGPｺﾞｼｯｸM" panose="020B0600000000000000" pitchFamily="50" charset="-128"/>
                        </a:rPr>
                        <a:t>（サ）特別高額医療費共同事業拠出金　　（シ）審査支払手数料</a:t>
                      </a:r>
                    </a:p>
                    <a:p>
                      <a:pPr>
                        <a:lnSpc>
                          <a:spcPct val="100000"/>
                        </a:lnSpc>
                      </a:pPr>
                      <a:r>
                        <a:rPr kumimoji="1" lang="ja-JP" altLang="en-US" sz="700" dirty="0" smtClean="0">
                          <a:solidFill>
                            <a:schemeClr val="tx1"/>
                          </a:solidFill>
                          <a:latin typeface="HGPｺﾞｼｯｸM" panose="020B0600000000000000" pitchFamily="50" charset="-128"/>
                          <a:ea typeface="HGPｺﾞｼｯｸM" panose="020B0600000000000000" pitchFamily="50" charset="-128"/>
                        </a:rPr>
                        <a:t>（ス）財政安定化基金積立金（都道府県全体の返済分・補填分）</a:t>
                      </a:r>
                    </a:p>
                    <a:p>
                      <a:pPr>
                        <a:lnSpc>
                          <a:spcPct val="100000"/>
                        </a:lnSpc>
                      </a:pPr>
                      <a:r>
                        <a:rPr kumimoji="1" lang="ja-JP" altLang="en-US" sz="700" dirty="0" smtClean="0">
                          <a:solidFill>
                            <a:schemeClr val="tx1"/>
                          </a:solidFill>
                          <a:latin typeface="HGPｺﾞｼｯｸM" panose="020B0600000000000000" pitchFamily="50" charset="-128"/>
                          <a:ea typeface="HGPｺﾞｼｯｸM" panose="020B0600000000000000" pitchFamily="50" charset="-128"/>
                        </a:rPr>
                        <a:t>（セ）都道府県の事業費　　（ソ）過年度の保険料収納見込み　　</a:t>
                      </a:r>
                      <a:endParaRPr kumimoji="1" lang="en-US" altLang="ja-JP" sz="700" dirty="0" smtClean="0">
                        <a:solidFill>
                          <a:schemeClr val="tx1"/>
                        </a:solidFill>
                        <a:latin typeface="HGPｺﾞｼｯｸM" panose="020B0600000000000000" pitchFamily="50" charset="-128"/>
                        <a:ea typeface="HGPｺﾞｼｯｸM" panose="020B0600000000000000" pitchFamily="50" charset="-128"/>
                      </a:endParaRPr>
                    </a:p>
                    <a:p>
                      <a:pPr>
                        <a:lnSpc>
                          <a:spcPct val="100000"/>
                        </a:lnSpc>
                      </a:pPr>
                      <a:r>
                        <a:rPr kumimoji="1" lang="ja-JP" altLang="en-US" sz="700" dirty="0" smtClean="0">
                          <a:solidFill>
                            <a:schemeClr val="tx1"/>
                          </a:solidFill>
                          <a:latin typeface="HGPｺﾞｼｯｸM" panose="020B0600000000000000" pitchFamily="50" charset="-128"/>
                          <a:ea typeface="HGPｺﾞｼｯｸM" panose="020B0600000000000000" pitchFamily="50" charset="-128"/>
                        </a:rPr>
                        <a:t>（タ）予備費（都道府県分、保険料財源分）</a:t>
                      </a:r>
                    </a:p>
                    <a:p>
                      <a:pPr marL="171450" indent="-171450">
                        <a:lnSpc>
                          <a:spcPct val="100000"/>
                        </a:lnSpc>
                        <a:buFont typeface="Wingdings" panose="05000000000000000000" pitchFamily="2" charset="2"/>
                        <a:buChar char="l"/>
                      </a:pP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府全体の共通公費は次のとおり。</a:t>
                      </a: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pPr marL="0" indent="0">
                        <a:lnSpc>
                          <a:spcPct val="100000"/>
                        </a:lnSpc>
                        <a:buFont typeface="Wingdings" panose="05000000000000000000" pitchFamily="2" charset="2"/>
                        <a:buNone/>
                      </a:pP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（ア）療養給付費等負担金</a:t>
                      </a:r>
                      <a:r>
                        <a:rPr kumimoji="1" lang="ja-JP" altLang="en-US" sz="650" dirty="0" smtClean="0">
                          <a:solidFill>
                            <a:schemeClr val="tx1"/>
                          </a:solidFill>
                          <a:latin typeface="HGPｺﾞｼｯｸM" panose="020B0600000000000000" pitchFamily="50" charset="-128"/>
                          <a:ea typeface="HGPｺﾞｼｯｸM" panose="020B0600000000000000" pitchFamily="50" charset="-128"/>
                        </a:rPr>
                        <a:t>（保険基盤安定繰入金控除後及び地方単独事業の減額調整後）</a:t>
                      </a:r>
                    </a:p>
                    <a:p>
                      <a:pPr marL="0" indent="0">
                        <a:lnSpc>
                          <a:spcPct val="100000"/>
                        </a:lnSpc>
                        <a:buFont typeface="Wingdings" panose="05000000000000000000" pitchFamily="2" charset="2"/>
                        <a:buNone/>
                      </a:pP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（イ）国・普通調整交付金（地方単独事業の減額調整後）</a:t>
                      </a:r>
                    </a:p>
                    <a:p>
                      <a:pPr marL="0" indent="0">
                        <a:lnSpc>
                          <a:spcPct val="100000"/>
                        </a:lnSpc>
                        <a:buFont typeface="Wingdings" panose="05000000000000000000" pitchFamily="2" charset="2"/>
                        <a:buNone/>
                      </a:pP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（ウ）国・特別調整交付金（都道府県分）</a:t>
                      </a:r>
                    </a:p>
                    <a:p>
                      <a:pPr marL="0" indent="0">
                        <a:lnSpc>
                          <a:spcPct val="100000"/>
                        </a:lnSpc>
                        <a:buFont typeface="Wingdings" panose="05000000000000000000" pitchFamily="2" charset="2"/>
                        <a:buNone/>
                      </a:pP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（エ）都道府県繰入金（１号分。地方単独事業の減額調整後）</a:t>
                      </a:r>
                    </a:p>
                    <a:p>
                      <a:pPr marL="0" indent="0">
                        <a:lnSpc>
                          <a:spcPct val="100000"/>
                        </a:lnSpc>
                        <a:buFont typeface="Wingdings" panose="05000000000000000000" pitchFamily="2" charset="2"/>
                        <a:buNone/>
                      </a:pP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（オ）高額医療費負担金（国及び都道府県による負担金）</a:t>
                      </a:r>
                    </a:p>
                    <a:p>
                      <a:pPr marL="0" indent="0">
                        <a:lnSpc>
                          <a:spcPct val="100000"/>
                        </a:lnSpc>
                        <a:buFont typeface="Wingdings" panose="05000000000000000000" pitchFamily="2" charset="2"/>
                        <a:buNone/>
                      </a:pP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（カ）特別高額医療費共同事業交付金　　（キ）特別高額医療費共同事業負担金</a:t>
                      </a:r>
                    </a:p>
                    <a:p>
                      <a:pPr marL="0" indent="0">
                        <a:lnSpc>
                          <a:spcPct val="100000"/>
                        </a:lnSpc>
                        <a:buFont typeface="Wingdings" panose="05000000000000000000" pitchFamily="2" charset="2"/>
                        <a:buNone/>
                      </a:pP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（ク）過年度調整（納付金の過多）　　（ケ）特定健康診査等負担金</a:t>
                      </a:r>
                    </a:p>
                    <a:p>
                      <a:pPr marL="0" indent="0">
                        <a:lnSpc>
                          <a:spcPct val="100000"/>
                        </a:lnSpc>
                        <a:buFont typeface="Wingdings" panose="05000000000000000000" pitchFamily="2" charset="2"/>
                        <a:buNone/>
                      </a:pP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（コ）地方単独事業の減額調整分　　（サ）国保財政安定化支援事業繰入金分</a:t>
                      </a:r>
                    </a:p>
                    <a:p>
                      <a:pPr marL="0" indent="0">
                        <a:lnSpc>
                          <a:spcPct val="100000"/>
                        </a:lnSpc>
                        <a:buFont typeface="Wingdings" panose="05000000000000000000" pitchFamily="2" charset="2"/>
                        <a:buNone/>
                      </a:pP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（シ）保険者支援制度（医療分）　　（ス）出産育児諸費（法定繰入分）</a:t>
                      </a:r>
                      <a:endParaRPr kumimoji="1" lang="en-US" altLang="ja-JP" sz="800" dirty="0" smtClean="0">
                        <a:solidFill>
                          <a:schemeClr val="tx1"/>
                        </a:solidFill>
                        <a:latin typeface="HGPｺﾞｼｯｸM" panose="020B0600000000000000" pitchFamily="50" charset="-128"/>
                        <a:ea typeface="HGPｺﾞｼｯｸM" panose="020B0600000000000000" pitchFamily="50" charset="-128"/>
                      </a:endParaRPr>
                    </a:p>
                    <a:p>
                      <a:pPr marL="0" indent="0">
                        <a:lnSpc>
                          <a:spcPct val="100000"/>
                        </a:lnSpc>
                        <a:buFont typeface="Wingdings" panose="05000000000000000000" pitchFamily="2" charset="2"/>
                        <a:buNone/>
                      </a:pP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（セ）算定可能な特別調整交付金</a:t>
                      </a:r>
                      <a:r>
                        <a:rPr kumimoji="1" lang="ja-JP" altLang="en-US" sz="700" dirty="0" smtClean="0">
                          <a:solidFill>
                            <a:schemeClr val="tx1"/>
                          </a:solidFill>
                          <a:latin typeface="HGPｺﾞｼｯｸM" panose="020B0600000000000000" pitchFamily="50" charset="-128"/>
                          <a:ea typeface="HGPｺﾞｼｯｸM" panose="020B0600000000000000" pitchFamily="50" charset="-128"/>
                        </a:rPr>
                        <a:t>（算定省令第</a:t>
                      </a:r>
                      <a:r>
                        <a:rPr kumimoji="1" lang="en-US" altLang="ja-JP" sz="700" dirty="0" smtClean="0">
                          <a:solidFill>
                            <a:schemeClr val="tx1"/>
                          </a:solidFill>
                          <a:latin typeface="HGPｺﾞｼｯｸM" panose="020B0600000000000000" pitchFamily="50" charset="-128"/>
                          <a:ea typeface="HGPｺﾞｼｯｸM" panose="020B0600000000000000" pitchFamily="50" charset="-128"/>
                        </a:rPr>
                        <a:t>6</a:t>
                      </a:r>
                      <a:r>
                        <a:rPr kumimoji="1" lang="ja-JP" altLang="en-US" sz="700" dirty="0" smtClean="0">
                          <a:solidFill>
                            <a:schemeClr val="tx1"/>
                          </a:solidFill>
                          <a:latin typeface="HGPｺﾞｼｯｸM" panose="020B0600000000000000" pitchFamily="50" charset="-128"/>
                          <a:ea typeface="HGPｺﾞｼｯｸM" panose="020B0600000000000000" pitchFamily="50" charset="-128"/>
                        </a:rPr>
                        <a:t>条第</a:t>
                      </a:r>
                      <a:r>
                        <a:rPr kumimoji="1" lang="en-US" altLang="ja-JP" sz="700" dirty="0" smtClean="0">
                          <a:solidFill>
                            <a:schemeClr val="tx1"/>
                          </a:solidFill>
                          <a:latin typeface="HGPｺﾞｼｯｸM" panose="020B0600000000000000" pitchFamily="50" charset="-128"/>
                          <a:ea typeface="HGPｺﾞｼｯｸM" panose="020B0600000000000000" pitchFamily="50" charset="-128"/>
                        </a:rPr>
                        <a:t>1</a:t>
                      </a:r>
                      <a:r>
                        <a:rPr kumimoji="1" lang="ja-JP" altLang="en-US" sz="700" dirty="0" smtClean="0">
                          <a:solidFill>
                            <a:schemeClr val="tx1"/>
                          </a:solidFill>
                          <a:latin typeface="HGPｺﾞｼｯｸM" panose="020B0600000000000000" pitchFamily="50" charset="-128"/>
                          <a:ea typeface="HGPｺﾞｼｯｸM" panose="020B0600000000000000" pitchFamily="50" charset="-128"/>
                        </a:rPr>
                        <a:t>項ﾊ～ﾇ・附則第</a:t>
                      </a:r>
                      <a:r>
                        <a:rPr kumimoji="1" lang="en-US" altLang="ja-JP" sz="700" dirty="0" smtClean="0">
                          <a:solidFill>
                            <a:schemeClr val="tx1"/>
                          </a:solidFill>
                          <a:latin typeface="HGPｺﾞｼｯｸM" panose="020B0600000000000000" pitchFamily="50" charset="-128"/>
                          <a:ea typeface="HGPｺﾞｼｯｸM" panose="020B0600000000000000" pitchFamily="50" charset="-128"/>
                        </a:rPr>
                        <a:t>7</a:t>
                      </a:r>
                      <a:r>
                        <a:rPr kumimoji="1" lang="ja-JP" altLang="en-US" sz="700" dirty="0" smtClean="0">
                          <a:solidFill>
                            <a:schemeClr val="tx1"/>
                          </a:solidFill>
                          <a:latin typeface="HGPｺﾞｼｯｸM" panose="020B0600000000000000" pitchFamily="50" charset="-128"/>
                          <a:ea typeface="HGPｺﾞｼｯｸM" panose="020B0600000000000000" pitchFamily="50" charset="-128"/>
                        </a:rPr>
                        <a:t>条第</a:t>
                      </a:r>
                      <a:r>
                        <a:rPr kumimoji="1" lang="en-US" altLang="ja-JP" sz="700" dirty="0" smtClean="0">
                          <a:solidFill>
                            <a:schemeClr val="tx1"/>
                          </a:solidFill>
                          <a:latin typeface="HGPｺﾞｼｯｸM" panose="020B0600000000000000" pitchFamily="50" charset="-128"/>
                          <a:ea typeface="HGPｺﾞｼｯｸM" panose="020B0600000000000000" pitchFamily="50" charset="-128"/>
                        </a:rPr>
                        <a:t>2</a:t>
                      </a:r>
                      <a:r>
                        <a:rPr kumimoji="1" lang="ja-JP" altLang="en-US" sz="700" dirty="0" smtClean="0">
                          <a:solidFill>
                            <a:schemeClr val="tx1"/>
                          </a:solidFill>
                          <a:latin typeface="HGPｺﾞｼｯｸM" panose="020B0600000000000000" pitchFamily="50" charset="-128"/>
                          <a:ea typeface="HGPｺﾞｼｯｸM" panose="020B0600000000000000" pitchFamily="50" charset="-128"/>
                        </a:rPr>
                        <a:t>・</a:t>
                      </a:r>
                      <a:r>
                        <a:rPr kumimoji="1" lang="en-US" altLang="ja-JP" sz="700" dirty="0" smtClean="0">
                          <a:solidFill>
                            <a:schemeClr val="tx1"/>
                          </a:solidFill>
                          <a:latin typeface="HGPｺﾞｼｯｸM" panose="020B0600000000000000" pitchFamily="50" charset="-128"/>
                          <a:ea typeface="HGPｺﾞｼｯｸM" panose="020B0600000000000000" pitchFamily="50" charset="-128"/>
                        </a:rPr>
                        <a:t>3</a:t>
                      </a:r>
                      <a:r>
                        <a:rPr kumimoji="1" lang="ja-JP" altLang="en-US" sz="700" dirty="0" smtClean="0">
                          <a:solidFill>
                            <a:schemeClr val="tx1"/>
                          </a:solidFill>
                          <a:latin typeface="HGPｺﾞｼｯｸM" panose="020B0600000000000000" pitchFamily="50" charset="-128"/>
                          <a:ea typeface="HGPｺﾞｼｯｸM" panose="020B0600000000000000" pitchFamily="50" charset="-128"/>
                        </a:rPr>
                        <a:t>号）</a:t>
                      </a:r>
                      <a:endParaRPr kumimoji="1" lang="ja-JP" altLang="en-US" sz="800" dirty="0" smtClean="0">
                        <a:solidFill>
                          <a:schemeClr val="tx1"/>
                        </a:solidFill>
                        <a:latin typeface="HGPｺﾞｼｯｸM" panose="020B0600000000000000" pitchFamily="50" charset="-128"/>
                        <a:ea typeface="HGPｺﾞｼｯｸM" panose="020B0600000000000000" pitchFamily="50" charset="-128"/>
                      </a:endParaRPr>
                    </a:p>
                    <a:p>
                      <a:pPr marL="0" indent="0">
                        <a:lnSpc>
                          <a:spcPct val="100000"/>
                        </a:lnSpc>
                        <a:buFont typeface="Wingdings" panose="05000000000000000000" pitchFamily="2" charset="2"/>
                        <a:buNone/>
                      </a:pP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（ソ）激変緩和用の特例基金（取崩分、医療分）</a:t>
                      </a:r>
                      <a:endParaRPr kumimoji="1" lang="en-US" altLang="ja-JP" sz="800" dirty="0" smtClean="0">
                        <a:solidFill>
                          <a:schemeClr val="tx1"/>
                        </a:solidFill>
                        <a:latin typeface="HGPｺﾞｼｯｸM" panose="020B0600000000000000" pitchFamily="50" charset="-128"/>
                        <a:ea typeface="HGPｺﾞｼｯｸM" panose="020B0600000000000000" pitchFamily="50" charset="-128"/>
                      </a:endParaRPr>
                    </a:p>
                    <a:p>
                      <a:pPr marL="0" indent="0">
                        <a:lnSpc>
                          <a:spcPct val="100000"/>
                        </a:lnSpc>
                        <a:buFont typeface="Wingdings" panose="05000000000000000000" pitchFamily="2" charset="2"/>
                        <a:buNone/>
                      </a:pP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（タ）過年度の保険料収納見込み（医療分）</a:t>
                      </a:r>
                    </a:p>
                    <a:p>
                      <a:pPr marL="171450" indent="-171450">
                        <a:lnSpc>
                          <a:spcPct val="100000"/>
                        </a:lnSpc>
                        <a:buFont typeface="Wingdings" panose="05000000000000000000" pitchFamily="2" charset="2"/>
                        <a:buChar char="l"/>
                      </a:pP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市町村が実際に定める保険料率も、原則「標準保険料率」と同率で統一</a:t>
                      </a:r>
                      <a:r>
                        <a:rPr kumimoji="1" lang="en-US" altLang="ja-JP" sz="950" dirty="0" smtClean="0">
                          <a:solidFill>
                            <a:schemeClr val="tx1"/>
                          </a:solidFill>
                          <a:latin typeface="HGPｺﾞｼｯｸM" panose="020B0600000000000000" pitchFamily="50" charset="-128"/>
                          <a:ea typeface="HGPｺﾞｼｯｸM" panose="020B0600000000000000" pitchFamily="50" charset="-128"/>
                        </a:rPr>
                        <a:t>(</a:t>
                      </a: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ただし、以下の例外あり</a:t>
                      </a:r>
                      <a:r>
                        <a:rPr kumimoji="1" lang="en-US" altLang="ja-JP" sz="950" dirty="0" smtClean="0">
                          <a:solidFill>
                            <a:schemeClr val="tx1"/>
                          </a:solidFill>
                          <a:latin typeface="HGPｺﾞｼｯｸM" panose="020B0600000000000000" pitchFamily="50" charset="-128"/>
                          <a:ea typeface="HGPｺﾞｼｯｸM" panose="020B0600000000000000" pitchFamily="50" charset="-128"/>
                        </a:rPr>
                        <a:t>)</a:t>
                      </a:r>
                    </a:p>
                    <a:p>
                      <a:pPr marL="182563" indent="-182563">
                        <a:lnSpc>
                          <a:spcPct val="100000"/>
                        </a:lnSpc>
                      </a:pP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　</a:t>
                      </a: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①財政安定化基金への償還財源確保のための保険料率上乗せは容認</a:t>
                      </a:r>
                      <a:endParaRPr kumimoji="1" lang="en-US" altLang="ja-JP" sz="800" dirty="0" smtClean="0">
                        <a:solidFill>
                          <a:schemeClr val="tx1"/>
                        </a:solidFill>
                        <a:latin typeface="HGPｺﾞｼｯｸM" panose="020B0600000000000000" pitchFamily="50" charset="-128"/>
                        <a:ea typeface="HGPｺﾞｼｯｸM" panose="020B0600000000000000" pitchFamily="50" charset="-128"/>
                      </a:endParaRPr>
                    </a:p>
                    <a:p>
                      <a:pPr marL="182563" indent="-182563">
                        <a:lnSpc>
                          <a:spcPct val="100000"/>
                        </a:lnSpc>
                      </a:pP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　②累積赤字解消や保険料減免及び一般会計繰入解消による激変緩和等のための保険料率上乗せ・一般会計繰入れは容認</a:t>
                      </a:r>
                      <a:r>
                        <a:rPr kumimoji="1" lang="en-US" altLang="ja-JP" sz="800" dirty="0" smtClean="0">
                          <a:solidFill>
                            <a:schemeClr val="tx1"/>
                          </a:solidFill>
                          <a:latin typeface="HGPｺﾞｼｯｸM" panose="020B0600000000000000" pitchFamily="50" charset="-128"/>
                          <a:ea typeface="HGPｺﾞｼｯｸM" panose="020B0600000000000000" pitchFamily="50" charset="-128"/>
                        </a:rPr>
                        <a:t>【</a:t>
                      </a: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激変緩和措置期間中に限る</a:t>
                      </a:r>
                      <a:r>
                        <a:rPr kumimoji="1" lang="en-US" altLang="ja-JP" sz="800" dirty="0" smtClean="0">
                          <a:solidFill>
                            <a:schemeClr val="tx1"/>
                          </a:solidFill>
                          <a:latin typeface="HGPｺﾞｼｯｸM" panose="020B0600000000000000" pitchFamily="50" charset="-128"/>
                          <a:ea typeface="HGPｺﾞｼｯｸM" panose="020B0600000000000000" pitchFamily="50" charset="-128"/>
                        </a:rPr>
                        <a:t>】</a:t>
                      </a:r>
                    </a:p>
                    <a:p>
                      <a:pPr marL="171450" indent="-171450">
                        <a:lnSpc>
                          <a:spcPts val="900"/>
                        </a:lnSpc>
                        <a:buFont typeface="Wingdings" panose="05000000000000000000" pitchFamily="2" charset="2"/>
                        <a:buChar char="l"/>
                      </a:pP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過誤納保険料還付金・還付加算金については、各市町村負担</a:t>
                      </a: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pPr marL="171450" indent="-171450">
                        <a:lnSpc>
                          <a:spcPct val="100000"/>
                        </a:lnSpc>
                        <a:buFont typeface="Wingdings" panose="05000000000000000000" pitchFamily="2" charset="2"/>
                        <a:buChar char="l"/>
                      </a:pP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後期分・介護分についても同様の考え方</a:t>
                      </a: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txBody>
                  <a:tcPr anchor="ctr">
                    <a:lnR w="38100" cap="flat" cmpd="sng" algn="ctr">
                      <a:solidFill>
                        <a:schemeClr val="tx1"/>
                      </a:solidFill>
                      <a:prstDash val="solid"/>
                      <a:round/>
                      <a:headEnd type="none" w="med" len="med"/>
                      <a:tailEnd type="none" w="med" len="med"/>
                    </a:lnR>
                  </a:tcPr>
                </a:tc>
                <a:tc>
                  <a:txBody>
                    <a:bodyPr/>
                    <a:lstStyle/>
                    <a:p>
                      <a:pPr marL="171450" marR="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府全体の共通公費の範囲の検討</a:t>
                      </a: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pPr marL="87313" marR="0" indent="-87313"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①過年度の保険料収納見込み（退職分）</a:t>
                      </a: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pPr marL="87313" marR="0" indent="-87313" algn="l" defTabSz="914400" rtl="0" eaLnBrk="1" fontAlgn="auto" latinLnBrk="0" hangingPunct="1">
                        <a:lnSpc>
                          <a:spcPct val="100000"/>
                        </a:lnSpc>
                        <a:spcBef>
                          <a:spcPts val="0"/>
                        </a:spcBef>
                        <a:spcAft>
                          <a:spcPts val="0"/>
                        </a:spcAft>
                        <a:buClrTx/>
                        <a:buSzTx/>
                        <a:buFontTx/>
                        <a:buNone/>
                        <a:tabLst/>
                        <a:defRPr/>
                      </a:pP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②過年度の保険料収納見込み（一般分）</a:t>
                      </a: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③保険者努力支援制度（都道府県分）</a:t>
                      </a: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pPr marL="171450" marR="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標準保険料率算定に用いる被保険者数・所得の推計方法</a:t>
                      </a: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950" dirty="0" smtClean="0">
                          <a:solidFill>
                            <a:schemeClr val="tx1"/>
                          </a:solidFill>
                          <a:latin typeface="HGPｺﾞｼｯｸM" panose="020B0600000000000000" pitchFamily="50" charset="-128"/>
                          <a:ea typeface="HGPｺﾞｼｯｸM" panose="020B0600000000000000" pitchFamily="50" charset="-128"/>
                        </a:rPr>
                        <a:t>【</a:t>
                      </a: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共通公費の範囲</a:t>
                      </a:r>
                      <a:r>
                        <a:rPr kumimoji="1" lang="en-US" altLang="ja-JP" sz="950" dirty="0" smtClean="0">
                          <a:solidFill>
                            <a:schemeClr val="tx1"/>
                          </a:solidFill>
                          <a:latin typeface="HGPｺﾞｼｯｸM" panose="020B0600000000000000" pitchFamily="50" charset="-128"/>
                          <a:ea typeface="HGPｺﾞｼｯｸM" panose="020B0600000000000000" pitchFamily="50" charset="-128"/>
                        </a:rPr>
                        <a:t>】</a:t>
                      </a:r>
                    </a:p>
                    <a:p>
                      <a:pPr marL="92075" marR="0" indent="-92075" algn="l" defTabSz="914400" rtl="0" eaLnBrk="1" fontAlgn="auto" latinLnBrk="0" hangingPunct="1">
                        <a:lnSpc>
                          <a:spcPct val="100000"/>
                        </a:lnSpc>
                        <a:spcBef>
                          <a:spcPts val="0"/>
                        </a:spcBef>
                        <a:spcAft>
                          <a:spcPts val="0"/>
                        </a:spcAft>
                        <a:buClrTx/>
                        <a:buSzTx/>
                        <a:buFontTx/>
                        <a:buNone/>
                        <a:tabLst/>
                        <a:defRPr/>
                      </a:pP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①退職被保険者保険料収納見込み</a:t>
                      </a: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pPr marL="92075" marR="0" indent="-92075" algn="l" defTabSz="914400" rtl="0" eaLnBrk="1" fontAlgn="auto" latinLnBrk="0" hangingPunct="1">
                        <a:lnSpc>
                          <a:spcPct val="100000"/>
                        </a:lnSpc>
                        <a:spcBef>
                          <a:spcPts val="0"/>
                        </a:spcBef>
                        <a:spcAft>
                          <a:spcPts val="0"/>
                        </a:spcAft>
                        <a:buClrTx/>
                        <a:buSzTx/>
                        <a:buFontTx/>
                        <a:buNone/>
                        <a:tabLst/>
                        <a:defRPr/>
                      </a:pP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・翌々年度の事業費納付金必要額（前述基礎ファイル報告額）と加減算することにより調整。</a:t>
                      </a:r>
                    </a:p>
                    <a:p>
                      <a:pPr marL="92075" marR="0" indent="-92075" algn="l" defTabSz="914400" rtl="0" eaLnBrk="1" fontAlgn="auto" latinLnBrk="0" hangingPunct="1">
                        <a:lnSpc>
                          <a:spcPct val="100000"/>
                        </a:lnSpc>
                        <a:spcBef>
                          <a:spcPts val="0"/>
                        </a:spcBef>
                        <a:spcAft>
                          <a:spcPts val="0"/>
                        </a:spcAft>
                        <a:buClrTx/>
                        <a:buSzTx/>
                        <a:buFontTx/>
                        <a:buNone/>
                        <a:tabLst/>
                        <a:defRPr/>
                      </a:pP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・調整額は、当該年度の納付金算定にあたり提出した前々年度の市町村基礎ファイル</a:t>
                      </a:r>
                      <a:r>
                        <a:rPr kumimoji="1" lang="en-US" altLang="ja-JP" sz="950" dirty="0" smtClean="0">
                          <a:solidFill>
                            <a:schemeClr val="tx1"/>
                          </a:solidFill>
                          <a:latin typeface="HGPｺﾞｼｯｸM" panose="020B0600000000000000" pitchFamily="50" charset="-128"/>
                          <a:ea typeface="HGPｺﾞｼｯｸM" panose="020B0600000000000000" pitchFamily="50" charset="-128"/>
                        </a:rPr>
                        <a:t>(</a:t>
                      </a: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退職保険料・保険料軽減額</a:t>
                      </a:r>
                      <a:r>
                        <a:rPr kumimoji="1" lang="en-US" altLang="ja-JP" sz="950" dirty="0" smtClean="0">
                          <a:solidFill>
                            <a:schemeClr val="tx1"/>
                          </a:solidFill>
                          <a:latin typeface="HGPｺﾞｼｯｸM" panose="020B0600000000000000" pitchFamily="50" charset="-128"/>
                          <a:ea typeface="HGPｺﾞｼｯｸM" panose="020B0600000000000000" pitchFamily="50" charset="-128"/>
                        </a:rPr>
                        <a:t>)</a:t>
                      </a: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報告金額と当該年度の退職被保険者分保険料収納額</a:t>
                      </a:r>
                      <a:r>
                        <a:rPr kumimoji="1" lang="en-US" altLang="ja-JP" sz="950" dirty="0" smtClean="0">
                          <a:solidFill>
                            <a:schemeClr val="tx1"/>
                          </a:solidFill>
                          <a:latin typeface="HGPｺﾞｼｯｸM" panose="020B0600000000000000" pitchFamily="50" charset="-128"/>
                          <a:ea typeface="HGPｺﾞｼｯｸM" panose="020B0600000000000000" pitchFamily="50" charset="-128"/>
                        </a:rPr>
                        <a:t>(</a:t>
                      </a: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過年度分含む決算額</a:t>
                      </a:r>
                      <a:r>
                        <a:rPr kumimoji="1" lang="en-US" altLang="ja-JP" sz="950" dirty="0" smtClean="0">
                          <a:solidFill>
                            <a:schemeClr val="tx1"/>
                          </a:solidFill>
                          <a:latin typeface="HGPｺﾞｼｯｸM" panose="020B0600000000000000" pitchFamily="50" charset="-128"/>
                          <a:ea typeface="HGPｺﾞｼｯｸM" panose="020B0600000000000000" pitchFamily="50" charset="-128"/>
                        </a:rPr>
                        <a:t>)</a:t>
                      </a: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の差額。</a:t>
                      </a:r>
                    </a:p>
                    <a:p>
                      <a:pPr marL="92075" marR="0" indent="-92075" algn="l" defTabSz="914400" rtl="0" eaLnBrk="1" fontAlgn="auto" latinLnBrk="0" hangingPunct="1">
                        <a:lnSpc>
                          <a:spcPct val="100000"/>
                        </a:lnSpc>
                        <a:spcBef>
                          <a:spcPts val="0"/>
                        </a:spcBef>
                        <a:spcAft>
                          <a:spcPts val="0"/>
                        </a:spcAft>
                        <a:buClrTx/>
                        <a:buSzTx/>
                        <a:buFontTx/>
                        <a:buNone/>
                        <a:tabLst/>
                        <a:defRPr/>
                      </a:pP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②過年度の保険料収納見込み（一般分）</a:t>
                      </a: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pPr marL="85725" marR="0" indent="-85725" algn="l" defTabSz="914400" rtl="0" eaLnBrk="1" fontAlgn="auto" latinLnBrk="0" hangingPunct="1">
                        <a:lnSpc>
                          <a:spcPct val="100000"/>
                        </a:lnSpc>
                        <a:spcBef>
                          <a:spcPts val="0"/>
                        </a:spcBef>
                        <a:spcAft>
                          <a:spcPts val="0"/>
                        </a:spcAft>
                        <a:buClrTx/>
                        <a:buSzTx/>
                        <a:buFontTx/>
                        <a:buNone/>
                        <a:tabLst/>
                        <a:defRPr/>
                      </a:pP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・平成</a:t>
                      </a:r>
                      <a:r>
                        <a:rPr kumimoji="1" lang="en-US" altLang="ja-JP" sz="950" dirty="0" smtClean="0">
                          <a:solidFill>
                            <a:schemeClr val="tx1"/>
                          </a:solidFill>
                          <a:latin typeface="HGPｺﾞｼｯｸM" panose="020B0600000000000000" pitchFamily="50" charset="-128"/>
                          <a:ea typeface="HGPｺﾞｼｯｸM" panose="020B0600000000000000" pitchFamily="50" charset="-128"/>
                        </a:rPr>
                        <a:t>30</a:t>
                      </a: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年度同様、過去</a:t>
                      </a:r>
                      <a:r>
                        <a:rPr kumimoji="1" lang="en-US" altLang="ja-JP" sz="950" dirty="0" smtClean="0">
                          <a:solidFill>
                            <a:schemeClr val="tx1"/>
                          </a:solidFill>
                          <a:latin typeface="HGPｺﾞｼｯｸM" panose="020B0600000000000000" pitchFamily="50" charset="-128"/>
                          <a:ea typeface="HGPｺﾞｼｯｸM" panose="020B0600000000000000" pitchFamily="50" charset="-128"/>
                        </a:rPr>
                        <a:t>3</a:t>
                      </a: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ヵ年の平均収納額の</a:t>
                      </a:r>
                      <a:r>
                        <a:rPr kumimoji="1" lang="en-US" altLang="ja-JP" sz="950" dirty="0" smtClean="0">
                          <a:solidFill>
                            <a:schemeClr val="tx1"/>
                          </a:solidFill>
                          <a:latin typeface="HGPｺﾞｼｯｸM" panose="020B0600000000000000" pitchFamily="50" charset="-128"/>
                          <a:ea typeface="HGPｺﾞｼｯｸM" panose="020B0600000000000000" pitchFamily="50" charset="-128"/>
                        </a:rPr>
                        <a:t>60%</a:t>
                      </a: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を納付金に設定。</a:t>
                      </a: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pPr marL="92075" marR="0" indent="-92075" algn="l" defTabSz="914400" rtl="0" eaLnBrk="1" fontAlgn="auto" latinLnBrk="0" hangingPunct="1">
                        <a:lnSpc>
                          <a:spcPct val="100000"/>
                        </a:lnSpc>
                        <a:spcBef>
                          <a:spcPts val="0"/>
                        </a:spcBef>
                        <a:spcAft>
                          <a:spcPts val="0"/>
                        </a:spcAft>
                        <a:buClrTx/>
                        <a:buSzTx/>
                        <a:buFontTx/>
                        <a:buNone/>
                        <a:tabLst/>
                        <a:defRPr/>
                      </a:pP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③保険者努力支援制度（都道府県分）</a:t>
                      </a:r>
                    </a:p>
                    <a:p>
                      <a:pPr marL="92075" marR="0" indent="-92075" algn="l" defTabSz="914400" rtl="0" eaLnBrk="1" fontAlgn="auto" latinLnBrk="0" hangingPunct="1">
                        <a:lnSpc>
                          <a:spcPct val="100000"/>
                        </a:lnSpc>
                        <a:spcBef>
                          <a:spcPts val="0"/>
                        </a:spcBef>
                        <a:spcAft>
                          <a:spcPts val="0"/>
                        </a:spcAft>
                        <a:buClrTx/>
                        <a:buSzTx/>
                        <a:buFontTx/>
                        <a:buNone/>
                        <a:tabLst/>
                        <a:defRPr/>
                      </a:pP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・平成</a:t>
                      </a:r>
                      <a:r>
                        <a:rPr kumimoji="1" lang="en-US" altLang="ja-JP" sz="950" dirty="0" smtClean="0">
                          <a:solidFill>
                            <a:schemeClr val="tx1"/>
                          </a:solidFill>
                          <a:latin typeface="HGPｺﾞｼｯｸM" panose="020B0600000000000000" pitchFamily="50" charset="-128"/>
                          <a:ea typeface="HGPｺﾞｼｯｸM" panose="020B0600000000000000" pitchFamily="50" charset="-128"/>
                        </a:rPr>
                        <a:t>30</a:t>
                      </a: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年度同様、事業費納付金及び標準保険料率の引き下げに活用。</a:t>
                      </a: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pPr marL="92075" marR="0" indent="-92075" algn="l" defTabSz="914400" rtl="0" eaLnBrk="1" fontAlgn="auto" latinLnBrk="0" hangingPunct="1">
                        <a:lnSpc>
                          <a:spcPct val="100000"/>
                        </a:lnSpc>
                        <a:spcBef>
                          <a:spcPts val="0"/>
                        </a:spcBef>
                        <a:spcAft>
                          <a:spcPts val="0"/>
                        </a:spcAft>
                        <a:buClrTx/>
                        <a:buSzTx/>
                        <a:buFontTx/>
                        <a:buNone/>
                        <a:tabLst/>
                        <a:defRPr/>
                      </a:pPr>
                      <a:r>
                        <a:rPr kumimoji="1" lang="ja-JP" altLang="en-US" sz="950" u="sng" dirty="0" smtClean="0">
                          <a:solidFill>
                            <a:srgbClr val="FF0000"/>
                          </a:solidFill>
                          <a:latin typeface="HGPｺﾞｼｯｸM" panose="020B0600000000000000" pitchFamily="50" charset="-128"/>
                          <a:ea typeface="HGPｺﾞｼｯｸM" panose="020B0600000000000000" pitchFamily="50" charset="-128"/>
                        </a:rPr>
                        <a:t>④算定可能な特別調整交付金</a:t>
                      </a:r>
                      <a:endParaRPr kumimoji="1" lang="en-US" altLang="ja-JP" sz="950" u="sng" dirty="0" smtClean="0">
                        <a:solidFill>
                          <a:srgbClr val="FF0000"/>
                        </a:solidFill>
                        <a:latin typeface="HGPｺﾞｼｯｸM" panose="020B0600000000000000" pitchFamily="50" charset="-128"/>
                        <a:ea typeface="HGPｺﾞｼｯｸM" panose="020B0600000000000000" pitchFamily="50" charset="-128"/>
                      </a:endParaRPr>
                    </a:p>
                    <a:p>
                      <a:pPr marL="92075" marR="0" indent="-92075" algn="l" defTabSz="914400" rtl="0" eaLnBrk="1" fontAlgn="auto" latinLnBrk="0" hangingPunct="1">
                        <a:lnSpc>
                          <a:spcPct val="100000"/>
                        </a:lnSpc>
                        <a:spcBef>
                          <a:spcPts val="0"/>
                        </a:spcBef>
                        <a:spcAft>
                          <a:spcPts val="0"/>
                        </a:spcAft>
                        <a:buClrTx/>
                        <a:buSzTx/>
                        <a:buFontTx/>
                        <a:buNone/>
                        <a:tabLst/>
                        <a:defRPr/>
                      </a:pPr>
                      <a:r>
                        <a:rPr kumimoji="1" lang="ja-JP" altLang="en-US" sz="950" u="sng" dirty="0" smtClean="0">
                          <a:solidFill>
                            <a:srgbClr val="FF0000"/>
                          </a:solidFill>
                          <a:latin typeface="HGPｺﾞｼｯｸM" panose="020B0600000000000000" pitchFamily="50" charset="-128"/>
                          <a:ea typeface="HGPｺﾞｼｯｸM" panose="020B0600000000000000" pitchFamily="50" charset="-128"/>
                        </a:rPr>
                        <a:t>・算定省令第</a:t>
                      </a:r>
                      <a:r>
                        <a:rPr kumimoji="1" lang="en-US" altLang="ja-JP" sz="950" u="sng" dirty="0" smtClean="0">
                          <a:solidFill>
                            <a:srgbClr val="FF0000"/>
                          </a:solidFill>
                          <a:latin typeface="HGPｺﾞｼｯｸM" panose="020B0600000000000000" pitchFamily="50" charset="-128"/>
                          <a:ea typeface="HGPｺﾞｼｯｸM" panose="020B0600000000000000" pitchFamily="50" charset="-128"/>
                        </a:rPr>
                        <a:t>6</a:t>
                      </a:r>
                      <a:r>
                        <a:rPr kumimoji="1" lang="ja-JP" altLang="en-US" sz="950" u="sng" dirty="0" smtClean="0">
                          <a:solidFill>
                            <a:srgbClr val="FF0000"/>
                          </a:solidFill>
                          <a:latin typeface="HGPｺﾞｼｯｸM" panose="020B0600000000000000" pitchFamily="50" charset="-128"/>
                          <a:ea typeface="HGPｺﾞｼｯｸM" panose="020B0600000000000000" pitchFamily="50" charset="-128"/>
                        </a:rPr>
                        <a:t>条第</a:t>
                      </a:r>
                      <a:r>
                        <a:rPr kumimoji="1" lang="en-US" altLang="ja-JP" sz="950" u="sng" dirty="0" smtClean="0">
                          <a:solidFill>
                            <a:srgbClr val="FF0000"/>
                          </a:solidFill>
                          <a:latin typeface="HGPｺﾞｼｯｸM" panose="020B0600000000000000" pitchFamily="50" charset="-128"/>
                          <a:ea typeface="HGPｺﾞｼｯｸM" panose="020B0600000000000000" pitchFamily="50" charset="-128"/>
                        </a:rPr>
                        <a:t>1</a:t>
                      </a:r>
                      <a:r>
                        <a:rPr kumimoji="1" lang="ja-JP" altLang="en-US" sz="950" u="sng" dirty="0" smtClean="0">
                          <a:solidFill>
                            <a:srgbClr val="FF0000"/>
                          </a:solidFill>
                          <a:latin typeface="HGPｺﾞｼｯｸM" panose="020B0600000000000000" pitchFamily="50" charset="-128"/>
                          <a:ea typeface="HGPｺﾞｼｯｸM" panose="020B0600000000000000" pitchFamily="50" charset="-128"/>
                        </a:rPr>
                        <a:t>項ヲのうち、「未就学児に係る医療費」、「特々調」を共通公費に追加</a:t>
                      </a:r>
                    </a:p>
                    <a:p>
                      <a:pPr marL="92075" marR="0" indent="-92075" algn="l" defTabSz="914400" rtl="0" eaLnBrk="1" fontAlgn="auto" latinLnBrk="0" hangingPunct="1">
                        <a:lnSpc>
                          <a:spcPct val="100000"/>
                        </a:lnSpc>
                        <a:spcBef>
                          <a:spcPts val="0"/>
                        </a:spcBef>
                        <a:spcAft>
                          <a:spcPts val="0"/>
                        </a:spcAft>
                        <a:buClrTx/>
                        <a:buSzTx/>
                        <a:buFontTx/>
                        <a:buNone/>
                        <a:tabLst/>
                        <a:defRPr/>
                      </a:pPr>
                      <a:r>
                        <a:rPr kumimoji="1" lang="ja-JP" altLang="en-US" sz="950" u="none" dirty="0" smtClean="0">
                          <a:solidFill>
                            <a:schemeClr val="tx1"/>
                          </a:solidFill>
                          <a:latin typeface="HGPｺﾞｼｯｸM" panose="020B0600000000000000" pitchFamily="50" charset="-128"/>
                          <a:ea typeface="HGPｺﾞｼｯｸM" panose="020B0600000000000000" pitchFamily="50" charset="-128"/>
                        </a:rPr>
                        <a:t>⑤府独自ｲﾝｾﾝﾃｨﾌﾞ</a:t>
                      </a:r>
                      <a:endParaRPr kumimoji="1" lang="en-US" altLang="ja-JP" sz="950" u="none" dirty="0" smtClean="0">
                        <a:solidFill>
                          <a:schemeClr val="tx1"/>
                        </a:solidFill>
                        <a:latin typeface="HGPｺﾞｼｯｸM" panose="020B0600000000000000" pitchFamily="50" charset="-128"/>
                        <a:ea typeface="HGPｺﾞｼｯｸM" panose="020B0600000000000000" pitchFamily="50" charset="-128"/>
                      </a:endParaRPr>
                    </a:p>
                    <a:p>
                      <a:pPr marL="92075" marR="0" indent="-92075" algn="l" defTabSz="914400" rtl="0" eaLnBrk="1" fontAlgn="auto" latinLnBrk="0" hangingPunct="1">
                        <a:lnSpc>
                          <a:spcPct val="100000"/>
                        </a:lnSpc>
                        <a:spcBef>
                          <a:spcPts val="0"/>
                        </a:spcBef>
                        <a:spcAft>
                          <a:spcPts val="0"/>
                        </a:spcAft>
                        <a:buClrTx/>
                        <a:buSzTx/>
                        <a:buFontTx/>
                        <a:buNone/>
                        <a:tabLst/>
                        <a:defRPr/>
                      </a:pPr>
                      <a:r>
                        <a:rPr kumimoji="1" lang="ja-JP" altLang="en-US" sz="950" u="none" dirty="0" smtClean="0">
                          <a:solidFill>
                            <a:schemeClr val="tx1"/>
                          </a:solidFill>
                          <a:latin typeface="HGPｺﾞｼｯｸM" panose="020B0600000000000000" pitchFamily="50" charset="-128"/>
                          <a:ea typeface="HGPｺﾞｼｯｸM" panose="020B0600000000000000" pitchFamily="50" charset="-128"/>
                        </a:rPr>
                        <a:t>・上記財源の一部を保険料引下げに活用。</a:t>
                      </a:r>
                      <a:endParaRPr kumimoji="1" lang="en-US" altLang="ja-JP" sz="950" u="none" dirty="0" smtClean="0">
                        <a:solidFill>
                          <a:schemeClr val="tx1"/>
                        </a:solidFill>
                        <a:latin typeface="HGPｺﾞｼｯｸM" panose="020B0600000000000000" pitchFamily="50" charset="-128"/>
                        <a:ea typeface="HGPｺﾞｼｯｸM" panose="020B0600000000000000" pitchFamily="50" charset="-128"/>
                      </a:endParaRPr>
                    </a:p>
                    <a:p>
                      <a:pPr marL="92075" marR="0" indent="-92075" algn="l" defTabSz="914400" rtl="0" eaLnBrk="1" fontAlgn="auto" latinLnBrk="0" hangingPunct="1">
                        <a:lnSpc>
                          <a:spcPct val="100000"/>
                        </a:lnSpc>
                        <a:spcBef>
                          <a:spcPts val="0"/>
                        </a:spcBef>
                        <a:spcAft>
                          <a:spcPts val="0"/>
                        </a:spcAft>
                        <a:buClrTx/>
                        <a:buSzTx/>
                        <a:buFontTx/>
                        <a:buNone/>
                        <a:tabLst/>
                        <a:defRPr/>
                      </a:pP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pPr marL="92075" marR="0" indent="-92075" algn="l" defTabSz="914400" rtl="0" eaLnBrk="1" fontAlgn="auto" latinLnBrk="0" hangingPunct="1">
                        <a:lnSpc>
                          <a:spcPct val="100000"/>
                        </a:lnSpc>
                        <a:spcBef>
                          <a:spcPts val="0"/>
                        </a:spcBef>
                        <a:spcAft>
                          <a:spcPts val="0"/>
                        </a:spcAft>
                        <a:buClrTx/>
                        <a:buSzTx/>
                        <a:buFontTx/>
                        <a:buNone/>
                        <a:tabLst/>
                        <a:defRPr/>
                      </a:pPr>
                      <a:r>
                        <a:rPr kumimoji="1" lang="en-US" altLang="ja-JP" sz="950" dirty="0" smtClean="0">
                          <a:solidFill>
                            <a:schemeClr val="tx1"/>
                          </a:solidFill>
                          <a:latin typeface="HGPｺﾞｼｯｸM" panose="020B0600000000000000" pitchFamily="50" charset="-128"/>
                          <a:ea typeface="HGPｺﾞｼｯｸM" panose="020B0600000000000000" pitchFamily="50" charset="-128"/>
                        </a:rPr>
                        <a:t>【</a:t>
                      </a: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被保険者数・所得の推計方法</a:t>
                      </a:r>
                      <a:r>
                        <a:rPr kumimoji="1" lang="en-US" altLang="ja-JP" sz="950" dirty="0" smtClean="0">
                          <a:solidFill>
                            <a:schemeClr val="tx1"/>
                          </a:solidFill>
                          <a:latin typeface="HGPｺﾞｼｯｸM" panose="020B0600000000000000" pitchFamily="50" charset="-128"/>
                          <a:ea typeface="HGPｺﾞｼｯｸM" panose="020B0600000000000000" pitchFamily="50" charset="-128"/>
                        </a:rPr>
                        <a:t>】</a:t>
                      </a: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平成</a:t>
                      </a:r>
                      <a:r>
                        <a:rPr kumimoji="1" lang="en-US" altLang="ja-JP" sz="950" dirty="0" smtClean="0">
                          <a:solidFill>
                            <a:schemeClr val="tx1"/>
                          </a:solidFill>
                          <a:latin typeface="HGPｺﾞｼｯｸM" panose="020B0600000000000000" pitchFamily="50" charset="-128"/>
                          <a:ea typeface="HGPｺﾞｼｯｸM" panose="020B0600000000000000" pitchFamily="50" charset="-128"/>
                        </a:rPr>
                        <a:t>30</a:t>
                      </a: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年度推計結果の分析及び平成</a:t>
                      </a:r>
                      <a:r>
                        <a:rPr kumimoji="1" lang="en-US" altLang="ja-JP" sz="950" dirty="0" smtClean="0">
                          <a:solidFill>
                            <a:schemeClr val="tx1"/>
                          </a:solidFill>
                          <a:latin typeface="HGPｺﾞｼｯｸM" panose="020B0600000000000000" pitchFamily="50" charset="-128"/>
                          <a:ea typeface="HGPｺﾞｼｯｸM" panose="020B0600000000000000" pitchFamily="50" charset="-128"/>
                        </a:rPr>
                        <a:t>31</a:t>
                      </a: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年度国提示推計方法の妥当性を踏まえ、国が示す推計方法とおり実施。</a:t>
                      </a:r>
                    </a:p>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950" dirty="0" smtClean="0">
                        <a:solidFill>
                          <a:schemeClr val="tx1"/>
                        </a:solidFill>
                        <a:latin typeface="HGPｺﾞｼｯｸM" panose="020B0600000000000000" pitchFamily="50" charset="-128"/>
                        <a:ea typeface="HGPｺﾞｼｯｸM" panose="020B0600000000000000"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0005"/>
                  </a:ext>
                </a:extLst>
              </a:tr>
            </a:tbl>
          </a:graphicData>
        </a:graphic>
      </p:graphicFrame>
      <p:sp>
        <p:nvSpPr>
          <p:cNvPr id="8" name="大かっこ 7"/>
          <p:cNvSpPr/>
          <p:nvPr/>
        </p:nvSpPr>
        <p:spPr>
          <a:xfrm>
            <a:off x="1403648" y="2351584"/>
            <a:ext cx="3528392" cy="1653479"/>
          </a:xfrm>
          <a:prstGeom prst="bracketPair">
            <a:avLst>
              <a:gd name="adj" fmla="val 4409"/>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pic>
        <p:nvPicPr>
          <p:cNvPr id="3" name="図 2"/>
          <p:cNvPicPr>
            <a:picLocks noChangeAspect="1"/>
          </p:cNvPicPr>
          <p:nvPr/>
        </p:nvPicPr>
        <p:blipFill>
          <a:blip r:embed="rId2"/>
          <a:stretch>
            <a:fillRect/>
          </a:stretch>
        </p:blipFill>
        <p:spPr>
          <a:xfrm>
            <a:off x="1368997" y="4005063"/>
            <a:ext cx="3542083" cy="504057"/>
          </a:xfrm>
          <a:prstGeom prst="rect">
            <a:avLst/>
          </a:prstGeom>
        </p:spPr>
      </p:pic>
      <p:sp>
        <p:nvSpPr>
          <p:cNvPr id="4" name="スライド番号プレースホルダー 3"/>
          <p:cNvSpPr>
            <a:spLocks noGrp="1"/>
          </p:cNvSpPr>
          <p:nvPr>
            <p:ph type="sldNum" sz="quarter" idx="12"/>
          </p:nvPr>
        </p:nvSpPr>
        <p:spPr/>
        <p:txBody>
          <a:bodyPr/>
          <a:lstStyle/>
          <a:p>
            <a:fld id="{E4D4D2C3-0BAC-45EE-BEAA-AC94A6365396}" type="slidenum">
              <a:rPr kumimoji="1" lang="ja-JP" altLang="en-US" smtClean="0"/>
              <a:t>3</a:t>
            </a:fld>
            <a:endParaRPr kumimoji="1" lang="ja-JP" altLang="en-US"/>
          </a:p>
        </p:txBody>
      </p:sp>
    </p:spTree>
    <p:extLst>
      <p:ext uri="{BB962C8B-B14F-4D97-AF65-F5344CB8AC3E}">
        <p14:creationId xmlns:p14="http://schemas.microsoft.com/office/powerpoint/2010/main" val="40488327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表 10"/>
          <p:cNvGraphicFramePr>
            <a:graphicFrameLocks noGrp="1"/>
          </p:cNvGraphicFramePr>
          <p:nvPr>
            <p:extLst/>
          </p:nvPr>
        </p:nvGraphicFramePr>
        <p:xfrm>
          <a:off x="35496" y="260648"/>
          <a:ext cx="9073009" cy="4724400"/>
        </p:xfrm>
        <a:graphic>
          <a:graphicData uri="http://schemas.openxmlformats.org/drawingml/2006/table">
            <a:tbl>
              <a:tblPr firstRow="1" bandRow="1">
                <a:tableStyleId>{5940675A-B579-460E-94D1-54222C63F5DA}</a:tableStyleId>
              </a:tblPr>
              <a:tblGrid>
                <a:gridCol w="667952">
                  <a:extLst>
                    <a:ext uri="{9D8B030D-6E8A-4147-A177-3AD203B41FA5}">
                      <a16:colId xmlns:a16="http://schemas.microsoft.com/office/drawing/2014/main" val="20000"/>
                    </a:ext>
                  </a:extLst>
                </a:gridCol>
                <a:gridCol w="628192">
                  <a:extLst>
                    <a:ext uri="{9D8B030D-6E8A-4147-A177-3AD203B41FA5}">
                      <a16:colId xmlns:a16="http://schemas.microsoft.com/office/drawing/2014/main" val="20001"/>
                    </a:ext>
                  </a:extLst>
                </a:gridCol>
                <a:gridCol w="3657831">
                  <a:extLst>
                    <a:ext uri="{9D8B030D-6E8A-4147-A177-3AD203B41FA5}">
                      <a16:colId xmlns:a16="http://schemas.microsoft.com/office/drawing/2014/main" val="20002"/>
                    </a:ext>
                  </a:extLst>
                </a:gridCol>
                <a:gridCol w="2059517">
                  <a:extLst>
                    <a:ext uri="{9D8B030D-6E8A-4147-A177-3AD203B41FA5}">
                      <a16:colId xmlns:a16="http://schemas.microsoft.com/office/drawing/2014/main" val="20003"/>
                    </a:ext>
                  </a:extLst>
                </a:gridCol>
                <a:gridCol w="2059517">
                  <a:extLst>
                    <a:ext uri="{9D8B030D-6E8A-4147-A177-3AD203B41FA5}">
                      <a16:colId xmlns:a16="http://schemas.microsoft.com/office/drawing/2014/main" val="20004"/>
                    </a:ext>
                  </a:extLst>
                </a:gridCol>
              </a:tblGrid>
              <a:tr h="139982">
                <a:tc rowSpan="2">
                  <a:txBody>
                    <a:bodyPr/>
                    <a:lstStyle/>
                    <a:p>
                      <a:pPr algn="ctr"/>
                      <a:r>
                        <a:rPr kumimoji="1" lang="ja-JP" altLang="en-US" sz="1000" dirty="0" smtClean="0">
                          <a:latin typeface="HGPｺﾞｼｯｸE" panose="020B0900000000000000" pitchFamily="50" charset="-128"/>
                          <a:ea typeface="HGPｺﾞｼｯｸE" panose="020B0900000000000000" pitchFamily="50" charset="-128"/>
                        </a:rPr>
                        <a:t>項目</a:t>
                      </a:r>
                      <a:endParaRPr kumimoji="1" lang="ja-JP" altLang="en-US" sz="1000" dirty="0">
                        <a:latin typeface="HGPｺﾞｼｯｸE" panose="020B0900000000000000" pitchFamily="50" charset="-128"/>
                        <a:ea typeface="HGPｺﾞｼｯｸE" panose="020B0900000000000000" pitchFamily="50" charset="-128"/>
                      </a:endParaRPr>
                    </a:p>
                  </a:txBody>
                  <a:tcPr anchor="ctr">
                    <a:solidFill>
                      <a:schemeClr val="accent6">
                        <a:lumMod val="40000"/>
                        <a:lumOff val="60000"/>
                      </a:schemeClr>
                    </a:solidFill>
                  </a:tcPr>
                </a:tc>
                <a:tc gridSpan="2">
                  <a:txBody>
                    <a:bodyPr/>
                    <a:lstStyle/>
                    <a:p>
                      <a:pPr algn="ctr"/>
                      <a:r>
                        <a:rPr kumimoji="1" lang="ja-JP" altLang="en-US" sz="1000" dirty="0" smtClean="0">
                          <a:latin typeface="HGPｺﾞｼｯｸE" panose="020B0900000000000000" pitchFamily="50" charset="-128"/>
                          <a:ea typeface="HGPｺﾞｼｯｸE" panose="020B0900000000000000" pitchFamily="50" charset="-128"/>
                        </a:rPr>
                        <a:t>平成</a:t>
                      </a:r>
                      <a:r>
                        <a:rPr kumimoji="1" lang="en-US" altLang="ja-JP" sz="1000" dirty="0" smtClean="0">
                          <a:latin typeface="HGPｺﾞｼｯｸE" panose="020B0900000000000000" pitchFamily="50" charset="-128"/>
                          <a:ea typeface="HGPｺﾞｼｯｸE" panose="020B0900000000000000" pitchFamily="50" charset="-128"/>
                        </a:rPr>
                        <a:t>29</a:t>
                      </a:r>
                      <a:r>
                        <a:rPr kumimoji="1" lang="ja-JP" altLang="en-US" sz="1000" dirty="0" smtClean="0">
                          <a:latin typeface="HGPｺﾞｼｯｸE" panose="020B0900000000000000" pitchFamily="50" charset="-128"/>
                          <a:ea typeface="HGPｺﾞｼｯｸE" panose="020B0900000000000000" pitchFamily="50" charset="-128"/>
                        </a:rPr>
                        <a:t>年度までの運営方針等決定状況</a:t>
                      </a:r>
                      <a:endParaRPr kumimoji="1" lang="ja-JP" altLang="en-US" sz="1000" dirty="0">
                        <a:latin typeface="HGPｺﾞｼｯｸE" panose="020B0900000000000000" pitchFamily="50" charset="-128"/>
                        <a:ea typeface="HGPｺﾞｼｯｸE" panose="020B0900000000000000" pitchFamily="50" charset="-128"/>
                      </a:endParaRPr>
                    </a:p>
                  </a:txBody>
                  <a:tcPr anchor="ctr">
                    <a:lnR w="38100" cap="flat" cmpd="sng" algn="ctr">
                      <a:solidFill>
                        <a:schemeClr val="tx1"/>
                      </a:solidFill>
                      <a:prstDash val="solid"/>
                      <a:round/>
                      <a:headEnd type="none" w="med" len="med"/>
                      <a:tailEnd type="none" w="med" len="med"/>
                    </a:lnR>
                    <a:solidFill>
                      <a:schemeClr val="accent6">
                        <a:lumMod val="40000"/>
                        <a:lumOff val="60000"/>
                      </a:schemeClr>
                    </a:solidFill>
                  </a:tcPr>
                </a:tc>
                <a:tc hMerge="1">
                  <a:txBody>
                    <a:bodyPr/>
                    <a:lstStyle/>
                    <a:p>
                      <a:pPr algn="ctr"/>
                      <a:endParaRPr kumimoji="1" lang="ja-JP" altLang="en-US" dirty="0"/>
                    </a:p>
                  </a:txBody>
                  <a:tcPr/>
                </a:tc>
                <a:tc rowSpan="2">
                  <a:txBody>
                    <a:bodyPr/>
                    <a:lstStyle/>
                    <a:p>
                      <a:pPr algn="ctr"/>
                      <a:r>
                        <a:rPr kumimoji="1" lang="ja-JP" altLang="en-US" sz="1000" dirty="0" smtClean="0">
                          <a:latin typeface="HGPｺﾞｼｯｸE" panose="020B0900000000000000" pitchFamily="50" charset="-128"/>
                          <a:ea typeface="HGPｺﾞｼｯｸE" panose="020B0900000000000000" pitchFamily="50" charset="-128"/>
                        </a:rPr>
                        <a:t>平成</a:t>
                      </a:r>
                      <a:r>
                        <a:rPr kumimoji="1" lang="en-US" altLang="ja-JP" sz="1000" dirty="0" smtClean="0">
                          <a:latin typeface="HGPｺﾞｼｯｸE" panose="020B0900000000000000" pitchFamily="50" charset="-128"/>
                          <a:ea typeface="HGPｺﾞｼｯｸE" panose="020B0900000000000000" pitchFamily="50" charset="-128"/>
                        </a:rPr>
                        <a:t>30</a:t>
                      </a:r>
                      <a:r>
                        <a:rPr kumimoji="1" lang="ja-JP" altLang="en-US" sz="1000" dirty="0" smtClean="0">
                          <a:latin typeface="HGPｺﾞｼｯｸE" panose="020B0900000000000000" pitchFamily="50" charset="-128"/>
                          <a:ea typeface="HGPｺﾞｼｯｸE" panose="020B0900000000000000" pitchFamily="50" charset="-128"/>
                        </a:rPr>
                        <a:t>年度に検討すべき</a:t>
                      </a:r>
                      <a:endParaRPr kumimoji="1" lang="en-US" altLang="ja-JP" sz="1000" dirty="0" smtClean="0">
                        <a:latin typeface="HGPｺﾞｼｯｸE" panose="020B0900000000000000" pitchFamily="50" charset="-128"/>
                        <a:ea typeface="HGPｺﾞｼｯｸE" panose="020B0900000000000000" pitchFamily="50" charset="-128"/>
                      </a:endParaRPr>
                    </a:p>
                    <a:p>
                      <a:pPr algn="ctr"/>
                      <a:r>
                        <a:rPr kumimoji="1" lang="ja-JP" altLang="en-US" sz="1000" dirty="0" smtClean="0">
                          <a:latin typeface="HGPｺﾞｼｯｸE" panose="020B0900000000000000" pitchFamily="50" charset="-128"/>
                          <a:ea typeface="HGPｺﾞｼｯｸE" panose="020B0900000000000000" pitchFamily="50" charset="-128"/>
                        </a:rPr>
                        <a:t>主な事項</a:t>
                      </a:r>
                      <a:endParaRPr kumimoji="1" lang="ja-JP" altLang="en-US" sz="1000" dirty="0">
                        <a:latin typeface="HGPｺﾞｼｯｸE" panose="020B0900000000000000" pitchFamily="50" charset="-128"/>
                        <a:ea typeface="HGPｺﾞｼｯｸE" panose="020B09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solidFill>
                      <a:schemeClr val="accent6">
                        <a:lumMod val="40000"/>
                        <a:lumOff val="60000"/>
                      </a:schemeClr>
                    </a:solidFill>
                  </a:tcPr>
                </a:tc>
                <a:tc rowSpan="2">
                  <a:txBody>
                    <a:bodyPr/>
                    <a:lstStyle/>
                    <a:p>
                      <a:pPr algn="ctr"/>
                      <a:r>
                        <a:rPr kumimoji="1" lang="ja-JP" altLang="en-US" sz="1000" dirty="0" smtClean="0">
                          <a:solidFill>
                            <a:schemeClr val="tx1"/>
                          </a:solidFill>
                          <a:latin typeface="HGPｺﾞｼｯｸE" panose="020B0900000000000000" pitchFamily="50" charset="-128"/>
                          <a:ea typeface="HGPｺﾞｼｯｸE" panose="020B0900000000000000" pitchFamily="50" charset="-128"/>
                        </a:rPr>
                        <a:t>これまでの検討状況</a:t>
                      </a:r>
                      <a:endParaRPr kumimoji="1" lang="ja-JP" altLang="en-US" sz="1000" dirty="0">
                        <a:solidFill>
                          <a:schemeClr val="tx1"/>
                        </a:solidFill>
                        <a:latin typeface="HGPｺﾞｼｯｸE" panose="020B0900000000000000" pitchFamily="50" charset="-128"/>
                        <a:ea typeface="HGPｺﾞｼｯｸE" panose="020B09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solidFill>
                      <a:schemeClr val="accent6">
                        <a:lumMod val="40000"/>
                        <a:lumOff val="60000"/>
                      </a:schemeClr>
                    </a:solidFill>
                  </a:tcPr>
                </a:tc>
                <a:extLst>
                  <a:ext uri="{0D108BD9-81ED-4DB2-BD59-A6C34878D82A}">
                    <a16:rowId xmlns:a16="http://schemas.microsoft.com/office/drawing/2014/main" val="10000"/>
                  </a:ext>
                </a:extLst>
              </a:tr>
              <a:tr h="184174">
                <a:tc vMerge="1">
                  <a:txBody>
                    <a:bodyPr/>
                    <a:lstStyle/>
                    <a:p>
                      <a:endParaRPr kumimoji="1" lang="ja-JP" altLang="en-US"/>
                    </a:p>
                  </a:txBody>
                  <a:tcPr/>
                </a:tc>
                <a:tc>
                  <a:txBody>
                    <a:bodyPr/>
                    <a:lstStyle/>
                    <a:p>
                      <a:pPr algn="ctr"/>
                      <a:r>
                        <a:rPr kumimoji="1" lang="ja-JP" altLang="en-US" sz="1000" dirty="0" smtClean="0">
                          <a:latin typeface="HGPｺﾞｼｯｸE" panose="020B0900000000000000" pitchFamily="50" charset="-128"/>
                          <a:ea typeface="HGPｺﾞｼｯｸE" panose="020B0900000000000000" pitchFamily="50" charset="-128"/>
                        </a:rPr>
                        <a:t>方向性</a:t>
                      </a:r>
                      <a:endParaRPr kumimoji="1" lang="ja-JP" altLang="en-US" sz="1000" dirty="0">
                        <a:latin typeface="HGPｺﾞｼｯｸE" panose="020B0900000000000000" pitchFamily="50" charset="-128"/>
                        <a:ea typeface="HGPｺﾞｼｯｸE" panose="020B0900000000000000" pitchFamily="50" charset="-128"/>
                      </a:endParaRPr>
                    </a:p>
                  </a:txBody>
                  <a:tcPr anchor="ctr">
                    <a:solidFill>
                      <a:schemeClr val="accent6">
                        <a:lumMod val="40000"/>
                        <a:lumOff val="60000"/>
                      </a:schemeClr>
                    </a:solidFill>
                  </a:tcPr>
                </a:tc>
                <a:tc>
                  <a:txBody>
                    <a:bodyPr/>
                    <a:lstStyle/>
                    <a:p>
                      <a:pPr algn="ctr"/>
                      <a:r>
                        <a:rPr kumimoji="1" lang="ja-JP" altLang="en-US" sz="1000" dirty="0" smtClean="0">
                          <a:latin typeface="HGPｺﾞｼｯｸE" panose="020B0900000000000000" pitchFamily="50" charset="-128"/>
                          <a:ea typeface="HGPｺﾞｼｯｸE" panose="020B0900000000000000" pitchFamily="50" charset="-128"/>
                        </a:rPr>
                        <a:t>基　　　　準　　　　等</a:t>
                      </a:r>
                      <a:endParaRPr kumimoji="1" lang="ja-JP" altLang="en-US" sz="1000" dirty="0">
                        <a:latin typeface="HGPｺﾞｼｯｸE" panose="020B0900000000000000" pitchFamily="50" charset="-128"/>
                        <a:ea typeface="HGPｺﾞｼｯｸE" panose="020B0900000000000000" pitchFamily="50" charset="-128"/>
                      </a:endParaRPr>
                    </a:p>
                  </a:txBody>
                  <a:tcPr anchor="ctr">
                    <a:lnR w="38100" cap="flat" cmpd="sng" algn="ctr">
                      <a:solidFill>
                        <a:schemeClr val="tx1"/>
                      </a:solidFill>
                      <a:prstDash val="solid"/>
                      <a:round/>
                      <a:headEnd type="none" w="med" len="med"/>
                      <a:tailEnd type="none" w="med" len="med"/>
                    </a:lnR>
                    <a:solidFill>
                      <a:schemeClr val="accent6">
                        <a:lumMod val="40000"/>
                        <a:lumOff val="60000"/>
                      </a:schemeClr>
                    </a:solidFill>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10001"/>
                  </a:ext>
                </a:extLst>
              </a:tr>
              <a:tr h="1190768">
                <a:tc>
                  <a:txBody>
                    <a:bodyPr/>
                    <a:lstStyle/>
                    <a:p>
                      <a:pPr algn="l"/>
                      <a:r>
                        <a:rPr kumimoji="1" lang="ja-JP" altLang="en-US" sz="950" dirty="0" smtClean="0">
                          <a:solidFill>
                            <a:schemeClr val="tx1"/>
                          </a:solidFill>
                          <a:latin typeface="HGPｺﾞｼｯｸE" panose="020B0900000000000000" pitchFamily="50" charset="-128"/>
                          <a:ea typeface="HGPｺﾞｼｯｸE" panose="020B0900000000000000" pitchFamily="50" charset="-128"/>
                        </a:rPr>
                        <a:t>保険料減免・軽減</a:t>
                      </a:r>
                    </a:p>
                  </a:txBody>
                  <a:tcPr anchor="ctr">
                    <a:solidFill>
                      <a:schemeClr val="accent6">
                        <a:lumMod val="40000"/>
                        <a:lumOff val="60000"/>
                      </a:schemeClr>
                    </a:solidFill>
                  </a:tcPr>
                </a:tc>
                <a:tc>
                  <a:txBody>
                    <a:bodyPr/>
                    <a:lstStyle/>
                    <a:p>
                      <a:pPr algn="ct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統一</a:t>
                      </a: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pPr algn="ct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（激変緩和対象）</a:t>
                      </a:r>
                      <a:endParaRPr kumimoji="1" lang="ja-JP" altLang="en-US" sz="950" dirty="0">
                        <a:solidFill>
                          <a:schemeClr val="tx1"/>
                        </a:solidFill>
                        <a:latin typeface="HGPｺﾞｼｯｸM" panose="020B0600000000000000" pitchFamily="50" charset="-128"/>
                        <a:ea typeface="HGPｺﾞｼｯｸM" panose="020B0600000000000000" pitchFamily="50" charset="-128"/>
                      </a:endParaRPr>
                    </a:p>
                  </a:txBody>
                  <a:tcPr anchor="ctr"/>
                </a:tc>
                <a:tc>
                  <a:txBody>
                    <a:bodyPr/>
                    <a:lstStyle/>
                    <a:p>
                      <a:pPr marL="171450" indent="-171450">
                        <a:buFont typeface="Wingdings" panose="05000000000000000000" pitchFamily="2" charset="2"/>
                        <a:buChar char="l"/>
                      </a:pPr>
                      <a:r>
                        <a:rPr kumimoji="1" lang="en-US" altLang="ja-JP" sz="950" dirty="0" smtClean="0">
                          <a:solidFill>
                            <a:schemeClr val="tx1"/>
                          </a:solidFill>
                          <a:latin typeface="HGPｺﾞｼｯｸM" panose="020B0600000000000000" pitchFamily="50" charset="-128"/>
                          <a:ea typeface="HGPｺﾞｼｯｸM" panose="020B0600000000000000" pitchFamily="50" charset="-128"/>
                        </a:rPr>
                        <a:t>H30</a:t>
                      </a: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年度から、「災害」・「収入減少」・「拘留等」・「旧被扶養者」の４つの事由に基づく減免は「共通基準」として運営方針「別に定める基準」に定めている。</a:t>
                      </a: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pPr marL="171450" indent="-171450">
                        <a:buFont typeface="Wingdings" panose="05000000000000000000" pitchFamily="2" charset="2"/>
                        <a:buChar char="l"/>
                      </a:pP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なお、標準保険料率（事業費納付金）で賄う保険給付費等交付金（普通交付金）の交付対象は、原則、</a:t>
                      </a:r>
                      <a:r>
                        <a:rPr kumimoji="1" lang="en-US" altLang="ja-JP" sz="950" dirty="0" smtClean="0">
                          <a:solidFill>
                            <a:schemeClr val="tx1"/>
                          </a:solidFill>
                          <a:latin typeface="HGPｺﾞｼｯｸM" panose="020B0600000000000000" pitchFamily="50" charset="-128"/>
                          <a:ea typeface="HGPｺﾞｼｯｸM" panose="020B0600000000000000" pitchFamily="50" charset="-128"/>
                        </a:rPr>
                        <a:t>『</a:t>
                      </a: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大阪府国民健康保険運営方針の別に定める基準及び同基準に基づく運用を満たしている場合のみ</a:t>
                      </a:r>
                      <a:r>
                        <a:rPr kumimoji="1" lang="en-US" altLang="ja-JP" sz="950" dirty="0" smtClean="0">
                          <a:solidFill>
                            <a:schemeClr val="tx1"/>
                          </a:solidFill>
                          <a:latin typeface="HGPｺﾞｼｯｸM" panose="020B0600000000000000" pitchFamily="50" charset="-128"/>
                          <a:ea typeface="HGPｺﾞｼｯｸM" panose="020B0600000000000000" pitchFamily="50" charset="-128"/>
                        </a:rPr>
                        <a:t>』</a:t>
                      </a: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であるが、保険料減免に係る普通交付金について、制度移行初年度であり、運用に基づくシステム改修をはじめとする準備を要することも踏まえ、平成</a:t>
                      </a:r>
                      <a:r>
                        <a:rPr kumimoji="1" lang="en-US" altLang="ja-JP" sz="950" dirty="0" smtClean="0">
                          <a:solidFill>
                            <a:schemeClr val="tx1"/>
                          </a:solidFill>
                          <a:latin typeface="HGPｺﾞｼｯｸM" panose="020B0600000000000000" pitchFamily="50" charset="-128"/>
                          <a:ea typeface="HGPｺﾞｼｯｸM" panose="020B0600000000000000" pitchFamily="50" charset="-128"/>
                        </a:rPr>
                        <a:t>30</a:t>
                      </a: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年度は、運営方針の別に定める基準を満たしていれば、交付対象とする</a:t>
                      </a:r>
                      <a:r>
                        <a:rPr kumimoji="1" lang="en-US" altLang="ja-JP" sz="950" dirty="0" smtClean="0">
                          <a:solidFill>
                            <a:schemeClr val="tx1"/>
                          </a:solidFill>
                          <a:latin typeface="HGPｺﾞｼｯｸM" panose="020B0600000000000000" pitchFamily="50" charset="-128"/>
                          <a:ea typeface="HGPｺﾞｼｯｸM" panose="020B0600000000000000" pitchFamily="50" charset="-128"/>
                        </a:rPr>
                        <a:t>(</a:t>
                      </a: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経過措置として、運用については、これまでの各市町村の取扱いとすることも可能とする</a:t>
                      </a:r>
                      <a:r>
                        <a:rPr kumimoji="1" lang="en-US" altLang="ja-JP" sz="950" dirty="0" smtClean="0">
                          <a:solidFill>
                            <a:schemeClr val="tx1"/>
                          </a:solidFill>
                          <a:latin typeface="HGPｺﾞｼｯｸM" panose="020B0600000000000000" pitchFamily="50" charset="-128"/>
                          <a:ea typeface="HGPｺﾞｼｯｸM" panose="020B0600000000000000" pitchFamily="50" charset="-128"/>
                        </a:rPr>
                        <a:t>)</a:t>
                      </a:r>
                      <a:r>
                        <a:rPr kumimoji="1" lang="ja-JP" altLang="en-US" sz="950" dirty="0" err="1" smtClean="0">
                          <a:solidFill>
                            <a:schemeClr val="tx1"/>
                          </a:solidFill>
                          <a:latin typeface="HGPｺﾞｼｯｸM" panose="020B0600000000000000" pitchFamily="50" charset="-128"/>
                          <a:ea typeface="HGPｺﾞｼｯｸM" panose="020B0600000000000000" pitchFamily="50" charset="-128"/>
                        </a:rPr>
                        <a:t>。</a:t>
                      </a: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　</a:t>
                      </a:r>
                    </a:p>
                  </a:txBody>
                  <a:tcPr anchor="ctr">
                    <a:lnR w="38100" cap="flat" cmpd="sng" algn="ctr">
                      <a:solidFill>
                        <a:schemeClr val="tx1"/>
                      </a:solidFill>
                      <a:prstDash val="solid"/>
                      <a:round/>
                      <a:headEnd type="none" w="med" len="med"/>
                      <a:tailEnd type="none" w="med" len="med"/>
                    </a:lnR>
                  </a:tcPr>
                </a:tc>
                <a:tc>
                  <a:txBody>
                    <a:bodyPr/>
                    <a:lstStyle/>
                    <a:p>
                      <a:pPr marL="171450" marR="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zh-TW" altLang="en-US" sz="950" dirty="0" smtClean="0">
                          <a:solidFill>
                            <a:schemeClr val="tx1"/>
                          </a:solidFill>
                          <a:latin typeface="HGPｺﾞｼｯｸM" panose="020B0600000000000000" pitchFamily="50" charset="-128"/>
                          <a:ea typeface="HGPｺﾞｼｯｸM" panose="020B0600000000000000" pitchFamily="50" charset="-128"/>
                        </a:rPr>
                        <a:t>多子世帯減免</a:t>
                      </a:r>
                      <a:endParaRPr kumimoji="1" lang="en-US" altLang="zh-TW" sz="950" dirty="0" smtClean="0">
                        <a:solidFill>
                          <a:schemeClr val="tx1"/>
                        </a:solidFill>
                        <a:latin typeface="HGPｺﾞｼｯｸM" panose="020B0600000000000000" pitchFamily="50" charset="-128"/>
                        <a:ea typeface="HGP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c>
                  <a:txBody>
                    <a:bodyPr/>
                    <a:lstStyle/>
                    <a:p>
                      <a:pPr marL="171450" marR="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多子減免</a:t>
                      </a: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pPr marL="0" marR="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検討スケジュールを整理。</a:t>
                      </a: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pPr marL="0" marR="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pPr marL="171450" marR="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950" u="sng" dirty="0" smtClean="0">
                          <a:solidFill>
                            <a:srgbClr val="FF0000"/>
                          </a:solidFill>
                          <a:latin typeface="HGPｺﾞｼｯｸM" panose="020B0600000000000000" pitchFamily="50" charset="-128"/>
                          <a:ea typeface="HGPｺﾞｼｯｸM" panose="020B0600000000000000" pitchFamily="50" charset="-128"/>
                        </a:rPr>
                        <a:t>普通交付金の対象</a:t>
                      </a:r>
                      <a:endParaRPr kumimoji="1" lang="en-US" altLang="ja-JP" sz="950" u="sng" dirty="0" smtClean="0">
                        <a:solidFill>
                          <a:srgbClr val="FF0000"/>
                        </a:solidFill>
                        <a:latin typeface="HGPｺﾞｼｯｸM" panose="020B0600000000000000" pitchFamily="50" charset="-128"/>
                        <a:ea typeface="HGPｺﾞｼｯｸM" panose="020B0600000000000000" pitchFamily="50" charset="-128"/>
                      </a:endParaRPr>
                    </a:p>
                    <a:p>
                      <a:pPr marL="0" marR="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950" u="sng" dirty="0" smtClean="0">
                          <a:solidFill>
                            <a:srgbClr val="FF0000"/>
                          </a:solidFill>
                          <a:latin typeface="HGPｺﾞｼｯｸM" panose="020B0600000000000000" pitchFamily="50" charset="-128"/>
                          <a:ea typeface="HGPｺﾞｼｯｸM" panose="020B0600000000000000" pitchFamily="50" charset="-128"/>
                        </a:rPr>
                        <a:t>平成</a:t>
                      </a:r>
                      <a:r>
                        <a:rPr kumimoji="1" lang="en-US" altLang="ja-JP" sz="950" u="sng" dirty="0" smtClean="0">
                          <a:solidFill>
                            <a:srgbClr val="FF0000"/>
                          </a:solidFill>
                          <a:latin typeface="HGPｺﾞｼｯｸM" panose="020B0600000000000000" pitchFamily="50" charset="-128"/>
                          <a:ea typeface="HGPｺﾞｼｯｸM" panose="020B0600000000000000" pitchFamily="50" charset="-128"/>
                        </a:rPr>
                        <a:t>31</a:t>
                      </a:r>
                      <a:r>
                        <a:rPr kumimoji="1" lang="ja-JP" altLang="en-US" sz="950" u="sng" dirty="0" smtClean="0">
                          <a:solidFill>
                            <a:srgbClr val="FF0000"/>
                          </a:solidFill>
                          <a:latin typeface="HGPｺﾞｼｯｸM" panose="020B0600000000000000" pitchFamily="50" charset="-128"/>
                          <a:ea typeface="HGPｺﾞｼｯｸM" panose="020B0600000000000000" pitchFamily="50" charset="-128"/>
                        </a:rPr>
                        <a:t>年度は、平成</a:t>
                      </a:r>
                      <a:r>
                        <a:rPr kumimoji="1" lang="en-US" altLang="ja-JP" sz="950" u="sng" dirty="0" smtClean="0">
                          <a:solidFill>
                            <a:srgbClr val="FF0000"/>
                          </a:solidFill>
                          <a:latin typeface="HGPｺﾞｼｯｸM" panose="020B0600000000000000" pitchFamily="50" charset="-128"/>
                          <a:ea typeface="HGPｺﾞｼｯｸM" panose="020B0600000000000000" pitchFamily="50" charset="-128"/>
                        </a:rPr>
                        <a:t>30</a:t>
                      </a:r>
                      <a:r>
                        <a:rPr kumimoji="1" lang="ja-JP" altLang="en-US" sz="950" u="sng" dirty="0" smtClean="0">
                          <a:solidFill>
                            <a:srgbClr val="FF0000"/>
                          </a:solidFill>
                          <a:latin typeface="HGPｺﾞｼｯｸM" panose="020B0600000000000000" pitchFamily="50" charset="-128"/>
                          <a:ea typeface="HGPｺﾞｼｯｸM" panose="020B0600000000000000" pitchFamily="50" charset="-128"/>
                        </a:rPr>
                        <a:t>年度同様の取扱いとし、平成</a:t>
                      </a:r>
                      <a:r>
                        <a:rPr kumimoji="1" lang="en-US" altLang="ja-JP" sz="950" u="sng" dirty="0" smtClean="0">
                          <a:solidFill>
                            <a:srgbClr val="FF0000"/>
                          </a:solidFill>
                          <a:latin typeface="HGPｺﾞｼｯｸM" panose="020B0600000000000000" pitchFamily="50" charset="-128"/>
                          <a:ea typeface="HGPｺﾞｼｯｸM" panose="020B0600000000000000" pitchFamily="50" charset="-128"/>
                        </a:rPr>
                        <a:t>32</a:t>
                      </a:r>
                      <a:r>
                        <a:rPr kumimoji="1" lang="ja-JP" altLang="en-US" sz="950" u="sng" dirty="0" smtClean="0">
                          <a:solidFill>
                            <a:srgbClr val="FF0000"/>
                          </a:solidFill>
                          <a:latin typeface="HGPｺﾞｼｯｸM" panose="020B0600000000000000" pitchFamily="50" charset="-128"/>
                          <a:ea typeface="HGPｺﾞｼｯｸM" panose="020B0600000000000000" pitchFamily="50" charset="-128"/>
                        </a:rPr>
                        <a:t>年度以降について、原則通りの取扱いとする。</a:t>
                      </a:r>
                      <a:endParaRPr kumimoji="1" lang="en-US" altLang="ja-JP" sz="950" u="sng" dirty="0" smtClean="0">
                        <a:solidFill>
                          <a:srgbClr val="FF0000"/>
                        </a:solidFill>
                        <a:latin typeface="HGPｺﾞｼｯｸM" panose="020B0600000000000000" pitchFamily="50" charset="-128"/>
                        <a:ea typeface="HGP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0003"/>
                  </a:ext>
                </a:extLst>
              </a:tr>
              <a:tr h="1190768">
                <a:tc>
                  <a:txBody>
                    <a:bodyPr/>
                    <a:lstStyle/>
                    <a:p>
                      <a:r>
                        <a:rPr kumimoji="1" lang="ja-JP" altLang="en-US" sz="950" dirty="0" smtClean="0">
                          <a:solidFill>
                            <a:schemeClr val="tx1"/>
                          </a:solidFill>
                          <a:latin typeface="HGPｺﾞｼｯｸE" panose="020B0900000000000000" pitchFamily="50" charset="-128"/>
                          <a:ea typeface="HGPｺﾞｼｯｸE" panose="020B0900000000000000" pitchFamily="50" charset="-128"/>
                        </a:rPr>
                        <a:t>標準</a:t>
                      </a:r>
                      <a:endParaRPr kumimoji="1" lang="en-US" altLang="ja-JP" sz="950" dirty="0" smtClean="0">
                        <a:solidFill>
                          <a:schemeClr val="tx1"/>
                        </a:solidFill>
                        <a:latin typeface="HGPｺﾞｼｯｸE" panose="020B0900000000000000" pitchFamily="50" charset="-128"/>
                        <a:ea typeface="HGPｺﾞｼｯｸE" panose="020B0900000000000000" pitchFamily="50" charset="-128"/>
                      </a:endParaRPr>
                    </a:p>
                    <a:p>
                      <a:r>
                        <a:rPr kumimoji="1" lang="ja-JP" altLang="en-US" sz="950" dirty="0" smtClean="0">
                          <a:solidFill>
                            <a:schemeClr val="tx1"/>
                          </a:solidFill>
                          <a:latin typeface="HGPｺﾞｼｯｸE" panose="020B0900000000000000" pitchFamily="50" charset="-128"/>
                          <a:ea typeface="HGPｺﾞｼｯｸE" panose="020B0900000000000000" pitchFamily="50" charset="-128"/>
                        </a:rPr>
                        <a:t>収納率</a:t>
                      </a:r>
                      <a:endParaRPr kumimoji="1" lang="en-US" altLang="ja-JP" sz="950" dirty="0" smtClean="0">
                        <a:solidFill>
                          <a:schemeClr val="tx1"/>
                        </a:solidFill>
                        <a:latin typeface="HGPｺﾞｼｯｸE" panose="020B0900000000000000" pitchFamily="50" charset="-128"/>
                        <a:ea typeface="HGPｺﾞｼｯｸE" panose="020B0900000000000000" pitchFamily="50" charset="-128"/>
                      </a:endParaRPr>
                    </a:p>
                  </a:txBody>
                  <a:tcPr anchor="ctr">
                    <a:solidFill>
                      <a:schemeClr val="accent6">
                        <a:lumMod val="40000"/>
                        <a:lumOff val="6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実収納率</a:t>
                      </a:r>
                      <a:r>
                        <a:rPr kumimoji="1" lang="en-US" altLang="ja-JP" sz="950" dirty="0" smtClean="0">
                          <a:solidFill>
                            <a:schemeClr val="tx1"/>
                          </a:solidFill>
                          <a:latin typeface="HGPｺﾞｼｯｸM" panose="020B0600000000000000" pitchFamily="50" charset="-128"/>
                          <a:ea typeface="HGPｺﾞｼｯｸM" panose="020B0600000000000000" pitchFamily="50" charset="-128"/>
                        </a:rPr>
                        <a:t>±α</a:t>
                      </a:r>
                      <a:endParaRPr kumimoji="1" lang="ja-JP" altLang="en-US" sz="950" dirty="0" smtClean="0">
                        <a:solidFill>
                          <a:schemeClr val="tx1"/>
                        </a:solidFill>
                        <a:latin typeface="HGPｺﾞｼｯｸM" panose="020B0600000000000000" pitchFamily="50" charset="-128"/>
                        <a:ea typeface="HGPｺﾞｼｯｸM" panose="020B0600000000000000" pitchFamily="50" charset="-128"/>
                      </a:endParaRPr>
                    </a:p>
                  </a:txBody>
                  <a:tcPr anchor="ctr"/>
                </a:tc>
                <a:tc>
                  <a:txBody>
                    <a:bodyPr/>
                    <a:lstStyle/>
                    <a:p>
                      <a:pPr marL="171450" indent="-171450" algn="l">
                        <a:buFont typeface="Wingdings" panose="05000000000000000000" pitchFamily="2" charset="2"/>
                        <a:buChar char="l"/>
                      </a:pP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標準収納率は、各市町村の「実収納率」を基本に、規模別基準収納率との差に応じた諸条件（</a:t>
                      </a:r>
                      <a:r>
                        <a:rPr kumimoji="1" lang="en-US" altLang="ja-JP" sz="950" dirty="0" smtClean="0">
                          <a:solidFill>
                            <a:schemeClr val="tx1"/>
                          </a:solidFill>
                          <a:latin typeface="HGPｺﾞｼｯｸM" panose="020B0600000000000000" pitchFamily="50" charset="-128"/>
                          <a:ea typeface="HGPｺﾞｼｯｸM" panose="020B0600000000000000" pitchFamily="50" charset="-128"/>
                        </a:rPr>
                        <a:t>±α</a:t>
                      </a: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）を加味して設定</a:t>
                      </a: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pPr marL="0" indent="87313" algn="l">
                        <a:buFont typeface="Wingdings" panose="05000000000000000000" pitchFamily="2" charset="2"/>
                        <a:buNone/>
                      </a:pP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・実収納率</a:t>
                      </a: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pPr marL="174625" indent="0" algn="l">
                        <a:buFont typeface="Wingdings" panose="05000000000000000000" pitchFamily="2" charset="2"/>
                        <a:buNone/>
                      </a:pP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直近</a:t>
                      </a:r>
                      <a:r>
                        <a:rPr kumimoji="1" lang="en-US" altLang="ja-JP" sz="950" dirty="0" smtClean="0">
                          <a:solidFill>
                            <a:schemeClr val="tx1"/>
                          </a:solidFill>
                          <a:latin typeface="HGPｺﾞｼｯｸM" panose="020B0600000000000000" pitchFamily="50" charset="-128"/>
                          <a:ea typeface="HGPｺﾞｼｯｸM" panose="020B0600000000000000" pitchFamily="50" charset="-128"/>
                        </a:rPr>
                        <a:t>3</a:t>
                      </a: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年間（平成</a:t>
                      </a:r>
                      <a:r>
                        <a:rPr kumimoji="1" lang="en-US" altLang="ja-JP" sz="950" dirty="0" smtClean="0">
                          <a:solidFill>
                            <a:schemeClr val="tx1"/>
                          </a:solidFill>
                          <a:latin typeface="HGPｺﾞｼｯｸM" panose="020B0600000000000000" pitchFamily="50" charset="-128"/>
                          <a:ea typeface="HGPｺﾞｼｯｸM" panose="020B0600000000000000" pitchFamily="50" charset="-128"/>
                        </a:rPr>
                        <a:t>30</a:t>
                      </a: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年度の算定にあたっては、平成</a:t>
                      </a:r>
                      <a:r>
                        <a:rPr kumimoji="1" lang="en-US" altLang="ja-JP" sz="950" dirty="0" smtClean="0">
                          <a:solidFill>
                            <a:schemeClr val="tx1"/>
                          </a:solidFill>
                          <a:latin typeface="HGPｺﾞｼｯｸM" panose="020B0600000000000000" pitchFamily="50" charset="-128"/>
                          <a:ea typeface="HGPｺﾞｼｯｸM" panose="020B0600000000000000" pitchFamily="50" charset="-128"/>
                        </a:rPr>
                        <a:t>26</a:t>
                      </a: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a:t>
                      </a:r>
                      <a:r>
                        <a:rPr kumimoji="1" lang="en-US" altLang="ja-JP" sz="950" dirty="0" smtClean="0">
                          <a:solidFill>
                            <a:schemeClr val="tx1"/>
                          </a:solidFill>
                          <a:latin typeface="HGPｺﾞｼｯｸM" panose="020B0600000000000000" pitchFamily="50" charset="-128"/>
                          <a:ea typeface="HGPｺﾞｼｯｸM" panose="020B0600000000000000" pitchFamily="50" charset="-128"/>
                        </a:rPr>
                        <a:t>28</a:t>
                      </a: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年度）における収納率実績の最高値と直近値の平均値を設定</a:t>
                      </a: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pPr marL="0" indent="87313" algn="l">
                        <a:buFont typeface="Wingdings" panose="05000000000000000000" pitchFamily="2" charset="2"/>
                        <a:buNone/>
                      </a:pP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・規模別基準収納率</a:t>
                      </a: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pPr marL="174625" indent="0" algn="l">
                        <a:buFont typeface="Wingdings" panose="05000000000000000000" pitchFamily="2" charset="2"/>
                        <a:buNone/>
                      </a:pP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保険者努力支援制度の収納率に関する評価指標における規模区分（被保険者数が「</a:t>
                      </a:r>
                      <a:r>
                        <a:rPr kumimoji="1" lang="en-US" altLang="ja-JP" sz="950" dirty="0" smtClean="0">
                          <a:solidFill>
                            <a:schemeClr val="tx1"/>
                          </a:solidFill>
                          <a:latin typeface="HGPｺﾞｼｯｸM" panose="020B0600000000000000" pitchFamily="50" charset="-128"/>
                          <a:ea typeface="HGPｺﾞｼｯｸM" panose="020B0600000000000000" pitchFamily="50" charset="-128"/>
                        </a:rPr>
                        <a:t>1</a:t>
                      </a: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万人未満」「</a:t>
                      </a:r>
                      <a:r>
                        <a:rPr kumimoji="1" lang="en-US" altLang="ja-JP" sz="950" dirty="0" smtClean="0">
                          <a:solidFill>
                            <a:schemeClr val="tx1"/>
                          </a:solidFill>
                          <a:latin typeface="HGPｺﾞｼｯｸM" panose="020B0600000000000000" pitchFamily="50" charset="-128"/>
                          <a:ea typeface="HGPｺﾞｼｯｸM" panose="020B0600000000000000" pitchFamily="50" charset="-128"/>
                        </a:rPr>
                        <a:t>1</a:t>
                      </a: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万人以上</a:t>
                      </a:r>
                      <a:r>
                        <a:rPr kumimoji="1" lang="en-US" altLang="ja-JP" sz="950" dirty="0" smtClean="0">
                          <a:solidFill>
                            <a:schemeClr val="tx1"/>
                          </a:solidFill>
                          <a:latin typeface="HGPｺﾞｼｯｸM" panose="020B0600000000000000" pitchFamily="50" charset="-128"/>
                          <a:ea typeface="HGPｺﾞｼｯｸM" panose="020B0600000000000000" pitchFamily="50" charset="-128"/>
                        </a:rPr>
                        <a:t>5</a:t>
                      </a: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万人未満」「</a:t>
                      </a:r>
                      <a:r>
                        <a:rPr kumimoji="1" lang="en-US" altLang="ja-JP" sz="950" dirty="0" smtClean="0">
                          <a:solidFill>
                            <a:schemeClr val="tx1"/>
                          </a:solidFill>
                          <a:latin typeface="HGPｺﾞｼｯｸM" panose="020B0600000000000000" pitchFamily="50" charset="-128"/>
                          <a:ea typeface="HGPｺﾞｼｯｸM" panose="020B0600000000000000" pitchFamily="50" charset="-128"/>
                        </a:rPr>
                        <a:t>5</a:t>
                      </a: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万人以上</a:t>
                      </a:r>
                      <a:r>
                        <a:rPr kumimoji="1" lang="en-US" altLang="ja-JP" sz="950" dirty="0" smtClean="0">
                          <a:solidFill>
                            <a:schemeClr val="tx1"/>
                          </a:solidFill>
                          <a:latin typeface="HGPｺﾞｼｯｸM" panose="020B0600000000000000" pitchFamily="50" charset="-128"/>
                          <a:ea typeface="HGPｺﾞｼｯｸM" panose="020B0600000000000000" pitchFamily="50" charset="-128"/>
                        </a:rPr>
                        <a:t>10</a:t>
                      </a: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万人未満」「</a:t>
                      </a:r>
                      <a:r>
                        <a:rPr kumimoji="1" lang="en-US" altLang="ja-JP" sz="950" dirty="0" smtClean="0">
                          <a:solidFill>
                            <a:schemeClr val="tx1"/>
                          </a:solidFill>
                          <a:latin typeface="HGPｺﾞｼｯｸM" panose="020B0600000000000000" pitchFamily="50" charset="-128"/>
                          <a:ea typeface="HGPｺﾞｼｯｸM" panose="020B0600000000000000" pitchFamily="50" charset="-128"/>
                        </a:rPr>
                        <a:t>10</a:t>
                      </a: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万人以上」の４区分）別の直近収納率の平均値から、</a:t>
                      </a:r>
                      <a:r>
                        <a:rPr kumimoji="1" lang="en-US" altLang="ja-JP" sz="950" dirty="0" smtClean="0">
                          <a:solidFill>
                            <a:schemeClr val="tx1"/>
                          </a:solidFill>
                          <a:latin typeface="HGPｺﾞｼｯｸM" panose="020B0600000000000000" pitchFamily="50" charset="-128"/>
                          <a:ea typeface="HGPｺﾞｼｯｸM" panose="020B0600000000000000" pitchFamily="50" charset="-128"/>
                        </a:rPr>
                        <a:t>1</a:t>
                      </a: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ポイントを減じた値を設定</a:t>
                      </a: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pPr marL="0" indent="87313" algn="l">
                        <a:buFont typeface="Wingdings" panose="05000000000000000000" pitchFamily="2" charset="2"/>
                        <a:buNone/>
                      </a:pP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・標準収納率</a:t>
                      </a: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pPr marL="174625" indent="0" algn="l">
                        <a:buFont typeface="Wingdings" panose="05000000000000000000" pitchFamily="2" charset="2"/>
                        <a:buNone/>
                      </a:pP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実収納率が規模別基準収納率を上回っている市町村には、当該上回っている値の</a:t>
                      </a:r>
                      <a:r>
                        <a:rPr kumimoji="1" lang="en-US" altLang="ja-JP" sz="950" dirty="0" smtClean="0">
                          <a:solidFill>
                            <a:schemeClr val="tx1"/>
                          </a:solidFill>
                          <a:latin typeface="HGPｺﾞｼｯｸM" panose="020B0600000000000000" pitchFamily="50" charset="-128"/>
                          <a:ea typeface="HGPｺﾞｼｯｸM" panose="020B0600000000000000" pitchFamily="50" charset="-128"/>
                        </a:rPr>
                        <a:t>2</a:t>
                      </a: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分の</a:t>
                      </a:r>
                      <a:r>
                        <a:rPr kumimoji="1" lang="en-US" altLang="ja-JP" sz="950" dirty="0" smtClean="0">
                          <a:solidFill>
                            <a:schemeClr val="tx1"/>
                          </a:solidFill>
                          <a:latin typeface="HGPｺﾞｼｯｸM" panose="020B0600000000000000" pitchFamily="50" charset="-128"/>
                          <a:ea typeface="HGPｺﾞｼｯｸM" panose="020B0600000000000000" pitchFamily="50" charset="-128"/>
                        </a:rPr>
                        <a:t>1</a:t>
                      </a: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を減じ、インセンティブとし、下回っている市町村には、実収納率に</a:t>
                      </a:r>
                      <a:r>
                        <a:rPr kumimoji="1" lang="en-US" altLang="ja-JP" sz="950" dirty="0" smtClean="0">
                          <a:solidFill>
                            <a:schemeClr val="tx1"/>
                          </a:solidFill>
                          <a:latin typeface="HGPｺﾞｼｯｸM" panose="020B0600000000000000" pitchFamily="50" charset="-128"/>
                          <a:ea typeface="HGPｺﾞｼｯｸM" panose="020B0600000000000000" pitchFamily="50" charset="-128"/>
                        </a:rPr>
                        <a:t>0.5</a:t>
                      </a: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ポイントを加算し、収納率向上の努力分とする</a:t>
                      </a: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pPr marL="174625" indent="-174625" algn="l">
                        <a:buFont typeface="Wingdings" panose="05000000000000000000" pitchFamily="2" charset="2"/>
                        <a:buChar char="l"/>
                      </a:pP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３年間固定 （国保運営方針の対象期間中） とする</a:t>
                      </a:r>
                      <a:r>
                        <a:rPr kumimoji="1" lang="en-US" altLang="ja-JP" sz="950" dirty="0" smtClean="0">
                          <a:solidFill>
                            <a:schemeClr val="tx1"/>
                          </a:solidFill>
                          <a:latin typeface="HGPｺﾞｼｯｸM" panose="020B0600000000000000" pitchFamily="50" charset="-128"/>
                          <a:ea typeface="HGPｺﾞｼｯｸM" panose="020B0600000000000000" pitchFamily="50" charset="-128"/>
                        </a:rPr>
                        <a:t>(</a:t>
                      </a: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ただし、平成</a:t>
                      </a:r>
                      <a:r>
                        <a:rPr kumimoji="1" lang="en-US" altLang="ja-JP" sz="950" dirty="0" smtClean="0">
                          <a:solidFill>
                            <a:schemeClr val="tx1"/>
                          </a:solidFill>
                          <a:latin typeface="HGPｺﾞｼｯｸM" panose="020B0600000000000000" pitchFamily="50" charset="-128"/>
                          <a:ea typeface="HGPｺﾞｼｯｸM" panose="020B0600000000000000" pitchFamily="50" charset="-128"/>
                        </a:rPr>
                        <a:t>31</a:t>
                      </a: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年度においては、平成</a:t>
                      </a:r>
                      <a:r>
                        <a:rPr kumimoji="1" lang="en-US" altLang="ja-JP" sz="950" dirty="0" smtClean="0">
                          <a:solidFill>
                            <a:schemeClr val="tx1"/>
                          </a:solidFill>
                          <a:latin typeface="HGPｺﾞｼｯｸM" panose="020B0600000000000000" pitchFamily="50" charset="-128"/>
                          <a:ea typeface="HGPｺﾞｼｯｸM" panose="020B0600000000000000" pitchFamily="50" charset="-128"/>
                        </a:rPr>
                        <a:t>30</a:t>
                      </a: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年度の状況を検証の上、再検討する</a:t>
                      </a:r>
                      <a:r>
                        <a:rPr kumimoji="1" lang="en-US" altLang="ja-JP" sz="950" dirty="0" smtClean="0">
                          <a:solidFill>
                            <a:schemeClr val="tx1"/>
                          </a:solidFill>
                          <a:latin typeface="HGPｺﾞｼｯｸM" panose="020B0600000000000000" pitchFamily="50" charset="-128"/>
                          <a:ea typeface="HGPｺﾞｼｯｸM" panose="020B0600000000000000" pitchFamily="50" charset="-128"/>
                        </a:rPr>
                        <a:t>)</a:t>
                      </a:r>
                      <a:r>
                        <a:rPr kumimoji="1" lang="ja-JP" altLang="en-US" sz="950" dirty="0" err="1" smtClean="0">
                          <a:solidFill>
                            <a:schemeClr val="tx1"/>
                          </a:solidFill>
                          <a:latin typeface="HGPｺﾞｼｯｸM" panose="020B0600000000000000" pitchFamily="50" charset="-128"/>
                          <a:ea typeface="HGPｺﾞｼｯｸM" panose="020B0600000000000000" pitchFamily="50" charset="-128"/>
                        </a:rPr>
                        <a:t>。</a:t>
                      </a:r>
                      <a:endParaRPr kumimoji="1" lang="ja-JP" altLang="en-US" sz="950" dirty="0" smtClean="0">
                        <a:solidFill>
                          <a:schemeClr val="tx1"/>
                        </a:solidFill>
                        <a:latin typeface="HGPｺﾞｼｯｸM" panose="020B0600000000000000" pitchFamily="50" charset="-128"/>
                        <a:ea typeface="HGPｺﾞｼｯｸM" panose="020B0600000000000000" pitchFamily="50" charset="-128"/>
                      </a:endParaRPr>
                    </a:p>
                  </a:txBody>
                  <a:tcPr anchor="ctr">
                    <a:lnR w="38100" cap="flat" cmpd="sng" algn="ctr">
                      <a:solidFill>
                        <a:schemeClr val="tx1"/>
                      </a:solidFill>
                      <a:prstDash val="solid"/>
                      <a:round/>
                      <a:headEnd type="none" w="med" len="med"/>
                      <a:tailEnd type="none" w="med" len="med"/>
                    </a:lnR>
                  </a:tcPr>
                </a:tc>
                <a:tc>
                  <a:txBody>
                    <a:bodyPr/>
                    <a:lstStyle/>
                    <a:p>
                      <a:pPr marL="171450" marR="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標準収納率を達成できず、納付金支払いが困難となる財政リスクを避けるため、初年度においては左記のとおりとしているが、状況に応じて見直しを実施。</a:t>
                      </a: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950" u="sng" dirty="0" smtClean="0">
                          <a:solidFill>
                            <a:srgbClr val="FF0000"/>
                          </a:solidFill>
                          <a:latin typeface="HGPｺﾞｼｯｸM" panose="020B0600000000000000" pitchFamily="50" charset="-128"/>
                          <a:ea typeface="HGPｺﾞｼｯｸM" panose="020B0600000000000000" pitchFamily="50" charset="-128"/>
                        </a:rPr>
                        <a:t>直近の収納率実績や、保険料抑制効果を勘案し、算定の基となる値を平成</a:t>
                      </a:r>
                      <a:r>
                        <a:rPr kumimoji="1" lang="en-US" altLang="ja-JP" sz="950" u="sng" dirty="0" smtClean="0">
                          <a:solidFill>
                            <a:srgbClr val="FF0000"/>
                          </a:solidFill>
                          <a:latin typeface="HGPｺﾞｼｯｸM" panose="020B0600000000000000" pitchFamily="50" charset="-128"/>
                          <a:ea typeface="HGPｺﾞｼｯｸM" panose="020B0600000000000000" pitchFamily="50" charset="-128"/>
                        </a:rPr>
                        <a:t>27</a:t>
                      </a:r>
                      <a:r>
                        <a:rPr kumimoji="1" lang="ja-JP" altLang="en-US" sz="950" u="sng" dirty="0" smtClean="0">
                          <a:solidFill>
                            <a:srgbClr val="FF0000"/>
                          </a:solidFill>
                          <a:latin typeface="HGPｺﾞｼｯｸM" panose="020B0600000000000000" pitchFamily="50" charset="-128"/>
                          <a:ea typeface="HGPｺﾞｼｯｸM" panose="020B0600000000000000" pitchFamily="50" charset="-128"/>
                        </a:rPr>
                        <a:t>～</a:t>
                      </a:r>
                      <a:r>
                        <a:rPr kumimoji="1" lang="en-US" altLang="ja-JP" sz="950" u="sng" dirty="0" smtClean="0">
                          <a:solidFill>
                            <a:srgbClr val="FF0000"/>
                          </a:solidFill>
                          <a:latin typeface="HGPｺﾞｼｯｸM" panose="020B0600000000000000" pitchFamily="50" charset="-128"/>
                          <a:ea typeface="HGPｺﾞｼｯｸM" panose="020B0600000000000000" pitchFamily="50" charset="-128"/>
                        </a:rPr>
                        <a:t>29</a:t>
                      </a:r>
                      <a:r>
                        <a:rPr kumimoji="1" lang="ja-JP" altLang="en-US" sz="950" u="sng" dirty="0" smtClean="0">
                          <a:solidFill>
                            <a:srgbClr val="FF0000"/>
                          </a:solidFill>
                          <a:latin typeface="HGPｺﾞｼｯｸM" panose="020B0600000000000000" pitchFamily="50" charset="-128"/>
                          <a:ea typeface="HGPｺﾞｼｯｸM" panose="020B0600000000000000" pitchFamily="50" charset="-128"/>
                        </a:rPr>
                        <a:t>年度実績に変更するとともに、設定条件を以下のとおり変更。</a:t>
                      </a:r>
                      <a:endParaRPr kumimoji="1" lang="en-US" altLang="ja-JP" sz="950" u="sng" dirty="0" smtClean="0">
                        <a:solidFill>
                          <a:srgbClr val="FF0000"/>
                        </a:solidFill>
                        <a:latin typeface="HGPｺﾞｼｯｸM" panose="020B0600000000000000" pitchFamily="50" charset="-128"/>
                        <a:ea typeface="HGPｺﾞｼｯｸM" panose="020B0600000000000000" pitchFamily="50" charset="-128"/>
                      </a:endParaRPr>
                    </a:p>
                    <a:p>
                      <a:pPr marL="171450" marR="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950" u="sng" dirty="0" smtClean="0">
                          <a:solidFill>
                            <a:srgbClr val="FF0000"/>
                          </a:solidFill>
                          <a:latin typeface="HGPｺﾞｼｯｸM" panose="020B0600000000000000" pitchFamily="50" charset="-128"/>
                          <a:ea typeface="HGPｺﾞｼｯｸM" panose="020B0600000000000000" pitchFamily="50" charset="-128"/>
                        </a:rPr>
                        <a:t>規模別基準収納率</a:t>
                      </a:r>
                      <a:endParaRPr kumimoji="1" lang="en-US" altLang="ja-JP" sz="950" u="sng" dirty="0" smtClean="0">
                        <a:solidFill>
                          <a:srgbClr val="FF0000"/>
                        </a:solidFill>
                        <a:latin typeface="HGPｺﾞｼｯｸM" panose="020B0600000000000000" pitchFamily="50" charset="-128"/>
                        <a:ea typeface="HGPｺﾞｼｯｸM" panose="020B0600000000000000" pitchFamily="50" charset="-128"/>
                      </a:endParaRPr>
                    </a:p>
                    <a:p>
                      <a:pPr marL="0" marR="0" indent="174625"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950" u="sng" dirty="0" smtClean="0">
                          <a:solidFill>
                            <a:srgbClr val="FF0000"/>
                          </a:solidFill>
                          <a:latin typeface="HGPｺﾞｼｯｸM" panose="020B0600000000000000" pitchFamily="50" charset="-128"/>
                          <a:ea typeface="HGPｺﾞｼｯｸM" panose="020B0600000000000000" pitchFamily="50" charset="-128"/>
                        </a:rPr>
                        <a:t>規模別平均収納率－</a:t>
                      </a:r>
                      <a:r>
                        <a:rPr kumimoji="1" lang="en-US" altLang="ja-JP" sz="950" u="sng" dirty="0" smtClean="0">
                          <a:solidFill>
                            <a:srgbClr val="FF0000"/>
                          </a:solidFill>
                          <a:latin typeface="HGPｺﾞｼｯｸM" panose="020B0600000000000000" pitchFamily="50" charset="-128"/>
                          <a:ea typeface="HGPｺﾞｼｯｸM" panose="020B0600000000000000" pitchFamily="50" charset="-128"/>
                        </a:rPr>
                        <a:t>0.5</a:t>
                      </a:r>
                      <a:r>
                        <a:rPr kumimoji="1" lang="ja-JP" altLang="en-US" sz="950" u="sng" dirty="0" smtClean="0">
                          <a:solidFill>
                            <a:srgbClr val="FF0000"/>
                          </a:solidFill>
                          <a:latin typeface="HGPｺﾞｼｯｸM" panose="020B0600000000000000" pitchFamily="50" charset="-128"/>
                          <a:ea typeface="HGPｺﾞｼｯｸM" panose="020B0600000000000000" pitchFamily="50" charset="-128"/>
                        </a:rPr>
                        <a:t>％</a:t>
                      </a:r>
                      <a:endParaRPr kumimoji="1" lang="en-US" altLang="ja-JP" sz="950" u="sng" dirty="0" smtClean="0">
                        <a:solidFill>
                          <a:srgbClr val="FF0000"/>
                        </a:solidFill>
                        <a:latin typeface="HGPｺﾞｼｯｸM" panose="020B0600000000000000" pitchFamily="50" charset="-128"/>
                        <a:ea typeface="HGPｺﾞｼｯｸM" panose="020B0600000000000000" pitchFamily="50" charset="-128"/>
                      </a:endParaRPr>
                    </a:p>
                    <a:p>
                      <a:pPr marL="171450" marR="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950" u="sng" dirty="0" smtClean="0">
                          <a:solidFill>
                            <a:srgbClr val="FF0000"/>
                          </a:solidFill>
                          <a:latin typeface="HGPｺﾞｼｯｸM" panose="020B0600000000000000" pitchFamily="50" charset="-128"/>
                          <a:ea typeface="HGPｺﾞｼｯｸM" panose="020B0600000000000000" pitchFamily="50" charset="-128"/>
                        </a:rPr>
                        <a:t>インセンティブ</a:t>
                      </a:r>
                      <a:endParaRPr kumimoji="1" lang="en-US" altLang="ja-JP" sz="950" u="sng" dirty="0" smtClean="0">
                        <a:solidFill>
                          <a:srgbClr val="FF0000"/>
                        </a:solidFill>
                        <a:latin typeface="HGPｺﾞｼｯｸM" panose="020B0600000000000000" pitchFamily="50" charset="-128"/>
                        <a:ea typeface="HGPｺﾞｼｯｸM" panose="020B0600000000000000" pitchFamily="50" charset="-128"/>
                      </a:endParaRPr>
                    </a:p>
                    <a:p>
                      <a:pPr marL="174625" marR="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950" u="sng" dirty="0" smtClean="0">
                          <a:solidFill>
                            <a:srgbClr val="FF0000"/>
                          </a:solidFill>
                          <a:latin typeface="HGPｺﾞｼｯｸM" panose="020B0600000000000000" pitchFamily="50" charset="-128"/>
                          <a:ea typeface="HGPｺﾞｼｯｸM" panose="020B0600000000000000" pitchFamily="50" charset="-128"/>
                        </a:rPr>
                        <a:t>規模別基準収納率を上回っている値の</a:t>
                      </a:r>
                      <a:r>
                        <a:rPr kumimoji="1" lang="en-US" altLang="ja-JP" sz="950" u="sng" dirty="0" smtClean="0">
                          <a:solidFill>
                            <a:srgbClr val="FF0000"/>
                          </a:solidFill>
                          <a:latin typeface="HGPｺﾞｼｯｸM" panose="020B0600000000000000" pitchFamily="50" charset="-128"/>
                          <a:ea typeface="HGPｺﾞｼｯｸM" panose="020B0600000000000000" pitchFamily="50" charset="-128"/>
                        </a:rPr>
                        <a:t>1/4</a:t>
                      </a:r>
                    </a:p>
                    <a:p>
                      <a:pPr marL="171450" marR="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950" u="sng" dirty="0" smtClean="0">
                          <a:solidFill>
                            <a:srgbClr val="FF0000"/>
                          </a:solidFill>
                          <a:latin typeface="HGPｺﾞｼｯｸM" panose="020B0600000000000000" pitchFamily="50" charset="-128"/>
                          <a:ea typeface="HGPｺﾞｼｯｸM" panose="020B0600000000000000" pitchFamily="50" charset="-128"/>
                        </a:rPr>
                        <a:t>努力分</a:t>
                      </a:r>
                      <a:endParaRPr kumimoji="1" lang="en-US" altLang="ja-JP" sz="950" u="sng" dirty="0" smtClean="0">
                        <a:solidFill>
                          <a:srgbClr val="FF0000"/>
                        </a:solidFill>
                        <a:latin typeface="HGPｺﾞｼｯｸM" panose="020B0600000000000000" pitchFamily="50" charset="-128"/>
                        <a:ea typeface="HGPｺﾞｼｯｸM" panose="020B0600000000000000" pitchFamily="50" charset="-128"/>
                      </a:endParaRPr>
                    </a:p>
                    <a:p>
                      <a:pPr marL="0" marR="0" indent="174625"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950" u="sng" dirty="0" smtClean="0">
                          <a:solidFill>
                            <a:srgbClr val="FF0000"/>
                          </a:solidFill>
                          <a:latin typeface="HGPｺﾞｼｯｸM" panose="020B0600000000000000" pitchFamily="50" charset="-128"/>
                          <a:ea typeface="HGPｺﾞｼｯｸM" panose="020B0600000000000000" pitchFamily="50" charset="-128"/>
                        </a:rPr>
                        <a:t>実収納率</a:t>
                      </a:r>
                      <a:r>
                        <a:rPr kumimoji="1" lang="en-US" altLang="ja-JP" sz="950" u="sng" dirty="0" smtClean="0">
                          <a:solidFill>
                            <a:srgbClr val="FF0000"/>
                          </a:solidFill>
                          <a:latin typeface="HGPｺﾞｼｯｸM" panose="020B0600000000000000" pitchFamily="50" charset="-128"/>
                          <a:ea typeface="HGPｺﾞｼｯｸM" panose="020B0600000000000000" pitchFamily="50" charset="-128"/>
                        </a:rPr>
                        <a:t>+0.6</a:t>
                      </a:r>
                      <a:r>
                        <a:rPr kumimoji="1" lang="ja-JP" altLang="en-US" sz="950" u="sng" dirty="0" smtClean="0">
                          <a:solidFill>
                            <a:srgbClr val="FF0000"/>
                          </a:solidFill>
                          <a:latin typeface="HGPｺﾞｼｯｸM" panose="020B0600000000000000" pitchFamily="50" charset="-128"/>
                          <a:ea typeface="HGPｺﾞｼｯｸM" panose="020B0600000000000000" pitchFamily="50" charset="-128"/>
                        </a:rPr>
                        <a:t>％</a:t>
                      </a:r>
                    </a:p>
                    <a:p>
                      <a:pPr marL="171450" marR="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0004"/>
                  </a:ext>
                </a:extLst>
              </a:tr>
            </a:tbl>
          </a:graphicData>
        </a:graphic>
      </p:graphicFrame>
      <p:sp>
        <p:nvSpPr>
          <p:cNvPr id="2" name="スライド番号プレースホルダー 1"/>
          <p:cNvSpPr>
            <a:spLocks noGrp="1"/>
          </p:cNvSpPr>
          <p:nvPr>
            <p:ph type="sldNum" sz="quarter" idx="12"/>
          </p:nvPr>
        </p:nvSpPr>
        <p:spPr/>
        <p:txBody>
          <a:bodyPr/>
          <a:lstStyle/>
          <a:p>
            <a:fld id="{E4D4D2C3-0BAC-45EE-BEAA-AC94A6365396}" type="slidenum">
              <a:rPr kumimoji="1" lang="ja-JP" altLang="en-US" smtClean="0"/>
              <a:t>4</a:t>
            </a:fld>
            <a:endParaRPr kumimoji="1" lang="ja-JP" altLang="en-US"/>
          </a:p>
        </p:txBody>
      </p:sp>
    </p:spTree>
    <p:extLst>
      <p:ext uri="{BB962C8B-B14F-4D97-AF65-F5344CB8AC3E}">
        <p14:creationId xmlns:p14="http://schemas.microsoft.com/office/powerpoint/2010/main" val="4028787729"/>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3541</TotalTime>
  <Words>1513</Words>
  <Application>Microsoft Office PowerPoint</Application>
  <PresentationFormat>画面に合わせる (4:3)</PresentationFormat>
  <Paragraphs>162</Paragraphs>
  <Slides>4</Slides>
  <Notes>1</Notes>
  <HiddenSlides>0</HiddenSlides>
  <MMClips>0</MMClips>
  <ScaleCrop>false</ScaleCrop>
  <HeadingPairs>
    <vt:vector size="6" baseType="variant">
      <vt:variant>
        <vt:lpstr>使用されているフォント</vt:lpstr>
      </vt:variant>
      <vt:variant>
        <vt:i4>11</vt:i4>
      </vt:variant>
      <vt:variant>
        <vt:lpstr>テーマ</vt:lpstr>
      </vt:variant>
      <vt:variant>
        <vt:i4>1</vt:i4>
      </vt:variant>
      <vt:variant>
        <vt:lpstr>スライド タイトル</vt:lpstr>
      </vt:variant>
      <vt:variant>
        <vt:i4>4</vt:i4>
      </vt:variant>
    </vt:vector>
  </HeadingPairs>
  <TitlesOfParts>
    <vt:vector size="16" baseType="lpstr">
      <vt:lpstr>HGPｺﾞｼｯｸE</vt:lpstr>
      <vt:lpstr>HGPｺﾞｼｯｸM</vt:lpstr>
      <vt:lpstr>HGSｺﾞｼｯｸE</vt:lpstr>
      <vt:lpstr>HGSｺﾞｼｯｸM</vt:lpstr>
      <vt:lpstr>HGS創英角ｺﾞｼｯｸUB</vt:lpstr>
      <vt:lpstr>HGｺﾞｼｯｸM</vt:lpstr>
      <vt:lpstr>ＭＳ Ｐゴシック</vt:lpstr>
      <vt:lpstr>游ゴシック</vt:lpstr>
      <vt:lpstr>Arial</vt:lpstr>
      <vt:lpstr>Calibri</vt:lpstr>
      <vt:lpstr>Wingdings</vt:lpstr>
      <vt:lpstr>Office ​​テーマ</vt:lpstr>
      <vt:lpstr>平成30年度の国保運営にかかる検討状況</vt:lpstr>
      <vt:lpstr>平成30年度の事業運営検討Ｗ・Ｇの検討事項</vt:lpstr>
      <vt:lpstr>平成30年度の財政運営検討Ｗ・Ｇの検討事項</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財政運営検討Ｗ・Ｇにおける検討課題</dc:title>
  <dc:creator>HOSTNAME</dc:creator>
  <cp:lastModifiedBy>阪口　功一</cp:lastModifiedBy>
  <cp:revision>214</cp:revision>
  <cp:lastPrinted>2018-12-20T08:20:32Z</cp:lastPrinted>
  <dcterms:created xsi:type="dcterms:W3CDTF">2016-01-05T01:34:32Z</dcterms:created>
  <dcterms:modified xsi:type="dcterms:W3CDTF">2018-12-26T04:32:21Z</dcterms:modified>
</cp:coreProperties>
</file>