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14" r:id="rId1"/>
  </p:sldMasterIdLst>
  <p:notesMasterIdLst>
    <p:notesMasterId r:id="rId8"/>
  </p:notesMasterIdLst>
  <p:sldIdLst>
    <p:sldId id="602" r:id="rId2"/>
    <p:sldId id="603" r:id="rId3"/>
    <p:sldId id="604" r:id="rId4"/>
    <p:sldId id="605" r:id="rId5"/>
    <p:sldId id="606" r:id="rId6"/>
    <p:sldId id="607"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FFFF"/>
    <a:srgbClr val="99FFCC"/>
    <a:srgbClr val="99FF99"/>
    <a:srgbClr val="CC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6" autoAdjust="0"/>
    <p:restoredTop sz="93830" autoAdjust="0"/>
  </p:normalViewPr>
  <p:slideViewPr>
    <p:cSldViewPr snapToGrid="0">
      <p:cViewPr varScale="1">
        <p:scale>
          <a:sx n="74" d="100"/>
          <a:sy n="74" d="100"/>
        </p:scale>
        <p:origin x="11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AA49362-EFBF-40E7-928F-DAE6544AB5D4}" type="datetimeFigureOut">
              <a:rPr kumimoji="1" lang="ja-JP" altLang="en-US" smtClean="0"/>
              <a:t>2020/3/24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0617D60-C6DF-4305-9CE6-7352FA85A1EE}" type="slidenum">
              <a:rPr kumimoji="1" lang="ja-JP" altLang="en-US" smtClean="0"/>
              <a:t>‹#›</a:t>
            </a:fld>
            <a:endParaRPr kumimoji="1" lang="ja-JP" altLang="en-US"/>
          </a:p>
        </p:txBody>
      </p:sp>
    </p:spTree>
    <p:extLst>
      <p:ext uri="{BB962C8B-B14F-4D97-AF65-F5344CB8AC3E}">
        <p14:creationId xmlns:p14="http://schemas.microsoft.com/office/powerpoint/2010/main" val="42572463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xfrm>
            <a:off x="919163" y="746125"/>
            <a:ext cx="4968875" cy="3725863"/>
          </a:xfrm>
          <a:ln/>
        </p:spPr>
      </p:sp>
      <p:sp>
        <p:nvSpPr>
          <p:cNvPr id="2355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040994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9163" y="746125"/>
            <a:ext cx="496887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BAB9C-8DF0-4EE3-99B2-7CACCD9E5D3A}" type="slidenum">
              <a:rPr kumimoji="1" lang="en-US" altLang="ja-JP"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en-US" altLang="ja-JP"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677746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3AC2F1-CB98-4B5B-B56E-C63A46516897}"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989364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740" y="21356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2592" y="3886200"/>
            <a:ext cx="6400800" cy="1752600"/>
          </a:xfrm>
        </p:spPr>
        <p:txBody>
          <a:bodyPr/>
          <a:lstStyle>
            <a:lvl1pPr marL="0" indent="0" algn="ctr">
              <a:buNone/>
              <a:defRPr>
                <a:solidFill>
                  <a:schemeClr val="tx1">
                    <a:tint val="75000"/>
                  </a:schemeClr>
                </a:solidFill>
              </a:defRPr>
            </a:lvl1pPr>
            <a:lvl2pPr marL="422094" indent="0" algn="ctr">
              <a:buNone/>
              <a:defRPr>
                <a:solidFill>
                  <a:schemeClr val="tx1">
                    <a:tint val="75000"/>
                  </a:schemeClr>
                </a:solidFill>
              </a:defRPr>
            </a:lvl2pPr>
            <a:lvl3pPr marL="844188" indent="0" algn="ctr">
              <a:buNone/>
              <a:defRPr>
                <a:solidFill>
                  <a:schemeClr val="tx1">
                    <a:tint val="75000"/>
                  </a:schemeClr>
                </a:solidFill>
              </a:defRPr>
            </a:lvl3pPr>
            <a:lvl4pPr marL="1266282" indent="0" algn="ctr">
              <a:buNone/>
              <a:defRPr>
                <a:solidFill>
                  <a:schemeClr val="tx1">
                    <a:tint val="75000"/>
                  </a:schemeClr>
                </a:solidFill>
              </a:defRPr>
            </a:lvl4pPr>
            <a:lvl5pPr marL="1688376" indent="0" algn="ctr">
              <a:buNone/>
              <a:defRPr>
                <a:solidFill>
                  <a:schemeClr val="tx1">
                    <a:tint val="75000"/>
                  </a:schemeClr>
                </a:solidFill>
              </a:defRPr>
            </a:lvl5pPr>
            <a:lvl6pPr marL="2110470" indent="0" algn="ctr">
              <a:buNone/>
              <a:defRPr>
                <a:solidFill>
                  <a:schemeClr val="tx1">
                    <a:tint val="75000"/>
                  </a:schemeClr>
                </a:solidFill>
              </a:defRPr>
            </a:lvl6pPr>
            <a:lvl7pPr marL="2532564" indent="0" algn="ctr">
              <a:buNone/>
              <a:defRPr>
                <a:solidFill>
                  <a:schemeClr val="tx1">
                    <a:tint val="75000"/>
                  </a:schemeClr>
                </a:solidFill>
              </a:defRPr>
            </a:lvl7pPr>
            <a:lvl8pPr marL="2954658" indent="0" algn="ctr">
              <a:buNone/>
              <a:defRPr>
                <a:solidFill>
                  <a:schemeClr val="tx1">
                    <a:tint val="75000"/>
                  </a:schemeClr>
                </a:solidFill>
              </a:defRPr>
            </a:lvl8pPr>
            <a:lvl9pPr marL="337675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C0E252-54EC-4200-9CE9-F484958CEC97}"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91798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3FDE1C-5118-4A75-8279-189FBB897D94}"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68260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2485" y="274664"/>
            <a:ext cx="2228851"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7125" y="274664"/>
            <a:ext cx="6534149"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79A7B6-52E5-4019-BA06-E573FF16694A}"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50032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686127" y="609600"/>
            <a:ext cx="7772180"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668AB728-55F5-4432-9FA0-93EBC44DFC8D}" type="datetime1">
              <a:rPr lang="ja-JP" altLang="en-US" smtClean="0">
                <a:solidFill>
                  <a:prstClr val="black">
                    <a:tint val="75000"/>
                  </a:prstClr>
                </a:solidFill>
              </a:rPr>
              <a:t>2020/3/24</a:t>
            </a:fld>
            <a:endParaRPr lang="en-US" altLang="ja-JP">
              <a:solidFill>
                <a:prstClr val="black">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C292701-B011-4635-BAF1-790B1E1D20C3}"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445314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タイトル、テキスト、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651"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611" y="1600206"/>
            <a:ext cx="4044463"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グラフ プレースホルダ 3"/>
          <p:cNvSpPr>
            <a:spLocks noGrp="1"/>
          </p:cNvSpPr>
          <p:nvPr>
            <p:ph type="chart" sz="half" idx="2"/>
          </p:nvPr>
        </p:nvSpPr>
        <p:spPr>
          <a:xfrm>
            <a:off x="4642579" y="1600206"/>
            <a:ext cx="4044463" cy="4525963"/>
          </a:xfrm>
        </p:spPr>
        <p:txBody>
          <a:bodyPr/>
          <a:lstStyle/>
          <a:p>
            <a:pPr lvl="0"/>
            <a:endParaRPr lang="ja-JP" alt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fld id="{7B6A7B93-E186-4AC5-809F-1F06D3D39D01}" type="datetime1">
              <a:rPr lang="ja-JP" altLang="en-US" smtClean="0">
                <a:solidFill>
                  <a:srgbClr val="000000"/>
                </a:solidFill>
              </a:rPr>
              <a:t>2020/3/24</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E829560-57E5-44AA-8D8A-8FBAB9D6836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7197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3669E76-543B-410E-BD24-BE463266ADBC}"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002203" y="6485376"/>
            <a:ext cx="2133600" cy="365125"/>
          </a:xfrm>
        </p:spPr>
        <p:txBody>
          <a:bodyPr/>
          <a:lstStyle>
            <a:lvl1pPr>
              <a:defRPr sz="1477"/>
            </a:lvl1p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71345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915" y="4412101"/>
            <a:ext cx="7772400" cy="1362075"/>
          </a:xfrm>
        </p:spPr>
        <p:txBody>
          <a:bodyPr anchor="t"/>
          <a:lstStyle>
            <a:lvl1pPr algn="l">
              <a:defRPr sz="369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915" y="2906713"/>
            <a:ext cx="7772400" cy="1500187"/>
          </a:xfrm>
        </p:spPr>
        <p:txBody>
          <a:bodyPr anchor="b"/>
          <a:lstStyle>
            <a:lvl1pPr marL="0" indent="0">
              <a:buNone/>
              <a:defRPr sz="1847">
                <a:solidFill>
                  <a:schemeClr val="tx1">
                    <a:tint val="75000"/>
                  </a:schemeClr>
                </a:solidFill>
              </a:defRPr>
            </a:lvl1pPr>
            <a:lvl2pPr marL="422094" indent="0">
              <a:buNone/>
              <a:defRPr sz="1662">
                <a:solidFill>
                  <a:schemeClr val="tx1">
                    <a:tint val="75000"/>
                  </a:schemeClr>
                </a:solidFill>
              </a:defRPr>
            </a:lvl2pPr>
            <a:lvl3pPr marL="844188" indent="0">
              <a:buNone/>
              <a:defRPr sz="1477">
                <a:solidFill>
                  <a:schemeClr val="tx1">
                    <a:tint val="75000"/>
                  </a:schemeClr>
                </a:solidFill>
              </a:defRPr>
            </a:lvl3pPr>
            <a:lvl4pPr marL="1266282" indent="0">
              <a:buNone/>
              <a:defRPr sz="1293">
                <a:solidFill>
                  <a:schemeClr val="tx1">
                    <a:tint val="75000"/>
                  </a:schemeClr>
                </a:solidFill>
              </a:defRPr>
            </a:lvl4pPr>
            <a:lvl5pPr marL="1688376" indent="0">
              <a:buNone/>
              <a:defRPr sz="1293">
                <a:solidFill>
                  <a:schemeClr val="tx1">
                    <a:tint val="75000"/>
                  </a:schemeClr>
                </a:solidFill>
              </a:defRPr>
            </a:lvl5pPr>
            <a:lvl6pPr marL="2110470" indent="0">
              <a:buNone/>
              <a:defRPr sz="1293">
                <a:solidFill>
                  <a:schemeClr val="tx1">
                    <a:tint val="75000"/>
                  </a:schemeClr>
                </a:solidFill>
              </a:defRPr>
            </a:lvl6pPr>
            <a:lvl7pPr marL="2532564" indent="0">
              <a:buNone/>
              <a:defRPr sz="1293">
                <a:solidFill>
                  <a:schemeClr val="tx1">
                    <a:tint val="75000"/>
                  </a:schemeClr>
                </a:solidFill>
              </a:defRPr>
            </a:lvl7pPr>
            <a:lvl8pPr marL="2954658" indent="0">
              <a:buNone/>
              <a:defRPr sz="1293">
                <a:solidFill>
                  <a:schemeClr val="tx1">
                    <a:tint val="75000"/>
                  </a:schemeClr>
                </a:solidFill>
              </a:defRPr>
            </a:lvl8pPr>
            <a:lvl9pPr marL="3376752" indent="0">
              <a:buNone/>
              <a:defRPr sz="1293">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D93621-A433-4752-B4A0-44D05EB7FDFC}"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3224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6452" y="1600206"/>
            <a:ext cx="4381501" cy="4525963"/>
          </a:xfrm>
        </p:spPr>
        <p:txBody>
          <a:bodyPr/>
          <a:lstStyle>
            <a:lvl1pPr>
              <a:defRPr sz="2585"/>
            </a:lvl1pPr>
            <a:lvl2pPr>
              <a:defRPr sz="2216"/>
            </a:lvl2pPr>
            <a:lvl3pPr>
              <a:defRPr sz="1847"/>
            </a:lvl3pPr>
            <a:lvl4pPr>
              <a:defRPr sz="1662"/>
            </a:lvl4pPr>
            <a:lvl5pPr>
              <a:defRPr sz="1662"/>
            </a:lvl5pPr>
            <a:lvl6pPr>
              <a:defRPr sz="1662"/>
            </a:lvl6pPr>
            <a:lvl7pPr>
              <a:defRPr sz="1662"/>
            </a:lvl7pPr>
            <a:lvl8pPr>
              <a:defRPr sz="1662"/>
            </a:lvl8pPr>
            <a:lvl9pPr>
              <a:defRPr sz="166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775" y="1600206"/>
            <a:ext cx="4381501" cy="4525963"/>
          </a:xfrm>
        </p:spPr>
        <p:txBody>
          <a:bodyPr/>
          <a:lstStyle>
            <a:lvl1pPr>
              <a:defRPr sz="2585"/>
            </a:lvl1pPr>
            <a:lvl2pPr>
              <a:defRPr sz="2216"/>
            </a:lvl2pPr>
            <a:lvl3pPr>
              <a:defRPr sz="1847"/>
            </a:lvl3pPr>
            <a:lvl4pPr>
              <a:defRPr sz="1662"/>
            </a:lvl4pPr>
            <a:lvl5pPr>
              <a:defRPr sz="1662"/>
            </a:lvl5pPr>
            <a:lvl6pPr>
              <a:defRPr sz="1662"/>
            </a:lvl6pPr>
            <a:lvl7pPr>
              <a:defRPr sz="1662"/>
            </a:lvl7pPr>
            <a:lvl8pPr>
              <a:defRPr sz="1662"/>
            </a:lvl8pPr>
            <a:lvl9pPr>
              <a:defRPr sz="166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A767B6E-D26A-49DF-83F5-0D3837447CCC}"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291735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651" y="274638"/>
            <a:ext cx="82296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8957" y="1535113"/>
            <a:ext cx="4040188" cy="639762"/>
          </a:xfrm>
        </p:spPr>
        <p:txBody>
          <a:bodyPr anchor="b"/>
          <a:lstStyle>
            <a:lvl1pPr marL="0" indent="0">
              <a:buNone/>
              <a:defRPr sz="2216" b="1"/>
            </a:lvl1pPr>
            <a:lvl2pPr marL="422094" indent="0">
              <a:buNone/>
              <a:defRPr sz="1847" b="1"/>
            </a:lvl2pPr>
            <a:lvl3pPr marL="844188" indent="0">
              <a:buNone/>
              <a:defRPr sz="1662" b="1"/>
            </a:lvl3pPr>
            <a:lvl4pPr marL="1266282" indent="0">
              <a:buNone/>
              <a:defRPr sz="1477" b="1"/>
            </a:lvl4pPr>
            <a:lvl5pPr marL="1688376" indent="0">
              <a:buNone/>
              <a:defRPr sz="1477" b="1"/>
            </a:lvl5pPr>
            <a:lvl6pPr marL="2110470" indent="0">
              <a:buNone/>
              <a:defRPr sz="1477" b="1"/>
            </a:lvl6pPr>
            <a:lvl7pPr marL="2532564" indent="0">
              <a:buNone/>
              <a:defRPr sz="1477" b="1"/>
            </a:lvl7pPr>
            <a:lvl8pPr marL="2954658" indent="0">
              <a:buNone/>
              <a:defRPr sz="1477" b="1"/>
            </a:lvl8pPr>
            <a:lvl9pPr marL="3376752" indent="0">
              <a:buNone/>
              <a:defRPr sz="1477"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8957" y="2174875"/>
            <a:ext cx="4040188" cy="3951288"/>
          </a:xfrm>
        </p:spPr>
        <p:txBody>
          <a:bodyPr/>
          <a:lstStyle>
            <a:lvl1pPr>
              <a:defRPr sz="2216"/>
            </a:lvl1pPr>
            <a:lvl2pPr>
              <a:defRPr sz="1847"/>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7125" y="1535113"/>
            <a:ext cx="4041776" cy="639762"/>
          </a:xfrm>
        </p:spPr>
        <p:txBody>
          <a:bodyPr anchor="b"/>
          <a:lstStyle>
            <a:lvl1pPr marL="0" indent="0">
              <a:buNone/>
              <a:defRPr sz="2216" b="1"/>
            </a:lvl1pPr>
            <a:lvl2pPr marL="422094" indent="0">
              <a:buNone/>
              <a:defRPr sz="1847" b="1"/>
            </a:lvl2pPr>
            <a:lvl3pPr marL="844188" indent="0">
              <a:buNone/>
              <a:defRPr sz="1662" b="1"/>
            </a:lvl3pPr>
            <a:lvl4pPr marL="1266282" indent="0">
              <a:buNone/>
              <a:defRPr sz="1477" b="1"/>
            </a:lvl4pPr>
            <a:lvl5pPr marL="1688376" indent="0">
              <a:buNone/>
              <a:defRPr sz="1477" b="1"/>
            </a:lvl5pPr>
            <a:lvl6pPr marL="2110470" indent="0">
              <a:buNone/>
              <a:defRPr sz="1477" b="1"/>
            </a:lvl6pPr>
            <a:lvl7pPr marL="2532564" indent="0">
              <a:buNone/>
              <a:defRPr sz="1477" b="1"/>
            </a:lvl7pPr>
            <a:lvl8pPr marL="2954658" indent="0">
              <a:buNone/>
              <a:defRPr sz="1477" b="1"/>
            </a:lvl8pPr>
            <a:lvl9pPr marL="3376752" indent="0">
              <a:buNone/>
              <a:defRPr sz="1477"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7125" y="2174875"/>
            <a:ext cx="4041776" cy="3951288"/>
          </a:xfrm>
        </p:spPr>
        <p:txBody>
          <a:bodyPr/>
          <a:lstStyle>
            <a:lvl1pPr>
              <a:defRPr sz="2216"/>
            </a:lvl1pPr>
            <a:lvl2pPr>
              <a:defRPr sz="1847"/>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6C87DC7-5256-4C25-A29E-79C1BF82E6CC}"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400190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1FB01E-2D4A-433C-A613-B16A01D296EA}"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91078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2DCBB67-2897-43AF-BC84-F4844FD49BDE}"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794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727" y="273050"/>
            <a:ext cx="3008315" cy="1162050"/>
          </a:xfrm>
        </p:spPr>
        <p:txBody>
          <a:bodyPr anchor="b"/>
          <a:lstStyle>
            <a:lvl1pPr algn="l">
              <a:defRPr sz="184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763" y="273074"/>
            <a:ext cx="5111750" cy="5853113"/>
          </a:xfrm>
        </p:spPr>
        <p:txBody>
          <a:bodyPr/>
          <a:lstStyle>
            <a:lvl1pPr>
              <a:defRPr sz="2954"/>
            </a:lvl1pPr>
            <a:lvl2pPr>
              <a:defRPr sz="2585"/>
            </a:lvl2pPr>
            <a:lvl3pPr>
              <a:defRPr sz="2216"/>
            </a:lvl3pPr>
            <a:lvl4pPr>
              <a:defRPr sz="1847"/>
            </a:lvl4pPr>
            <a:lvl5pPr>
              <a:defRPr sz="1847"/>
            </a:lvl5pPr>
            <a:lvl6pPr>
              <a:defRPr sz="1847"/>
            </a:lvl6pPr>
            <a:lvl7pPr>
              <a:defRPr sz="1847"/>
            </a:lvl7pPr>
            <a:lvl8pPr>
              <a:defRPr sz="1847"/>
            </a:lvl8pPr>
            <a:lvl9pPr>
              <a:defRPr sz="184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727" y="1435103"/>
            <a:ext cx="3008315" cy="4691063"/>
          </a:xfrm>
        </p:spPr>
        <p:txBody>
          <a:bodyPr/>
          <a:lstStyle>
            <a:lvl1pPr marL="0" indent="0">
              <a:buNone/>
              <a:defRPr sz="1293"/>
            </a:lvl1pPr>
            <a:lvl2pPr marL="422094" indent="0">
              <a:buNone/>
              <a:defRPr sz="1108"/>
            </a:lvl2pPr>
            <a:lvl3pPr marL="844188" indent="0">
              <a:buNone/>
              <a:defRPr sz="923"/>
            </a:lvl3pPr>
            <a:lvl4pPr marL="1266282" indent="0">
              <a:buNone/>
              <a:defRPr sz="831"/>
            </a:lvl4pPr>
            <a:lvl5pPr marL="1688376" indent="0">
              <a:buNone/>
              <a:defRPr sz="831"/>
            </a:lvl5pPr>
            <a:lvl6pPr marL="2110470" indent="0">
              <a:buNone/>
              <a:defRPr sz="831"/>
            </a:lvl6pPr>
            <a:lvl7pPr marL="2532564" indent="0">
              <a:buNone/>
              <a:defRPr sz="831"/>
            </a:lvl7pPr>
            <a:lvl8pPr marL="2954658" indent="0">
              <a:buNone/>
              <a:defRPr sz="831"/>
            </a:lvl8pPr>
            <a:lvl9pPr marL="3376752" indent="0">
              <a:buNone/>
              <a:defRPr sz="831"/>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180CBA6-2B1A-499C-8344-7AABEC36FD62}"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61542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360" y="4800600"/>
            <a:ext cx="5486400" cy="566738"/>
          </a:xfrm>
        </p:spPr>
        <p:txBody>
          <a:bodyPr anchor="b"/>
          <a:lstStyle>
            <a:lvl1pPr algn="l">
              <a:defRPr sz="184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360" y="612775"/>
            <a:ext cx="5486400" cy="4114800"/>
          </a:xfrm>
        </p:spPr>
        <p:txBody>
          <a:bodyPr/>
          <a:lstStyle>
            <a:lvl1pPr marL="0" indent="0">
              <a:buNone/>
              <a:defRPr sz="2954"/>
            </a:lvl1pPr>
            <a:lvl2pPr marL="422094" indent="0">
              <a:buNone/>
              <a:defRPr sz="2585"/>
            </a:lvl2pPr>
            <a:lvl3pPr marL="844188" indent="0">
              <a:buNone/>
              <a:defRPr sz="2216"/>
            </a:lvl3pPr>
            <a:lvl4pPr marL="1266282" indent="0">
              <a:buNone/>
              <a:defRPr sz="1847"/>
            </a:lvl4pPr>
            <a:lvl5pPr marL="1688376" indent="0">
              <a:buNone/>
              <a:defRPr sz="1847"/>
            </a:lvl5pPr>
            <a:lvl6pPr marL="2110470" indent="0">
              <a:buNone/>
              <a:defRPr sz="1847"/>
            </a:lvl6pPr>
            <a:lvl7pPr marL="2532564" indent="0">
              <a:buNone/>
              <a:defRPr sz="1847"/>
            </a:lvl7pPr>
            <a:lvl8pPr marL="2954658" indent="0">
              <a:buNone/>
              <a:defRPr sz="1847"/>
            </a:lvl8pPr>
            <a:lvl9pPr marL="3376752" indent="0">
              <a:buNone/>
              <a:defRPr sz="1847"/>
            </a:lvl9pPr>
          </a:lstStyle>
          <a:p>
            <a:endParaRPr kumimoji="1" lang="ja-JP" altLang="en-US"/>
          </a:p>
        </p:txBody>
      </p:sp>
      <p:sp>
        <p:nvSpPr>
          <p:cNvPr id="4" name="テキスト プレースホルダー 3"/>
          <p:cNvSpPr>
            <a:spLocks noGrp="1"/>
          </p:cNvSpPr>
          <p:nvPr>
            <p:ph type="body" sz="half" idx="2"/>
          </p:nvPr>
        </p:nvSpPr>
        <p:spPr>
          <a:xfrm>
            <a:off x="1792360" y="5367338"/>
            <a:ext cx="5486400" cy="804862"/>
          </a:xfrm>
        </p:spPr>
        <p:txBody>
          <a:bodyPr/>
          <a:lstStyle>
            <a:lvl1pPr marL="0" indent="0">
              <a:buNone/>
              <a:defRPr sz="1293"/>
            </a:lvl1pPr>
            <a:lvl2pPr marL="422094" indent="0">
              <a:buNone/>
              <a:defRPr sz="1108"/>
            </a:lvl2pPr>
            <a:lvl3pPr marL="844188" indent="0">
              <a:buNone/>
              <a:defRPr sz="923"/>
            </a:lvl3pPr>
            <a:lvl4pPr marL="1266282" indent="0">
              <a:buNone/>
              <a:defRPr sz="831"/>
            </a:lvl4pPr>
            <a:lvl5pPr marL="1688376" indent="0">
              <a:buNone/>
              <a:defRPr sz="831"/>
            </a:lvl5pPr>
            <a:lvl6pPr marL="2110470" indent="0">
              <a:buNone/>
              <a:defRPr sz="831"/>
            </a:lvl6pPr>
            <a:lvl7pPr marL="2532564" indent="0">
              <a:buNone/>
              <a:defRPr sz="831"/>
            </a:lvl7pPr>
            <a:lvl8pPr marL="2954658" indent="0">
              <a:buNone/>
              <a:defRPr sz="831"/>
            </a:lvl8pPr>
            <a:lvl9pPr marL="3376752" indent="0">
              <a:buNone/>
              <a:defRPr sz="831"/>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F52D10-4503-4AED-8766-05450A0B25F8}"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A016F72-2776-42E3-98D1-109F4059D52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7587048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651"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651" y="1600206"/>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618" y="6361551"/>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9DEB86BC-9A62-49BF-8E54-97748348404A}" type="datetime1">
              <a:rPr lang="ja-JP" altLang="en-US" smtClean="0">
                <a:solidFill>
                  <a:prstClr val="black">
                    <a:tint val="75000"/>
                  </a:prstClr>
                </a:solidFill>
              </a:rPr>
              <a:t>2020/3/24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5110" y="6361551"/>
            <a:ext cx="2895599"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02203" y="6475851"/>
            <a:ext cx="2133600" cy="365125"/>
          </a:xfrm>
          <a:prstGeom prst="rect">
            <a:avLst/>
          </a:prstGeom>
        </p:spPr>
        <p:txBody>
          <a:bodyPr vert="horz" lIns="91440" tIns="45720" rIns="91440" bIns="45720" rtlCol="0" anchor="ctr"/>
          <a:lstStyle>
            <a:lvl1pPr algn="r">
              <a:defRPr sz="1477">
                <a:solidFill>
                  <a:schemeClr val="tx1">
                    <a:tint val="75000"/>
                  </a:schemeClr>
                </a:solidFill>
              </a:defRPr>
            </a:lvl1pPr>
          </a:lstStyle>
          <a:p>
            <a:fld id="{EA016F72-2776-42E3-98D1-109F4059D52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9490165"/>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 id="2147483827" r:id="rId13"/>
  </p:sldLayoutIdLst>
  <p:timing>
    <p:tnLst>
      <p:par>
        <p:cTn id="1" dur="indefinite" restart="never" nodeType="tmRoot"/>
      </p:par>
    </p:tnLst>
  </p:timing>
  <p:hf hdr="0" ftr="0" dt="0"/>
  <p:txStyles>
    <p:titleStyle>
      <a:lvl1pPr algn="ctr" defTabSz="844188" rtl="0" eaLnBrk="1" latinLnBrk="0" hangingPunct="1">
        <a:spcBef>
          <a:spcPct val="0"/>
        </a:spcBef>
        <a:buNone/>
        <a:defRPr kumimoji="1" sz="4062" kern="1200">
          <a:solidFill>
            <a:schemeClr val="tx1"/>
          </a:solidFill>
          <a:latin typeface="+mj-lt"/>
          <a:ea typeface="+mj-ea"/>
          <a:cs typeface="+mj-cs"/>
        </a:defRPr>
      </a:lvl1pPr>
    </p:titleStyle>
    <p:bodyStyle>
      <a:lvl1pPr marL="316570" indent="-316570" algn="l" defTabSz="844188"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902" indent="-263809" algn="l" defTabSz="844188"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235" indent="-211047" algn="l" defTabSz="844188" rtl="0" eaLnBrk="1" latinLnBrk="0" hangingPunct="1">
        <a:spcBef>
          <a:spcPct val="20000"/>
        </a:spcBef>
        <a:buFont typeface="Arial" panose="020B0604020202020204" pitchFamily="34" charset="0"/>
        <a:buChar char="•"/>
        <a:defRPr kumimoji="1" sz="2216" kern="1200">
          <a:solidFill>
            <a:schemeClr val="tx1"/>
          </a:solidFill>
          <a:latin typeface="+mn-lt"/>
          <a:ea typeface="+mn-ea"/>
          <a:cs typeface="+mn-cs"/>
        </a:defRPr>
      </a:lvl3pPr>
      <a:lvl4pPr marL="1477329" indent="-211047" algn="l" defTabSz="844188"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4pPr>
      <a:lvl5pPr marL="1899424" indent="-211047" algn="l" defTabSz="844188"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5pPr>
      <a:lvl6pPr marL="2321517" indent="-211047" algn="l" defTabSz="844188"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6pPr>
      <a:lvl7pPr marL="2743612" indent="-211047" algn="l" defTabSz="844188"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7pPr>
      <a:lvl8pPr marL="3165705" indent="-211047" algn="l" defTabSz="844188"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8pPr>
      <a:lvl9pPr marL="3587800" indent="-211047" algn="l" defTabSz="844188" rtl="0" eaLnBrk="1" latinLnBrk="0" hangingPunct="1">
        <a:spcBef>
          <a:spcPct val="20000"/>
        </a:spcBef>
        <a:buFont typeface="Arial" panose="020B0604020202020204" pitchFamily="34" charset="0"/>
        <a:buChar char="•"/>
        <a:defRPr kumimoji="1" sz="1847" kern="1200">
          <a:solidFill>
            <a:schemeClr val="tx1"/>
          </a:solidFill>
          <a:latin typeface="+mn-lt"/>
          <a:ea typeface="+mn-ea"/>
          <a:cs typeface="+mn-cs"/>
        </a:defRPr>
      </a:lvl9pPr>
    </p:bodyStyle>
    <p:otherStyle>
      <a:defPPr>
        <a:defRPr lang="ja-JP"/>
      </a:defPPr>
      <a:lvl1pPr marL="0" algn="l" defTabSz="844188" rtl="0" eaLnBrk="1" latinLnBrk="0" hangingPunct="1">
        <a:defRPr kumimoji="1" sz="1662" kern="1200">
          <a:solidFill>
            <a:schemeClr val="tx1"/>
          </a:solidFill>
          <a:latin typeface="+mn-lt"/>
          <a:ea typeface="+mn-ea"/>
          <a:cs typeface="+mn-cs"/>
        </a:defRPr>
      </a:lvl1pPr>
      <a:lvl2pPr marL="422094" algn="l" defTabSz="844188" rtl="0" eaLnBrk="1" latinLnBrk="0" hangingPunct="1">
        <a:defRPr kumimoji="1" sz="1662" kern="1200">
          <a:solidFill>
            <a:schemeClr val="tx1"/>
          </a:solidFill>
          <a:latin typeface="+mn-lt"/>
          <a:ea typeface="+mn-ea"/>
          <a:cs typeface="+mn-cs"/>
        </a:defRPr>
      </a:lvl2pPr>
      <a:lvl3pPr marL="844188" algn="l" defTabSz="844188" rtl="0" eaLnBrk="1" latinLnBrk="0" hangingPunct="1">
        <a:defRPr kumimoji="1" sz="1662" kern="1200">
          <a:solidFill>
            <a:schemeClr val="tx1"/>
          </a:solidFill>
          <a:latin typeface="+mn-lt"/>
          <a:ea typeface="+mn-ea"/>
          <a:cs typeface="+mn-cs"/>
        </a:defRPr>
      </a:lvl3pPr>
      <a:lvl4pPr marL="1266282" algn="l" defTabSz="844188" rtl="0" eaLnBrk="1" latinLnBrk="0" hangingPunct="1">
        <a:defRPr kumimoji="1" sz="1662" kern="1200">
          <a:solidFill>
            <a:schemeClr val="tx1"/>
          </a:solidFill>
          <a:latin typeface="+mn-lt"/>
          <a:ea typeface="+mn-ea"/>
          <a:cs typeface="+mn-cs"/>
        </a:defRPr>
      </a:lvl4pPr>
      <a:lvl5pPr marL="1688376" algn="l" defTabSz="844188" rtl="0" eaLnBrk="1" latinLnBrk="0" hangingPunct="1">
        <a:defRPr kumimoji="1" sz="1662" kern="1200">
          <a:solidFill>
            <a:schemeClr val="tx1"/>
          </a:solidFill>
          <a:latin typeface="+mn-lt"/>
          <a:ea typeface="+mn-ea"/>
          <a:cs typeface="+mn-cs"/>
        </a:defRPr>
      </a:lvl5pPr>
      <a:lvl6pPr marL="2110470" algn="l" defTabSz="844188" rtl="0" eaLnBrk="1" latinLnBrk="0" hangingPunct="1">
        <a:defRPr kumimoji="1" sz="1662" kern="1200">
          <a:solidFill>
            <a:schemeClr val="tx1"/>
          </a:solidFill>
          <a:latin typeface="+mn-lt"/>
          <a:ea typeface="+mn-ea"/>
          <a:cs typeface="+mn-cs"/>
        </a:defRPr>
      </a:lvl6pPr>
      <a:lvl7pPr marL="2532564" algn="l" defTabSz="844188" rtl="0" eaLnBrk="1" latinLnBrk="0" hangingPunct="1">
        <a:defRPr kumimoji="1" sz="1662" kern="1200">
          <a:solidFill>
            <a:schemeClr val="tx1"/>
          </a:solidFill>
          <a:latin typeface="+mn-lt"/>
          <a:ea typeface="+mn-ea"/>
          <a:cs typeface="+mn-cs"/>
        </a:defRPr>
      </a:lvl7pPr>
      <a:lvl8pPr marL="2954658" algn="l" defTabSz="844188" rtl="0" eaLnBrk="1" latinLnBrk="0" hangingPunct="1">
        <a:defRPr kumimoji="1" sz="1662" kern="1200">
          <a:solidFill>
            <a:schemeClr val="tx1"/>
          </a:solidFill>
          <a:latin typeface="+mn-lt"/>
          <a:ea typeface="+mn-ea"/>
          <a:cs typeface="+mn-cs"/>
        </a:defRPr>
      </a:lvl8pPr>
      <a:lvl9pPr marL="3376752" algn="l" defTabSz="844188"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243190" y="3972804"/>
            <a:ext cx="5651041" cy="2326900"/>
          </a:xfrm>
          <a:prstGeom prst="rect">
            <a:avLst/>
          </a:prstGeom>
          <a:solidFill>
            <a:srgbClr val="CCECFF"/>
          </a:solidFill>
          <a:ln w="19050">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defTabSz="844357"/>
            <a:endParaRPr lang="en-US" altLang="ja-JP" sz="1108" b="1" dirty="0">
              <a:solidFill>
                <a:prstClr val="black"/>
              </a:solidFill>
              <a:latin typeface="ＭＳ Ｐゴシック" panose="020B0600070205080204" pitchFamily="50" charset="-128"/>
              <a:ea typeface="ＭＳ Ｐゴシック" panose="020B0600070205080204" pitchFamily="50" charset="-128"/>
            </a:endParaRPr>
          </a:p>
          <a:p>
            <a:pPr defTabSz="844357"/>
            <a:r>
              <a:rPr lang="en-US" altLang="ja-JP" sz="1200" b="1" dirty="0">
                <a:solidFill>
                  <a:prstClr val="black"/>
                </a:solidFill>
                <a:latin typeface="ＭＳ Ｐゴシック" panose="020B0600070205080204" pitchFamily="50" charset="-128"/>
                <a:ea typeface="ＭＳ Ｐゴシック" panose="020B0600070205080204" pitchFamily="50" charset="-128"/>
              </a:rPr>
              <a:t>【</a:t>
            </a:r>
            <a:r>
              <a:rPr lang="ja-JP" altLang="en-US" sz="1200" b="1" dirty="0">
                <a:solidFill>
                  <a:prstClr val="black"/>
                </a:solidFill>
                <a:latin typeface="ＭＳ Ｐゴシック" panose="020B0600070205080204" pitchFamily="50" charset="-128"/>
                <a:ea typeface="ＭＳ Ｐゴシック" panose="020B0600070205080204" pitchFamily="50" charset="-128"/>
              </a:rPr>
              <a:t>都道府県による基盤整備事業</a:t>
            </a:r>
            <a:r>
              <a:rPr lang="en-US" altLang="ja-JP" sz="1200" b="1" dirty="0">
                <a:solidFill>
                  <a:prstClr val="black"/>
                </a:solidFill>
                <a:latin typeface="ＭＳ Ｐゴシック" panose="020B0600070205080204" pitchFamily="50" charset="-128"/>
                <a:ea typeface="ＭＳ Ｐゴシック" panose="020B0600070205080204" pitchFamily="50" charset="-128"/>
              </a:rPr>
              <a:t>】</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　国保ヘルスアップ支援事業の拡充（上限額引上げ）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　人材の確保・育成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　データ活用の強化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r>
              <a:rPr lang="en-US" altLang="ja-JP" sz="1200" b="1" dirty="0">
                <a:solidFill>
                  <a:prstClr val="black"/>
                </a:solidFill>
                <a:latin typeface="ＭＳ Ｐゴシック" panose="020B0600070205080204" pitchFamily="50" charset="-128"/>
                <a:ea typeface="ＭＳ Ｐゴシック" panose="020B0600070205080204" pitchFamily="50" charset="-128"/>
              </a:rPr>
              <a:t>【</a:t>
            </a:r>
            <a:r>
              <a:rPr lang="ja-JP" altLang="en-US" sz="1200" b="1" dirty="0">
                <a:solidFill>
                  <a:prstClr val="black"/>
                </a:solidFill>
                <a:latin typeface="ＭＳ Ｐゴシック" panose="020B0600070205080204" pitchFamily="50" charset="-128"/>
                <a:ea typeface="ＭＳ Ｐゴシック" panose="020B0600070205080204" pitchFamily="50" charset="-128"/>
              </a:rPr>
              <a:t>市町村事業</a:t>
            </a:r>
            <a:r>
              <a:rPr lang="en-US" altLang="ja-JP" sz="1200" b="1" dirty="0">
                <a:solidFill>
                  <a:prstClr val="black"/>
                </a:solidFill>
                <a:latin typeface="ＭＳ Ｐゴシック" panose="020B0600070205080204" pitchFamily="50" charset="-128"/>
                <a:ea typeface="ＭＳ Ｐゴシック" panose="020B0600070205080204" pitchFamily="50" charset="-128"/>
              </a:rPr>
              <a:t>】</a:t>
            </a:r>
          </a:p>
          <a:p>
            <a:pPr defTabSz="844357"/>
            <a:r>
              <a:rPr lang="ja-JP" altLang="en-US" sz="1200" b="1" dirty="0">
                <a:solidFill>
                  <a:prstClr val="black"/>
                </a:solidFill>
                <a:latin typeface="ＭＳ Ｐゴシック" panose="020B0600070205080204" pitchFamily="50" charset="-128"/>
                <a:ea typeface="ＭＳ Ｐゴシック" panose="020B0600070205080204" pitchFamily="50" charset="-128"/>
              </a:rPr>
              <a:t>　</a:t>
            </a:r>
            <a:r>
              <a:rPr lang="ja-JP" altLang="en-US" sz="1200" dirty="0">
                <a:solidFill>
                  <a:prstClr val="black"/>
                </a:solidFill>
                <a:latin typeface="ＭＳ Ｐゴシック" panose="020B0600070205080204" pitchFamily="50" charset="-128"/>
                <a:ea typeface="ＭＳ Ｐゴシック" panose="020B0600070205080204" pitchFamily="50" charset="-128"/>
              </a:rPr>
              <a:t>○　国保ヘルスアップ事業の拡充（上限額引上げ）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　効果的なモデル事業の実施（</a:t>
            </a:r>
            <a:r>
              <a:rPr lang="en-US" altLang="ja-JP" sz="1200" dirty="0">
                <a:solidFill>
                  <a:prstClr val="black"/>
                </a:solidFill>
                <a:latin typeface="ＭＳ Ｐゴシック" panose="020B0600070205080204" pitchFamily="50" charset="-128"/>
                <a:ea typeface="ＭＳ Ｐゴシック" panose="020B0600070205080204" pitchFamily="50" charset="-128"/>
              </a:rPr>
              <a:t>※</a:t>
            </a:r>
            <a:r>
              <a:rPr lang="ja-JP" altLang="en-US" sz="1200" dirty="0">
                <a:solidFill>
                  <a:prstClr val="black"/>
                </a:solidFill>
                <a:latin typeface="ＭＳ Ｐゴシック" panose="020B0600070205080204" pitchFamily="50" charset="-128"/>
                <a:ea typeface="ＭＳ Ｐゴシック" panose="020B0600070205080204" pitchFamily="50" charset="-128"/>
              </a:rPr>
              <a:t>都道府県も実施可）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739"/>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a:t>
            </a:r>
            <a:r>
              <a:rPr lang="en-US" altLang="ja-JP" sz="1200" dirty="0">
                <a:solidFill>
                  <a:prstClr val="black"/>
                </a:solidFill>
                <a:latin typeface="ＭＳ Ｐゴシック" panose="020B0600070205080204" pitchFamily="50" charset="-128"/>
                <a:ea typeface="ＭＳ Ｐゴシック" panose="020B0600070205080204" pitchFamily="50" charset="-128"/>
              </a:rPr>
              <a:t>※</a:t>
            </a:r>
            <a:r>
              <a:rPr lang="ja-JP" altLang="en-US" sz="1200" dirty="0">
                <a:solidFill>
                  <a:prstClr val="black"/>
                </a:solidFill>
                <a:latin typeface="ＭＳ Ｐゴシック" panose="020B0600070205080204" pitchFamily="50" charset="-128"/>
                <a:ea typeface="ＭＳ Ｐゴシック" panose="020B0600070205080204" pitchFamily="50" charset="-128"/>
              </a:rPr>
              <a:t>　◎は新たに設ける重点事業</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1" y="279478"/>
            <a:ext cx="9144000" cy="348016"/>
          </a:xfrm>
          <a:prstGeom prst="rect">
            <a:avLst/>
          </a:prstGeom>
          <a:noFill/>
        </p:spPr>
        <p:txBody>
          <a:bodyPr wrap="square" lIns="63152" tIns="31577" rIns="63152" bIns="31577" rtlCol="0">
            <a:spAutoFit/>
          </a:bodyPr>
          <a:lstStyle/>
          <a:p>
            <a:pPr algn="ctr" defTabSz="844357"/>
            <a:r>
              <a:rPr lang="ja-JP" altLang="en-US" sz="1847" dirty="0" smtClean="0">
                <a:solidFill>
                  <a:prstClr val="black"/>
                </a:solidFill>
                <a:latin typeface="HGP創英角ｺﾞｼｯｸUB" panose="020B0900000000000000" pitchFamily="50" charset="-128"/>
                <a:ea typeface="HGP創英角ｺﾞｼｯｸUB" panose="020B0900000000000000" pitchFamily="50" charset="-128"/>
              </a:rPr>
              <a:t>　　　　　　　　　　　　　　保険者</a:t>
            </a:r>
            <a:r>
              <a:rPr lang="ja-JP" altLang="en-US" sz="1847" dirty="0">
                <a:solidFill>
                  <a:prstClr val="black"/>
                </a:solidFill>
                <a:latin typeface="HGP創英角ｺﾞｼｯｸUB" panose="020B0900000000000000" pitchFamily="50" charset="-128"/>
                <a:ea typeface="HGP創英角ｺﾞｼｯｸUB" panose="020B0900000000000000" pitchFamily="50" charset="-128"/>
              </a:rPr>
              <a:t>努力支援制度の抜本的な</a:t>
            </a:r>
            <a:r>
              <a:rPr lang="ja-JP" altLang="en-US" sz="1847" dirty="0" smtClean="0">
                <a:solidFill>
                  <a:prstClr val="black"/>
                </a:solidFill>
                <a:latin typeface="HGP創英角ｺﾞｼｯｸUB" panose="020B0900000000000000" pitchFamily="50" charset="-128"/>
                <a:ea typeface="HGP創英角ｺﾞｼｯｸUB" panose="020B0900000000000000" pitchFamily="50" charset="-128"/>
              </a:rPr>
              <a:t>強化　　　　　　　　　</a:t>
            </a:r>
            <a:r>
              <a:rPr lang="ja-JP" altLang="en-US" sz="1847" dirty="0" smtClean="0">
                <a:solidFill>
                  <a:prstClr val="black"/>
                </a:solidFill>
                <a:latin typeface="HGP創英角ｺﾞｼｯｸUB" panose="020B0900000000000000" pitchFamily="50" charset="-128"/>
                <a:ea typeface="HGP創英角ｺﾞｼｯｸUB" panose="020B0900000000000000" pitchFamily="50" charset="-128"/>
              </a:rPr>
              <a:t>資料</a:t>
            </a:r>
            <a:r>
              <a:rPr lang="en-US" altLang="ja-JP" sz="1847" dirty="0" smtClean="0">
                <a:solidFill>
                  <a:prstClr val="black"/>
                </a:solidFill>
                <a:latin typeface="HGP創英角ｺﾞｼｯｸUB" panose="020B0900000000000000" pitchFamily="50" charset="-128"/>
                <a:ea typeface="HGP創英角ｺﾞｼｯｸUB" panose="020B0900000000000000" pitchFamily="50" charset="-128"/>
              </a:rPr>
              <a:t>19</a:t>
            </a:r>
            <a:endParaRPr lang="ja-JP" altLang="en-US" sz="1847" dirty="0">
              <a:solidFill>
                <a:prstClr val="black"/>
              </a:solidFill>
              <a:latin typeface="HGP創英角ｺﾞｼｯｸUB" panose="020B0900000000000000" pitchFamily="50" charset="-128"/>
              <a:ea typeface="HGP創英角ｺﾞｼｯｸUB" panose="020B0900000000000000" pitchFamily="50" charset="-128"/>
            </a:endParaRPr>
          </a:p>
        </p:txBody>
      </p:sp>
      <p:cxnSp>
        <p:nvCxnSpPr>
          <p:cNvPr id="30" name="直線コネクタ 29"/>
          <p:cNvCxnSpPr/>
          <p:nvPr/>
        </p:nvCxnSpPr>
        <p:spPr>
          <a:xfrm>
            <a:off x="-37102" y="628372"/>
            <a:ext cx="9179686"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32" name="角丸四角形 31"/>
          <p:cNvSpPr/>
          <p:nvPr/>
        </p:nvSpPr>
        <p:spPr>
          <a:xfrm>
            <a:off x="227952" y="3834980"/>
            <a:ext cx="1329657" cy="265931"/>
          </a:xfrm>
          <a:prstGeom prst="roundRect">
            <a:avLst/>
          </a:prstGeom>
          <a:solidFill>
            <a:srgbClr val="FFCCCC"/>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844357"/>
            <a:r>
              <a:rPr lang="ja-JP" altLang="en-US" sz="1200" b="1" dirty="0">
                <a:solidFill>
                  <a:prstClr val="black"/>
                </a:solidFill>
                <a:latin typeface="ＭＳ Ｐゴシック" panose="020B0600070205080204" pitchFamily="50" charset="-128"/>
                <a:ea typeface="ＭＳ Ｐゴシック" panose="020B0600070205080204" pitchFamily="50" charset="-128"/>
              </a:rPr>
              <a:t>事業内容</a:t>
            </a:r>
          </a:p>
        </p:txBody>
      </p:sp>
      <p:sp>
        <p:nvSpPr>
          <p:cNvPr id="7" name="正方形/長方形 6"/>
          <p:cNvSpPr/>
          <p:nvPr/>
        </p:nvSpPr>
        <p:spPr>
          <a:xfrm>
            <a:off x="104134" y="668990"/>
            <a:ext cx="8975184" cy="265931"/>
          </a:xfrm>
          <a:prstGeom prst="rect">
            <a:avLst/>
          </a:prstGeom>
          <a:solidFill>
            <a:srgbClr val="CC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r>
              <a:rPr lang="ja-JP" altLang="en-US" sz="1200" b="1" dirty="0">
                <a:solidFill>
                  <a:prstClr val="black"/>
                </a:solidFill>
                <a:latin typeface="ＭＳ Ｐゴシック" panose="020B0600070205080204" pitchFamily="50" charset="-128"/>
                <a:ea typeface="ＭＳ Ｐゴシック" panose="020B0600070205080204" pitchFamily="50" charset="-128"/>
              </a:rPr>
              <a:t>人生１００年時代を見据え、保険者努力支援制度を抜本的に強化し、新規５００億円（総額５５０億円）により予防・健康づくりを強力に推進</a:t>
            </a:r>
            <a:endParaRPr lang="en-US" altLang="ja-JP" sz="1200" b="1" dirty="0">
              <a:solidFill>
                <a:prstClr val="black"/>
              </a:solidFill>
              <a:latin typeface="ＭＳ Ｐゴシック" panose="020B0600070205080204" pitchFamily="50" charset="-128"/>
              <a:ea typeface="ＭＳ Ｐゴシック" panose="020B0600070205080204" pitchFamily="50" charset="-128"/>
            </a:endParaRPr>
          </a:p>
        </p:txBody>
      </p:sp>
      <p:sp>
        <p:nvSpPr>
          <p:cNvPr id="12" name="正方形/長方形 11"/>
          <p:cNvSpPr/>
          <p:nvPr/>
        </p:nvSpPr>
        <p:spPr>
          <a:xfrm>
            <a:off x="240075" y="1221501"/>
            <a:ext cx="5651042" cy="2326900"/>
          </a:xfrm>
          <a:prstGeom prst="rect">
            <a:avLst/>
          </a:prstGeom>
          <a:solidFill>
            <a:schemeClr val="tx2">
              <a:lumMod val="20000"/>
              <a:lumOff val="80000"/>
            </a:schemeClr>
          </a:solidFill>
          <a:ln w="19050"/>
        </p:spPr>
        <p:style>
          <a:lnRef idx="2">
            <a:schemeClr val="accent1"/>
          </a:lnRef>
          <a:fillRef idx="1">
            <a:schemeClr val="lt1"/>
          </a:fillRef>
          <a:effectRef idx="0">
            <a:schemeClr val="accent1"/>
          </a:effectRef>
          <a:fontRef idx="minor">
            <a:schemeClr val="dk1"/>
          </a:fontRef>
        </p:style>
        <p:txBody>
          <a:bodyPr rtlCol="0" anchor="ctr"/>
          <a:lstStyle/>
          <a:p>
            <a:pPr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新規５００億円について、保険者努力支援制度の中に</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923"/>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①　</a:t>
            </a:r>
            <a:r>
              <a:rPr lang="ja-JP" altLang="en-US" sz="1200" b="1" u="sng" dirty="0">
                <a:solidFill>
                  <a:prstClr val="black"/>
                </a:solidFill>
                <a:latin typeface="ＭＳ Ｐゴシック" panose="020B0600070205080204" pitchFamily="50" charset="-128"/>
                <a:ea typeface="ＭＳ Ｐゴシック" panose="020B0600070205080204" pitchFamily="50" charset="-128"/>
              </a:rPr>
              <a:t>「事業費」として交付する部分</a:t>
            </a:r>
            <a:r>
              <a:rPr lang="ja-JP" altLang="en-US" sz="1200" dirty="0">
                <a:solidFill>
                  <a:prstClr val="black"/>
                </a:solidFill>
                <a:latin typeface="ＭＳ Ｐゴシック" panose="020B0600070205080204" pitchFamily="50" charset="-128"/>
                <a:ea typeface="ＭＳ Ｐゴシック" panose="020B0600070205080204" pitchFamily="50" charset="-128"/>
              </a:rPr>
              <a:t>を設け（２００億円。現行の国保ヘルスアップ事業を</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統合し事業総額は２５０億円）、</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462"/>
              </a:lnSpc>
            </a:pPr>
            <a:r>
              <a:rPr lang="ja-JP" altLang="en-US" sz="1108" dirty="0">
                <a:solidFill>
                  <a:prstClr val="black"/>
                </a:solidFill>
                <a:latin typeface="ＭＳ 明朝" panose="02020609040205080304" pitchFamily="17" charset="-128"/>
                <a:ea typeface="ＭＳ 明朝" panose="02020609040205080304" pitchFamily="17" charset="-128"/>
              </a:rPr>
              <a:t>　　</a:t>
            </a:r>
            <a:endParaRPr lang="en-US" altLang="ja-JP" sz="1108" dirty="0">
              <a:solidFill>
                <a:prstClr val="black"/>
              </a:solidFill>
              <a:latin typeface="ＭＳ 明朝" panose="02020609040205080304" pitchFamily="17" charset="-128"/>
              <a:ea typeface="ＭＳ 明朝" panose="02020609040205080304" pitchFamily="17" charset="-128"/>
            </a:endParaRPr>
          </a:p>
          <a:p>
            <a:pPr marL="246271" indent="-246271" defTabSz="844357">
              <a:lnSpc>
                <a:spcPts val="1108"/>
              </a:lnSpc>
            </a:pPr>
            <a:r>
              <a:rPr lang="ja-JP" altLang="en-US" sz="970" dirty="0">
                <a:solidFill>
                  <a:prstClr val="black"/>
                </a:solidFill>
                <a:latin typeface="ＭＳ 明朝" panose="02020609040205080304" pitchFamily="17" charset="-128"/>
                <a:ea typeface="ＭＳ 明朝" panose="02020609040205080304" pitchFamily="17" charset="-128"/>
              </a:rPr>
              <a:t>　</a:t>
            </a:r>
            <a:r>
              <a:rPr lang="en-US" altLang="ja-JP" sz="970" dirty="0">
                <a:solidFill>
                  <a:prstClr val="black"/>
                </a:solidFill>
                <a:latin typeface="ＭＳ 明朝" panose="02020609040205080304" pitchFamily="17" charset="-128"/>
                <a:ea typeface="ＭＳ 明朝" panose="02020609040205080304" pitchFamily="17" charset="-128"/>
              </a:rPr>
              <a:t>※</a:t>
            </a:r>
            <a:r>
              <a:rPr lang="ja-JP" altLang="en-US" sz="970" dirty="0">
                <a:solidFill>
                  <a:prstClr val="black"/>
                </a:solidFill>
                <a:latin typeface="ＭＳ 明朝" panose="02020609040205080304" pitchFamily="17" charset="-128"/>
                <a:ea typeface="ＭＳ 明朝" panose="02020609040205080304" pitchFamily="17" charset="-128"/>
              </a:rPr>
              <a:t>　政令改正を行い使途を事業費に制限</a:t>
            </a:r>
            <a:endParaRPr lang="en-US" altLang="ja-JP" sz="970" dirty="0">
              <a:solidFill>
                <a:prstClr val="black"/>
              </a:solidFill>
              <a:latin typeface="ＭＳ 明朝" panose="02020609040205080304" pitchFamily="17" charset="-128"/>
              <a:ea typeface="ＭＳ 明朝" panose="02020609040205080304" pitchFamily="17" charset="-128"/>
            </a:endParaRPr>
          </a:p>
          <a:p>
            <a:pPr marL="246271" indent="-246271" defTabSz="844357">
              <a:lnSpc>
                <a:spcPts val="923"/>
              </a:lnSpc>
            </a:pP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②　</a:t>
            </a:r>
            <a:r>
              <a:rPr lang="ja-JP" altLang="en-US" sz="1200" b="1" u="sng" dirty="0">
                <a:solidFill>
                  <a:prstClr val="black"/>
                </a:solidFill>
                <a:latin typeface="ＭＳ Ｐゴシック" panose="020B0600070205080204" pitchFamily="50" charset="-128"/>
                <a:ea typeface="ＭＳ Ｐゴシック" panose="020B0600070205080204" pitchFamily="50" charset="-128"/>
              </a:rPr>
              <a:t>「事業費に連動」して配分する部分</a:t>
            </a:r>
            <a:r>
              <a:rPr lang="ja-JP" altLang="en-US" sz="1200" dirty="0">
                <a:solidFill>
                  <a:prstClr val="black"/>
                </a:solidFill>
                <a:latin typeface="ＭＳ Ｐゴシック" panose="020B0600070205080204" pitchFamily="50" charset="-128"/>
                <a:ea typeface="ＭＳ Ｐゴシック" panose="020B0600070205080204" pitchFamily="50" charset="-128"/>
              </a:rPr>
              <a:t>（３００億円）と合わせて交付</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462"/>
              </a:lnSpc>
            </a:pPr>
            <a:r>
              <a:rPr lang="ja-JP" altLang="en-US" sz="1108" dirty="0">
                <a:solidFill>
                  <a:prstClr val="black"/>
                </a:solidFill>
                <a:latin typeface="ＭＳ Ｐゴシック" panose="020B0600070205080204" pitchFamily="50" charset="-128"/>
                <a:ea typeface="ＭＳ Ｐゴシック" panose="020B0600070205080204" pitchFamily="50" charset="-128"/>
              </a:rPr>
              <a:t>　　</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marL="246271" indent="-246271" defTabSz="844357"/>
            <a:r>
              <a:rPr lang="ja-JP" altLang="en-US" sz="970" dirty="0">
                <a:solidFill>
                  <a:prstClr val="black"/>
                </a:solidFill>
                <a:latin typeface="ＭＳ 明朝" panose="02020609040205080304" pitchFamily="17" charset="-128"/>
                <a:ea typeface="ＭＳ 明朝" panose="02020609040205080304" pitchFamily="17" charset="-128"/>
              </a:rPr>
              <a:t>　</a:t>
            </a:r>
            <a:r>
              <a:rPr lang="en-US" altLang="ja-JP" sz="970" dirty="0">
                <a:solidFill>
                  <a:prstClr val="black"/>
                </a:solidFill>
                <a:latin typeface="ＭＳ 明朝" panose="02020609040205080304" pitchFamily="17" charset="-128"/>
                <a:ea typeface="ＭＳ 明朝" panose="02020609040205080304" pitchFamily="17" charset="-128"/>
              </a:rPr>
              <a:t>※</a:t>
            </a:r>
            <a:r>
              <a:rPr lang="ja-JP" altLang="en-US" sz="970" dirty="0">
                <a:solidFill>
                  <a:prstClr val="black"/>
                </a:solidFill>
                <a:latin typeface="ＭＳ 明朝" panose="02020609040205080304" pitchFamily="17" charset="-128"/>
                <a:ea typeface="ＭＳ 明朝" panose="02020609040205080304" pitchFamily="17" charset="-128"/>
              </a:rPr>
              <a:t>　既存の予防・健康づくりに関する評価指標に加え、①の予防・健康づくり事業を拡大する</a:t>
            </a:r>
            <a:endParaRPr lang="en-US" altLang="ja-JP" sz="970" dirty="0">
              <a:solidFill>
                <a:prstClr val="black"/>
              </a:solidFill>
              <a:latin typeface="ＭＳ 明朝" panose="02020609040205080304" pitchFamily="17" charset="-128"/>
              <a:ea typeface="ＭＳ 明朝" panose="02020609040205080304" pitchFamily="17" charset="-128"/>
            </a:endParaRPr>
          </a:p>
          <a:p>
            <a:pPr marL="246271" indent="-246271" defTabSz="844357"/>
            <a:r>
              <a:rPr lang="ja-JP" altLang="en-US" sz="970" dirty="0">
                <a:solidFill>
                  <a:prstClr val="black"/>
                </a:solidFill>
                <a:latin typeface="ＭＳ 明朝" panose="02020609040205080304" pitchFamily="17" charset="-128"/>
                <a:ea typeface="ＭＳ 明朝" panose="02020609040205080304" pitchFamily="17" charset="-128"/>
              </a:rPr>
              <a:t>　　等により、高い点数が獲得できるような評価指標を設定し配分</a:t>
            </a:r>
            <a:endParaRPr lang="en-US" altLang="ja-JP" sz="970" dirty="0">
              <a:solidFill>
                <a:prstClr val="black"/>
              </a:solidFill>
              <a:latin typeface="ＭＳ 明朝" panose="02020609040205080304" pitchFamily="17" charset="-128"/>
              <a:ea typeface="ＭＳ 明朝" panose="02020609040205080304" pitchFamily="17" charset="-128"/>
            </a:endParaRPr>
          </a:p>
          <a:p>
            <a:pPr defTabSz="844357">
              <a:lnSpc>
                <a:spcPts val="923"/>
              </a:lnSpc>
            </a:pPr>
            <a:endParaRPr lang="en-US" altLang="ja-JP" sz="970" dirty="0">
              <a:solidFill>
                <a:prstClr val="black"/>
              </a:solidFill>
              <a:latin typeface="ＭＳ 明朝" panose="02020609040205080304" pitchFamily="17" charset="-128"/>
              <a:ea typeface="ＭＳ 明朝" panose="02020609040205080304" pitchFamily="17" charset="-128"/>
            </a:endParaRPr>
          </a:p>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①と②と相まって、</a:t>
            </a:r>
            <a:r>
              <a:rPr lang="ja-JP" altLang="en-US" sz="1200" b="1" u="sng" dirty="0">
                <a:solidFill>
                  <a:prstClr val="black"/>
                </a:solidFill>
                <a:latin typeface="ＭＳ Ｐゴシック" panose="020B0600070205080204" pitchFamily="50" charset="-128"/>
                <a:ea typeface="ＭＳ Ｐゴシック" panose="020B0600070205080204" pitchFamily="50" charset="-128"/>
              </a:rPr>
              <a:t>自治体における予防・健康づくりを抜本的に後押し</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29" name="角丸四角形 28"/>
          <p:cNvSpPr/>
          <p:nvPr/>
        </p:nvSpPr>
        <p:spPr>
          <a:xfrm>
            <a:off x="228834" y="1171681"/>
            <a:ext cx="1495864" cy="265931"/>
          </a:xfrm>
          <a:prstGeom prst="roundRect">
            <a:avLst/>
          </a:prstGeom>
          <a:solidFill>
            <a:srgbClr val="FFCCCC"/>
          </a:solidFill>
          <a:ln/>
        </p:spPr>
        <p:style>
          <a:lnRef idx="1">
            <a:schemeClr val="accent5"/>
          </a:lnRef>
          <a:fillRef idx="2">
            <a:schemeClr val="accent5"/>
          </a:fillRef>
          <a:effectRef idx="1">
            <a:schemeClr val="accent5"/>
          </a:effectRef>
          <a:fontRef idx="minor">
            <a:schemeClr val="dk1"/>
          </a:fontRef>
        </p:style>
        <p:txBody>
          <a:bodyPr rtlCol="0" anchor="ctr"/>
          <a:lstStyle/>
          <a:p>
            <a:pPr algn="ctr" defTabSz="844357"/>
            <a:r>
              <a:rPr lang="ja-JP" altLang="en-US" sz="1200" b="1" dirty="0">
                <a:solidFill>
                  <a:prstClr val="black"/>
                </a:solidFill>
                <a:latin typeface="ＭＳ Ｐゴシック" panose="020B0600070205080204" pitchFamily="50" charset="-128"/>
                <a:ea typeface="ＭＳ Ｐゴシック" panose="020B0600070205080204" pitchFamily="50" charset="-128"/>
              </a:rPr>
              <a:t>事業スキーム</a:t>
            </a:r>
            <a:r>
              <a:rPr lang="ja-JP" altLang="en-US" sz="970" dirty="0">
                <a:solidFill>
                  <a:prstClr val="black"/>
                </a:solidFill>
                <a:latin typeface="ＭＳ Ｐゴシック" panose="020B0600070205080204" pitchFamily="50" charset="-128"/>
                <a:ea typeface="ＭＳ Ｐゴシック" panose="020B0600070205080204" pitchFamily="50" charset="-128"/>
              </a:rPr>
              <a:t>（右図）</a:t>
            </a:r>
          </a:p>
        </p:txBody>
      </p:sp>
      <p:grpSp>
        <p:nvGrpSpPr>
          <p:cNvPr id="9" name="グループ化 8"/>
          <p:cNvGrpSpPr/>
          <p:nvPr/>
        </p:nvGrpSpPr>
        <p:grpSpPr>
          <a:xfrm>
            <a:off x="6198403" y="1235022"/>
            <a:ext cx="2746743" cy="5047428"/>
            <a:chOff x="6712783" y="1052953"/>
            <a:chExt cx="2974684" cy="5466294"/>
          </a:xfrm>
        </p:grpSpPr>
        <p:sp>
          <p:nvSpPr>
            <p:cNvPr id="38" name="正方形/長方形 37"/>
            <p:cNvSpPr/>
            <p:nvPr/>
          </p:nvSpPr>
          <p:spPr>
            <a:xfrm>
              <a:off x="7175744" y="3074150"/>
              <a:ext cx="2266378" cy="360000"/>
            </a:xfrm>
            <a:prstGeom prst="rect">
              <a:avLst/>
            </a:prstGeom>
            <a:ln>
              <a:prstDash val="sysDot"/>
            </a:ln>
          </p:spPr>
          <p:style>
            <a:lnRef idx="2">
              <a:schemeClr val="accent5"/>
            </a:lnRef>
            <a:fillRef idx="1">
              <a:schemeClr val="lt1"/>
            </a:fillRef>
            <a:effectRef idx="0">
              <a:schemeClr val="accent5"/>
            </a:effectRef>
            <a:fontRef idx="minor">
              <a:schemeClr val="dk1"/>
            </a:fontRef>
          </p:style>
          <p:txBody>
            <a:bodyPr rtlCol="0" anchor="ctr"/>
            <a:lstStyle/>
            <a:p>
              <a:pPr algn="ctr" defTabSz="844357"/>
              <a:endParaRPr lang="ja-JP" altLang="en-US" sz="1662">
                <a:solidFill>
                  <a:prstClr val="black"/>
                </a:solidFill>
                <a:latin typeface="Calibri"/>
                <a:ea typeface="ＭＳ Ｐゴシック" panose="020B0600070205080204" pitchFamily="50" charset="-128"/>
              </a:endParaRPr>
            </a:p>
          </p:txBody>
        </p:sp>
        <p:grpSp>
          <p:nvGrpSpPr>
            <p:cNvPr id="8" name="グループ化 7"/>
            <p:cNvGrpSpPr/>
            <p:nvPr/>
          </p:nvGrpSpPr>
          <p:grpSpPr>
            <a:xfrm>
              <a:off x="6712783" y="1052953"/>
              <a:ext cx="2974684" cy="5466294"/>
              <a:chOff x="6522338" y="839017"/>
              <a:chExt cx="2835058" cy="5466294"/>
            </a:xfrm>
          </p:grpSpPr>
          <p:sp>
            <p:nvSpPr>
              <p:cNvPr id="37" name="正方形/長方形 36"/>
              <p:cNvSpPr/>
              <p:nvPr/>
            </p:nvSpPr>
            <p:spPr>
              <a:xfrm>
                <a:off x="6963572" y="1184220"/>
                <a:ext cx="2160000" cy="16200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defTabSz="844357"/>
                <a:endParaRPr lang="ja-JP" altLang="en-US" sz="1662">
                  <a:solidFill>
                    <a:prstClr val="black"/>
                  </a:solidFill>
                  <a:latin typeface="Calibri"/>
                  <a:ea typeface="ＭＳ Ｐゴシック" panose="020B0600070205080204" pitchFamily="50" charset="-128"/>
                </a:endParaRPr>
              </a:p>
            </p:txBody>
          </p:sp>
          <p:sp>
            <p:nvSpPr>
              <p:cNvPr id="36" name="正方形/長方形 35"/>
              <p:cNvSpPr/>
              <p:nvPr/>
            </p:nvSpPr>
            <p:spPr>
              <a:xfrm>
                <a:off x="6963570" y="3605311"/>
                <a:ext cx="2159998" cy="2700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defTabSz="844357"/>
                <a:endParaRPr lang="ja-JP" altLang="en-US" sz="1662">
                  <a:solidFill>
                    <a:prstClr val="black"/>
                  </a:solidFill>
                  <a:latin typeface="Calibri"/>
                  <a:ea typeface="ＭＳ Ｐゴシック" panose="020B0600070205080204" pitchFamily="50" charset="-128"/>
                </a:endParaRPr>
              </a:p>
            </p:txBody>
          </p:sp>
          <p:sp>
            <p:nvSpPr>
              <p:cNvPr id="39" name="テキスト ボックス 38"/>
              <p:cNvSpPr txBox="1"/>
              <p:nvPr/>
            </p:nvSpPr>
            <p:spPr>
              <a:xfrm>
                <a:off x="6967668" y="4757354"/>
                <a:ext cx="2162815" cy="284640"/>
              </a:xfrm>
              <a:prstGeom prst="rect">
                <a:avLst/>
              </a:prstGeom>
              <a:noFill/>
            </p:spPr>
            <p:txBody>
              <a:bodyPr wrap="square" rtlCol="0">
                <a:spAutoFit/>
              </a:bodyPr>
              <a:lstStyle/>
              <a:p>
                <a:pPr algn="ctr" defTabSz="844357"/>
                <a:r>
                  <a:rPr lang="ja-JP" altLang="en-US" sz="1108" dirty="0">
                    <a:solidFill>
                      <a:prstClr val="black"/>
                    </a:solidFill>
                    <a:latin typeface="ＭＳ Ｐゴシック" panose="020B0600070205080204" pitchFamily="50" charset="-128"/>
                    <a:ea typeface="ＭＳ Ｐゴシック" panose="020B0600070205080204" pitchFamily="50" charset="-128"/>
                  </a:rPr>
                  <a:t>１</a:t>
                </a:r>
                <a:r>
                  <a:rPr lang="en-US" altLang="ja-JP" sz="1108" dirty="0">
                    <a:solidFill>
                      <a:prstClr val="black"/>
                    </a:solidFill>
                    <a:latin typeface="ＭＳ Ｐゴシック" panose="020B0600070205080204" pitchFamily="50" charset="-128"/>
                    <a:ea typeface="ＭＳ Ｐゴシック" panose="020B0600070205080204" pitchFamily="50" charset="-128"/>
                  </a:rPr>
                  <a:t>,</a:t>
                </a:r>
                <a:r>
                  <a:rPr lang="ja-JP" altLang="en-US" sz="1108" dirty="0">
                    <a:solidFill>
                      <a:prstClr val="black"/>
                    </a:solidFill>
                    <a:latin typeface="ＭＳ Ｐゴシック" panose="020B0600070205080204" pitchFamily="50" charset="-128"/>
                    <a:ea typeface="ＭＳ Ｐゴシック" panose="020B0600070205080204" pitchFamily="50" charset="-128"/>
                  </a:rPr>
                  <a:t>０００億円</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p:txBody>
          </p:sp>
          <p:sp>
            <p:nvSpPr>
              <p:cNvPr id="40" name="右大かっこ 39"/>
              <p:cNvSpPr/>
              <p:nvPr/>
            </p:nvSpPr>
            <p:spPr>
              <a:xfrm flipH="1">
                <a:off x="6859073" y="3605311"/>
                <a:ext cx="75602" cy="2700000"/>
              </a:xfrm>
              <a:prstGeom prst="rightBracket">
                <a:avLst/>
              </a:prstGeom>
              <a:ln w="12700"/>
            </p:spPr>
            <p:style>
              <a:lnRef idx="1">
                <a:schemeClr val="dk1"/>
              </a:lnRef>
              <a:fillRef idx="0">
                <a:schemeClr val="dk1"/>
              </a:fillRef>
              <a:effectRef idx="0">
                <a:schemeClr val="dk1"/>
              </a:effectRef>
              <a:fontRef idx="minor">
                <a:schemeClr val="tx1"/>
              </a:fontRef>
            </p:style>
            <p:txBody>
              <a:bodyPr rtlCol="0" anchor="ctr"/>
              <a:lstStyle/>
              <a:p>
                <a:pPr algn="ctr" defTabSz="844357"/>
                <a:endParaRPr lang="ja-JP" altLang="en-US" sz="1662" dirty="0">
                  <a:solidFill>
                    <a:prstClr val="black"/>
                  </a:solidFill>
                  <a:latin typeface="ＭＳ Ｐゴシック" panose="020B0600070205080204" pitchFamily="50" charset="-128"/>
                  <a:ea typeface="ＭＳ Ｐゴシック" panose="020B0600070205080204" pitchFamily="50" charset="-128"/>
                </a:endParaRPr>
              </a:p>
            </p:txBody>
          </p:sp>
          <p:sp>
            <p:nvSpPr>
              <p:cNvPr id="41" name="テキスト ボックス 40"/>
              <p:cNvSpPr txBox="1"/>
              <p:nvPr/>
            </p:nvSpPr>
            <p:spPr>
              <a:xfrm>
                <a:off x="7793021" y="3238818"/>
                <a:ext cx="482234" cy="376997"/>
              </a:xfrm>
              <a:prstGeom prst="rect">
                <a:avLst/>
              </a:prstGeom>
              <a:noFill/>
            </p:spPr>
            <p:txBody>
              <a:bodyPr wrap="square" rtlCol="0">
                <a:spAutoFit/>
              </a:bodyPr>
              <a:lstStyle/>
              <a:p>
                <a:pPr algn="ctr" defTabSz="844357"/>
                <a:r>
                  <a:rPr lang="ja-JP" altLang="en-US" sz="1662" dirty="0">
                    <a:solidFill>
                      <a:prstClr val="black"/>
                    </a:solidFill>
                    <a:latin typeface="ＭＳ Ｐゴシック" panose="020B0600070205080204" pitchFamily="50" charset="-128"/>
                    <a:ea typeface="ＭＳ Ｐゴシック" panose="020B0600070205080204" pitchFamily="50" charset="-128"/>
                  </a:rPr>
                  <a:t>＋</a:t>
                </a:r>
                <a:endParaRPr lang="en-US" altLang="ja-JP" sz="1662" dirty="0">
                  <a:solidFill>
                    <a:prstClr val="black"/>
                  </a:solidFill>
                  <a:latin typeface="ＭＳ Ｐゴシック" panose="020B0600070205080204" pitchFamily="50" charset="-128"/>
                  <a:ea typeface="ＭＳ Ｐゴシック" panose="020B0600070205080204" pitchFamily="50" charset="-128"/>
                </a:endParaRPr>
              </a:p>
            </p:txBody>
          </p:sp>
          <p:cxnSp>
            <p:nvCxnSpPr>
              <p:cNvPr id="44" name="直線コネクタ 43"/>
              <p:cNvCxnSpPr/>
              <p:nvPr/>
            </p:nvCxnSpPr>
            <p:spPr>
              <a:xfrm>
                <a:off x="6969327" y="2317131"/>
                <a:ext cx="2160000" cy="0"/>
              </a:xfrm>
              <a:prstGeom prst="line">
                <a:avLst/>
              </a:prstGeom>
              <a:ln w="19050">
                <a:prstDash val="dash"/>
              </a:ln>
            </p:spPr>
            <p:style>
              <a:lnRef idx="1">
                <a:schemeClr val="accent5"/>
              </a:lnRef>
              <a:fillRef idx="0">
                <a:schemeClr val="accent5"/>
              </a:fillRef>
              <a:effectRef idx="0">
                <a:schemeClr val="accent5"/>
              </a:effectRef>
              <a:fontRef idx="minor">
                <a:schemeClr val="tx1"/>
              </a:fontRef>
            </p:style>
          </p:cxnSp>
          <p:sp>
            <p:nvSpPr>
              <p:cNvPr id="47" name="テキスト ボックス 46"/>
              <p:cNvSpPr txBox="1"/>
              <p:nvPr/>
            </p:nvSpPr>
            <p:spPr>
              <a:xfrm>
                <a:off x="6969327" y="2330417"/>
                <a:ext cx="2162815" cy="469284"/>
              </a:xfrm>
              <a:prstGeom prst="rect">
                <a:avLst/>
              </a:prstGeom>
              <a:noFill/>
            </p:spPr>
            <p:txBody>
              <a:bodyPr wrap="square" rtlCol="0">
                <a:spAutoFit/>
              </a:bodyPr>
              <a:lstStyle/>
              <a:p>
                <a:pPr algn="ctr" defTabSz="844357"/>
                <a:r>
                  <a:rPr lang="ja-JP" altLang="en-US" sz="1108" dirty="0">
                    <a:solidFill>
                      <a:prstClr val="black"/>
                    </a:solidFill>
                    <a:latin typeface="ＭＳ Ｐゴシック" panose="020B0600070205080204" pitchFamily="50" charset="-128"/>
                    <a:ea typeface="ＭＳ Ｐゴシック" panose="020B0600070205080204" pitchFamily="50" charset="-128"/>
                  </a:rPr>
                  <a:t>①予防・健康づくり事業費</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algn="ctr" defTabSz="844357"/>
                <a:r>
                  <a:rPr lang="ja-JP" altLang="en-US" sz="1108" dirty="0">
                    <a:solidFill>
                      <a:prstClr val="black"/>
                    </a:solidFill>
                    <a:latin typeface="ＭＳ Ｐゴシック" panose="020B0600070205080204" pitchFamily="50" charset="-128"/>
                    <a:ea typeface="ＭＳ Ｐゴシック" panose="020B0600070205080204" pitchFamily="50" charset="-128"/>
                  </a:rPr>
                  <a:t>２００億円</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p:txBody>
          </p:sp>
          <p:sp>
            <p:nvSpPr>
              <p:cNvPr id="64" name="テキスト ボックス 63"/>
              <p:cNvSpPr txBox="1"/>
              <p:nvPr/>
            </p:nvSpPr>
            <p:spPr>
              <a:xfrm>
                <a:off x="6522338" y="4535853"/>
                <a:ext cx="366581" cy="720001"/>
              </a:xfrm>
              <a:prstGeom prst="rect">
                <a:avLst/>
              </a:prstGeom>
              <a:noFill/>
            </p:spPr>
            <p:txBody>
              <a:bodyPr vert="eaVert" wrap="square" rtlCol="0">
                <a:spAutoFit/>
              </a:bodyPr>
              <a:lstStyle/>
              <a:p>
                <a:pPr algn="ctr" defTabSz="844357"/>
                <a:r>
                  <a:rPr lang="ja-JP" altLang="en-US" sz="1108" dirty="0">
                    <a:solidFill>
                      <a:prstClr val="black"/>
                    </a:solidFill>
                    <a:latin typeface="ＭＳ Ｐゴシック" panose="020B0600070205080204" pitchFamily="50" charset="-128"/>
                    <a:ea typeface="ＭＳ Ｐゴシック" panose="020B0600070205080204" pitchFamily="50" charset="-128"/>
                  </a:rPr>
                  <a:t>既存分</a:t>
                </a:r>
              </a:p>
            </p:txBody>
          </p:sp>
          <p:sp>
            <p:nvSpPr>
              <p:cNvPr id="62" name="右大かっこ 61"/>
              <p:cNvSpPr/>
              <p:nvPr/>
            </p:nvSpPr>
            <p:spPr>
              <a:xfrm flipH="1">
                <a:off x="6859074" y="1182339"/>
                <a:ext cx="84684" cy="1620000"/>
              </a:xfrm>
              <a:prstGeom prst="rightBracket">
                <a:avLst/>
              </a:prstGeom>
              <a:ln w="12700"/>
            </p:spPr>
            <p:style>
              <a:lnRef idx="1">
                <a:schemeClr val="dk1"/>
              </a:lnRef>
              <a:fillRef idx="0">
                <a:schemeClr val="dk1"/>
              </a:fillRef>
              <a:effectRef idx="0">
                <a:schemeClr val="dk1"/>
              </a:effectRef>
              <a:fontRef idx="minor">
                <a:schemeClr val="tx1"/>
              </a:fontRef>
            </p:style>
            <p:txBody>
              <a:bodyPr rtlCol="0" anchor="ctr"/>
              <a:lstStyle/>
              <a:p>
                <a:pPr algn="ctr" defTabSz="844357"/>
                <a:endParaRPr lang="ja-JP" altLang="en-US" sz="1662" dirty="0">
                  <a:solidFill>
                    <a:prstClr val="black"/>
                  </a:solidFill>
                  <a:latin typeface="ＭＳ Ｐゴシック" panose="020B0600070205080204" pitchFamily="50" charset="-128"/>
                  <a:ea typeface="ＭＳ Ｐゴシック" panose="020B0600070205080204" pitchFamily="50" charset="-128"/>
                </a:endParaRPr>
              </a:p>
            </p:txBody>
          </p:sp>
          <p:sp>
            <p:nvSpPr>
              <p:cNvPr id="63" name="角丸四角形 62"/>
              <p:cNvSpPr/>
              <p:nvPr/>
            </p:nvSpPr>
            <p:spPr>
              <a:xfrm>
                <a:off x="6619901" y="839017"/>
                <a:ext cx="2737495" cy="28800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defTabSz="844357"/>
                <a:r>
                  <a:rPr lang="en-US" altLang="ja-JP" sz="1200" b="1" dirty="0">
                    <a:solidFill>
                      <a:prstClr val="black"/>
                    </a:solidFill>
                    <a:latin typeface="ＭＳ Ｐゴシック" panose="020B0600070205080204" pitchFamily="50" charset="-128"/>
                    <a:ea typeface="ＭＳ Ｐゴシック" panose="020B0600070205080204" pitchFamily="50" charset="-128"/>
                  </a:rPr>
                  <a:t>【</a:t>
                </a:r>
                <a:r>
                  <a:rPr lang="ja-JP" altLang="en-US" sz="1200" b="1" dirty="0">
                    <a:solidFill>
                      <a:prstClr val="black"/>
                    </a:solidFill>
                    <a:latin typeface="ＭＳ Ｐゴシック" panose="020B0600070205080204" pitchFamily="50" charset="-128"/>
                    <a:ea typeface="ＭＳ Ｐゴシック" panose="020B0600070205080204" pitchFamily="50" charset="-128"/>
                  </a:rPr>
                  <a:t>見直し後の保険者努力支援制度</a:t>
                </a:r>
                <a:r>
                  <a:rPr lang="en-US" altLang="ja-JP" sz="1200" b="1" dirty="0">
                    <a:solidFill>
                      <a:prstClr val="black"/>
                    </a:solidFill>
                    <a:latin typeface="ＭＳ Ｐゴシック" panose="020B0600070205080204" pitchFamily="50" charset="-128"/>
                    <a:ea typeface="ＭＳ Ｐゴシック" panose="020B0600070205080204" pitchFamily="50" charset="-128"/>
                  </a:rPr>
                  <a:t>】</a:t>
                </a:r>
                <a:endParaRPr lang="ja-JP" altLang="en-US" sz="1200" b="1" dirty="0">
                  <a:solidFill>
                    <a:prstClr val="black"/>
                  </a:solidFill>
                  <a:latin typeface="ＭＳ Ｐゴシック" panose="020B0600070205080204" pitchFamily="50" charset="-128"/>
                  <a:ea typeface="ＭＳ Ｐゴシック" panose="020B0600070205080204" pitchFamily="50" charset="-128"/>
                </a:endParaRPr>
              </a:p>
            </p:txBody>
          </p:sp>
          <p:sp>
            <p:nvSpPr>
              <p:cNvPr id="71" name="テキスト ボックス 70"/>
              <p:cNvSpPr txBox="1"/>
              <p:nvPr/>
            </p:nvSpPr>
            <p:spPr>
              <a:xfrm>
                <a:off x="6963572" y="1574418"/>
                <a:ext cx="2162815" cy="469284"/>
              </a:xfrm>
              <a:prstGeom prst="rect">
                <a:avLst/>
              </a:prstGeom>
              <a:noFill/>
            </p:spPr>
            <p:txBody>
              <a:bodyPr wrap="square" rtlCol="0">
                <a:spAutoFit/>
              </a:bodyPr>
              <a:lstStyle/>
              <a:p>
                <a:pPr algn="ctr" defTabSz="844357"/>
                <a:r>
                  <a:rPr lang="ja-JP" altLang="en-US" sz="1108" dirty="0">
                    <a:solidFill>
                      <a:prstClr val="black"/>
                    </a:solidFill>
                    <a:latin typeface="ＭＳ Ｐゴシック" panose="020B0600070205080204" pitchFamily="50" charset="-128"/>
                    <a:ea typeface="ＭＳ Ｐゴシック" panose="020B0600070205080204" pitchFamily="50" charset="-128"/>
                  </a:rPr>
                  <a:t>②事業費に連動して配分</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algn="ctr" defTabSz="844357"/>
                <a:r>
                  <a:rPr lang="ja-JP" altLang="en-US" sz="1108" dirty="0">
                    <a:solidFill>
                      <a:prstClr val="black"/>
                    </a:solidFill>
                    <a:latin typeface="ＭＳ Ｐゴシック" panose="020B0600070205080204" pitchFamily="50" charset="-128"/>
                    <a:ea typeface="ＭＳ Ｐゴシック" panose="020B0600070205080204" pitchFamily="50" charset="-128"/>
                  </a:rPr>
                  <a:t>３００億円</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p:txBody>
          </p:sp>
          <p:sp>
            <p:nvSpPr>
              <p:cNvPr id="22" name="テキスト ボックス 21"/>
              <p:cNvSpPr txBox="1"/>
              <p:nvPr/>
            </p:nvSpPr>
            <p:spPr>
              <a:xfrm>
                <a:off x="7893970" y="5952697"/>
                <a:ext cx="1353269" cy="269293"/>
              </a:xfrm>
              <a:prstGeom prst="rect">
                <a:avLst/>
              </a:prstGeom>
              <a:noFill/>
            </p:spPr>
            <p:txBody>
              <a:bodyPr wrap="square" rtlCol="0">
                <a:spAutoFit/>
              </a:bodyPr>
              <a:lstStyle/>
              <a:p>
                <a:pPr defTabSz="844357"/>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一部特調を活用</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p:txBody>
          </p:sp>
        </p:grpSp>
        <p:sp>
          <p:nvSpPr>
            <p:cNvPr id="2" name="正方形/長方形 1"/>
            <p:cNvSpPr/>
            <p:nvPr/>
          </p:nvSpPr>
          <p:spPr>
            <a:xfrm>
              <a:off x="6815148" y="1576126"/>
              <a:ext cx="216000" cy="13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844357"/>
              <a:r>
                <a:rPr lang="ja-JP" altLang="en-US" sz="1108" b="1" dirty="0">
                  <a:solidFill>
                    <a:prstClr val="black"/>
                  </a:solidFill>
                  <a:latin typeface="ＭＳ Ｐゴシック" panose="020B0600070205080204" pitchFamily="50" charset="-128"/>
                  <a:ea typeface="ＭＳ Ｐゴシック" panose="020B0600070205080204" pitchFamily="50" charset="-128"/>
                </a:rPr>
                <a:t>新規５００億円</a:t>
              </a:r>
              <a:endParaRPr lang="ja-JP" altLang="en-US" sz="1108" b="1" dirty="0">
                <a:solidFill>
                  <a:prstClr val="black"/>
                </a:solidFill>
                <a:latin typeface="Calibri"/>
                <a:ea typeface="ＭＳ Ｐゴシック" panose="020B0600070205080204" pitchFamily="50" charset="-128"/>
              </a:endParaRPr>
            </a:p>
          </p:txBody>
        </p:sp>
        <p:sp>
          <p:nvSpPr>
            <p:cNvPr id="3" name="楕円 2"/>
            <p:cNvSpPr/>
            <p:nvPr/>
          </p:nvSpPr>
          <p:spPr>
            <a:xfrm>
              <a:off x="9060387" y="2980676"/>
              <a:ext cx="409776" cy="174180"/>
            </a:xfrm>
            <a:prstGeom prst="ellipse">
              <a:avLst/>
            </a:prstGeom>
            <a:solidFill>
              <a:schemeClr val="bg1"/>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5" name="テキスト ボックス 4"/>
            <p:cNvSpPr txBox="1"/>
            <p:nvPr/>
          </p:nvSpPr>
          <p:spPr>
            <a:xfrm>
              <a:off x="9081633" y="2958717"/>
              <a:ext cx="490251" cy="238461"/>
            </a:xfrm>
            <a:prstGeom prst="rect">
              <a:avLst/>
            </a:prstGeom>
            <a:noFill/>
          </p:spPr>
          <p:txBody>
            <a:bodyPr wrap="square" rtlCol="0">
              <a:spAutoFit/>
            </a:bodyPr>
            <a:lstStyle/>
            <a:p>
              <a:pPr defTabSz="844357"/>
              <a:r>
                <a:rPr lang="ja-JP" altLang="en-US" sz="831" dirty="0">
                  <a:solidFill>
                    <a:prstClr val="black"/>
                  </a:solidFill>
                  <a:latin typeface="Calibri"/>
                  <a:ea typeface="ＭＳ Ｐゴシック" panose="020B0600070205080204" pitchFamily="50" charset="-128"/>
                </a:rPr>
                <a:t>統合</a:t>
              </a:r>
            </a:p>
          </p:txBody>
        </p:sp>
        <p:sp>
          <p:nvSpPr>
            <p:cNvPr id="34" name="テキスト ボックス 33"/>
            <p:cNvSpPr txBox="1"/>
            <p:nvPr/>
          </p:nvSpPr>
          <p:spPr>
            <a:xfrm>
              <a:off x="7149865" y="3079319"/>
              <a:ext cx="2294419" cy="377760"/>
            </a:xfrm>
            <a:prstGeom prst="rect">
              <a:avLst/>
            </a:prstGeom>
            <a:noFill/>
          </p:spPr>
          <p:txBody>
            <a:bodyPr wrap="square" rtlCol="0">
              <a:spAutoFit/>
            </a:bodyPr>
            <a:lstStyle/>
            <a:p>
              <a:pPr algn="ctr" defTabSz="844357">
                <a:lnSpc>
                  <a:spcPts val="1016"/>
                </a:lnSpc>
              </a:pPr>
              <a:r>
                <a:rPr lang="ja-JP" altLang="en-US" sz="1108" dirty="0">
                  <a:solidFill>
                    <a:prstClr val="black"/>
                  </a:solidFill>
                  <a:latin typeface="ＭＳ Ｐゴシック" panose="020B0600070205080204" pitchFamily="50" charset="-128"/>
                  <a:ea typeface="ＭＳ Ｐゴシック" panose="020B0600070205080204" pitchFamily="50" charset="-128"/>
                </a:rPr>
                <a:t>＋国保ヘルスアップ事業</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algn="ctr" defTabSz="844357">
                <a:lnSpc>
                  <a:spcPts val="1016"/>
                </a:lnSpc>
              </a:pPr>
              <a:r>
                <a:rPr lang="ja-JP" altLang="en-US" sz="1108" dirty="0">
                  <a:solidFill>
                    <a:prstClr val="black"/>
                  </a:solidFill>
                  <a:latin typeface="ＭＳ Ｐゴシック" panose="020B0600070205080204" pitchFamily="50" charset="-128"/>
                  <a:ea typeface="ＭＳ Ｐゴシック" panose="020B0600070205080204" pitchFamily="50" charset="-128"/>
                </a:rPr>
                <a:t>約５０億円</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p:txBody>
        </p:sp>
      </p:grpSp>
      <p:sp>
        <p:nvSpPr>
          <p:cNvPr id="4" name="スライド番号プレースホルダー 3"/>
          <p:cNvSpPr>
            <a:spLocks noGrp="1"/>
          </p:cNvSpPr>
          <p:nvPr>
            <p:ph type="sldNum" sz="quarter" idx="12"/>
          </p:nvPr>
        </p:nvSpPr>
        <p:spPr/>
        <p:txBody>
          <a:bodyPr/>
          <a:lstStyle/>
          <a:p>
            <a:pPr defTabSz="844357"/>
            <a:fld id="{EA016F72-2776-42E3-98D1-109F4059D52C}" type="slidenum">
              <a:rPr lang="ja-JP" altLang="en-US" sz="1293">
                <a:solidFill>
                  <a:prstClr val="black">
                    <a:tint val="75000"/>
                  </a:prstClr>
                </a:solidFill>
                <a:latin typeface="Calibri"/>
                <a:ea typeface="ＭＳ Ｐゴシック" panose="020B0600070205080204" pitchFamily="50" charset="-128"/>
              </a:rPr>
              <a:pPr defTabSz="844357"/>
              <a:t>0</a:t>
            </a:fld>
            <a:endParaRPr lang="ja-JP" altLang="en-US" sz="1293">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766701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タイトル 1"/>
          <p:cNvSpPr txBox="1">
            <a:spLocks/>
          </p:cNvSpPr>
          <p:nvPr/>
        </p:nvSpPr>
        <p:spPr>
          <a:xfrm>
            <a:off x="9" y="170978"/>
            <a:ext cx="9143993" cy="519004"/>
          </a:xfrm>
          <a:prstGeom prst="rect">
            <a:avLst/>
          </a:prstGeom>
        </p:spPr>
        <p:txBody>
          <a:bodyPr vert="horz" lIns="84433" tIns="42217" rIns="84433" bIns="42217"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47" dirty="0">
                <a:solidFill>
                  <a:prstClr val="black"/>
                </a:solidFill>
                <a:latin typeface="HGP創英角ｺﾞｼｯｸUB" panose="020B0900000000000000" pitchFamily="50" charset="-128"/>
                <a:ea typeface="HGP創英角ｺﾞｼｯｸUB" panose="020B0900000000000000" pitchFamily="50" charset="-128"/>
              </a:rPr>
              <a:t>保険者努力支援交付金（予防・健康づくり支援）の交付について</a:t>
            </a:r>
          </a:p>
        </p:txBody>
      </p:sp>
      <p:cxnSp>
        <p:nvCxnSpPr>
          <p:cNvPr id="32" name="直線コネクタ 31"/>
          <p:cNvCxnSpPr/>
          <p:nvPr/>
        </p:nvCxnSpPr>
        <p:spPr>
          <a:xfrm>
            <a:off x="-45517" y="633975"/>
            <a:ext cx="9274357"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80239" y="716779"/>
            <a:ext cx="8975184" cy="598346"/>
          </a:xfrm>
          <a:prstGeom prst="rect">
            <a:avLst/>
          </a:prstGeom>
          <a:solidFill>
            <a:srgbClr val="CCCCFF"/>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200" dirty="0">
                <a:solidFill>
                  <a:schemeClr val="tx1"/>
                </a:solidFill>
                <a:latin typeface="+mn-ea"/>
              </a:rPr>
              <a:t>　　新規５００億円について、保険者努力支援制度の中に、</a:t>
            </a:r>
            <a:r>
              <a:rPr lang="ja-JP" altLang="en-US" sz="1200" b="1" u="sng" dirty="0">
                <a:solidFill>
                  <a:schemeClr val="tx1"/>
                </a:solidFill>
                <a:latin typeface="+mn-ea"/>
              </a:rPr>
              <a:t>「事業費」として交付する部分</a:t>
            </a:r>
            <a:r>
              <a:rPr lang="ja-JP" altLang="en-US" sz="1200" dirty="0">
                <a:solidFill>
                  <a:schemeClr val="tx1"/>
                </a:solidFill>
                <a:latin typeface="+mn-ea"/>
              </a:rPr>
              <a:t>を設け、</a:t>
            </a:r>
            <a:r>
              <a:rPr lang="ja-JP" altLang="en-US" sz="1200" b="1" u="sng" dirty="0">
                <a:solidFill>
                  <a:schemeClr val="tx1"/>
                </a:solidFill>
                <a:latin typeface="+mn-ea"/>
              </a:rPr>
              <a:t>「事業費に連動」して配分する部分</a:t>
            </a:r>
            <a:r>
              <a:rPr lang="ja-JP" altLang="en-US" sz="1200" dirty="0">
                <a:solidFill>
                  <a:schemeClr val="tx1"/>
                </a:solidFill>
                <a:latin typeface="+mn-ea"/>
              </a:rPr>
              <a:t>と</a:t>
            </a:r>
            <a:endParaRPr lang="en-US" altLang="ja-JP" sz="1200" dirty="0">
              <a:solidFill>
                <a:schemeClr val="tx1"/>
              </a:solidFill>
              <a:latin typeface="+mn-ea"/>
            </a:endParaRPr>
          </a:p>
          <a:p>
            <a:pPr algn="just"/>
            <a:r>
              <a:rPr lang="en-US" altLang="ja-JP" sz="1200" dirty="0">
                <a:solidFill>
                  <a:schemeClr val="tx1"/>
                </a:solidFill>
                <a:latin typeface="+mn-ea"/>
              </a:rPr>
              <a:t> </a:t>
            </a:r>
            <a:r>
              <a:rPr lang="ja-JP" altLang="en-US" sz="1200" dirty="0">
                <a:solidFill>
                  <a:schemeClr val="tx1"/>
                </a:solidFill>
                <a:latin typeface="+mn-ea"/>
              </a:rPr>
              <a:t>合わせて交付することにより、自治体における予防・健康づくりを抜本的に後押し</a:t>
            </a:r>
            <a:endParaRPr lang="en-US" altLang="ja-JP" sz="1200" dirty="0">
              <a:solidFill>
                <a:schemeClr val="tx1"/>
              </a:solidFill>
              <a:latin typeface="+mn-ea"/>
            </a:endParaRPr>
          </a:p>
        </p:txBody>
      </p:sp>
      <p:sp>
        <p:nvSpPr>
          <p:cNvPr id="33" name="正方形/長方形 32"/>
          <p:cNvSpPr/>
          <p:nvPr/>
        </p:nvSpPr>
        <p:spPr>
          <a:xfrm>
            <a:off x="100690" y="1586289"/>
            <a:ext cx="4321385" cy="664828"/>
          </a:xfrm>
          <a:prstGeom prst="rect">
            <a:avLst/>
          </a:prstGeom>
          <a:solidFill>
            <a:schemeClr val="tx2">
              <a:lumMod val="20000"/>
              <a:lumOff val="80000"/>
            </a:schemeClr>
          </a:solidFill>
          <a:ln w="19050"/>
        </p:spPr>
        <p:style>
          <a:lnRef idx="2">
            <a:schemeClr val="accent1"/>
          </a:lnRef>
          <a:fillRef idx="1">
            <a:schemeClr val="lt1"/>
          </a:fillRef>
          <a:effectRef idx="0">
            <a:schemeClr val="accent1"/>
          </a:effectRef>
          <a:fontRef idx="minor">
            <a:schemeClr val="dk1"/>
          </a:fontRef>
        </p:style>
        <p:txBody>
          <a:bodyPr rtlCol="0" anchor="ctr"/>
          <a:lstStyle/>
          <a:p>
            <a:pPr>
              <a:lnSpc>
                <a:spcPts val="462"/>
              </a:lnSpc>
            </a:pPr>
            <a:endParaRPr lang="en-US" altLang="ja-JP" sz="1108" dirty="0">
              <a:latin typeface="+mn-ea"/>
            </a:endParaRPr>
          </a:p>
          <a:p>
            <a:r>
              <a:rPr lang="ja-JP" altLang="en-US" sz="1108" dirty="0">
                <a:latin typeface="+mn-ea"/>
              </a:rPr>
              <a:t>　都道府県の事業計画（市町村事業を含む）に対して、事業費を交付</a:t>
            </a:r>
            <a:endParaRPr lang="en-US" altLang="ja-JP" sz="1108" dirty="0">
              <a:latin typeface="+mn-ea"/>
            </a:endParaRPr>
          </a:p>
          <a:p>
            <a:pPr>
              <a:lnSpc>
                <a:spcPts val="462"/>
              </a:lnSpc>
            </a:pPr>
            <a:endParaRPr lang="en-US" altLang="ja-JP" sz="1108" dirty="0">
              <a:latin typeface="+mn-ea"/>
            </a:endParaRPr>
          </a:p>
          <a:p>
            <a:pPr marL="79158" indent="-79158"/>
            <a:r>
              <a:rPr lang="ja-JP" altLang="en-US" sz="970" dirty="0">
                <a:latin typeface="+mn-ea"/>
              </a:rPr>
              <a:t>　</a:t>
            </a:r>
            <a:r>
              <a:rPr lang="en-US" altLang="ja-JP" sz="970" dirty="0">
                <a:latin typeface="+mn-ea"/>
              </a:rPr>
              <a:t>※</a:t>
            </a:r>
            <a:r>
              <a:rPr lang="ja-JP" altLang="en-US" sz="970" dirty="0">
                <a:latin typeface="+mn-ea"/>
              </a:rPr>
              <a:t>　現行の国保ヘルスアップ事業を統合し事業総額は２５０億円</a:t>
            </a:r>
            <a:endParaRPr lang="en-US" altLang="ja-JP" sz="970" dirty="0">
              <a:latin typeface="+mn-ea"/>
            </a:endParaRPr>
          </a:p>
        </p:txBody>
      </p:sp>
      <p:sp>
        <p:nvSpPr>
          <p:cNvPr id="34" name="角丸四角形 33"/>
          <p:cNvSpPr/>
          <p:nvPr/>
        </p:nvSpPr>
        <p:spPr>
          <a:xfrm>
            <a:off x="92719" y="1447207"/>
            <a:ext cx="2160693" cy="265931"/>
          </a:xfrm>
          <a:prstGeom prst="roundRect">
            <a:avLst/>
          </a:prstGeom>
          <a:solidFill>
            <a:srgbClr val="FFCCCC"/>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b="1" dirty="0">
                <a:latin typeface="+mn-ea"/>
              </a:rPr>
              <a:t>事業費部分</a:t>
            </a:r>
            <a:r>
              <a:rPr lang="ja-JP" altLang="en-US" sz="1200" dirty="0">
                <a:latin typeface="+mn-ea"/>
              </a:rPr>
              <a:t>（２００億円</a:t>
            </a:r>
            <a:r>
              <a:rPr lang="en-US" altLang="ja-JP" sz="970" dirty="0">
                <a:latin typeface="+mn-ea"/>
              </a:rPr>
              <a:t>(※)</a:t>
            </a:r>
            <a:r>
              <a:rPr lang="ja-JP" altLang="en-US" sz="1200" dirty="0">
                <a:latin typeface="+mn-ea"/>
              </a:rPr>
              <a:t>）</a:t>
            </a:r>
            <a:endParaRPr lang="ja-JP" altLang="en-US" sz="970" dirty="0">
              <a:latin typeface="+mn-ea"/>
            </a:endParaRPr>
          </a:p>
        </p:txBody>
      </p:sp>
      <p:sp>
        <p:nvSpPr>
          <p:cNvPr id="70" name="テキスト ボックス 69"/>
          <p:cNvSpPr txBox="1"/>
          <p:nvPr/>
        </p:nvSpPr>
        <p:spPr>
          <a:xfrm>
            <a:off x="128122" y="2465995"/>
            <a:ext cx="4321390" cy="4031809"/>
          </a:xfrm>
          <a:prstGeom prst="rect">
            <a:avLst/>
          </a:prstGeom>
          <a:solidFill>
            <a:schemeClr val="accent5">
              <a:lumMod val="20000"/>
              <a:lumOff val="80000"/>
            </a:schemeClr>
          </a:solidFill>
        </p:spPr>
        <p:txBody>
          <a:bodyPr wrap="square" rtlCol="0">
            <a:spAutoFit/>
          </a:bodyPr>
          <a:lstStyle/>
          <a:p>
            <a:pPr>
              <a:lnSpc>
                <a:spcPts val="923"/>
              </a:lnSpc>
            </a:pPr>
            <a:endParaRPr lang="en-US" altLang="ja-JP" sz="1108" b="1" dirty="0">
              <a:latin typeface="+mn-ea"/>
            </a:endParaRPr>
          </a:p>
          <a:p>
            <a:r>
              <a:rPr lang="en-US" altLang="ja-JP" sz="1108" b="1" dirty="0">
                <a:latin typeface="+mn-ea"/>
              </a:rPr>
              <a:t>【</a:t>
            </a:r>
            <a:r>
              <a:rPr lang="ja-JP" altLang="en-US" sz="1108" b="1" dirty="0">
                <a:latin typeface="+mn-ea"/>
              </a:rPr>
              <a:t>交付金のプロセス</a:t>
            </a:r>
            <a:r>
              <a:rPr lang="en-US" altLang="ja-JP" sz="1108" b="1" dirty="0">
                <a:latin typeface="+mn-ea"/>
              </a:rPr>
              <a:t>】</a:t>
            </a:r>
          </a:p>
          <a:p>
            <a:pPr>
              <a:lnSpc>
                <a:spcPts val="923"/>
              </a:lnSpc>
            </a:pPr>
            <a:endParaRPr lang="en-US" altLang="ja-JP" sz="1108" b="1" dirty="0">
              <a:latin typeface="+mn-ea"/>
            </a:endParaRPr>
          </a:p>
          <a:p>
            <a:r>
              <a:rPr lang="ja-JP" altLang="en-US" sz="1108" b="1" dirty="0">
                <a:latin typeface="+mn-ea"/>
              </a:rPr>
              <a:t>（当年度）</a:t>
            </a:r>
            <a:endParaRPr lang="en-US" altLang="ja-JP" sz="1108" b="1" dirty="0">
              <a:latin typeface="+mn-ea"/>
            </a:endParaRPr>
          </a:p>
          <a:p>
            <a:pPr marL="79158" indent="-79158">
              <a:lnSpc>
                <a:spcPts val="462"/>
              </a:lnSpc>
            </a:pPr>
            <a:endParaRPr lang="en-US" altLang="ja-JP" sz="1108" dirty="0">
              <a:latin typeface="+mn-ea"/>
            </a:endParaRPr>
          </a:p>
          <a:p>
            <a:pPr marL="79158" indent="-79158"/>
            <a:r>
              <a:rPr lang="ja-JP" altLang="en-US" sz="1108" dirty="0">
                <a:latin typeface="+mn-ea"/>
              </a:rPr>
              <a:t>①　市町村は、市町村</a:t>
            </a:r>
            <a:r>
              <a:rPr lang="ja-JP" altLang="ja-JP" sz="1108" dirty="0">
                <a:latin typeface="+mn-ea"/>
              </a:rPr>
              <a:t>事業計画を</a:t>
            </a:r>
            <a:endParaRPr lang="en-US" altLang="ja-JP" sz="1108" dirty="0">
              <a:latin typeface="+mn-ea"/>
            </a:endParaRPr>
          </a:p>
          <a:p>
            <a:pPr marL="79158" indent="-79158"/>
            <a:r>
              <a:rPr lang="ja-JP" altLang="en-US" sz="1108" dirty="0">
                <a:latin typeface="+mn-ea"/>
              </a:rPr>
              <a:t>　作成し、都道府県に</a:t>
            </a:r>
            <a:r>
              <a:rPr lang="ja-JP" altLang="ja-JP" sz="1108" dirty="0">
                <a:latin typeface="+mn-ea"/>
              </a:rPr>
              <a:t>提出</a:t>
            </a:r>
            <a:endParaRPr lang="en-US" altLang="ja-JP" sz="1108" dirty="0">
              <a:latin typeface="+mn-ea"/>
            </a:endParaRPr>
          </a:p>
          <a:p>
            <a:pPr marL="79158" indent="-79158"/>
            <a:endParaRPr lang="en-US" altLang="ja-JP" sz="1108" dirty="0">
              <a:latin typeface="+mn-ea"/>
            </a:endParaRPr>
          </a:p>
          <a:p>
            <a:pPr marL="79158" indent="-79158"/>
            <a:r>
              <a:rPr lang="ja-JP" altLang="en-US" sz="1108" dirty="0">
                <a:latin typeface="+mn-ea"/>
              </a:rPr>
              <a:t>②　</a:t>
            </a:r>
            <a:r>
              <a:rPr lang="ja-JP" altLang="ja-JP" sz="1108" dirty="0">
                <a:latin typeface="+mn-ea"/>
              </a:rPr>
              <a:t>都道府県は、</a:t>
            </a:r>
            <a:r>
              <a:rPr lang="ja-JP" altLang="en-US" sz="1108" dirty="0">
                <a:latin typeface="+mn-ea"/>
              </a:rPr>
              <a:t>市町村</a:t>
            </a:r>
            <a:r>
              <a:rPr lang="ja-JP" altLang="ja-JP" sz="1108" dirty="0">
                <a:latin typeface="+mn-ea"/>
              </a:rPr>
              <a:t>事業計画</a:t>
            </a:r>
            <a:endParaRPr lang="en-US" altLang="ja-JP" sz="1108" dirty="0">
              <a:latin typeface="+mn-ea"/>
            </a:endParaRPr>
          </a:p>
          <a:p>
            <a:pPr marL="79158" indent="-79158"/>
            <a:r>
              <a:rPr lang="ja-JP" altLang="en-US" sz="1108" dirty="0">
                <a:latin typeface="+mn-ea"/>
              </a:rPr>
              <a:t>　を踏まえた都道府県事業計画を</a:t>
            </a:r>
            <a:endParaRPr lang="en-US" altLang="ja-JP" sz="1108" dirty="0">
              <a:latin typeface="+mn-ea"/>
            </a:endParaRPr>
          </a:p>
          <a:p>
            <a:pPr marL="79158" indent="-79158"/>
            <a:r>
              <a:rPr lang="ja-JP" altLang="en-US" sz="1108" dirty="0">
                <a:latin typeface="+mn-ea"/>
              </a:rPr>
              <a:t>　作成し、国に交付申請</a:t>
            </a:r>
            <a:endParaRPr lang="en-US" altLang="ja-JP" sz="1108" dirty="0">
              <a:latin typeface="+mn-ea"/>
            </a:endParaRPr>
          </a:p>
          <a:p>
            <a:pPr marL="79158" indent="-79158"/>
            <a:endParaRPr lang="en-US" altLang="ja-JP" sz="1108" dirty="0">
              <a:latin typeface="+mn-ea"/>
            </a:endParaRPr>
          </a:p>
          <a:p>
            <a:pPr marL="79158" indent="-79158"/>
            <a:r>
              <a:rPr lang="ja-JP" altLang="en-US" sz="1108" dirty="0">
                <a:latin typeface="+mn-ea"/>
              </a:rPr>
              <a:t>③　国は、都道府県事業計画の</a:t>
            </a:r>
            <a:endParaRPr lang="en-US" altLang="ja-JP" sz="1108" dirty="0">
              <a:latin typeface="+mn-ea"/>
            </a:endParaRPr>
          </a:p>
          <a:p>
            <a:pPr marL="79158" indent="-79158"/>
            <a:r>
              <a:rPr lang="ja-JP" altLang="en-US" sz="1108" dirty="0">
                <a:latin typeface="+mn-ea"/>
              </a:rPr>
              <a:t>　内容を審査の上、交付決定し、</a:t>
            </a:r>
            <a:endParaRPr lang="en-US" altLang="ja-JP" sz="1108" dirty="0">
              <a:latin typeface="+mn-ea"/>
            </a:endParaRPr>
          </a:p>
          <a:p>
            <a:pPr marL="79158" indent="-79158"/>
            <a:r>
              <a:rPr lang="ja-JP" altLang="en-US" sz="1108" dirty="0">
                <a:latin typeface="+mn-ea"/>
              </a:rPr>
              <a:t>　都道府県に事業費を交付</a:t>
            </a:r>
            <a:endParaRPr lang="en-US" altLang="ja-JP" sz="1108" dirty="0">
              <a:latin typeface="+mn-ea"/>
            </a:endParaRPr>
          </a:p>
          <a:p>
            <a:pPr marL="79158" indent="-79158"/>
            <a:endParaRPr lang="en-US" altLang="ja-JP" sz="1108" dirty="0">
              <a:latin typeface="+mn-ea"/>
            </a:endParaRPr>
          </a:p>
          <a:p>
            <a:pPr marL="79158" indent="-79158"/>
            <a:r>
              <a:rPr lang="ja-JP" altLang="en-US" sz="1108" dirty="0">
                <a:latin typeface="+mn-ea"/>
              </a:rPr>
              <a:t>④　都道府県は、市町村に対し、</a:t>
            </a:r>
            <a:endParaRPr lang="en-US" altLang="ja-JP" sz="1108" dirty="0">
              <a:latin typeface="+mn-ea"/>
            </a:endParaRPr>
          </a:p>
          <a:p>
            <a:pPr marL="79158" indent="-79158"/>
            <a:r>
              <a:rPr lang="ja-JP" altLang="en-US" sz="1108" dirty="0">
                <a:latin typeface="+mn-ea"/>
              </a:rPr>
              <a:t>　市町村事業に係る事業費を交付</a:t>
            </a:r>
            <a:endParaRPr lang="en-US" altLang="ja-JP" sz="1108" dirty="0">
              <a:latin typeface="+mn-ea"/>
            </a:endParaRPr>
          </a:p>
          <a:p>
            <a:pPr marL="79158" indent="-79158"/>
            <a:endParaRPr lang="en-US" altLang="ja-JP" sz="1108" dirty="0">
              <a:latin typeface="+mn-ea"/>
            </a:endParaRPr>
          </a:p>
          <a:p>
            <a:pPr marL="79158" indent="-79158"/>
            <a:r>
              <a:rPr lang="ja-JP" altLang="en-US" sz="1108" dirty="0">
                <a:latin typeface="+mn-ea"/>
              </a:rPr>
              <a:t>⑤　都道府県、市町村において</a:t>
            </a:r>
            <a:endParaRPr lang="en-US" altLang="ja-JP" sz="1108" dirty="0">
              <a:latin typeface="+mn-ea"/>
            </a:endParaRPr>
          </a:p>
          <a:p>
            <a:pPr marL="79158" indent="-79158"/>
            <a:r>
              <a:rPr lang="ja-JP" altLang="en-US" sz="1108" dirty="0">
                <a:latin typeface="+mn-ea"/>
              </a:rPr>
              <a:t>　事業を実施</a:t>
            </a:r>
            <a:endParaRPr lang="en-US" altLang="ja-JP" sz="1108" dirty="0">
              <a:latin typeface="+mn-ea"/>
            </a:endParaRPr>
          </a:p>
          <a:p>
            <a:pPr marL="79158" indent="-79158"/>
            <a:endParaRPr lang="en-US" altLang="ja-JP" sz="1108" dirty="0">
              <a:latin typeface="+mn-ea"/>
            </a:endParaRPr>
          </a:p>
          <a:p>
            <a:pPr marL="79158" indent="-79158"/>
            <a:r>
              <a:rPr lang="ja-JP" altLang="en-US" sz="1108" b="1" dirty="0">
                <a:latin typeface="+mn-ea"/>
              </a:rPr>
              <a:t>（翌年度）</a:t>
            </a:r>
            <a:endParaRPr lang="en-US" altLang="ja-JP" sz="1108" b="1" dirty="0">
              <a:latin typeface="+mn-ea"/>
            </a:endParaRPr>
          </a:p>
          <a:p>
            <a:pPr marL="79158" indent="-79158">
              <a:lnSpc>
                <a:spcPts val="462"/>
              </a:lnSpc>
            </a:pPr>
            <a:endParaRPr lang="en-US" altLang="ja-JP" sz="1108" dirty="0">
              <a:latin typeface="+mn-ea"/>
            </a:endParaRPr>
          </a:p>
          <a:p>
            <a:pPr marL="79158" indent="-79158"/>
            <a:r>
              <a:rPr lang="ja-JP" altLang="en-US" sz="1108" dirty="0">
                <a:latin typeface="+mn-ea"/>
              </a:rPr>
              <a:t>⑥　実績報告、国庫返還</a:t>
            </a:r>
            <a:endParaRPr lang="en-US" altLang="ja-JP" sz="1108" dirty="0">
              <a:latin typeface="+mn-ea"/>
            </a:endParaRPr>
          </a:p>
        </p:txBody>
      </p:sp>
      <p:sp>
        <p:nvSpPr>
          <p:cNvPr id="27" name="正方形/長方形 26"/>
          <p:cNvSpPr/>
          <p:nvPr/>
        </p:nvSpPr>
        <p:spPr>
          <a:xfrm>
            <a:off x="4720909" y="1580170"/>
            <a:ext cx="4321385" cy="664828"/>
          </a:xfrm>
          <a:prstGeom prst="rect">
            <a:avLst/>
          </a:prstGeom>
          <a:solidFill>
            <a:srgbClr val="CCECFF"/>
          </a:solidFill>
          <a:ln w="19050">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462"/>
              </a:lnSpc>
            </a:pPr>
            <a:r>
              <a:rPr lang="ja-JP" altLang="en-US" sz="1108" dirty="0">
                <a:latin typeface="+mn-ea"/>
              </a:rPr>
              <a:t>　　</a:t>
            </a:r>
            <a:endParaRPr lang="en-US" altLang="ja-JP" sz="1108" dirty="0">
              <a:latin typeface="+mn-ea"/>
            </a:endParaRPr>
          </a:p>
          <a:p>
            <a:r>
              <a:rPr lang="ja-JP" altLang="en-US" sz="1108" dirty="0">
                <a:latin typeface="+mn-ea"/>
              </a:rPr>
              <a:t>　　予防・健康づくりに関する評価指標を用いて、各都道府県に交付金</a:t>
            </a:r>
            <a:endParaRPr lang="en-US" altLang="ja-JP" sz="1108" dirty="0">
              <a:latin typeface="+mn-ea"/>
            </a:endParaRPr>
          </a:p>
          <a:p>
            <a:r>
              <a:rPr lang="ja-JP" altLang="en-US" sz="1108" dirty="0">
                <a:latin typeface="+mn-ea"/>
              </a:rPr>
              <a:t>　を配分</a:t>
            </a:r>
            <a:endParaRPr lang="en-US" altLang="ja-JP" sz="1108" dirty="0">
              <a:latin typeface="+mn-ea"/>
            </a:endParaRPr>
          </a:p>
        </p:txBody>
      </p:sp>
      <p:sp>
        <p:nvSpPr>
          <p:cNvPr id="38" name="角丸四角形 37"/>
          <p:cNvSpPr/>
          <p:nvPr/>
        </p:nvSpPr>
        <p:spPr>
          <a:xfrm>
            <a:off x="4712473" y="1447207"/>
            <a:ext cx="2160693" cy="265931"/>
          </a:xfrm>
          <a:prstGeom prst="roundRect">
            <a:avLst/>
          </a:prstGeom>
          <a:solidFill>
            <a:srgbClr val="FFCCCC"/>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b="1" dirty="0">
                <a:latin typeface="+mn-ea"/>
              </a:rPr>
              <a:t>事業費連動部分</a:t>
            </a:r>
            <a:r>
              <a:rPr lang="ja-JP" altLang="en-US" sz="1200" dirty="0">
                <a:latin typeface="+mn-ea"/>
              </a:rPr>
              <a:t>（３００億円）</a:t>
            </a:r>
          </a:p>
        </p:txBody>
      </p:sp>
      <p:sp>
        <p:nvSpPr>
          <p:cNvPr id="29" name="テキスト ボックス 28"/>
          <p:cNvSpPr txBox="1"/>
          <p:nvPr/>
        </p:nvSpPr>
        <p:spPr>
          <a:xfrm>
            <a:off x="4720909" y="2440636"/>
            <a:ext cx="4321385" cy="1751249"/>
          </a:xfrm>
          <a:prstGeom prst="rect">
            <a:avLst/>
          </a:prstGeom>
          <a:solidFill>
            <a:schemeClr val="accent5">
              <a:lumMod val="20000"/>
              <a:lumOff val="80000"/>
            </a:schemeClr>
          </a:solidFill>
        </p:spPr>
        <p:txBody>
          <a:bodyPr wrap="square" rtlCol="0">
            <a:spAutoFit/>
          </a:bodyPr>
          <a:lstStyle/>
          <a:p>
            <a:r>
              <a:rPr lang="en-US" altLang="ja-JP" sz="1108" b="1" dirty="0">
                <a:latin typeface="+mn-ea"/>
              </a:rPr>
              <a:t>【</a:t>
            </a:r>
            <a:r>
              <a:rPr lang="ja-JP" altLang="en-US" sz="1108" b="1" dirty="0">
                <a:latin typeface="+mn-ea"/>
              </a:rPr>
              <a:t>交付金の配分方法</a:t>
            </a:r>
            <a:r>
              <a:rPr lang="en-US" altLang="ja-JP" sz="1108" b="1" dirty="0">
                <a:latin typeface="+mn-ea"/>
              </a:rPr>
              <a:t>】</a:t>
            </a:r>
          </a:p>
          <a:p>
            <a:pPr>
              <a:lnSpc>
                <a:spcPts val="923"/>
              </a:lnSpc>
            </a:pPr>
            <a:endParaRPr lang="en-US" altLang="ja-JP" sz="1108" b="1" dirty="0">
              <a:latin typeface="+mn-ea"/>
            </a:endParaRPr>
          </a:p>
          <a:p>
            <a:r>
              <a:rPr lang="ja-JP" altLang="en-US" sz="1108" dirty="0">
                <a:latin typeface="+mn-ea"/>
              </a:rPr>
              <a:t>○　都道府県ごとに、以下の評価指標に基づいて採点</a:t>
            </a:r>
            <a:endParaRPr lang="en-US" altLang="ja-JP" sz="1108" dirty="0">
              <a:latin typeface="+mn-ea"/>
            </a:endParaRPr>
          </a:p>
          <a:p>
            <a:pPr>
              <a:lnSpc>
                <a:spcPts val="462"/>
              </a:lnSpc>
            </a:pPr>
            <a:endParaRPr lang="en-US" altLang="ja-JP" sz="1108" dirty="0">
              <a:latin typeface="+mn-ea"/>
            </a:endParaRPr>
          </a:p>
          <a:p>
            <a:pPr marL="79158" indent="-79158"/>
            <a:r>
              <a:rPr lang="ja-JP" altLang="en-US" sz="1108" dirty="0">
                <a:latin typeface="+mn-ea"/>
              </a:rPr>
              <a:t>　①　予防・健康づくりに関する評価　</a:t>
            </a:r>
            <a:r>
              <a:rPr lang="en-US" altLang="ja-JP" sz="1108" dirty="0">
                <a:latin typeface="+mn-ea"/>
              </a:rPr>
              <a:t>【</a:t>
            </a:r>
            <a:r>
              <a:rPr lang="ja-JP" altLang="en-US" sz="1108" dirty="0">
                <a:latin typeface="+mn-ea"/>
              </a:rPr>
              <a:t>１５０億円</a:t>
            </a:r>
            <a:r>
              <a:rPr lang="en-US" altLang="ja-JP" sz="1108" dirty="0">
                <a:latin typeface="+mn-ea"/>
              </a:rPr>
              <a:t>】</a:t>
            </a:r>
          </a:p>
          <a:p>
            <a:pPr marL="79158" indent="-79158"/>
            <a:r>
              <a:rPr lang="ja-JP" altLang="en-US" sz="1108" dirty="0">
                <a:latin typeface="+mn-ea"/>
              </a:rPr>
              <a:t>　②　「重点事業」の取組状況　　　　　</a:t>
            </a:r>
            <a:r>
              <a:rPr lang="en-US" altLang="ja-JP" sz="1108" dirty="0">
                <a:latin typeface="+mn-ea"/>
              </a:rPr>
              <a:t>【</a:t>
            </a:r>
            <a:r>
              <a:rPr lang="ja-JP" altLang="en-US" sz="1108" dirty="0">
                <a:latin typeface="+mn-ea"/>
              </a:rPr>
              <a:t>１００億円</a:t>
            </a:r>
            <a:r>
              <a:rPr lang="en-US" altLang="ja-JP" sz="1108" dirty="0">
                <a:latin typeface="+mn-ea"/>
              </a:rPr>
              <a:t>】</a:t>
            </a:r>
          </a:p>
          <a:p>
            <a:pPr marL="79158" indent="-79158"/>
            <a:r>
              <a:rPr lang="ja-JP" altLang="en-US" sz="1108" dirty="0">
                <a:latin typeface="+mn-ea"/>
              </a:rPr>
              <a:t>　③　「重点事業」の事業評価　　　　　　</a:t>
            </a:r>
            <a:r>
              <a:rPr lang="en-US" altLang="ja-JP" sz="1108" dirty="0">
                <a:latin typeface="+mn-ea"/>
              </a:rPr>
              <a:t>【</a:t>
            </a:r>
            <a:r>
              <a:rPr lang="ja-JP" altLang="en-US" sz="1108" dirty="0">
                <a:latin typeface="+mn-ea"/>
              </a:rPr>
              <a:t>５０億円</a:t>
            </a:r>
            <a:r>
              <a:rPr lang="en-US" altLang="ja-JP" sz="1108" dirty="0">
                <a:latin typeface="+mn-ea"/>
              </a:rPr>
              <a:t>】</a:t>
            </a:r>
          </a:p>
          <a:p>
            <a:pPr marL="79158" indent="-79158">
              <a:lnSpc>
                <a:spcPts val="923"/>
              </a:lnSpc>
            </a:pPr>
            <a:endParaRPr lang="en-US" altLang="ja-JP" sz="1108" dirty="0">
              <a:latin typeface="+mn-ea"/>
            </a:endParaRPr>
          </a:p>
          <a:p>
            <a:pPr marL="79158" indent="-79158"/>
            <a:r>
              <a:rPr lang="ja-JP" altLang="en-US" sz="1108" dirty="0">
                <a:latin typeface="+mn-ea"/>
              </a:rPr>
              <a:t>○　上記の①～③について、それぞれ、</a:t>
            </a:r>
            <a:endParaRPr lang="en-US" altLang="ja-JP" sz="1108" dirty="0">
              <a:latin typeface="+mn-ea"/>
            </a:endParaRPr>
          </a:p>
          <a:p>
            <a:pPr marL="79158" indent="-79158"/>
            <a:r>
              <a:rPr lang="ja-JP" altLang="en-US" sz="1108" dirty="0">
                <a:latin typeface="+mn-ea"/>
              </a:rPr>
              <a:t>　都道府県ごとの「点数」</a:t>
            </a:r>
            <a:r>
              <a:rPr lang="en-US" altLang="ja-JP" sz="1108" dirty="0">
                <a:latin typeface="+mn-ea"/>
              </a:rPr>
              <a:t>×</a:t>
            </a:r>
            <a:r>
              <a:rPr lang="ja-JP" altLang="en-US" sz="1108" dirty="0">
                <a:latin typeface="+mn-ea"/>
              </a:rPr>
              <a:t>「合計被保険者数」＝「総得点」を算出し、</a:t>
            </a:r>
            <a:endParaRPr lang="en-US" altLang="ja-JP" sz="1108" dirty="0">
              <a:latin typeface="+mn-ea"/>
            </a:endParaRPr>
          </a:p>
          <a:p>
            <a:pPr marL="79158" indent="-79158"/>
            <a:r>
              <a:rPr lang="ja-JP" altLang="en-US" sz="1108" dirty="0">
                <a:latin typeface="+mn-ea"/>
              </a:rPr>
              <a:t>　総得点で予算額を按分して配分　</a:t>
            </a:r>
            <a:r>
              <a:rPr lang="en-US" altLang="ja-JP" sz="831" dirty="0">
                <a:latin typeface="ＭＳ 明朝" panose="02020609040205080304" pitchFamily="17" charset="-128"/>
                <a:ea typeface="ＭＳ 明朝" panose="02020609040205080304" pitchFamily="17" charset="-128"/>
              </a:rPr>
              <a:t>※</a:t>
            </a:r>
            <a:r>
              <a:rPr lang="ja-JP" altLang="en-US" sz="831" dirty="0">
                <a:latin typeface="ＭＳ 明朝" panose="02020609040205080304" pitchFamily="17" charset="-128"/>
                <a:ea typeface="ＭＳ 明朝" panose="02020609040205080304" pitchFamily="17" charset="-128"/>
              </a:rPr>
              <a:t>保険者努力支援交付金（既存分）と同様</a:t>
            </a:r>
            <a:endParaRPr lang="en-US" altLang="ja-JP" sz="831" dirty="0">
              <a:latin typeface="ＭＳ 明朝" panose="02020609040205080304" pitchFamily="17" charset="-128"/>
              <a:ea typeface="ＭＳ 明朝" panose="02020609040205080304" pitchFamily="17" charset="-128"/>
            </a:endParaRPr>
          </a:p>
        </p:txBody>
      </p:sp>
      <p:sp>
        <p:nvSpPr>
          <p:cNvPr id="36" name="テキスト ボックス 35"/>
          <p:cNvSpPr txBox="1"/>
          <p:nvPr/>
        </p:nvSpPr>
        <p:spPr>
          <a:xfrm>
            <a:off x="4712474" y="4223910"/>
            <a:ext cx="4321385" cy="2255169"/>
          </a:xfrm>
          <a:prstGeom prst="rect">
            <a:avLst/>
          </a:prstGeom>
          <a:solidFill>
            <a:schemeClr val="accent5">
              <a:lumMod val="20000"/>
              <a:lumOff val="80000"/>
            </a:schemeClr>
          </a:solidFill>
        </p:spPr>
        <p:txBody>
          <a:bodyPr wrap="square" rtlCol="0">
            <a:spAutoFit/>
          </a:bodyPr>
          <a:lstStyle/>
          <a:p>
            <a:r>
              <a:rPr lang="en-US" altLang="ja-JP" sz="1108" b="1" dirty="0">
                <a:latin typeface="+mn-ea"/>
              </a:rPr>
              <a:t>【</a:t>
            </a:r>
            <a:r>
              <a:rPr lang="ja-JP" altLang="en-US" sz="1108" b="1" dirty="0">
                <a:latin typeface="+mn-ea"/>
              </a:rPr>
              <a:t>交付金のプロセス</a:t>
            </a:r>
            <a:r>
              <a:rPr lang="en-US" altLang="ja-JP" sz="1108" b="1" dirty="0">
                <a:latin typeface="+mn-ea"/>
              </a:rPr>
              <a:t>】</a:t>
            </a:r>
          </a:p>
          <a:p>
            <a:pPr>
              <a:lnSpc>
                <a:spcPts val="923"/>
              </a:lnSpc>
            </a:pPr>
            <a:endParaRPr lang="en-US" altLang="ja-JP" sz="1108" b="1" dirty="0">
              <a:latin typeface="+mn-ea"/>
            </a:endParaRPr>
          </a:p>
          <a:p>
            <a:pPr marL="79158" indent="-79158"/>
            <a:r>
              <a:rPr lang="ja-JP" altLang="en-US" sz="1108" b="1" dirty="0">
                <a:latin typeface="+mn-ea"/>
              </a:rPr>
              <a:t>（前年度）</a:t>
            </a:r>
            <a:endParaRPr lang="en-US" altLang="ja-JP" sz="1108" b="1" dirty="0">
              <a:latin typeface="+mn-ea"/>
            </a:endParaRPr>
          </a:p>
          <a:p>
            <a:pPr marL="79158" indent="-79158">
              <a:lnSpc>
                <a:spcPts val="462"/>
              </a:lnSpc>
            </a:pPr>
            <a:endParaRPr lang="en-US" altLang="ja-JP" sz="1108" b="1" dirty="0">
              <a:latin typeface="+mn-ea"/>
            </a:endParaRPr>
          </a:p>
          <a:p>
            <a:pPr marL="79158" indent="-79158"/>
            <a:r>
              <a:rPr lang="ja-JP" altLang="en-US" sz="1108" dirty="0">
                <a:latin typeface="+mn-ea"/>
              </a:rPr>
              <a:t>①　国において、評価指標を決定・提示</a:t>
            </a:r>
            <a:endParaRPr lang="en-US" altLang="ja-JP" sz="1108" dirty="0">
              <a:latin typeface="+mn-ea"/>
            </a:endParaRPr>
          </a:p>
          <a:p>
            <a:pPr marL="79158" indent="-79158">
              <a:lnSpc>
                <a:spcPts val="923"/>
              </a:lnSpc>
            </a:pPr>
            <a:endParaRPr lang="en-US" altLang="ja-JP" sz="1108" dirty="0">
              <a:latin typeface="+mn-ea"/>
            </a:endParaRPr>
          </a:p>
          <a:p>
            <a:pPr marL="79158" indent="-79158"/>
            <a:r>
              <a:rPr lang="ja-JP" altLang="en-US" sz="1108" b="1" dirty="0">
                <a:latin typeface="+mn-ea"/>
              </a:rPr>
              <a:t>（当年度）</a:t>
            </a:r>
            <a:endParaRPr lang="en-US" altLang="ja-JP" sz="1108" b="1" dirty="0">
              <a:latin typeface="+mn-ea"/>
            </a:endParaRPr>
          </a:p>
          <a:p>
            <a:pPr marL="79158" indent="-79158">
              <a:lnSpc>
                <a:spcPts val="462"/>
              </a:lnSpc>
            </a:pPr>
            <a:endParaRPr lang="en-US" altLang="ja-JP" sz="1108" dirty="0">
              <a:latin typeface="+mn-ea"/>
            </a:endParaRPr>
          </a:p>
          <a:p>
            <a:pPr marL="79158" indent="-79158"/>
            <a:r>
              <a:rPr lang="ja-JP" altLang="en-US" sz="1108" dirty="0">
                <a:latin typeface="+mn-ea"/>
              </a:rPr>
              <a:t>②　（都道府県事業計画を踏まえつつ） 評価指標に基づいて採点</a:t>
            </a:r>
            <a:endParaRPr lang="en-US" altLang="ja-JP" sz="1108" dirty="0">
              <a:latin typeface="+mn-ea"/>
            </a:endParaRPr>
          </a:p>
          <a:p>
            <a:pPr marL="79158" indent="-79158">
              <a:lnSpc>
                <a:spcPts val="923"/>
              </a:lnSpc>
            </a:pPr>
            <a:endParaRPr lang="en-US" altLang="ja-JP" sz="1108" dirty="0">
              <a:latin typeface="+mn-ea"/>
            </a:endParaRPr>
          </a:p>
          <a:p>
            <a:pPr marL="79158" indent="-79158"/>
            <a:r>
              <a:rPr lang="ja-JP" altLang="en-US" sz="1108" dirty="0">
                <a:latin typeface="+mn-ea"/>
              </a:rPr>
              <a:t>③　国は、採点結果に基づいて交付決定し、都道府県に交付金を交付</a:t>
            </a:r>
            <a:endParaRPr lang="en-US" altLang="ja-JP" sz="1108" dirty="0">
              <a:latin typeface="+mn-ea"/>
            </a:endParaRPr>
          </a:p>
          <a:p>
            <a:pPr marL="79158" indent="-79158">
              <a:lnSpc>
                <a:spcPts val="923"/>
              </a:lnSpc>
            </a:pPr>
            <a:endParaRPr lang="en-US" altLang="ja-JP" sz="1108" dirty="0">
              <a:latin typeface="+mn-ea"/>
            </a:endParaRPr>
          </a:p>
          <a:p>
            <a:pPr marL="79158" indent="-79158"/>
            <a:r>
              <a:rPr lang="ja-JP" altLang="en-US" sz="1108" dirty="0">
                <a:latin typeface="+mn-ea"/>
              </a:rPr>
              <a:t>④　都道府県は、当年度の保険給付費に充当する形で予算執行</a:t>
            </a:r>
            <a:endParaRPr lang="en-US" altLang="ja-JP" sz="1108" dirty="0">
              <a:latin typeface="+mn-ea"/>
            </a:endParaRPr>
          </a:p>
          <a:p>
            <a:pPr marL="79158" indent="-79158">
              <a:lnSpc>
                <a:spcPts val="277"/>
              </a:lnSpc>
            </a:pPr>
            <a:endParaRPr lang="en-US" altLang="ja-JP" sz="1108" dirty="0">
              <a:latin typeface="+mn-ea"/>
            </a:endParaRPr>
          </a:p>
          <a:p>
            <a:pPr marL="79158" indent="-79158"/>
            <a:r>
              <a:rPr lang="ja-JP" altLang="en-US" sz="1108" dirty="0">
                <a:latin typeface="+mn-ea"/>
              </a:rPr>
              <a:t>　　⇒　結果として生じる剰余金については、翌年度以降の調整財源</a:t>
            </a:r>
            <a:endParaRPr lang="en-US" altLang="ja-JP" sz="1108" dirty="0">
              <a:latin typeface="+mn-ea"/>
            </a:endParaRPr>
          </a:p>
          <a:p>
            <a:pPr marL="79158" indent="-79158"/>
            <a:r>
              <a:rPr lang="ja-JP" altLang="en-US" sz="1108" dirty="0">
                <a:latin typeface="+mn-ea"/>
              </a:rPr>
              <a:t>　　　　として活用</a:t>
            </a:r>
            <a:endParaRPr lang="en-US" altLang="ja-JP" sz="1108" dirty="0">
              <a:latin typeface="+mn-ea"/>
            </a:endParaRPr>
          </a:p>
        </p:txBody>
      </p:sp>
      <p:sp>
        <p:nvSpPr>
          <p:cNvPr id="9" name="スライド番号プレースホルダー 1"/>
          <p:cNvSpPr>
            <a:spLocks noGrp="1"/>
          </p:cNvSpPr>
          <p:nvPr>
            <p:ph type="sldNum" sz="quarter" idx="12"/>
          </p:nvPr>
        </p:nvSpPr>
        <p:spPr>
          <a:xfrm>
            <a:off x="7082298" y="6233748"/>
            <a:ext cx="2057400" cy="365125"/>
          </a:xfrm>
        </p:spPr>
        <p:txBody>
          <a:bodyPr/>
          <a:lstStyle/>
          <a:p>
            <a:fld id="{1B10189C-3236-4EA8-859D-EB2DDFCC652F}" type="slidenum">
              <a:rPr lang="ja-JP" altLang="en-US" sz="1293">
                <a:solidFill>
                  <a:prstClr val="black">
                    <a:tint val="75000"/>
                  </a:prstClr>
                </a:solidFill>
              </a:rPr>
              <a:pPr/>
              <a:t>1</a:t>
            </a:fld>
            <a:endParaRPr lang="ja-JP" altLang="en-US" sz="1293" dirty="0">
              <a:solidFill>
                <a:prstClr val="black">
                  <a:tint val="75000"/>
                </a:prstClr>
              </a:solidFill>
            </a:endParaRPr>
          </a:p>
        </p:txBody>
      </p:sp>
      <p:grpSp>
        <p:nvGrpSpPr>
          <p:cNvPr id="4" name="グループ化 3"/>
          <p:cNvGrpSpPr/>
          <p:nvPr/>
        </p:nvGrpSpPr>
        <p:grpSpPr>
          <a:xfrm>
            <a:off x="2221549" y="3167443"/>
            <a:ext cx="2116018" cy="3081589"/>
            <a:chOff x="2414534" y="2981839"/>
            <a:chExt cx="2291618" cy="3337318"/>
          </a:xfrm>
        </p:grpSpPr>
        <p:grpSp>
          <p:nvGrpSpPr>
            <p:cNvPr id="8" name="グループ化 7"/>
            <p:cNvGrpSpPr/>
            <p:nvPr/>
          </p:nvGrpSpPr>
          <p:grpSpPr>
            <a:xfrm>
              <a:off x="2546152" y="3259157"/>
              <a:ext cx="2160000" cy="3060000"/>
              <a:chOff x="2625518" y="2655761"/>
              <a:chExt cx="2160000" cy="3060000"/>
            </a:xfrm>
          </p:grpSpPr>
          <p:sp>
            <p:nvSpPr>
              <p:cNvPr id="63" name="正方形/長方形 62"/>
              <p:cNvSpPr/>
              <p:nvPr/>
            </p:nvSpPr>
            <p:spPr>
              <a:xfrm>
                <a:off x="2625518" y="2655761"/>
                <a:ext cx="2160000" cy="3060000"/>
              </a:xfrm>
              <a:prstGeom prst="rect">
                <a:avLst/>
              </a:prstGeom>
              <a:solidFill>
                <a:schemeClr val="bg1"/>
              </a:solidFill>
              <a:ln/>
            </p:spPr>
            <p:style>
              <a:lnRef idx="2">
                <a:schemeClr val="accent2"/>
              </a:lnRef>
              <a:fillRef idx="1">
                <a:schemeClr val="lt1"/>
              </a:fillRef>
              <a:effectRef idx="0">
                <a:schemeClr val="accent2"/>
              </a:effectRef>
              <a:fontRef idx="minor">
                <a:schemeClr val="dk1"/>
              </a:fontRef>
            </p:style>
            <p:txBody>
              <a:bodyPr anchor="ctr"/>
              <a:lstStyle/>
              <a:p>
                <a:pPr algn="ctr" defTabSz="844104" fontAlgn="base">
                  <a:spcBef>
                    <a:spcPct val="0"/>
                  </a:spcBef>
                  <a:spcAft>
                    <a:spcPct val="0"/>
                  </a:spcAft>
                  <a:defRPr/>
                </a:pPr>
                <a:endParaRPr lang="ja-JP" altLang="en-US" sz="1661">
                  <a:solidFill>
                    <a:prstClr val="white"/>
                  </a:solidFill>
                  <a:latin typeface="Calibri"/>
                  <a:ea typeface="ＭＳ Ｐゴシック" panose="020B0600070205080204" pitchFamily="50" charset="-128"/>
                </a:endParaRPr>
              </a:p>
            </p:txBody>
          </p:sp>
          <p:sp>
            <p:nvSpPr>
              <p:cNvPr id="40" name="角丸四角形 39"/>
              <p:cNvSpPr/>
              <p:nvPr/>
            </p:nvSpPr>
            <p:spPr>
              <a:xfrm>
                <a:off x="2729700" y="2854726"/>
                <a:ext cx="1980000" cy="360000"/>
              </a:xfrm>
              <a:prstGeom prst="roundRect">
                <a:avLst>
                  <a:gd name="adj" fmla="val 0"/>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104" fontAlgn="base">
                  <a:spcBef>
                    <a:spcPct val="0"/>
                  </a:spcBef>
                  <a:spcAft>
                    <a:spcPct val="0"/>
                  </a:spcAft>
                  <a:defRPr/>
                </a:pPr>
                <a:endParaRPr lang="ja-JP" altLang="en-US" sz="1159">
                  <a:solidFill>
                    <a:prstClr val="white"/>
                  </a:solidFill>
                  <a:latin typeface="Calibri"/>
                  <a:ea typeface="ＭＳ Ｐゴシック" panose="020B0600070205080204" pitchFamily="50" charset="-128"/>
                </a:endParaRPr>
              </a:p>
            </p:txBody>
          </p:sp>
          <p:sp>
            <p:nvSpPr>
              <p:cNvPr id="41" name="角丸四角形 40"/>
              <p:cNvSpPr/>
              <p:nvPr/>
            </p:nvSpPr>
            <p:spPr>
              <a:xfrm>
                <a:off x="2746952" y="2853300"/>
                <a:ext cx="1934328" cy="36351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104" fontAlgn="base">
                  <a:spcBef>
                    <a:spcPct val="0"/>
                  </a:spcBef>
                  <a:spcAft>
                    <a:spcPct val="0"/>
                  </a:spcAft>
                  <a:defRPr/>
                </a:pPr>
                <a:r>
                  <a:rPr lang="ja-JP" altLang="en-US" sz="1016" dirty="0">
                    <a:solidFill>
                      <a:prstClr val="black"/>
                    </a:solidFill>
                    <a:latin typeface="+mn-ea"/>
                    <a:cs typeface="メイリオ" panose="020B0604030504040204" pitchFamily="50" charset="-128"/>
                  </a:rPr>
                  <a:t>国</a:t>
                </a:r>
                <a:endParaRPr lang="en-US" altLang="ja-JP" sz="1016" dirty="0">
                  <a:solidFill>
                    <a:prstClr val="black"/>
                  </a:solidFill>
                  <a:latin typeface="+mn-ea"/>
                  <a:cs typeface="メイリオ" panose="020B0604030504040204" pitchFamily="50" charset="-128"/>
                </a:endParaRPr>
              </a:p>
            </p:txBody>
          </p:sp>
          <p:sp>
            <p:nvSpPr>
              <p:cNvPr id="42" name="角丸四角形 41"/>
              <p:cNvSpPr/>
              <p:nvPr/>
            </p:nvSpPr>
            <p:spPr>
              <a:xfrm>
                <a:off x="2729700" y="3804184"/>
                <a:ext cx="1980000" cy="576000"/>
              </a:xfrm>
              <a:prstGeom prst="roundRect">
                <a:avLst>
                  <a:gd name="adj" fmla="val 0"/>
                </a:avLst>
              </a:prstGeom>
              <a:ln/>
            </p:spPr>
            <p:style>
              <a:lnRef idx="2">
                <a:schemeClr val="accent1"/>
              </a:lnRef>
              <a:fillRef idx="1">
                <a:schemeClr val="lt1"/>
              </a:fillRef>
              <a:effectRef idx="0">
                <a:schemeClr val="accent1"/>
              </a:effectRef>
              <a:fontRef idx="minor">
                <a:schemeClr val="dk1"/>
              </a:fontRef>
            </p:style>
            <p:txBody>
              <a:bodyPr anchor="ctr"/>
              <a:lstStyle/>
              <a:p>
                <a:pPr algn="ctr" defTabSz="844104" fontAlgn="base">
                  <a:spcBef>
                    <a:spcPct val="0"/>
                  </a:spcBef>
                  <a:spcAft>
                    <a:spcPct val="0"/>
                  </a:spcAft>
                  <a:defRPr/>
                </a:pPr>
                <a:endParaRPr lang="ja-JP" altLang="en-US" sz="1661">
                  <a:solidFill>
                    <a:prstClr val="white"/>
                  </a:solidFill>
                  <a:latin typeface="Calibri"/>
                  <a:ea typeface="ＭＳ Ｐゴシック" panose="020B0600070205080204" pitchFamily="50" charset="-128"/>
                </a:endParaRPr>
              </a:p>
            </p:txBody>
          </p:sp>
          <p:sp>
            <p:nvSpPr>
              <p:cNvPr id="49" name="上矢印 48"/>
              <p:cNvSpPr/>
              <p:nvPr/>
            </p:nvSpPr>
            <p:spPr>
              <a:xfrm>
                <a:off x="3778592" y="4522620"/>
                <a:ext cx="900000" cy="288000"/>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104" fontAlgn="base">
                  <a:spcBef>
                    <a:spcPct val="0"/>
                  </a:spcBef>
                  <a:spcAft>
                    <a:spcPct val="0"/>
                  </a:spcAft>
                  <a:defRPr/>
                </a:pPr>
                <a:r>
                  <a:rPr lang="ja-JP" altLang="en-US" sz="923" b="1" dirty="0">
                    <a:solidFill>
                      <a:prstClr val="white"/>
                    </a:solidFill>
                    <a:latin typeface="+mn-ea"/>
                  </a:rPr>
                  <a:t>提出</a:t>
                </a:r>
              </a:p>
            </p:txBody>
          </p:sp>
          <p:sp>
            <p:nvSpPr>
              <p:cNvPr id="57" name="角丸四角形 56"/>
              <p:cNvSpPr/>
              <p:nvPr/>
            </p:nvSpPr>
            <p:spPr>
              <a:xfrm>
                <a:off x="2729698" y="4962483"/>
                <a:ext cx="1980000" cy="576000"/>
              </a:xfrm>
              <a:prstGeom prst="roundRect">
                <a:avLst>
                  <a:gd name="adj" fmla="val 0"/>
                </a:avLst>
              </a:prstGeom>
              <a:solidFill>
                <a:schemeClr val="bg1"/>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844104" fontAlgn="base">
                  <a:spcBef>
                    <a:spcPct val="0"/>
                  </a:spcBef>
                  <a:spcAft>
                    <a:spcPct val="0"/>
                  </a:spcAft>
                  <a:defRPr/>
                </a:pPr>
                <a:endParaRPr lang="en-US" altLang="ja-JP" sz="936"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下矢印 60"/>
              <p:cNvSpPr/>
              <p:nvPr/>
            </p:nvSpPr>
            <p:spPr>
              <a:xfrm>
                <a:off x="2746950" y="4532402"/>
                <a:ext cx="900000" cy="28800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104" fontAlgn="base">
                  <a:spcBef>
                    <a:spcPct val="0"/>
                  </a:spcBef>
                  <a:spcAft>
                    <a:spcPct val="0"/>
                  </a:spcAft>
                  <a:defRPr/>
                </a:pPr>
                <a:r>
                  <a:rPr lang="ja-JP" altLang="en-US" sz="923" b="1" dirty="0">
                    <a:solidFill>
                      <a:prstClr val="white"/>
                    </a:solidFill>
                    <a:latin typeface="+mn-ea"/>
                  </a:rPr>
                  <a:t>交付</a:t>
                </a:r>
              </a:p>
            </p:txBody>
          </p:sp>
          <p:sp>
            <p:nvSpPr>
              <p:cNvPr id="64" name="正方形/長方形 7"/>
              <p:cNvSpPr>
                <a:spLocks noChangeArrowheads="1"/>
              </p:cNvSpPr>
              <p:nvPr/>
            </p:nvSpPr>
            <p:spPr bwMode="auto">
              <a:xfrm>
                <a:off x="2739109" y="3823228"/>
                <a:ext cx="1934329" cy="269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844104" fontAlgn="base">
                  <a:spcBef>
                    <a:spcPct val="0"/>
                  </a:spcBef>
                  <a:spcAft>
                    <a:spcPct val="0"/>
                  </a:spcAft>
                  <a:buNone/>
                  <a:defRPr/>
                </a:pPr>
                <a:r>
                  <a:rPr lang="ja-JP" altLang="en-US" sz="1016" dirty="0">
                    <a:solidFill>
                      <a:prstClr val="black"/>
                    </a:solidFill>
                    <a:latin typeface="+mn-ea"/>
                    <a:ea typeface="+mn-ea"/>
                    <a:cs typeface="メイリオ" pitchFamily="50" charset="-128"/>
                  </a:rPr>
                  <a:t>都道府県</a:t>
                </a:r>
                <a:endParaRPr lang="en-US" altLang="ja-JP" sz="1016" dirty="0">
                  <a:solidFill>
                    <a:prstClr val="black"/>
                  </a:solidFill>
                  <a:latin typeface="+mn-ea"/>
                  <a:ea typeface="+mn-ea"/>
                  <a:cs typeface="メイリオ" pitchFamily="50" charset="-128"/>
                </a:endParaRPr>
              </a:p>
            </p:txBody>
          </p:sp>
          <p:sp>
            <p:nvSpPr>
              <p:cNvPr id="65" name="正方形/長方形 7"/>
              <p:cNvSpPr>
                <a:spLocks noChangeArrowheads="1"/>
              </p:cNvSpPr>
              <p:nvPr/>
            </p:nvSpPr>
            <p:spPr bwMode="auto">
              <a:xfrm>
                <a:off x="2739109" y="4975576"/>
                <a:ext cx="1934329" cy="269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844104" fontAlgn="base">
                  <a:spcBef>
                    <a:spcPct val="0"/>
                  </a:spcBef>
                  <a:spcAft>
                    <a:spcPct val="0"/>
                  </a:spcAft>
                  <a:buNone/>
                  <a:defRPr/>
                </a:pPr>
                <a:r>
                  <a:rPr lang="ja-JP" altLang="en-US" sz="1016" dirty="0">
                    <a:solidFill>
                      <a:prstClr val="black"/>
                    </a:solidFill>
                    <a:latin typeface="+mn-ea"/>
                    <a:ea typeface="+mn-ea"/>
                    <a:cs typeface="メイリオ" pitchFamily="50" charset="-128"/>
                  </a:rPr>
                  <a:t>市町村</a:t>
                </a:r>
                <a:endParaRPr lang="en-US" altLang="ja-JP" sz="1016" dirty="0">
                  <a:solidFill>
                    <a:prstClr val="black"/>
                  </a:solidFill>
                  <a:latin typeface="+mn-ea"/>
                  <a:ea typeface="+mn-ea"/>
                  <a:cs typeface="メイリオ" pitchFamily="50" charset="-128"/>
                </a:endParaRPr>
              </a:p>
            </p:txBody>
          </p:sp>
          <p:sp>
            <p:nvSpPr>
              <p:cNvPr id="66" name="角丸四角形 65"/>
              <p:cNvSpPr/>
              <p:nvPr/>
            </p:nvSpPr>
            <p:spPr>
              <a:xfrm>
                <a:off x="3387664" y="4056455"/>
                <a:ext cx="1260001" cy="2880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923" dirty="0">
                    <a:latin typeface="+mn-ea"/>
                  </a:rPr>
                  <a:t>都道府県事業計画</a:t>
                </a:r>
              </a:p>
            </p:txBody>
          </p:sp>
          <p:sp>
            <p:nvSpPr>
              <p:cNvPr id="67" name="角丸四角形 66"/>
              <p:cNvSpPr/>
              <p:nvPr/>
            </p:nvSpPr>
            <p:spPr>
              <a:xfrm>
                <a:off x="3387664" y="5209017"/>
                <a:ext cx="1260000" cy="288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923" dirty="0">
                    <a:latin typeface="+mn-ea"/>
                  </a:rPr>
                  <a:t>市町村事業計画</a:t>
                </a:r>
              </a:p>
            </p:txBody>
          </p:sp>
          <p:sp>
            <p:nvSpPr>
              <p:cNvPr id="68" name="下矢印 67"/>
              <p:cNvSpPr/>
              <p:nvPr/>
            </p:nvSpPr>
            <p:spPr>
              <a:xfrm>
                <a:off x="2746950" y="3373326"/>
                <a:ext cx="900000" cy="288000"/>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104" fontAlgn="base">
                  <a:spcBef>
                    <a:spcPct val="0"/>
                  </a:spcBef>
                  <a:spcAft>
                    <a:spcPct val="0"/>
                  </a:spcAft>
                  <a:defRPr/>
                </a:pPr>
                <a:r>
                  <a:rPr lang="ja-JP" altLang="en-US" sz="923" b="1" dirty="0">
                    <a:solidFill>
                      <a:prstClr val="white"/>
                    </a:solidFill>
                    <a:latin typeface="+mn-ea"/>
                  </a:rPr>
                  <a:t>交付</a:t>
                </a:r>
              </a:p>
            </p:txBody>
          </p:sp>
          <p:sp>
            <p:nvSpPr>
              <p:cNvPr id="69" name="上矢印 68"/>
              <p:cNvSpPr/>
              <p:nvPr/>
            </p:nvSpPr>
            <p:spPr>
              <a:xfrm>
                <a:off x="3762654" y="3381687"/>
                <a:ext cx="900000" cy="288000"/>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104" fontAlgn="base">
                  <a:spcBef>
                    <a:spcPct val="0"/>
                  </a:spcBef>
                  <a:spcAft>
                    <a:spcPct val="0"/>
                  </a:spcAft>
                  <a:defRPr/>
                </a:pPr>
                <a:r>
                  <a:rPr lang="ja-JP" altLang="en-US" sz="923" b="1" dirty="0">
                    <a:solidFill>
                      <a:prstClr val="white"/>
                    </a:solidFill>
                    <a:latin typeface="+mn-ea"/>
                  </a:rPr>
                  <a:t>提出</a:t>
                </a:r>
              </a:p>
            </p:txBody>
          </p:sp>
        </p:grpSp>
        <p:sp>
          <p:nvSpPr>
            <p:cNvPr id="3" name="テキスト ボックス 2"/>
            <p:cNvSpPr txBox="1"/>
            <p:nvPr/>
          </p:nvSpPr>
          <p:spPr>
            <a:xfrm>
              <a:off x="2414534" y="2981839"/>
              <a:ext cx="2028069" cy="269293"/>
            </a:xfrm>
            <a:prstGeom prst="rect">
              <a:avLst/>
            </a:prstGeom>
            <a:noFill/>
          </p:spPr>
          <p:txBody>
            <a:bodyPr wrap="square" rtlCol="0">
              <a:spAutoFit/>
            </a:bodyPr>
            <a:lstStyle/>
            <a:p>
              <a:r>
                <a:rPr lang="ja-JP" altLang="en-US" sz="1016" b="1" dirty="0"/>
                <a:t>＜計画提出・交付の流れ＞</a:t>
              </a:r>
            </a:p>
          </p:txBody>
        </p:sp>
      </p:grpSp>
    </p:spTree>
    <p:extLst>
      <p:ext uri="{BB962C8B-B14F-4D97-AF65-F5344CB8AC3E}">
        <p14:creationId xmlns:p14="http://schemas.microsoft.com/office/powerpoint/2010/main" val="2620827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227262" y="2387179"/>
            <a:ext cx="8799378" cy="3369369"/>
          </a:xfrm>
          <a:prstGeom prst="roundRect">
            <a:avLst>
              <a:gd name="adj" fmla="val 9823"/>
            </a:avLst>
          </a:prstGeom>
          <a:solidFill>
            <a:srgbClr val="FFFF66">
              <a:alpha val="20000"/>
            </a:srgb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10" name="タイトル 1"/>
          <p:cNvSpPr txBox="1">
            <a:spLocks/>
          </p:cNvSpPr>
          <p:nvPr/>
        </p:nvSpPr>
        <p:spPr bwMode="auto">
          <a:xfrm>
            <a:off x="2932" y="254228"/>
            <a:ext cx="9141069"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7500"/>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defTabSz="844104">
              <a:defRPr/>
            </a:pPr>
            <a:r>
              <a:rPr lang="ja-JP" altLang="en-US" sz="1847" dirty="0">
                <a:solidFill>
                  <a:prstClr val="black"/>
                </a:solidFill>
                <a:latin typeface="HGS創英角ｺﾞｼｯｸUB" panose="020B0900000000000000" pitchFamily="50" charset="-128"/>
                <a:ea typeface="HGS創英角ｺﾞｼｯｸUB" panose="020B0900000000000000" pitchFamily="50" charset="-128"/>
              </a:rPr>
              <a:t>都道府県 国保ヘルスアップ支援事業</a:t>
            </a:r>
            <a:endParaRPr lang="ja-JP" altLang="en-US" sz="923"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20" name="正方形/長方形 19"/>
          <p:cNvSpPr/>
          <p:nvPr/>
        </p:nvSpPr>
        <p:spPr>
          <a:xfrm>
            <a:off x="160923" y="1695936"/>
            <a:ext cx="9069084" cy="697494"/>
          </a:xfrm>
          <a:prstGeom prst="rect">
            <a:avLst/>
          </a:prstGeom>
          <a:noFill/>
        </p:spPr>
        <p:txBody>
          <a:bodyPr wrap="square">
            <a:noAutofit/>
          </a:bodyPr>
          <a:lstStyle/>
          <a:p>
            <a:pPr defTabSz="844104">
              <a:defRPr/>
            </a:pPr>
            <a:r>
              <a:rPr lang="en-US" altLang="ja-JP" sz="1477" dirty="0">
                <a:solidFill>
                  <a:prstClr val="black"/>
                </a:solidFill>
                <a:latin typeface="Calibri"/>
                <a:ea typeface="ＭＳ Ｐゴシック"/>
              </a:rPr>
              <a:t>【</a:t>
            </a:r>
            <a:r>
              <a:rPr lang="ja-JP" altLang="en-US" sz="1477" dirty="0">
                <a:solidFill>
                  <a:prstClr val="black"/>
                </a:solidFill>
                <a:latin typeface="Calibri"/>
                <a:ea typeface="ＭＳ Ｐゴシック"/>
              </a:rPr>
              <a:t>交付要件</a:t>
            </a:r>
            <a:r>
              <a:rPr lang="en-US" altLang="ja-JP" sz="1477" dirty="0">
                <a:solidFill>
                  <a:prstClr val="black"/>
                </a:solidFill>
                <a:latin typeface="Calibri"/>
                <a:ea typeface="ＭＳ Ｐゴシック"/>
              </a:rPr>
              <a:t>】</a:t>
            </a:r>
          </a:p>
          <a:p>
            <a:pPr marL="241801" indent="-161201" defTabSz="844104">
              <a:defRPr/>
            </a:pPr>
            <a:r>
              <a:rPr lang="ja-JP" altLang="en-US" sz="1293" dirty="0">
                <a:solidFill>
                  <a:prstClr val="black"/>
                </a:solidFill>
                <a:latin typeface="Calibri"/>
                <a:ea typeface="ＭＳ Ｐゴシック"/>
              </a:rPr>
              <a:t>○　事業ごとの実施計画（単年又は複数年）の策定　</a:t>
            </a:r>
            <a:endParaRPr lang="en-US" altLang="ja-JP" sz="923" dirty="0">
              <a:solidFill>
                <a:prstClr val="black"/>
              </a:solidFill>
              <a:latin typeface="ＭＳ 明朝" panose="02020609040205080304" pitchFamily="17" charset="-128"/>
              <a:ea typeface="ＭＳ 明朝" panose="02020609040205080304" pitchFamily="17" charset="-128"/>
            </a:endParaRPr>
          </a:p>
          <a:p>
            <a:pPr marL="241801" indent="-161201" defTabSz="844104">
              <a:defRPr/>
            </a:pPr>
            <a:r>
              <a:rPr lang="ja-JP" altLang="en-US" sz="1293" dirty="0">
                <a:solidFill>
                  <a:prstClr val="black"/>
                </a:solidFill>
                <a:latin typeface="Calibri"/>
                <a:ea typeface="ＭＳ Ｐゴシック"/>
              </a:rPr>
              <a:t>○　事業ごとの評価指標（ストラクチャー指標、プロセス指標、アウトプット指標、アウトカム指標）・評価方法の設定</a:t>
            </a:r>
            <a:endParaRPr lang="en-US" altLang="ja-JP" sz="1477" dirty="0">
              <a:solidFill>
                <a:prstClr val="black"/>
              </a:solidFill>
              <a:latin typeface="Calibri"/>
              <a:ea typeface="ＭＳ Ｐゴシック"/>
            </a:endParaRPr>
          </a:p>
        </p:txBody>
      </p:sp>
      <p:sp>
        <p:nvSpPr>
          <p:cNvPr id="9" name="正方形/長方形 8"/>
          <p:cNvSpPr/>
          <p:nvPr/>
        </p:nvSpPr>
        <p:spPr>
          <a:xfrm>
            <a:off x="593070" y="2678406"/>
            <a:ext cx="3962555" cy="2291781"/>
          </a:xfrm>
          <a:prstGeom prst="rect">
            <a:avLst/>
          </a:prstGeom>
        </p:spPr>
        <p:txBody>
          <a:bodyPr wrap="square">
            <a:spAutoFit/>
          </a:bodyPr>
          <a:lstStyle/>
          <a:p>
            <a:pPr marL="80601" indent="-80601" defTabSz="844104">
              <a:defRPr/>
            </a:pPr>
            <a:r>
              <a:rPr lang="ja-JP" altLang="en-US" sz="1108" u="sng" dirty="0">
                <a:solidFill>
                  <a:prstClr val="black"/>
                </a:solidFill>
                <a:latin typeface="ＭＳ Ｐゴシック" panose="020B0600070205080204" pitchFamily="50" charset="-128"/>
                <a:ea typeface="ＭＳ Ｐゴシック" panose="020B0600070205080204" pitchFamily="50" charset="-128"/>
              </a:rPr>
              <a:t>Ａ</a:t>
            </a:r>
            <a:r>
              <a:rPr lang="en-US" altLang="ja-JP" sz="1108" u="sng" dirty="0">
                <a:solidFill>
                  <a:prstClr val="black"/>
                </a:solidFill>
                <a:latin typeface="ＭＳ Ｐゴシック" panose="020B0600070205080204" pitchFamily="50" charset="-128"/>
                <a:ea typeface="ＭＳ Ｐゴシック" panose="020B0600070205080204" pitchFamily="50" charset="-128"/>
              </a:rPr>
              <a:t>. </a:t>
            </a:r>
            <a:r>
              <a:rPr lang="ja-JP" altLang="en-US" sz="1108" u="sng" dirty="0">
                <a:solidFill>
                  <a:prstClr val="black"/>
                </a:solidFill>
                <a:latin typeface="ＭＳ Ｐゴシック" panose="020B0600070205080204" pitchFamily="50" charset="-128"/>
                <a:ea typeface="ＭＳ Ｐゴシック" panose="020B0600070205080204" pitchFamily="50" charset="-128"/>
              </a:rPr>
              <a:t>市町村が実施する保健事業の更なる推進に資する基盤整備</a:t>
            </a:r>
          </a:p>
          <a:p>
            <a:pPr marL="80625" defTabSz="844104">
              <a:lnSpc>
                <a:spcPts val="462"/>
              </a:lnSpc>
              <a:defRPr/>
            </a:pP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80625" defTabSz="844104">
              <a:defRPr/>
            </a:pPr>
            <a:r>
              <a:rPr lang="ja-JP" altLang="en-US" sz="1016" dirty="0">
                <a:solidFill>
                  <a:prstClr val="black"/>
                </a:solidFill>
                <a:latin typeface="ＭＳ Ｐゴシック" panose="020B0600070205080204" pitchFamily="50" charset="-128"/>
                <a:ea typeface="ＭＳ Ｐゴシック" panose="020B0600070205080204" pitchFamily="50" charset="-128"/>
              </a:rPr>
              <a:t>・　都道府県レベルの連携体制構築</a:t>
            </a:r>
            <a:endParaRPr lang="en-US" altLang="ja-JP" sz="1016" dirty="0">
              <a:solidFill>
                <a:prstClr val="black"/>
              </a:solidFill>
              <a:latin typeface="ＭＳ Ｐ明朝" panose="02020600040205080304" pitchFamily="18" charset="-128"/>
              <a:ea typeface="ＭＳ Ｐ明朝" panose="02020600040205080304" pitchFamily="18" charset="-128"/>
            </a:endParaRPr>
          </a:p>
          <a:p>
            <a:pPr marL="80625" defTabSz="844104">
              <a:defRPr/>
            </a:pPr>
            <a:r>
              <a:rPr lang="ja-JP" altLang="en-US" sz="1016" dirty="0">
                <a:solidFill>
                  <a:prstClr val="black"/>
                </a:solidFill>
                <a:latin typeface="ＭＳ Ｐゴシック" panose="020B0600070205080204" pitchFamily="50" charset="-128"/>
                <a:ea typeface="ＭＳ Ｐゴシック" panose="020B0600070205080204" pitchFamily="50" charset="-128"/>
              </a:rPr>
              <a:t>・　保健事業の対象者抽出ツールの開発</a:t>
            </a:r>
          </a:p>
          <a:p>
            <a:pPr marL="80625" defTabSz="844104">
              <a:defRPr/>
            </a:pPr>
            <a:r>
              <a:rPr lang="ja-JP" altLang="en-US" sz="1016" dirty="0">
                <a:solidFill>
                  <a:prstClr val="black"/>
                </a:solidFill>
                <a:latin typeface="ＭＳ Ｐゴシック" panose="020B0600070205080204" pitchFamily="50" charset="-128"/>
                <a:ea typeface="ＭＳ Ｐゴシック" panose="020B0600070205080204" pitchFamily="50" charset="-128"/>
              </a:rPr>
              <a:t>・　市町村保健事業の効率化に向けたインフラ整備</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80625" defTabSz="844104">
              <a:defRPr/>
            </a:pPr>
            <a:r>
              <a:rPr lang="ja-JP" altLang="en-US" sz="1016" dirty="0">
                <a:solidFill>
                  <a:prstClr val="black"/>
                </a:solidFill>
                <a:latin typeface="ＭＳ Ｐゴシック" panose="020B0600070205080204" pitchFamily="50" charset="-128"/>
                <a:ea typeface="ＭＳ Ｐゴシック" panose="020B0600070205080204" pitchFamily="50" charset="-128"/>
              </a:rPr>
              <a:t>・　人材育成</a:t>
            </a:r>
            <a:endParaRPr lang="en-US" altLang="ja-JP" sz="1108" u="sng" dirty="0">
              <a:solidFill>
                <a:prstClr val="black"/>
              </a:solidFill>
              <a:latin typeface="ＭＳ Ｐゴシック" panose="020B0600070205080204" pitchFamily="50" charset="-128"/>
              <a:ea typeface="ＭＳ Ｐゴシック" panose="020B0600070205080204" pitchFamily="50" charset="-128"/>
            </a:endParaRPr>
          </a:p>
          <a:p>
            <a:pPr marL="80601" indent="-80601" defTabSz="844104">
              <a:lnSpc>
                <a:spcPts val="923"/>
              </a:lnSpc>
              <a:defRPr/>
            </a:pPr>
            <a:endParaRPr lang="en-US" altLang="ja-JP" sz="1108" u="sng" dirty="0">
              <a:solidFill>
                <a:prstClr val="black"/>
              </a:solidFill>
              <a:latin typeface="ＭＳ Ｐゴシック" panose="020B0600070205080204" pitchFamily="50" charset="-128"/>
              <a:ea typeface="ＭＳ Ｐゴシック" panose="020B0600070205080204" pitchFamily="50" charset="-128"/>
            </a:endParaRPr>
          </a:p>
          <a:p>
            <a:pPr marL="80601" indent="-80601" defTabSz="844104">
              <a:defRPr/>
            </a:pPr>
            <a:r>
              <a:rPr lang="ja-JP" altLang="en-US" sz="1108" u="sng" dirty="0">
                <a:solidFill>
                  <a:prstClr val="black"/>
                </a:solidFill>
                <a:latin typeface="ＭＳ Ｐゴシック" panose="020B0600070205080204" pitchFamily="50" charset="-128"/>
                <a:ea typeface="ＭＳ Ｐゴシック" panose="020B0600070205080204" pitchFamily="50" charset="-128"/>
              </a:rPr>
              <a:t>Ｂ</a:t>
            </a:r>
            <a:r>
              <a:rPr lang="en-US" altLang="ja-JP" sz="1108" u="sng" dirty="0">
                <a:solidFill>
                  <a:prstClr val="black"/>
                </a:solidFill>
                <a:latin typeface="ＭＳ Ｐゴシック" panose="020B0600070205080204" pitchFamily="50" charset="-128"/>
                <a:ea typeface="ＭＳ Ｐゴシック" panose="020B0600070205080204" pitchFamily="50" charset="-128"/>
              </a:rPr>
              <a:t>. </a:t>
            </a:r>
            <a:r>
              <a:rPr lang="ja-JP" altLang="en-US" sz="1108" u="sng" dirty="0">
                <a:solidFill>
                  <a:prstClr val="black"/>
                </a:solidFill>
                <a:latin typeface="ＭＳ Ｐゴシック" panose="020B0600070205080204" pitchFamily="50" charset="-128"/>
                <a:ea typeface="ＭＳ Ｐゴシック" panose="020B0600070205080204" pitchFamily="50" charset="-128"/>
              </a:rPr>
              <a:t>市町村の現状把握・分析</a:t>
            </a:r>
          </a:p>
          <a:p>
            <a:pPr marL="80625" defTabSz="844104">
              <a:lnSpc>
                <a:spcPts val="462"/>
              </a:lnSpc>
              <a:defRPr/>
            </a:pP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80625" defTabSz="844104">
              <a:defRPr/>
            </a:pPr>
            <a:r>
              <a:rPr lang="ja-JP" altLang="en-US" sz="1016" dirty="0">
                <a:solidFill>
                  <a:prstClr val="black"/>
                </a:solidFill>
                <a:latin typeface="ＭＳ Ｐゴシック" panose="020B0600070205080204" pitchFamily="50" charset="-128"/>
                <a:ea typeface="ＭＳ Ｐゴシック" panose="020B0600070205080204" pitchFamily="50" charset="-128"/>
              </a:rPr>
              <a:t>・　</a:t>
            </a:r>
            <a:r>
              <a:rPr lang="en-US" altLang="ja-JP" sz="1016" dirty="0">
                <a:solidFill>
                  <a:prstClr val="black"/>
                </a:solidFill>
                <a:latin typeface="ＭＳ Ｐゴシック" panose="020B0600070205080204" pitchFamily="50" charset="-128"/>
                <a:ea typeface="ＭＳ Ｐゴシック" panose="020B0600070205080204" pitchFamily="50" charset="-128"/>
              </a:rPr>
              <a:t>KDB</a:t>
            </a:r>
            <a:r>
              <a:rPr lang="ja-JP" altLang="en-US" sz="1016" dirty="0">
                <a:solidFill>
                  <a:prstClr val="black"/>
                </a:solidFill>
                <a:latin typeface="ＭＳ Ｐゴシック" panose="020B0600070205080204" pitchFamily="50" charset="-128"/>
                <a:ea typeface="ＭＳ Ｐゴシック" panose="020B0600070205080204" pitchFamily="50" charset="-128"/>
              </a:rPr>
              <a:t>と他の</a:t>
            </a:r>
            <a:r>
              <a:rPr lang="en-US" altLang="ja-JP" sz="1016" dirty="0">
                <a:solidFill>
                  <a:prstClr val="black"/>
                </a:solidFill>
                <a:latin typeface="ＭＳ Ｐゴシック" panose="020B0600070205080204" pitchFamily="50" charset="-128"/>
                <a:ea typeface="ＭＳ Ｐゴシック" panose="020B0600070205080204" pitchFamily="50" charset="-128"/>
              </a:rPr>
              <a:t>DB</a:t>
            </a:r>
            <a:r>
              <a:rPr lang="ja-JP" altLang="en-US" sz="1016" dirty="0">
                <a:solidFill>
                  <a:prstClr val="black"/>
                </a:solidFill>
                <a:latin typeface="ＭＳ Ｐゴシック" panose="020B0600070205080204" pitchFamily="50" charset="-128"/>
                <a:ea typeface="ＭＳ Ｐゴシック" panose="020B0600070205080204" pitchFamily="50" charset="-128"/>
              </a:rPr>
              <a:t>を合わせた分析</a:t>
            </a:r>
            <a:endParaRPr lang="en-US" altLang="ja-JP" sz="1016" u="sng" dirty="0">
              <a:solidFill>
                <a:prstClr val="black"/>
              </a:solidFill>
              <a:latin typeface="ＭＳ Ｐゴシック" panose="020B0600070205080204" pitchFamily="50" charset="-128"/>
              <a:ea typeface="ＭＳ Ｐゴシック" panose="020B0600070205080204" pitchFamily="50" charset="-128"/>
            </a:endParaRPr>
          </a:p>
          <a:p>
            <a:pPr marL="80601" indent="-80601" defTabSz="844104">
              <a:lnSpc>
                <a:spcPts val="923"/>
              </a:lnSpc>
              <a:defRPr/>
            </a:pPr>
            <a:endParaRPr lang="en-US" altLang="ja-JP" sz="1108" u="sng" dirty="0">
              <a:solidFill>
                <a:prstClr val="black"/>
              </a:solidFill>
              <a:latin typeface="ＭＳ Ｐゴシック" panose="020B0600070205080204" pitchFamily="50" charset="-128"/>
              <a:ea typeface="ＭＳ Ｐゴシック" panose="020B0600070205080204" pitchFamily="50" charset="-128"/>
            </a:endParaRPr>
          </a:p>
          <a:p>
            <a:pPr marL="80601" indent="-80601" defTabSz="844104">
              <a:defRPr/>
            </a:pPr>
            <a:r>
              <a:rPr lang="ja-JP" altLang="en-US" sz="1108" u="sng" dirty="0">
                <a:solidFill>
                  <a:prstClr val="black"/>
                </a:solidFill>
                <a:latin typeface="ＭＳ Ｐゴシック" panose="020B0600070205080204" pitchFamily="50" charset="-128"/>
                <a:ea typeface="ＭＳ Ｐゴシック" panose="020B0600070205080204" pitchFamily="50" charset="-128"/>
              </a:rPr>
              <a:t>Ｃ</a:t>
            </a:r>
            <a:r>
              <a:rPr lang="en-US" altLang="ja-JP" sz="1108" u="sng" dirty="0">
                <a:solidFill>
                  <a:prstClr val="black"/>
                </a:solidFill>
                <a:latin typeface="ＭＳ Ｐゴシック" panose="020B0600070205080204" pitchFamily="50" charset="-128"/>
                <a:ea typeface="ＭＳ Ｐゴシック" panose="020B0600070205080204" pitchFamily="50" charset="-128"/>
              </a:rPr>
              <a:t>. </a:t>
            </a:r>
            <a:r>
              <a:rPr lang="ja-JP" altLang="en-US" sz="1108" u="sng" dirty="0">
                <a:solidFill>
                  <a:prstClr val="black"/>
                </a:solidFill>
                <a:latin typeface="ＭＳ Ｐゴシック" panose="020B0600070205080204" pitchFamily="50" charset="-128"/>
                <a:ea typeface="ＭＳ Ｐゴシック" panose="020B0600070205080204" pitchFamily="50" charset="-128"/>
              </a:rPr>
              <a:t>都道府県が実施する保健事業</a:t>
            </a:r>
          </a:p>
          <a:p>
            <a:pPr marL="79158" indent="1466" defTabSz="844104">
              <a:lnSpc>
                <a:spcPts val="462"/>
              </a:lnSpc>
              <a:defRPr/>
            </a:pPr>
            <a:endParaRPr lang="en-US" altLang="ja-JP" sz="1016" dirty="0">
              <a:solidFill>
                <a:prstClr val="black"/>
              </a:solidFill>
              <a:latin typeface="Calibri"/>
              <a:ea typeface="ＭＳ Ｐゴシック"/>
            </a:endParaRPr>
          </a:p>
          <a:p>
            <a:pPr marL="79158" indent="1466" defTabSz="844104">
              <a:defRPr/>
            </a:pPr>
            <a:r>
              <a:rPr lang="ja-JP" altLang="en-US" sz="1016" dirty="0">
                <a:solidFill>
                  <a:prstClr val="black"/>
                </a:solidFill>
                <a:latin typeface="Calibri"/>
                <a:ea typeface="ＭＳ Ｐゴシック"/>
              </a:rPr>
              <a:t>・　保健所を活用した取組</a:t>
            </a:r>
            <a:endParaRPr lang="en-US" altLang="ja-JP" sz="1016" dirty="0">
              <a:solidFill>
                <a:prstClr val="black"/>
              </a:solidFill>
              <a:latin typeface="ＭＳ Ｐ明朝" panose="02020600040205080304" pitchFamily="18" charset="-128"/>
              <a:ea typeface="ＭＳ Ｐ明朝" panose="02020600040205080304" pitchFamily="18" charset="-128"/>
            </a:endParaRPr>
          </a:p>
          <a:p>
            <a:pPr marL="79158" indent="1466" defTabSz="844104">
              <a:defRPr/>
            </a:pPr>
            <a:r>
              <a:rPr lang="ja-JP" altLang="en-US" sz="1016" dirty="0">
                <a:solidFill>
                  <a:prstClr val="black"/>
                </a:solidFill>
                <a:latin typeface="Calibri"/>
                <a:ea typeface="ＭＳ Ｐゴシック"/>
              </a:rPr>
              <a:t>・　予防・健康づくりの周知・啓発</a:t>
            </a:r>
            <a:endParaRPr lang="ja-JP" altLang="en-US" sz="1016" dirty="0">
              <a:solidFill>
                <a:prstClr val="black"/>
              </a:solidFill>
              <a:latin typeface="ＭＳ Ｐ明朝" panose="02020600040205080304" pitchFamily="18" charset="-128"/>
              <a:ea typeface="ＭＳ Ｐ明朝" panose="02020600040205080304" pitchFamily="18" charset="-128"/>
            </a:endParaRPr>
          </a:p>
        </p:txBody>
      </p:sp>
      <p:sp>
        <p:nvSpPr>
          <p:cNvPr id="7" name="正方形/長方形 6"/>
          <p:cNvSpPr/>
          <p:nvPr/>
        </p:nvSpPr>
        <p:spPr>
          <a:xfrm>
            <a:off x="160923" y="646924"/>
            <a:ext cx="8822157" cy="1086901"/>
          </a:xfrm>
          <a:prstGeom prst="rect">
            <a:avLst/>
          </a:prstGeom>
          <a:noFill/>
          <a:ln>
            <a:noFill/>
          </a:ln>
        </p:spPr>
        <p:txBody>
          <a:bodyPr wrap="square">
            <a:spAutoFit/>
          </a:bodyPr>
          <a:lstStyle/>
          <a:p>
            <a:pPr defTabSz="844104">
              <a:defRPr/>
            </a:pPr>
            <a:r>
              <a:rPr lang="en-US" altLang="ja-JP" sz="1477" dirty="0">
                <a:solidFill>
                  <a:prstClr val="black"/>
                </a:solidFill>
                <a:latin typeface="Calibri"/>
                <a:ea typeface="ＭＳ Ｐゴシック"/>
              </a:rPr>
              <a:t>【</a:t>
            </a:r>
            <a:r>
              <a:rPr lang="ja-JP" altLang="en-US" sz="1477" dirty="0">
                <a:solidFill>
                  <a:prstClr val="black"/>
                </a:solidFill>
                <a:latin typeface="Calibri"/>
                <a:ea typeface="ＭＳ Ｐゴシック"/>
              </a:rPr>
              <a:t>交付対象</a:t>
            </a:r>
            <a:r>
              <a:rPr lang="en-US" altLang="ja-JP" sz="1477" dirty="0">
                <a:solidFill>
                  <a:prstClr val="black"/>
                </a:solidFill>
                <a:latin typeface="Calibri"/>
                <a:ea typeface="ＭＳ Ｐゴシック"/>
              </a:rPr>
              <a:t>】</a:t>
            </a:r>
            <a:r>
              <a:rPr lang="ja-JP" altLang="en-US" sz="1477" dirty="0">
                <a:solidFill>
                  <a:prstClr val="black"/>
                </a:solidFill>
                <a:latin typeface="Calibri"/>
                <a:ea typeface="ＭＳ Ｐゴシック" panose="020B0600070205080204" pitchFamily="50" charset="-128"/>
              </a:rPr>
              <a:t>　</a:t>
            </a:r>
            <a:endParaRPr lang="en-US" altLang="ja-JP" sz="1477" dirty="0">
              <a:solidFill>
                <a:prstClr val="black"/>
              </a:solidFill>
              <a:latin typeface="Calibri"/>
              <a:ea typeface="ＭＳ Ｐゴシック" panose="020B0600070205080204" pitchFamily="50" charset="-128"/>
            </a:endParaRPr>
          </a:p>
          <a:p>
            <a:pPr defTabSz="844104">
              <a:defRPr/>
            </a:pPr>
            <a:r>
              <a:rPr lang="ja-JP" altLang="en-US" sz="1293" dirty="0">
                <a:solidFill>
                  <a:prstClr val="black"/>
                </a:solidFill>
                <a:latin typeface="Calibri"/>
                <a:ea typeface="ＭＳ Ｐゴシック" panose="020B0600070205080204" pitchFamily="50" charset="-128"/>
              </a:rPr>
              <a:t>　○　都道府県が、管内市町村国保における保健事業を支援するため、効率的・効果的に実施する事業</a:t>
            </a:r>
            <a:endParaRPr lang="en-US" altLang="ja-JP" sz="1477" dirty="0">
              <a:solidFill>
                <a:prstClr val="black"/>
              </a:solidFill>
              <a:latin typeface="Calibri"/>
              <a:ea typeface="ＭＳ Ｐゴシック" panose="020B0600070205080204" pitchFamily="50" charset="-128"/>
            </a:endParaRPr>
          </a:p>
          <a:p>
            <a:pPr defTabSz="844104">
              <a:defRPr/>
            </a:pPr>
            <a:r>
              <a:rPr lang="ja-JP" altLang="en-US" sz="1477" dirty="0">
                <a:solidFill>
                  <a:prstClr val="black"/>
                </a:solidFill>
                <a:latin typeface="Calibri"/>
                <a:ea typeface="ＭＳ Ｐゴシック" panose="020B0600070205080204" pitchFamily="50" charset="-128"/>
              </a:rPr>
              <a:t>　</a:t>
            </a:r>
            <a:r>
              <a:rPr lang="ja-JP" altLang="en-US" sz="1477" dirty="0">
                <a:solidFill>
                  <a:prstClr val="black"/>
                </a:solidFill>
                <a:latin typeface="ＭＳ Ｐゴシック" panose="020B0600070205080204" pitchFamily="50" charset="-128"/>
                <a:ea typeface="ＭＳ Ｐゴシック" panose="020B0600070205080204" pitchFamily="50" charset="-128"/>
              </a:rPr>
              <a:t>　　</a:t>
            </a:r>
            <a:r>
              <a:rPr lang="ja-JP" altLang="en-US" sz="1108" dirty="0">
                <a:solidFill>
                  <a:prstClr val="black"/>
                </a:solidFill>
                <a:latin typeface="ＭＳ Ｐゴシック" panose="020B0600070205080204" pitchFamily="50" charset="-128"/>
                <a:ea typeface="ＭＳ Ｐゴシック" panose="020B0600070205080204" pitchFamily="50" charset="-128"/>
              </a:rPr>
              <a:t>⇒　都道府県が実施する市町村への支援の充実・促進を図るため、都道府県国保ヘルスアップ支援事業の交付上限額を拡充する。</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104">
              <a:defRPr/>
            </a:pPr>
            <a:r>
              <a:rPr lang="ja-JP" altLang="en-US" sz="1108" dirty="0">
                <a:solidFill>
                  <a:prstClr val="black"/>
                </a:solidFill>
                <a:latin typeface="ＭＳ Ｐゴシック" panose="020B0600070205080204" pitchFamily="50" charset="-128"/>
                <a:ea typeface="ＭＳ Ｐゴシック" panose="020B0600070205080204" pitchFamily="50" charset="-128"/>
              </a:rPr>
              <a:t>　　　　　 　中小規模の市町村を中心に、人材不足や、データを活用した事業の企画・立案のノウハウ不足といった課題があることから、</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104">
              <a:defRPr/>
            </a:pPr>
            <a:r>
              <a:rPr lang="ja-JP" altLang="en-US" sz="1108" dirty="0">
                <a:solidFill>
                  <a:prstClr val="black"/>
                </a:solidFill>
                <a:latin typeface="ＭＳ Ｐゴシック" panose="020B0600070205080204" pitchFamily="50" charset="-128"/>
                <a:ea typeface="ＭＳ Ｐゴシック" panose="020B0600070205080204" pitchFamily="50" charset="-128"/>
              </a:rPr>
              <a:t>　　　　　 人材の確保・育成事業、データ活用を目的として実施する事業、市町村と協働で実施するモデル事業を</a:t>
            </a:r>
            <a:r>
              <a:rPr lang="en-US" altLang="ja-JP" sz="1108" dirty="0">
                <a:solidFill>
                  <a:prstClr val="black"/>
                </a:solidFill>
                <a:latin typeface="ＭＳ Ｐゴシック" panose="020B0600070205080204" pitchFamily="50" charset="-128"/>
                <a:ea typeface="ＭＳ Ｐゴシック" panose="020B0600070205080204" pitchFamily="50" charset="-128"/>
              </a:rPr>
              <a:t>【</a:t>
            </a:r>
            <a:r>
              <a:rPr lang="ja-JP" altLang="en-US" sz="1108" dirty="0">
                <a:solidFill>
                  <a:prstClr val="black"/>
                </a:solidFill>
                <a:latin typeface="ＭＳ Ｐゴシック" panose="020B0600070205080204" pitchFamily="50" charset="-128"/>
                <a:ea typeface="ＭＳ Ｐゴシック" panose="020B0600070205080204" pitchFamily="50" charset="-128"/>
              </a:rPr>
              <a:t>重点事業</a:t>
            </a:r>
            <a:r>
              <a:rPr lang="en-US" altLang="ja-JP" sz="1108" dirty="0">
                <a:solidFill>
                  <a:prstClr val="black"/>
                </a:solidFill>
                <a:latin typeface="ＭＳ Ｐゴシック" panose="020B0600070205080204" pitchFamily="50" charset="-128"/>
                <a:ea typeface="ＭＳ Ｐゴシック" panose="020B0600070205080204" pitchFamily="50" charset="-128"/>
              </a:rPr>
              <a:t>】</a:t>
            </a:r>
            <a:r>
              <a:rPr lang="ja-JP" altLang="en-US" sz="1108" dirty="0">
                <a:solidFill>
                  <a:prstClr val="black"/>
                </a:solidFill>
                <a:latin typeface="ＭＳ Ｐゴシック" panose="020B0600070205080204" pitchFamily="50" charset="-128"/>
                <a:ea typeface="ＭＳ Ｐゴシック" panose="020B0600070205080204" pitchFamily="50" charset="-128"/>
              </a:rPr>
              <a:t>と位置づける。</a:t>
            </a:r>
            <a:endParaRPr lang="ja-JP" altLang="en-US" sz="970" dirty="0">
              <a:solidFill>
                <a:prstClr val="black"/>
              </a:solidFill>
              <a:latin typeface="ＭＳ Ｐゴシック" panose="020B0600070205080204" pitchFamily="50" charset="-128"/>
              <a:ea typeface="ＭＳ Ｐゴシック" panose="020B0600070205080204" pitchFamily="50" charset="-128"/>
            </a:endParaRPr>
          </a:p>
        </p:txBody>
      </p:sp>
      <p:sp>
        <p:nvSpPr>
          <p:cNvPr id="5" name="正方形/長方形 4"/>
          <p:cNvSpPr/>
          <p:nvPr/>
        </p:nvSpPr>
        <p:spPr>
          <a:xfrm>
            <a:off x="58324" y="5726647"/>
            <a:ext cx="7555256" cy="319639"/>
          </a:xfrm>
          <a:prstGeom prst="rect">
            <a:avLst/>
          </a:prstGeom>
        </p:spPr>
        <p:txBody>
          <a:bodyPr wrap="square">
            <a:spAutoFit/>
          </a:bodyPr>
          <a:lstStyle/>
          <a:p>
            <a:pPr defTabSz="844104">
              <a:defRPr/>
            </a:pPr>
            <a:r>
              <a:rPr lang="en-US" altLang="ja-JP" sz="1477" dirty="0">
                <a:solidFill>
                  <a:prstClr val="black"/>
                </a:solidFill>
                <a:latin typeface="Calibri"/>
                <a:ea typeface="ＭＳ Ｐゴシック"/>
              </a:rPr>
              <a:t>【</a:t>
            </a:r>
            <a:r>
              <a:rPr lang="ja-JP" altLang="en-US" sz="1477" dirty="0">
                <a:solidFill>
                  <a:prstClr val="black"/>
                </a:solidFill>
                <a:latin typeface="Calibri"/>
                <a:ea typeface="ＭＳ Ｐゴシック"/>
              </a:rPr>
              <a:t>交付限度額</a:t>
            </a:r>
            <a:r>
              <a:rPr lang="en-US" altLang="ja-JP" sz="1477" dirty="0">
                <a:solidFill>
                  <a:prstClr val="black"/>
                </a:solidFill>
                <a:latin typeface="Calibri"/>
                <a:ea typeface="ＭＳ Ｐゴシック"/>
              </a:rPr>
              <a:t>】</a:t>
            </a:r>
            <a:r>
              <a:rPr lang="ja-JP" altLang="en-US" sz="1477" dirty="0">
                <a:solidFill>
                  <a:prstClr val="black"/>
                </a:solidFill>
                <a:latin typeface="Calibri"/>
                <a:ea typeface="ＭＳ Ｐゴシック" panose="020B0600070205080204" pitchFamily="50" charset="-128"/>
              </a:rPr>
              <a:t> （補助率</a:t>
            </a:r>
            <a:r>
              <a:rPr lang="en-US" altLang="ja-JP" sz="1477" dirty="0">
                <a:solidFill>
                  <a:prstClr val="black"/>
                </a:solidFill>
                <a:latin typeface="Calibri"/>
                <a:ea typeface="ＭＳ Ｐゴシック" panose="020B0600070205080204" pitchFamily="50" charset="-128"/>
              </a:rPr>
              <a:t>10/10</a:t>
            </a:r>
            <a:r>
              <a:rPr lang="ja-JP" altLang="en-US" sz="1477" dirty="0">
                <a:solidFill>
                  <a:prstClr val="black"/>
                </a:solidFill>
                <a:latin typeface="Calibri"/>
                <a:ea typeface="ＭＳ Ｐゴシック" panose="020B0600070205080204" pitchFamily="50" charset="-128"/>
              </a:rPr>
              <a:t>）</a:t>
            </a:r>
            <a:endParaRPr lang="en-US" altLang="ja-JP" sz="1477" dirty="0">
              <a:solidFill>
                <a:prstClr val="black"/>
              </a:solidFill>
              <a:latin typeface="Calibri"/>
              <a:ea typeface="ＭＳ Ｐゴシック"/>
            </a:endParaRPr>
          </a:p>
        </p:txBody>
      </p:sp>
      <p:graphicFrame>
        <p:nvGraphicFramePr>
          <p:cNvPr id="4" name="表 3"/>
          <p:cNvGraphicFramePr>
            <a:graphicFrameLocks noGrp="1"/>
          </p:cNvGraphicFramePr>
          <p:nvPr>
            <p:extLst>
              <p:ext uri="{D42A27DB-BD31-4B8C-83A1-F6EECF244321}">
                <p14:modId xmlns:p14="http://schemas.microsoft.com/office/powerpoint/2010/main" val="3274849542"/>
              </p:ext>
            </p:extLst>
          </p:nvPr>
        </p:nvGraphicFramePr>
        <p:xfrm>
          <a:off x="460615" y="6002546"/>
          <a:ext cx="8150784" cy="543952"/>
        </p:xfrm>
        <a:graphic>
          <a:graphicData uri="http://schemas.openxmlformats.org/drawingml/2006/table">
            <a:tbl>
              <a:tblPr firstRow="1" bandRow="1">
                <a:tableStyleId>{5C22544A-7EE6-4342-B048-85BDC9FD1C3A}</a:tableStyleId>
              </a:tblPr>
              <a:tblGrid>
                <a:gridCol w="1358464">
                  <a:extLst>
                    <a:ext uri="{9D8B030D-6E8A-4147-A177-3AD203B41FA5}">
                      <a16:colId xmlns:a16="http://schemas.microsoft.com/office/drawing/2014/main" val="20000"/>
                    </a:ext>
                  </a:extLst>
                </a:gridCol>
                <a:gridCol w="1358464">
                  <a:extLst>
                    <a:ext uri="{9D8B030D-6E8A-4147-A177-3AD203B41FA5}">
                      <a16:colId xmlns:a16="http://schemas.microsoft.com/office/drawing/2014/main" val="20001"/>
                    </a:ext>
                  </a:extLst>
                </a:gridCol>
                <a:gridCol w="1358464">
                  <a:extLst>
                    <a:ext uri="{9D8B030D-6E8A-4147-A177-3AD203B41FA5}">
                      <a16:colId xmlns:a16="http://schemas.microsoft.com/office/drawing/2014/main" val="20002"/>
                    </a:ext>
                  </a:extLst>
                </a:gridCol>
                <a:gridCol w="1358464">
                  <a:extLst>
                    <a:ext uri="{9D8B030D-6E8A-4147-A177-3AD203B41FA5}">
                      <a16:colId xmlns:a16="http://schemas.microsoft.com/office/drawing/2014/main" val="20003"/>
                    </a:ext>
                  </a:extLst>
                </a:gridCol>
                <a:gridCol w="1358464">
                  <a:extLst>
                    <a:ext uri="{9D8B030D-6E8A-4147-A177-3AD203B41FA5}">
                      <a16:colId xmlns:a16="http://schemas.microsoft.com/office/drawing/2014/main" val="20004"/>
                    </a:ext>
                  </a:extLst>
                </a:gridCol>
                <a:gridCol w="1358464">
                  <a:extLst>
                    <a:ext uri="{9D8B030D-6E8A-4147-A177-3AD203B41FA5}">
                      <a16:colId xmlns:a16="http://schemas.microsoft.com/office/drawing/2014/main" val="20005"/>
                    </a:ext>
                  </a:extLst>
                </a:gridCol>
              </a:tblGrid>
              <a:tr h="271976">
                <a:tc>
                  <a:txBody>
                    <a:bodyPr/>
                    <a:lstStyle/>
                    <a:p>
                      <a:pPr algn="ctr"/>
                      <a:r>
                        <a:rPr kumimoji="1" lang="ja-JP" altLang="en-US" sz="1100" dirty="0" smtClean="0"/>
                        <a:t>被保険者数</a:t>
                      </a:r>
                      <a:endParaRPr kumimoji="1" lang="en-US" altLang="ja-JP" sz="1100" dirty="0" smtClean="0"/>
                    </a:p>
                  </a:txBody>
                  <a:tcPr marL="91410" marR="91410" marT="42203" marB="42203"/>
                </a:tc>
                <a:tc>
                  <a:txBody>
                    <a:bodyPr/>
                    <a:lstStyle/>
                    <a:p>
                      <a:pPr algn="ctr"/>
                      <a:r>
                        <a:rPr kumimoji="1" lang="en-US" altLang="ja-JP" sz="1100" dirty="0" smtClean="0"/>
                        <a:t>25</a:t>
                      </a:r>
                      <a:r>
                        <a:rPr kumimoji="1" lang="ja-JP" altLang="en-US" sz="1100" dirty="0" smtClean="0"/>
                        <a:t>万人未満</a:t>
                      </a:r>
                      <a:endParaRPr kumimoji="1" lang="ja-JP" altLang="en-US" sz="1100" dirty="0"/>
                    </a:p>
                  </a:txBody>
                  <a:tcPr marL="91410" marR="91410" marT="42203" marB="42203"/>
                </a:tc>
                <a:tc>
                  <a:txBody>
                    <a:bodyPr/>
                    <a:lstStyle/>
                    <a:p>
                      <a:pPr algn="ctr"/>
                      <a:r>
                        <a:rPr kumimoji="1" lang="en-US" altLang="ja-JP" sz="1100" dirty="0" smtClean="0"/>
                        <a:t>25</a:t>
                      </a:r>
                      <a:r>
                        <a:rPr kumimoji="1" lang="ja-JP" altLang="en-US" sz="1100" dirty="0" smtClean="0"/>
                        <a:t>～</a:t>
                      </a:r>
                      <a:r>
                        <a:rPr kumimoji="1" lang="en-US" altLang="ja-JP" sz="1100" dirty="0" smtClean="0"/>
                        <a:t>50</a:t>
                      </a:r>
                      <a:r>
                        <a:rPr kumimoji="1" lang="ja-JP" altLang="en-US" sz="1100" dirty="0" smtClean="0"/>
                        <a:t>万人未満</a:t>
                      </a:r>
                      <a:endParaRPr kumimoji="1" lang="ja-JP" altLang="en-US" sz="1100" dirty="0"/>
                    </a:p>
                  </a:txBody>
                  <a:tcPr marL="91410" marR="91410" marT="42203" marB="42203"/>
                </a:tc>
                <a:tc>
                  <a:txBody>
                    <a:bodyPr/>
                    <a:lstStyle/>
                    <a:p>
                      <a:pPr algn="ctr"/>
                      <a:r>
                        <a:rPr kumimoji="1" lang="en-US" altLang="ja-JP" sz="1100" dirty="0" smtClean="0"/>
                        <a:t>50</a:t>
                      </a:r>
                      <a:r>
                        <a:rPr kumimoji="1" lang="ja-JP" altLang="en-US" sz="1100" dirty="0" smtClean="0"/>
                        <a:t>～</a:t>
                      </a:r>
                      <a:r>
                        <a:rPr kumimoji="1" lang="en-US" altLang="ja-JP" sz="1100" dirty="0" smtClean="0"/>
                        <a:t>75</a:t>
                      </a:r>
                      <a:r>
                        <a:rPr kumimoji="1" lang="ja-JP" altLang="en-US" sz="1100" dirty="0" smtClean="0"/>
                        <a:t>万人未満</a:t>
                      </a:r>
                      <a:endParaRPr kumimoji="1" lang="ja-JP" altLang="en-US" sz="1100" dirty="0"/>
                    </a:p>
                  </a:txBody>
                  <a:tcPr marL="91410" marR="91410" marT="42203" marB="42203"/>
                </a:tc>
                <a:tc>
                  <a:txBody>
                    <a:bodyPr/>
                    <a:lstStyle/>
                    <a:p>
                      <a:pPr algn="ctr"/>
                      <a:r>
                        <a:rPr kumimoji="1" lang="en-US" altLang="ja-JP" sz="1100" dirty="0" smtClean="0"/>
                        <a:t>75</a:t>
                      </a:r>
                      <a:r>
                        <a:rPr kumimoji="1" lang="ja-JP" altLang="en-US" sz="1100" dirty="0" smtClean="0"/>
                        <a:t>～</a:t>
                      </a:r>
                      <a:r>
                        <a:rPr kumimoji="1" lang="en-US" altLang="ja-JP" sz="1100" dirty="0" smtClean="0"/>
                        <a:t>100</a:t>
                      </a:r>
                      <a:r>
                        <a:rPr kumimoji="1" lang="ja-JP" altLang="en-US" sz="1100" dirty="0" smtClean="0"/>
                        <a:t>万人未満</a:t>
                      </a:r>
                      <a:endParaRPr kumimoji="1" lang="ja-JP" altLang="en-US" sz="1100" dirty="0"/>
                    </a:p>
                  </a:txBody>
                  <a:tcPr marL="91410" marR="91410" marT="42203" marB="42203"/>
                </a:tc>
                <a:tc>
                  <a:txBody>
                    <a:bodyPr/>
                    <a:lstStyle/>
                    <a:p>
                      <a:pPr algn="ctr"/>
                      <a:r>
                        <a:rPr kumimoji="1" lang="en-US" altLang="ja-JP" sz="1100" dirty="0" smtClean="0"/>
                        <a:t>100</a:t>
                      </a:r>
                      <a:r>
                        <a:rPr kumimoji="1" lang="ja-JP" altLang="en-US" sz="1100" dirty="0" smtClean="0"/>
                        <a:t>万人以上</a:t>
                      </a:r>
                      <a:endParaRPr kumimoji="1" lang="ja-JP" altLang="en-US" sz="1100" dirty="0"/>
                    </a:p>
                  </a:txBody>
                  <a:tcPr marL="91410" marR="91410" marT="42203" marB="42203"/>
                </a:tc>
                <a:extLst>
                  <a:ext uri="{0D108BD9-81ED-4DB2-BD59-A6C34878D82A}">
                    <a16:rowId xmlns:a16="http://schemas.microsoft.com/office/drawing/2014/main" val="10000"/>
                  </a:ext>
                </a:extLst>
              </a:tr>
              <a:tr h="271976">
                <a:tc>
                  <a:txBody>
                    <a:bodyPr/>
                    <a:lstStyle/>
                    <a:p>
                      <a:pPr algn="ctr"/>
                      <a:r>
                        <a:rPr kumimoji="1" lang="ja-JP" altLang="en-US" sz="1100" dirty="0" smtClean="0"/>
                        <a:t>基準額</a:t>
                      </a:r>
                      <a:endParaRPr kumimoji="1" lang="ja-JP" altLang="en-US" sz="1100" dirty="0"/>
                    </a:p>
                  </a:txBody>
                  <a:tcPr marL="91410" marR="91410" marT="42203" marB="42203"/>
                </a:tc>
                <a:tc>
                  <a:txBody>
                    <a:bodyPr/>
                    <a:lstStyle/>
                    <a:p>
                      <a:pPr algn="ctr"/>
                      <a:r>
                        <a:rPr kumimoji="1" lang="en-US" altLang="ja-JP" sz="1100" dirty="0" smtClean="0">
                          <a:solidFill>
                            <a:schemeClr val="tx1"/>
                          </a:solidFill>
                        </a:rPr>
                        <a:t>15,000</a:t>
                      </a:r>
                      <a:r>
                        <a:rPr kumimoji="1" lang="ja-JP" altLang="en-US" sz="1100" dirty="0" smtClean="0">
                          <a:solidFill>
                            <a:schemeClr val="tx1"/>
                          </a:solidFill>
                        </a:rPr>
                        <a:t>万円</a:t>
                      </a:r>
                      <a:endParaRPr kumimoji="1" lang="ja-JP" altLang="en-US" sz="1100" dirty="0">
                        <a:solidFill>
                          <a:schemeClr val="tx1"/>
                        </a:solidFill>
                      </a:endParaRPr>
                    </a:p>
                  </a:txBody>
                  <a:tcPr marL="91410" marR="91410" marT="42203" marB="42203"/>
                </a:tc>
                <a:tc>
                  <a:txBody>
                    <a:bodyPr/>
                    <a:lstStyle/>
                    <a:p>
                      <a:pPr algn="ctr"/>
                      <a:r>
                        <a:rPr kumimoji="1" lang="en-US" altLang="ja-JP" sz="1100" dirty="0" smtClean="0">
                          <a:solidFill>
                            <a:schemeClr val="tx1"/>
                          </a:solidFill>
                        </a:rPr>
                        <a:t>17,500</a:t>
                      </a:r>
                      <a:r>
                        <a:rPr kumimoji="1" lang="ja-JP" altLang="en-US" sz="1100" dirty="0" smtClean="0">
                          <a:solidFill>
                            <a:schemeClr val="tx1"/>
                          </a:solidFill>
                        </a:rPr>
                        <a:t>万円</a:t>
                      </a:r>
                      <a:endParaRPr kumimoji="1" lang="ja-JP" altLang="en-US" sz="1100" dirty="0">
                        <a:solidFill>
                          <a:schemeClr val="tx1"/>
                        </a:solidFill>
                      </a:endParaRPr>
                    </a:p>
                  </a:txBody>
                  <a:tcPr marL="91410" marR="91410" marT="42203" marB="42203"/>
                </a:tc>
                <a:tc>
                  <a:txBody>
                    <a:bodyPr/>
                    <a:lstStyle/>
                    <a:p>
                      <a:pPr algn="ctr"/>
                      <a:r>
                        <a:rPr kumimoji="1" lang="en-US" altLang="ja-JP" sz="1100" dirty="0" smtClean="0">
                          <a:solidFill>
                            <a:schemeClr val="tx1"/>
                          </a:solidFill>
                        </a:rPr>
                        <a:t>20,000</a:t>
                      </a:r>
                      <a:r>
                        <a:rPr kumimoji="1" lang="ja-JP" altLang="en-US" sz="1100" dirty="0" smtClean="0">
                          <a:solidFill>
                            <a:schemeClr val="tx1"/>
                          </a:solidFill>
                        </a:rPr>
                        <a:t>万円</a:t>
                      </a:r>
                      <a:endParaRPr kumimoji="1" lang="ja-JP" altLang="en-US" sz="1100" dirty="0">
                        <a:solidFill>
                          <a:schemeClr val="tx1"/>
                        </a:solidFill>
                      </a:endParaRPr>
                    </a:p>
                  </a:txBody>
                  <a:tcPr marL="91410" marR="91410" marT="42203" marB="42203"/>
                </a:tc>
                <a:tc>
                  <a:txBody>
                    <a:bodyPr/>
                    <a:lstStyle/>
                    <a:p>
                      <a:pPr algn="ctr"/>
                      <a:r>
                        <a:rPr kumimoji="1" lang="en-US" altLang="ja-JP" sz="1100" dirty="0" smtClean="0">
                          <a:solidFill>
                            <a:schemeClr val="tx1"/>
                          </a:solidFill>
                        </a:rPr>
                        <a:t>22,500</a:t>
                      </a:r>
                      <a:r>
                        <a:rPr kumimoji="1" lang="ja-JP" altLang="en-US" sz="1100" dirty="0" smtClean="0">
                          <a:solidFill>
                            <a:schemeClr val="tx1"/>
                          </a:solidFill>
                        </a:rPr>
                        <a:t>万円</a:t>
                      </a:r>
                      <a:endParaRPr kumimoji="1" lang="ja-JP" altLang="en-US" sz="1100" dirty="0">
                        <a:solidFill>
                          <a:schemeClr val="tx1"/>
                        </a:solidFill>
                      </a:endParaRPr>
                    </a:p>
                  </a:txBody>
                  <a:tcPr marL="91410" marR="91410" marT="42203" marB="42203"/>
                </a:tc>
                <a:tc>
                  <a:txBody>
                    <a:bodyPr/>
                    <a:lstStyle/>
                    <a:p>
                      <a:pPr algn="ctr"/>
                      <a:r>
                        <a:rPr kumimoji="1" lang="en-US" altLang="ja-JP" sz="1100" dirty="0" smtClean="0">
                          <a:solidFill>
                            <a:schemeClr val="tx1"/>
                          </a:solidFill>
                        </a:rPr>
                        <a:t>25,000</a:t>
                      </a:r>
                      <a:r>
                        <a:rPr kumimoji="1" lang="ja-JP" altLang="en-US" sz="1100" dirty="0" smtClean="0">
                          <a:solidFill>
                            <a:schemeClr val="tx1"/>
                          </a:solidFill>
                        </a:rPr>
                        <a:t>万円</a:t>
                      </a:r>
                      <a:endParaRPr kumimoji="1" lang="en-US" altLang="ja-JP" sz="1100" dirty="0" smtClean="0">
                        <a:solidFill>
                          <a:schemeClr val="tx1"/>
                        </a:solidFill>
                      </a:endParaRPr>
                    </a:p>
                  </a:txBody>
                  <a:tcPr marL="91410" marR="91410" marT="42203" marB="42203"/>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a:xfrm>
            <a:off x="7002203" y="6250497"/>
            <a:ext cx="2133600" cy="337147"/>
          </a:xfrm>
        </p:spPr>
        <p:txBody>
          <a:bodyPr/>
          <a:lstStyle/>
          <a:p>
            <a:pPr defTabSz="844357"/>
            <a:fld id="{EA016F72-2776-42E3-98D1-109F4059D52C}" type="slidenum">
              <a:rPr lang="ja-JP" altLang="en-US" sz="1293">
                <a:solidFill>
                  <a:prstClr val="black">
                    <a:tint val="75000"/>
                  </a:prstClr>
                </a:solidFill>
                <a:latin typeface="Calibri"/>
                <a:ea typeface="ＭＳ Ｐゴシック" panose="020B0600070205080204" pitchFamily="50" charset="-128"/>
              </a:rPr>
              <a:pPr defTabSz="844357"/>
              <a:t>2</a:t>
            </a:fld>
            <a:endParaRPr lang="ja-JP" altLang="en-US" sz="1293" dirty="0">
              <a:solidFill>
                <a:prstClr val="black">
                  <a:tint val="75000"/>
                </a:prstClr>
              </a:solidFill>
              <a:latin typeface="Calibri"/>
              <a:ea typeface="ＭＳ Ｐゴシック" panose="020B0600070205080204" pitchFamily="50" charset="-128"/>
            </a:endParaRPr>
          </a:p>
        </p:txBody>
      </p:sp>
      <p:cxnSp>
        <p:nvCxnSpPr>
          <p:cNvPr id="14" name="直線コネクタ 13"/>
          <p:cNvCxnSpPr/>
          <p:nvPr/>
        </p:nvCxnSpPr>
        <p:spPr>
          <a:xfrm>
            <a:off x="-43882" y="652266"/>
            <a:ext cx="9291710" cy="793"/>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6" name="正方形/長方形 15"/>
          <p:cNvSpPr/>
          <p:nvPr/>
        </p:nvSpPr>
        <p:spPr>
          <a:xfrm>
            <a:off x="4561945" y="2408462"/>
            <a:ext cx="4489564" cy="3390223"/>
          </a:xfrm>
          <a:prstGeom prst="rect">
            <a:avLst/>
          </a:prstGeom>
        </p:spPr>
        <p:txBody>
          <a:bodyPr wrap="square">
            <a:spAutoFit/>
          </a:bodyPr>
          <a:lstStyle/>
          <a:p>
            <a:pPr marL="80601" indent="-80601" defTabSz="844104">
              <a:defRPr/>
            </a:pPr>
            <a:r>
              <a:rPr lang="ja-JP" altLang="en-US" sz="1108" u="sng" dirty="0">
                <a:solidFill>
                  <a:prstClr val="black"/>
                </a:solidFill>
                <a:latin typeface="ＭＳ Ｐゴシック" panose="020B0600070205080204" pitchFamily="50" charset="-128"/>
                <a:ea typeface="ＭＳ Ｐゴシック" panose="020B0600070205080204" pitchFamily="50" charset="-128"/>
              </a:rPr>
              <a:t>Ｄ</a:t>
            </a:r>
            <a:r>
              <a:rPr lang="en-US" altLang="ja-JP" sz="1108" u="sng" dirty="0">
                <a:solidFill>
                  <a:prstClr val="black"/>
                </a:solidFill>
                <a:latin typeface="ＭＳ Ｐゴシック" panose="020B0600070205080204" pitchFamily="50" charset="-128"/>
                <a:ea typeface="ＭＳ Ｐゴシック" panose="020B0600070205080204" pitchFamily="50" charset="-128"/>
              </a:rPr>
              <a:t>.【</a:t>
            </a:r>
            <a:r>
              <a:rPr lang="ja-JP" altLang="en-US" sz="1108" u="sng" dirty="0">
                <a:solidFill>
                  <a:prstClr val="black"/>
                </a:solidFill>
                <a:latin typeface="ＭＳ Ｐゴシック" panose="020B0600070205080204" pitchFamily="50" charset="-128"/>
                <a:ea typeface="ＭＳ Ｐゴシック" panose="020B0600070205080204" pitchFamily="50" charset="-128"/>
              </a:rPr>
              <a:t>重点</a:t>
            </a:r>
            <a:r>
              <a:rPr lang="en-US" altLang="ja-JP" sz="1108" u="sng" dirty="0">
                <a:solidFill>
                  <a:prstClr val="black"/>
                </a:solidFill>
                <a:latin typeface="ＭＳ Ｐゴシック" panose="020B0600070205080204" pitchFamily="50" charset="-128"/>
                <a:ea typeface="ＭＳ Ｐゴシック" panose="020B0600070205080204" pitchFamily="50" charset="-128"/>
              </a:rPr>
              <a:t>】</a:t>
            </a:r>
            <a:r>
              <a:rPr lang="ja-JP" altLang="en-US" sz="1108" u="sng" dirty="0">
                <a:solidFill>
                  <a:prstClr val="black"/>
                </a:solidFill>
                <a:latin typeface="ＭＳ Ｐゴシック" panose="020B0600070205080204" pitchFamily="50" charset="-128"/>
                <a:ea typeface="ＭＳ Ｐゴシック" panose="020B0600070205080204" pitchFamily="50" charset="-128"/>
              </a:rPr>
              <a:t>人材の確保・育成事業</a:t>
            </a:r>
          </a:p>
          <a:p>
            <a:pPr marL="80625" defTabSz="844104">
              <a:lnSpc>
                <a:spcPts val="277"/>
              </a:lnSpc>
              <a:defRPr/>
            </a:pPr>
            <a:endParaRPr lang="en-US" altLang="ja-JP" sz="1016" dirty="0">
              <a:solidFill>
                <a:prstClr val="black"/>
              </a:solidFill>
              <a:latin typeface="Calibri"/>
              <a:ea typeface="ＭＳ Ｐゴシック"/>
            </a:endParaRPr>
          </a:p>
          <a:p>
            <a:pPr marL="80625" defTabSz="844104">
              <a:defRPr/>
            </a:pPr>
            <a:r>
              <a:rPr lang="ja-JP" altLang="en-US" sz="1016" dirty="0">
                <a:solidFill>
                  <a:prstClr val="black"/>
                </a:solidFill>
                <a:latin typeface="Calibri"/>
                <a:ea typeface="ＭＳ Ｐゴシック"/>
              </a:rPr>
              <a:t>・　かかりつけ医師等に対する研修</a:t>
            </a:r>
            <a:endParaRPr lang="en-US" altLang="ja-JP" sz="1016" dirty="0">
              <a:solidFill>
                <a:prstClr val="black"/>
              </a:solidFill>
              <a:latin typeface="Calibri"/>
              <a:ea typeface="ＭＳ Ｐゴシック"/>
            </a:endParaRPr>
          </a:p>
          <a:p>
            <a:pPr marL="80625" defTabSz="844104">
              <a:defRPr/>
            </a:pPr>
            <a:r>
              <a:rPr lang="ja-JP" altLang="en-US" sz="1016" dirty="0">
                <a:solidFill>
                  <a:prstClr val="black"/>
                </a:solidFill>
                <a:latin typeface="Calibri"/>
                <a:ea typeface="ＭＳ Ｐゴシック"/>
              </a:rPr>
              <a:t>・　医療機関に勤務する糖尿病療養指導士等の活用</a:t>
            </a:r>
            <a:endParaRPr lang="ja-JP" altLang="en-US" sz="1016" dirty="0">
              <a:solidFill>
                <a:prstClr val="black"/>
              </a:solidFill>
              <a:latin typeface="ＭＳ Ｐ明朝" panose="02020600040205080304" pitchFamily="18" charset="-128"/>
              <a:ea typeface="ＭＳ Ｐ明朝" panose="02020600040205080304" pitchFamily="18" charset="-128"/>
            </a:endParaRPr>
          </a:p>
          <a:p>
            <a:pPr marL="80625" defTabSz="844104">
              <a:defRPr/>
            </a:pPr>
            <a:r>
              <a:rPr lang="ja-JP" altLang="en-US" sz="1016" dirty="0">
                <a:solidFill>
                  <a:prstClr val="black"/>
                </a:solidFill>
                <a:latin typeface="Calibri"/>
                <a:ea typeface="ＭＳ Ｐゴシック"/>
              </a:rPr>
              <a:t>・　重症化予防アドバイザーの派遣</a:t>
            </a:r>
            <a:endParaRPr lang="en-US" altLang="ja-JP" sz="1016" dirty="0">
              <a:solidFill>
                <a:prstClr val="black"/>
              </a:solidFill>
              <a:latin typeface="ＭＳ Ｐ明朝" panose="02020600040205080304" pitchFamily="18" charset="-128"/>
              <a:ea typeface="ＭＳ Ｐ明朝" panose="02020600040205080304" pitchFamily="18" charset="-128"/>
            </a:endParaRPr>
          </a:p>
          <a:p>
            <a:pPr marL="80625" defTabSz="844104">
              <a:defRPr/>
            </a:pPr>
            <a:r>
              <a:rPr lang="ja-JP" altLang="en-US" sz="1016" dirty="0">
                <a:solidFill>
                  <a:prstClr val="black"/>
                </a:solidFill>
                <a:latin typeface="Calibri"/>
                <a:ea typeface="ＭＳ Ｐゴシック"/>
              </a:rPr>
              <a:t>・　在宅保健師等会や栄養士会等との連携</a:t>
            </a:r>
            <a:endParaRPr lang="en-US" altLang="ja-JP" sz="1016" dirty="0">
              <a:solidFill>
                <a:prstClr val="black"/>
              </a:solidFill>
              <a:latin typeface="Calibri"/>
              <a:ea typeface="ＭＳ Ｐゴシック"/>
            </a:endParaRPr>
          </a:p>
          <a:p>
            <a:pPr marL="80625" defTabSz="844104">
              <a:defRPr/>
            </a:pPr>
            <a:r>
              <a:rPr lang="ja-JP" altLang="en-US" sz="1016" dirty="0">
                <a:solidFill>
                  <a:prstClr val="black"/>
                </a:solidFill>
                <a:latin typeface="Calibri"/>
                <a:ea typeface="ＭＳ Ｐゴシック"/>
              </a:rPr>
              <a:t>・　保健事業に係るデータ分析に関する専門的研修</a:t>
            </a:r>
            <a:endParaRPr lang="en-US" altLang="ja-JP" sz="1016" dirty="0">
              <a:solidFill>
                <a:prstClr val="black"/>
              </a:solidFill>
              <a:latin typeface="ＭＳ Ｐ明朝" panose="02020600040205080304" pitchFamily="18" charset="-128"/>
              <a:ea typeface="ＭＳ Ｐ明朝" panose="02020600040205080304" pitchFamily="18" charset="-128"/>
            </a:endParaRPr>
          </a:p>
          <a:p>
            <a:pPr marL="241801" indent="-80601" defTabSz="844104">
              <a:lnSpc>
                <a:spcPts val="462"/>
              </a:lnSpc>
              <a:defRPr/>
            </a:pPr>
            <a:endParaRPr lang="en-US" altLang="ja-JP" sz="970" dirty="0">
              <a:solidFill>
                <a:prstClr val="black"/>
              </a:solidFill>
              <a:latin typeface="ＭＳ Ｐ明朝" panose="02020600040205080304" pitchFamily="18" charset="-128"/>
              <a:ea typeface="ＭＳ Ｐ明朝" panose="02020600040205080304" pitchFamily="18" charset="-128"/>
            </a:endParaRPr>
          </a:p>
          <a:p>
            <a:pPr marL="80601" indent="-80601" defTabSz="844104">
              <a:defRPr/>
            </a:pPr>
            <a:r>
              <a:rPr lang="ja-JP" altLang="en-US" sz="1108" u="sng" dirty="0">
                <a:solidFill>
                  <a:prstClr val="black"/>
                </a:solidFill>
                <a:latin typeface="ＭＳ Ｐゴシック" panose="020B0600070205080204" pitchFamily="50" charset="-128"/>
                <a:ea typeface="ＭＳ Ｐゴシック" panose="020B0600070205080204" pitchFamily="50" charset="-128"/>
              </a:rPr>
              <a:t>Ｅ</a:t>
            </a:r>
            <a:r>
              <a:rPr lang="en-US" altLang="ja-JP" sz="1108" u="sng" dirty="0">
                <a:solidFill>
                  <a:prstClr val="black"/>
                </a:solidFill>
                <a:latin typeface="ＭＳ Ｐゴシック" panose="020B0600070205080204" pitchFamily="50" charset="-128"/>
                <a:ea typeface="ＭＳ Ｐゴシック" panose="020B0600070205080204" pitchFamily="50" charset="-128"/>
              </a:rPr>
              <a:t>.【</a:t>
            </a:r>
            <a:r>
              <a:rPr lang="ja-JP" altLang="en-US" sz="1108" u="sng" dirty="0">
                <a:solidFill>
                  <a:prstClr val="black"/>
                </a:solidFill>
                <a:latin typeface="ＭＳ Ｐゴシック" panose="020B0600070205080204" pitchFamily="50" charset="-128"/>
                <a:ea typeface="ＭＳ Ｐゴシック" panose="020B0600070205080204" pitchFamily="50" charset="-128"/>
              </a:rPr>
              <a:t>重点</a:t>
            </a:r>
            <a:r>
              <a:rPr lang="en-US" altLang="ja-JP" sz="1108" u="sng" dirty="0">
                <a:solidFill>
                  <a:prstClr val="black"/>
                </a:solidFill>
                <a:latin typeface="ＭＳ Ｐゴシック" panose="020B0600070205080204" pitchFamily="50" charset="-128"/>
                <a:ea typeface="ＭＳ Ｐゴシック" panose="020B0600070205080204" pitchFamily="50" charset="-128"/>
              </a:rPr>
              <a:t>】</a:t>
            </a:r>
            <a:r>
              <a:rPr lang="ja-JP" altLang="en-US" sz="1108" u="sng" dirty="0">
                <a:solidFill>
                  <a:prstClr val="black"/>
                </a:solidFill>
                <a:latin typeface="ＭＳ Ｐゴシック" panose="020B0600070205080204" pitchFamily="50" charset="-128"/>
                <a:ea typeface="ＭＳ Ｐゴシック" panose="020B0600070205080204" pitchFamily="50" charset="-128"/>
              </a:rPr>
              <a:t>データ活用を目的として実施する事業</a:t>
            </a:r>
          </a:p>
          <a:p>
            <a:pPr marL="80625" defTabSz="844104">
              <a:lnSpc>
                <a:spcPts val="277"/>
              </a:lnSpc>
              <a:defRPr/>
            </a:pPr>
            <a:endParaRPr lang="en-US" altLang="ja-JP" sz="1016" dirty="0">
              <a:solidFill>
                <a:prstClr val="black"/>
              </a:solidFill>
              <a:latin typeface="Calibri"/>
              <a:ea typeface="ＭＳ Ｐゴシック"/>
            </a:endParaRPr>
          </a:p>
          <a:p>
            <a:pPr marL="80625" defTabSz="844104">
              <a:defRPr/>
            </a:pPr>
            <a:r>
              <a:rPr lang="ja-JP" altLang="en-US" sz="1016" dirty="0">
                <a:solidFill>
                  <a:prstClr val="black"/>
                </a:solidFill>
                <a:latin typeface="Calibri"/>
                <a:ea typeface="ＭＳ Ｐゴシック"/>
              </a:rPr>
              <a:t>・　医療・健康情報データベースの構築</a:t>
            </a:r>
            <a:endParaRPr lang="en-US" altLang="ja-JP" sz="1016" dirty="0">
              <a:solidFill>
                <a:prstClr val="black"/>
              </a:solidFill>
              <a:latin typeface="Calibri"/>
              <a:ea typeface="ＭＳ Ｐゴシック"/>
            </a:endParaRPr>
          </a:p>
          <a:p>
            <a:pPr marL="80625" defTabSz="844104">
              <a:defRPr/>
            </a:pPr>
            <a:r>
              <a:rPr lang="ja-JP" altLang="en-US" sz="1016" dirty="0">
                <a:solidFill>
                  <a:prstClr val="black"/>
                </a:solidFill>
                <a:latin typeface="Calibri"/>
                <a:ea typeface="ＭＳ Ｐゴシック"/>
              </a:rPr>
              <a:t>・　一体的実施や地域職域連携に資する現状把握・分析</a:t>
            </a:r>
            <a:endParaRPr lang="en-US" altLang="ja-JP" sz="1016" dirty="0">
              <a:solidFill>
                <a:prstClr val="black"/>
              </a:solidFill>
              <a:latin typeface="Calibri"/>
              <a:ea typeface="ＭＳ Ｐゴシック"/>
            </a:endParaRPr>
          </a:p>
          <a:p>
            <a:pPr marL="80625" defTabSz="844104">
              <a:defRPr/>
            </a:pPr>
            <a:r>
              <a:rPr lang="ja-JP" altLang="en-US" sz="1016" dirty="0">
                <a:solidFill>
                  <a:prstClr val="black"/>
                </a:solidFill>
                <a:latin typeface="Calibri"/>
                <a:ea typeface="ＭＳ Ｐゴシック"/>
              </a:rPr>
              <a:t>・　</a:t>
            </a:r>
            <a:r>
              <a:rPr lang="ja-JP" altLang="ja-JP" sz="1016" dirty="0">
                <a:solidFill>
                  <a:prstClr val="black"/>
                </a:solidFill>
                <a:latin typeface="Calibri"/>
                <a:ea typeface="ＭＳ Ｐゴシック"/>
              </a:rPr>
              <a:t>データヘルス計画の標準化に向けた現状把握・分析</a:t>
            </a:r>
          </a:p>
          <a:p>
            <a:pPr marL="80625" defTabSz="844104">
              <a:defRPr/>
            </a:pPr>
            <a:r>
              <a:rPr lang="ja-JP" altLang="en-US" sz="1016" dirty="0">
                <a:solidFill>
                  <a:prstClr val="black"/>
                </a:solidFill>
                <a:latin typeface="Calibri"/>
                <a:ea typeface="ＭＳ Ｐゴシック"/>
              </a:rPr>
              <a:t>・　保健事業の対象者抽出及び追跡ツールの開発</a:t>
            </a:r>
            <a:endParaRPr lang="en-US" altLang="ja-JP" sz="1016" dirty="0">
              <a:solidFill>
                <a:prstClr val="black"/>
              </a:solidFill>
              <a:latin typeface="Calibri"/>
              <a:ea typeface="ＭＳ Ｐゴシック"/>
            </a:endParaRPr>
          </a:p>
          <a:p>
            <a:pPr marL="80625" defTabSz="844104">
              <a:defRPr/>
            </a:pPr>
            <a:r>
              <a:rPr lang="ja-JP" altLang="en-US" sz="1016" dirty="0">
                <a:solidFill>
                  <a:prstClr val="black"/>
                </a:solidFill>
                <a:latin typeface="Calibri"/>
                <a:ea typeface="ＭＳ Ｐゴシック"/>
              </a:rPr>
              <a:t>・　</a:t>
            </a:r>
            <a:r>
              <a:rPr lang="en-US" altLang="ja-JP" sz="1016" dirty="0">
                <a:solidFill>
                  <a:prstClr val="black"/>
                </a:solidFill>
                <a:latin typeface="ＭＳ Ｐゴシック" panose="020B0600070205080204" pitchFamily="50" charset="-128"/>
                <a:ea typeface="ＭＳ Ｐゴシック" panose="020B0600070205080204" pitchFamily="50" charset="-128"/>
              </a:rPr>
              <a:t>ICT</a:t>
            </a:r>
            <a:r>
              <a:rPr lang="ja-JP" altLang="en-US" sz="1016" dirty="0">
                <a:solidFill>
                  <a:prstClr val="black"/>
                </a:solidFill>
                <a:latin typeface="Calibri"/>
                <a:ea typeface="ＭＳ Ｐゴシック"/>
              </a:rPr>
              <a:t>を活用した特定健診・保健指導の基盤整備</a:t>
            </a:r>
            <a:endParaRPr lang="en-US" altLang="ja-JP" sz="1016" dirty="0">
              <a:solidFill>
                <a:prstClr val="black"/>
              </a:solidFill>
              <a:latin typeface="Calibri"/>
              <a:ea typeface="ＭＳ Ｐゴシック"/>
            </a:endParaRPr>
          </a:p>
          <a:p>
            <a:pPr marL="80625" defTabSz="844104">
              <a:defRPr/>
            </a:pPr>
            <a:r>
              <a:rPr lang="ja-JP" altLang="en-US" sz="1016" dirty="0">
                <a:solidFill>
                  <a:prstClr val="black"/>
                </a:solidFill>
                <a:latin typeface="Calibri"/>
                <a:ea typeface="ＭＳ Ｐゴシック"/>
              </a:rPr>
              <a:t>・　予防・健康づくりに資するシステムの構築</a:t>
            </a:r>
          </a:p>
          <a:p>
            <a:pPr marL="241801" indent="-80601" defTabSz="844104">
              <a:lnSpc>
                <a:spcPts val="462"/>
              </a:lnSpc>
              <a:defRPr/>
            </a:pPr>
            <a:endParaRPr lang="en-US" altLang="ja-JP" sz="970" dirty="0">
              <a:solidFill>
                <a:prstClr val="black"/>
              </a:solidFill>
              <a:latin typeface="ＭＳ Ｐ明朝" panose="02020600040205080304" pitchFamily="18" charset="-128"/>
              <a:ea typeface="ＭＳ Ｐ明朝" panose="02020600040205080304" pitchFamily="18" charset="-128"/>
            </a:endParaRPr>
          </a:p>
          <a:p>
            <a:pPr marL="80601" indent="-80601" defTabSz="844104">
              <a:defRPr/>
            </a:pPr>
            <a:r>
              <a:rPr lang="ja-JP" altLang="en-US" sz="1108" u="sng" dirty="0">
                <a:solidFill>
                  <a:prstClr val="black"/>
                </a:solidFill>
                <a:latin typeface="ＭＳ Ｐゴシック" panose="020B0600070205080204" pitchFamily="50" charset="-128"/>
                <a:ea typeface="ＭＳ Ｐゴシック" panose="020B0600070205080204" pitchFamily="50" charset="-128"/>
              </a:rPr>
              <a:t>Ｆ</a:t>
            </a:r>
            <a:r>
              <a:rPr lang="en-US" altLang="ja-JP" sz="1108" u="sng" dirty="0">
                <a:solidFill>
                  <a:prstClr val="black"/>
                </a:solidFill>
                <a:latin typeface="ＭＳ Ｐゴシック" panose="020B0600070205080204" pitchFamily="50" charset="-128"/>
                <a:ea typeface="ＭＳ Ｐゴシック" panose="020B0600070205080204" pitchFamily="50" charset="-128"/>
              </a:rPr>
              <a:t>.【</a:t>
            </a:r>
            <a:r>
              <a:rPr lang="ja-JP" altLang="en-US" sz="1108" u="sng" dirty="0">
                <a:solidFill>
                  <a:prstClr val="black"/>
                </a:solidFill>
                <a:latin typeface="ＭＳ Ｐゴシック" panose="020B0600070205080204" pitchFamily="50" charset="-128"/>
                <a:ea typeface="ＭＳ Ｐゴシック" panose="020B0600070205080204" pitchFamily="50" charset="-128"/>
              </a:rPr>
              <a:t>重点</a:t>
            </a:r>
            <a:r>
              <a:rPr lang="en-US" altLang="ja-JP" sz="1108" u="sng" dirty="0">
                <a:solidFill>
                  <a:prstClr val="black"/>
                </a:solidFill>
                <a:latin typeface="ＭＳ Ｐゴシック" panose="020B0600070205080204" pitchFamily="50" charset="-128"/>
                <a:ea typeface="ＭＳ Ｐゴシック" panose="020B0600070205080204" pitchFamily="50" charset="-128"/>
              </a:rPr>
              <a:t>】</a:t>
            </a:r>
            <a:r>
              <a:rPr lang="ja-JP" altLang="en-US" sz="1108" u="sng" dirty="0">
                <a:solidFill>
                  <a:prstClr val="black"/>
                </a:solidFill>
                <a:latin typeface="ＭＳ Ｐゴシック" panose="020B0600070205080204" pitchFamily="50" charset="-128"/>
                <a:ea typeface="ＭＳ Ｐゴシック" panose="020B0600070205080204" pitchFamily="50" charset="-128"/>
              </a:rPr>
              <a:t>モデル事業</a:t>
            </a:r>
            <a:endParaRPr lang="en-US" altLang="ja-JP" sz="1108" u="sng" dirty="0">
              <a:solidFill>
                <a:prstClr val="black"/>
              </a:solidFill>
              <a:latin typeface="ＭＳ Ｐゴシック" panose="020B0600070205080204" pitchFamily="50" charset="-128"/>
              <a:ea typeface="ＭＳ Ｐゴシック" panose="020B0600070205080204" pitchFamily="50" charset="-128"/>
            </a:endParaRPr>
          </a:p>
          <a:p>
            <a:pPr marL="80601" indent="-80601" defTabSz="844104">
              <a:lnSpc>
                <a:spcPts val="277"/>
              </a:lnSpc>
              <a:defRPr/>
            </a:pPr>
            <a:endParaRPr lang="ja-JP" altLang="en-US" sz="1108" u="sng" dirty="0">
              <a:solidFill>
                <a:srgbClr val="FF0000"/>
              </a:solidFill>
              <a:latin typeface="ＭＳ Ｐゴシック" panose="020B0600070205080204" pitchFamily="50" charset="-128"/>
              <a:ea typeface="ＭＳ Ｐゴシック" panose="020B0600070205080204" pitchFamily="50" charset="-128"/>
            </a:endParaRPr>
          </a:p>
          <a:p>
            <a:pPr marL="80625" indent="-1466" defTabSz="844104">
              <a:defRPr/>
            </a:pPr>
            <a:r>
              <a:rPr lang="ja-JP" altLang="en-US" sz="1016" dirty="0">
                <a:solidFill>
                  <a:prstClr val="black"/>
                </a:solidFill>
                <a:latin typeface="Calibri"/>
                <a:ea typeface="ＭＳ Ｐゴシック"/>
              </a:rPr>
              <a:t>・　モデル市町村を指定し、協働で実施する先進的な保健事業</a:t>
            </a:r>
            <a:endParaRPr lang="en-US" altLang="ja-JP" sz="1016" dirty="0">
              <a:solidFill>
                <a:prstClr val="black"/>
              </a:solidFill>
              <a:latin typeface="Calibri"/>
              <a:ea typeface="ＭＳ Ｐゴシック"/>
            </a:endParaRPr>
          </a:p>
          <a:p>
            <a:pPr marL="241801" indent="-80601" defTabSz="844104">
              <a:lnSpc>
                <a:spcPts val="1016"/>
              </a:lnSpc>
              <a:defRPr/>
            </a:pPr>
            <a:r>
              <a:rPr lang="ja-JP" altLang="en-US" sz="923" dirty="0">
                <a:solidFill>
                  <a:prstClr val="black"/>
                </a:solidFill>
                <a:latin typeface="ＭＳ Ｐゴシック" panose="020B0600070205080204" pitchFamily="50" charset="-128"/>
                <a:ea typeface="ＭＳ Ｐゴシック" panose="020B0600070205080204" pitchFamily="50" charset="-128"/>
              </a:rPr>
              <a:t>（医療費分析＋研修・先進的保健指導・重症化予防・フレイル対策・重複多剤投与者に対する保健事業・若年者の生活習慣病予防対策・企業と連携した健康教育等）</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marL="241801" indent="-80601" defTabSz="844104">
              <a:lnSpc>
                <a:spcPts val="185"/>
              </a:lnSpc>
              <a:defRPr/>
            </a:pPr>
            <a:endParaRPr lang="en-US" altLang="ja-JP" sz="831" dirty="0">
              <a:solidFill>
                <a:prstClr val="black"/>
              </a:solidFill>
              <a:latin typeface="ＭＳ Ｐ明朝" panose="02020600040205080304" pitchFamily="18" charset="-128"/>
              <a:ea typeface="ＭＳ Ｐ明朝" panose="02020600040205080304" pitchFamily="18" charset="-128"/>
            </a:endParaRPr>
          </a:p>
          <a:p>
            <a:pPr marL="241801" indent="-80601" defTabSz="844104">
              <a:lnSpc>
                <a:spcPts val="1016"/>
              </a:lnSpc>
              <a:defRPr/>
            </a:pPr>
            <a:r>
              <a:rPr lang="en-US" altLang="ja-JP" sz="831" dirty="0">
                <a:solidFill>
                  <a:prstClr val="black"/>
                </a:solidFill>
                <a:latin typeface="ＭＳ Ｐ明朝" panose="02020600040205080304" pitchFamily="18" charset="-128"/>
                <a:ea typeface="ＭＳ Ｐ明朝" panose="02020600040205080304" pitchFamily="18" charset="-128"/>
              </a:rPr>
              <a:t>※</a:t>
            </a:r>
            <a:r>
              <a:rPr lang="ja-JP" altLang="en-US" sz="831" dirty="0">
                <a:solidFill>
                  <a:prstClr val="black"/>
                </a:solidFill>
                <a:latin typeface="ＭＳ Ｐ明朝" panose="02020600040205080304" pitchFamily="18" charset="-128"/>
                <a:ea typeface="ＭＳ Ｐ明朝" panose="02020600040205080304" pitchFamily="18" charset="-128"/>
              </a:rPr>
              <a:t>　都道府県が市町村分を含めて費用を負担する場合は全額を交付。都道府県と市町村がそれぞれ費用を負担する場合は都道府県の負担部分に対して交付</a:t>
            </a:r>
            <a:endParaRPr lang="en-US" altLang="ja-JP" sz="831" dirty="0">
              <a:solidFill>
                <a:prstClr val="black"/>
              </a:solidFill>
              <a:latin typeface="ＭＳ Ｐ明朝" panose="02020600040205080304" pitchFamily="18" charset="-128"/>
              <a:ea typeface="ＭＳ Ｐ明朝" panose="02020600040205080304" pitchFamily="18" charset="-128"/>
            </a:endParaRPr>
          </a:p>
        </p:txBody>
      </p:sp>
      <p:sp>
        <p:nvSpPr>
          <p:cNvPr id="19" name="四角形吹き出し 18"/>
          <p:cNvSpPr/>
          <p:nvPr/>
        </p:nvSpPr>
        <p:spPr>
          <a:xfrm>
            <a:off x="565996" y="4891453"/>
            <a:ext cx="3656557" cy="664828"/>
          </a:xfrm>
          <a:prstGeom prst="wedgeRectCallout">
            <a:avLst>
              <a:gd name="adj1" fmla="val 16563"/>
              <a:gd name="adj2" fmla="val -48461"/>
            </a:avLst>
          </a:prstGeom>
          <a:solidFill>
            <a:srgbClr val="99FF66">
              <a:alpha val="3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104">
              <a:defRPr/>
            </a:pPr>
            <a:r>
              <a:rPr lang="en-US" altLang="ja-JP" sz="970" dirty="0">
                <a:solidFill>
                  <a:prstClr val="black"/>
                </a:solidFill>
                <a:latin typeface="ＭＳ 明朝" panose="02020609040205080304" pitchFamily="17" charset="-128"/>
                <a:ea typeface="ＭＳ 明朝" panose="02020609040205080304" pitchFamily="17" charset="-128"/>
              </a:rPr>
              <a:t>※</a:t>
            </a:r>
            <a:r>
              <a:rPr lang="ja-JP" altLang="en-US" sz="970" dirty="0">
                <a:solidFill>
                  <a:prstClr val="black"/>
                </a:solidFill>
                <a:latin typeface="ＭＳ 明朝" panose="02020609040205080304" pitchFamily="17" charset="-128"/>
                <a:ea typeface="ＭＳ 明朝" panose="02020609040205080304" pitchFamily="17" charset="-128"/>
              </a:rPr>
              <a:t>１　国民健康保険特別会計事業勘定（款）保健事業に相当</a:t>
            </a:r>
            <a:r>
              <a:rPr lang="en-US" altLang="ja-JP" sz="970" dirty="0">
                <a:solidFill>
                  <a:prstClr val="black"/>
                </a:solidFill>
                <a:latin typeface="ＭＳ 明朝" panose="02020609040205080304" pitchFamily="17" charset="-128"/>
                <a:ea typeface="ＭＳ 明朝" panose="02020609040205080304" pitchFamily="17" charset="-128"/>
              </a:rPr>
              <a:t>  </a:t>
            </a:r>
          </a:p>
          <a:p>
            <a:pPr defTabSz="844104">
              <a:defRPr/>
            </a:pPr>
            <a:r>
              <a:rPr lang="ja-JP" altLang="en-US" sz="970" dirty="0">
                <a:solidFill>
                  <a:prstClr val="black"/>
                </a:solidFill>
                <a:latin typeface="ＭＳ 明朝" panose="02020609040205080304" pitchFamily="17" charset="-128"/>
                <a:ea typeface="ＭＳ 明朝" panose="02020609040205080304" pitchFamily="17" charset="-128"/>
              </a:rPr>
              <a:t>　　　する科目により実施する事業に充当</a:t>
            </a:r>
            <a:endParaRPr lang="en-US" altLang="ja-JP" sz="970" dirty="0">
              <a:solidFill>
                <a:prstClr val="black"/>
              </a:solidFill>
              <a:latin typeface="ＭＳ 明朝" panose="02020609040205080304" pitchFamily="17" charset="-128"/>
              <a:ea typeface="ＭＳ 明朝" panose="02020609040205080304" pitchFamily="17" charset="-128"/>
            </a:endParaRPr>
          </a:p>
          <a:p>
            <a:pPr defTabSz="844104">
              <a:defRPr/>
            </a:pPr>
            <a:r>
              <a:rPr lang="en-US" altLang="ja-JP" sz="970" dirty="0">
                <a:solidFill>
                  <a:prstClr val="black"/>
                </a:solidFill>
                <a:latin typeface="ＭＳ 明朝" panose="02020609040205080304" pitchFamily="17" charset="-128"/>
                <a:ea typeface="ＭＳ 明朝" panose="02020609040205080304" pitchFamily="17" charset="-128"/>
              </a:rPr>
              <a:t>※</a:t>
            </a:r>
            <a:r>
              <a:rPr lang="ja-JP" altLang="en-US" sz="970" dirty="0">
                <a:solidFill>
                  <a:prstClr val="black"/>
                </a:solidFill>
                <a:latin typeface="ＭＳ 明朝" panose="02020609040205080304" pitchFamily="17" charset="-128"/>
                <a:ea typeface="ＭＳ 明朝" panose="02020609040205080304" pitchFamily="17" charset="-128"/>
              </a:rPr>
              <a:t>２　市町村が実施する保健事業との役割を調整するよう留意</a:t>
            </a:r>
          </a:p>
          <a:p>
            <a:pPr defTabSz="844104">
              <a:defRPr/>
            </a:pPr>
            <a:r>
              <a:rPr lang="en-US" altLang="ja-JP" sz="970" dirty="0">
                <a:solidFill>
                  <a:prstClr val="black"/>
                </a:solidFill>
                <a:latin typeface="ＭＳ 明朝" panose="02020609040205080304" pitchFamily="17" charset="-128"/>
                <a:ea typeface="ＭＳ 明朝" panose="02020609040205080304" pitchFamily="17" charset="-128"/>
              </a:rPr>
              <a:t>※</a:t>
            </a:r>
            <a:r>
              <a:rPr lang="ja-JP" altLang="en-US" sz="970" dirty="0">
                <a:solidFill>
                  <a:prstClr val="black"/>
                </a:solidFill>
                <a:latin typeface="ＭＳ 明朝" panose="02020609040205080304" pitchFamily="17" charset="-128"/>
                <a:ea typeface="ＭＳ 明朝" panose="02020609040205080304" pitchFamily="17" charset="-128"/>
              </a:rPr>
              <a:t>３　委託可</a:t>
            </a:r>
            <a:endParaRPr lang="ja-JP" altLang="en-US" sz="970" dirty="0">
              <a:solidFill>
                <a:prstClr val="white"/>
              </a:solidFill>
              <a:latin typeface="ＭＳ 明朝" panose="02020609040205080304" pitchFamily="17" charset="-128"/>
              <a:ea typeface="ＭＳ 明朝" panose="02020609040205080304" pitchFamily="17" charset="-128"/>
            </a:endParaRPr>
          </a:p>
        </p:txBody>
      </p:sp>
      <p:sp>
        <p:nvSpPr>
          <p:cNvPr id="21" name="正方形/長方形 20"/>
          <p:cNvSpPr/>
          <p:nvPr/>
        </p:nvSpPr>
        <p:spPr>
          <a:xfrm>
            <a:off x="466626" y="6497789"/>
            <a:ext cx="6535577" cy="262829"/>
          </a:xfrm>
          <a:prstGeom prst="rect">
            <a:avLst/>
          </a:prstGeom>
          <a:noFill/>
          <a:ln>
            <a:noFill/>
          </a:ln>
        </p:spPr>
        <p:txBody>
          <a:bodyPr wrap="square">
            <a:spAutoFit/>
          </a:bodyPr>
          <a:lstStyle/>
          <a:p>
            <a:pPr defTabSz="844104">
              <a:defRPr/>
            </a:pPr>
            <a:r>
              <a:rPr lang="en-US" altLang="ja-JP" sz="1108" dirty="0">
                <a:solidFill>
                  <a:prstClr val="black"/>
                </a:solidFill>
                <a:latin typeface="ＭＳ 明朝" panose="02020609040205080304" pitchFamily="17" charset="-128"/>
                <a:ea typeface="ＭＳ 明朝" panose="02020609040205080304" pitchFamily="17" charset="-128"/>
              </a:rPr>
              <a:t>※</a:t>
            </a:r>
            <a:r>
              <a:rPr lang="ja-JP" altLang="en-US" sz="1108" dirty="0">
                <a:solidFill>
                  <a:prstClr val="black"/>
                </a:solidFill>
                <a:latin typeface="ＭＳ 明朝" panose="02020609040205080304" pitchFamily="17" charset="-128"/>
                <a:ea typeface="ＭＳ 明朝" panose="02020609040205080304" pitchFamily="17" charset="-128"/>
              </a:rPr>
              <a:t>　民間事業者への委託やシステム構築等への対応が可能となるよう、交付限度額を大幅に拡充</a:t>
            </a:r>
          </a:p>
        </p:txBody>
      </p:sp>
      <p:sp>
        <p:nvSpPr>
          <p:cNvPr id="2" name="正方形/長方形 1"/>
          <p:cNvSpPr/>
          <p:nvPr/>
        </p:nvSpPr>
        <p:spPr>
          <a:xfrm>
            <a:off x="604701" y="2401314"/>
            <a:ext cx="1845377" cy="291298"/>
          </a:xfrm>
          <a:prstGeom prst="rect">
            <a:avLst/>
          </a:prstGeom>
        </p:spPr>
        <p:txBody>
          <a:bodyPr wrap="none">
            <a:spAutoFit/>
          </a:bodyPr>
          <a:lstStyle/>
          <a:p>
            <a:pPr defTabSz="844104">
              <a:defRPr/>
            </a:pPr>
            <a:r>
              <a:rPr lang="ja-JP" altLang="en-US" sz="1293" b="1" dirty="0">
                <a:solidFill>
                  <a:prstClr val="black"/>
                </a:solidFill>
                <a:latin typeface="Calibri"/>
                <a:ea typeface="ＭＳ Ｐゴシック"/>
              </a:rPr>
              <a:t>（事業分類及び事業例）</a:t>
            </a:r>
            <a:endParaRPr lang="en-US" altLang="ja-JP" sz="1293" b="1" dirty="0">
              <a:solidFill>
                <a:prstClr val="black"/>
              </a:solidFill>
              <a:latin typeface="Calibri"/>
              <a:ea typeface="ＭＳ Ｐゴシック"/>
            </a:endParaRPr>
          </a:p>
        </p:txBody>
      </p:sp>
    </p:spTree>
    <p:extLst>
      <p:ext uri="{BB962C8B-B14F-4D97-AF65-F5344CB8AC3E}">
        <p14:creationId xmlns:p14="http://schemas.microsoft.com/office/powerpoint/2010/main" val="2412893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295165" y="4581536"/>
          <a:ext cx="4484656" cy="450310"/>
        </p:xfrm>
        <a:graphic>
          <a:graphicData uri="http://schemas.openxmlformats.org/drawingml/2006/table">
            <a:tbl>
              <a:tblPr firstRow="1" bandRow="1">
                <a:tableStyleId>{5C22544A-7EE6-4342-B048-85BDC9FD1C3A}</a:tableStyleId>
              </a:tblPr>
              <a:tblGrid>
                <a:gridCol w="863848">
                  <a:extLst>
                    <a:ext uri="{9D8B030D-6E8A-4147-A177-3AD203B41FA5}">
                      <a16:colId xmlns:a16="http://schemas.microsoft.com/office/drawing/2014/main" val="20000"/>
                    </a:ext>
                  </a:extLst>
                </a:gridCol>
                <a:gridCol w="863848">
                  <a:extLst>
                    <a:ext uri="{9D8B030D-6E8A-4147-A177-3AD203B41FA5}">
                      <a16:colId xmlns:a16="http://schemas.microsoft.com/office/drawing/2014/main" val="20001"/>
                    </a:ext>
                  </a:extLst>
                </a:gridCol>
                <a:gridCol w="934197">
                  <a:extLst>
                    <a:ext uri="{9D8B030D-6E8A-4147-A177-3AD203B41FA5}">
                      <a16:colId xmlns:a16="http://schemas.microsoft.com/office/drawing/2014/main" val="20002"/>
                    </a:ext>
                  </a:extLst>
                </a:gridCol>
                <a:gridCol w="988702">
                  <a:extLst>
                    <a:ext uri="{9D8B030D-6E8A-4147-A177-3AD203B41FA5}">
                      <a16:colId xmlns:a16="http://schemas.microsoft.com/office/drawing/2014/main" val="20003"/>
                    </a:ext>
                  </a:extLst>
                </a:gridCol>
                <a:gridCol w="834061">
                  <a:extLst>
                    <a:ext uri="{9D8B030D-6E8A-4147-A177-3AD203B41FA5}">
                      <a16:colId xmlns:a16="http://schemas.microsoft.com/office/drawing/2014/main" val="20004"/>
                    </a:ext>
                  </a:extLst>
                </a:gridCol>
              </a:tblGrid>
              <a:tr h="225155">
                <a:tc>
                  <a:txBody>
                    <a:bodyPr/>
                    <a:lstStyle/>
                    <a:p>
                      <a:pPr algn="ctr"/>
                      <a:r>
                        <a:rPr kumimoji="1" lang="ja-JP" altLang="en-US" sz="900" dirty="0" smtClean="0"/>
                        <a:t>被保険者数</a:t>
                      </a:r>
                      <a:endParaRPr kumimoji="1" lang="ja-JP" altLang="en-US" sz="900" dirty="0">
                        <a:latin typeface="+mn-ea"/>
                        <a:ea typeface="+mn-ea"/>
                      </a:endParaRPr>
                    </a:p>
                  </a:txBody>
                  <a:tcPr marL="84406" marR="84406" marT="42217" marB="42217"/>
                </a:tc>
                <a:tc>
                  <a:txBody>
                    <a:bodyPr/>
                    <a:lstStyle/>
                    <a:p>
                      <a:pPr algn="ctr"/>
                      <a:r>
                        <a:rPr kumimoji="1" lang="ja-JP" altLang="en-US" sz="900" dirty="0" smtClean="0"/>
                        <a:t>１万人未満</a:t>
                      </a:r>
                      <a:endParaRPr kumimoji="1" lang="ja-JP" altLang="en-US" sz="900" dirty="0">
                        <a:latin typeface="+mn-ea"/>
                        <a:ea typeface="+mn-ea"/>
                      </a:endParaRPr>
                    </a:p>
                  </a:txBody>
                  <a:tcPr marL="84406" marR="84406" marT="42217" marB="42217"/>
                </a:tc>
                <a:tc>
                  <a:txBody>
                    <a:bodyPr/>
                    <a:lstStyle/>
                    <a:p>
                      <a:pPr algn="ctr"/>
                      <a:r>
                        <a:rPr kumimoji="1" lang="en-US" altLang="ja-JP" sz="900" dirty="0" smtClean="0"/>
                        <a:t>1</a:t>
                      </a:r>
                      <a:r>
                        <a:rPr kumimoji="1" lang="ja-JP" altLang="en-US" sz="900" dirty="0" smtClean="0"/>
                        <a:t>～</a:t>
                      </a:r>
                      <a:r>
                        <a:rPr kumimoji="1" lang="en-US" altLang="ja-JP" sz="900" dirty="0" smtClean="0"/>
                        <a:t>5</a:t>
                      </a:r>
                      <a:r>
                        <a:rPr kumimoji="1" lang="ja-JP" altLang="en-US" sz="900" dirty="0" smtClean="0"/>
                        <a:t>万人未満</a:t>
                      </a:r>
                      <a:endParaRPr kumimoji="1" lang="ja-JP" altLang="en-US" sz="900" dirty="0">
                        <a:latin typeface="+mn-ea"/>
                        <a:ea typeface="+mn-ea"/>
                      </a:endParaRPr>
                    </a:p>
                  </a:txBody>
                  <a:tcPr marL="84406" marR="84406" marT="42217" marB="42217"/>
                </a:tc>
                <a:tc>
                  <a:txBody>
                    <a:bodyPr/>
                    <a:lstStyle/>
                    <a:p>
                      <a:pPr algn="ctr"/>
                      <a:r>
                        <a:rPr kumimoji="1" lang="en-US" altLang="ja-JP" sz="900" dirty="0" smtClean="0"/>
                        <a:t>5</a:t>
                      </a:r>
                      <a:r>
                        <a:rPr kumimoji="1" lang="ja-JP" altLang="en-US" sz="900" dirty="0" smtClean="0"/>
                        <a:t>～</a:t>
                      </a:r>
                      <a:r>
                        <a:rPr kumimoji="1" lang="en-US" altLang="ja-JP" sz="900" dirty="0" smtClean="0"/>
                        <a:t>10</a:t>
                      </a:r>
                      <a:r>
                        <a:rPr kumimoji="1" lang="ja-JP" altLang="en-US" sz="900" dirty="0" smtClean="0"/>
                        <a:t>万人未満</a:t>
                      </a:r>
                      <a:endParaRPr kumimoji="1" lang="ja-JP" altLang="en-US" sz="900" dirty="0">
                        <a:latin typeface="+mn-ea"/>
                        <a:ea typeface="+mn-ea"/>
                      </a:endParaRPr>
                    </a:p>
                  </a:txBody>
                  <a:tcPr marL="84406" marR="84406" marT="42217" marB="42217"/>
                </a:tc>
                <a:tc>
                  <a:txBody>
                    <a:bodyPr/>
                    <a:lstStyle/>
                    <a:p>
                      <a:pPr algn="ctr"/>
                      <a:r>
                        <a:rPr kumimoji="1" lang="en-US" altLang="ja-JP" sz="900" dirty="0" smtClean="0"/>
                        <a:t>10</a:t>
                      </a:r>
                      <a:r>
                        <a:rPr kumimoji="1" lang="ja-JP" altLang="en-US" sz="900" dirty="0" smtClean="0"/>
                        <a:t>万人以上</a:t>
                      </a:r>
                      <a:endParaRPr kumimoji="1" lang="ja-JP" altLang="en-US" sz="900" dirty="0">
                        <a:latin typeface="+mn-ea"/>
                        <a:ea typeface="+mn-ea"/>
                      </a:endParaRPr>
                    </a:p>
                  </a:txBody>
                  <a:tcPr marL="84406" marR="84406" marT="42217" marB="42217"/>
                </a:tc>
                <a:extLst>
                  <a:ext uri="{0D108BD9-81ED-4DB2-BD59-A6C34878D82A}">
                    <a16:rowId xmlns:a16="http://schemas.microsoft.com/office/drawing/2014/main" val="10000"/>
                  </a:ext>
                </a:extLst>
              </a:tr>
              <a:tr h="225155">
                <a:tc>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限度額</a:t>
                      </a:r>
                      <a:endParaRPr kumimoji="1" lang="ja-JP" altLang="en-US" sz="900" dirty="0">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900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1,350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1,800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2,700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extLst>
                  <a:ext uri="{0D108BD9-81ED-4DB2-BD59-A6C34878D82A}">
                    <a16:rowId xmlns:a16="http://schemas.microsoft.com/office/drawing/2014/main" val="10001"/>
                  </a:ext>
                </a:extLst>
              </a:tr>
            </a:tbl>
          </a:graphicData>
        </a:graphic>
      </p:graphicFrame>
      <p:graphicFrame>
        <p:nvGraphicFramePr>
          <p:cNvPr id="9" name="表 8"/>
          <p:cNvGraphicFramePr>
            <a:graphicFrameLocks noGrp="1"/>
          </p:cNvGraphicFramePr>
          <p:nvPr>
            <p:extLst/>
          </p:nvPr>
        </p:nvGraphicFramePr>
        <p:xfrm>
          <a:off x="295163" y="1880212"/>
          <a:ext cx="4484657" cy="450310"/>
        </p:xfrm>
        <a:graphic>
          <a:graphicData uri="http://schemas.openxmlformats.org/drawingml/2006/table">
            <a:tbl>
              <a:tblPr firstRow="1" bandRow="1">
                <a:tableStyleId>{5C22544A-7EE6-4342-B048-85BDC9FD1C3A}</a:tableStyleId>
              </a:tblPr>
              <a:tblGrid>
                <a:gridCol w="878246">
                  <a:extLst>
                    <a:ext uri="{9D8B030D-6E8A-4147-A177-3AD203B41FA5}">
                      <a16:colId xmlns:a16="http://schemas.microsoft.com/office/drawing/2014/main" val="20000"/>
                    </a:ext>
                  </a:extLst>
                </a:gridCol>
                <a:gridCol w="878246">
                  <a:extLst>
                    <a:ext uri="{9D8B030D-6E8A-4147-A177-3AD203B41FA5}">
                      <a16:colId xmlns:a16="http://schemas.microsoft.com/office/drawing/2014/main" val="20001"/>
                    </a:ext>
                  </a:extLst>
                </a:gridCol>
                <a:gridCol w="878246">
                  <a:extLst>
                    <a:ext uri="{9D8B030D-6E8A-4147-A177-3AD203B41FA5}">
                      <a16:colId xmlns:a16="http://schemas.microsoft.com/office/drawing/2014/main" val="20002"/>
                    </a:ext>
                  </a:extLst>
                </a:gridCol>
                <a:gridCol w="951527">
                  <a:extLst>
                    <a:ext uri="{9D8B030D-6E8A-4147-A177-3AD203B41FA5}">
                      <a16:colId xmlns:a16="http://schemas.microsoft.com/office/drawing/2014/main" val="20003"/>
                    </a:ext>
                  </a:extLst>
                </a:gridCol>
                <a:gridCol w="898392">
                  <a:extLst>
                    <a:ext uri="{9D8B030D-6E8A-4147-A177-3AD203B41FA5}">
                      <a16:colId xmlns:a16="http://schemas.microsoft.com/office/drawing/2014/main" val="20004"/>
                    </a:ext>
                  </a:extLst>
                </a:gridCol>
              </a:tblGrid>
              <a:tr h="225155">
                <a:tc>
                  <a:txBody>
                    <a:bodyPr/>
                    <a:lstStyle/>
                    <a:p>
                      <a:pPr algn="ctr"/>
                      <a:r>
                        <a:rPr kumimoji="1" lang="ja-JP" altLang="en-US" sz="900" dirty="0" smtClean="0">
                          <a:latin typeface="+mn-ea"/>
                          <a:ea typeface="+mn-ea"/>
                        </a:rPr>
                        <a:t>被保険者数</a:t>
                      </a:r>
                      <a:endParaRPr kumimoji="1" lang="ja-JP" altLang="en-US" sz="900" dirty="0">
                        <a:latin typeface="+mn-ea"/>
                        <a:ea typeface="+mn-ea"/>
                      </a:endParaRPr>
                    </a:p>
                  </a:txBody>
                  <a:tcPr marL="84406" marR="84406" marT="42217" marB="42217"/>
                </a:tc>
                <a:tc>
                  <a:txBody>
                    <a:bodyPr/>
                    <a:lstStyle/>
                    <a:p>
                      <a:pPr algn="ctr"/>
                      <a:r>
                        <a:rPr kumimoji="1" lang="ja-JP" altLang="en-US" sz="900" dirty="0" smtClean="0">
                          <a:latin typeface="+mn-ea"/>
                          <a:ea typeface="+mn-ea"/>
                        </a:rPr>
                        <a:t>１万人未満</a:t>
                      </a:r>
                      <a:endParaRPr kumimoji="1" lang="ja-JP" altLang="en-US" sz="900" dirty="0">
                        <a:latin typeface="+mn-ea"/>
                        <a:ea typeface="+mn-ea"/>
                      </a:endParaRPr>
                    </a:p>
                  </a:txBody>
                  <a:tcPr marL="84406" marR="84406" marT="42217" marB="42217"/>
                </a:tc>
                <a:tc>
                  <a:txBody>
                    <a:bodyPr/>
                    <a:lstStyle/>
                    <a:p>
                      <a:pPr algn="ctr"/>
                      <a:r>
                        <a:rPr kumimoji="1" lang="en-US" altLang="ja-JP" sz="900" dirty="0" smtClean="0">
                          <a:latin typeface="+mn-ea"/>
                          <a:ea typeface="+mn-ea"/>
                        </a:rPr>
                        <a:t>1</a:t>
                      </a:r>
                      <a:r>
                        <a:rPr kumimoji="1" lang="ja-JP" altLang="en-US" sz="900" dirty="0" smtClean="0">
                          <a:latin typeface="+mn-ea"/>
                          <a:ea typeface="+mn-ea"/>
                        </a:rPr>
                        <a:t>～</a:t>
                      </a:r>
                      <a:r>
                        <a:rPr kumimoji="1" lang="en-US" altLang="ja-JP" sz="900" dirty="0" smtClean="0">
                          <a:latin typeface="+mn-ea"/>
                          <a:ea typeface="+mn-ea"/>
                        </a:rPr>
                        <a:t>5</a:t>
                      </a:r>
                      <a:r>
                        <a:rPr kumimoji="1" lang="ja-JP" altLang="en-US" sz="900" dirty="0" smtClean="0">
                          <a:latin typeface="+mn-ea"/>
                          <a:ea typeface="+mn-ea"/>
                        </a:rPr>
                        <a:t>万人未満</a:t>
                      </a:r>
                      <a:endParaRPr kumimoji="1" lang="ja-JP" altLang="en-US" sz="900" dirty="0">
                        <a:latin typeface="+mn-ea"/>
                        <a:ea typeface="+mn-ea"/>
                      </a:endParaRPr>
                    </a:p>
                  </a:txBody>
                  <a:tcPr marL="84406" marR="84406" marT="42217" marB="42217"/>
                </a:tc>
                <a:tc>
                  <a:txBody>
                    <a:bodyPr/>
                    <a:lstStyle/>
                    <a:p>
                      <a:pPr algn="ctr"/>
                      <a:r>
                        <a:rPr kumimoji="1" lang="en-US" altLang="ja-JP" sz="900" dirty="0" smtClean="0">
                          <a:latin typeface="+mn-ea"/>
                          <a:ea typeface="+mn-ea"/>
                        </a:rPr>
                        <a:t>5</a:t>
                      </a:r>
                      <a:r>
                        <a:rPr kumimoji="1" lang="ja-JP" altLang="en-US" sz="900" dirty="0" smtClean="0">
                          <a:latin typeface="+mn-ea"/>
                          <a:ea typeface="+mn-ea"/>
                        </a:rPr>
                        <a:t>～</a:t>
                      </a:r>
                      <a:r>
                        <a:rPr kumimoji="1" lang="en-US" altLang="ja-JP" sz="900" dirty="0" smtClean="0">
                          <a:latin typeface="+mn-ea"/>
                          <a:ea typeface="+mn-ea"/>
                        </a:rPr>
                        <a:t>10</a:t>
                      </a:r>
                      <a:r>
                        <a:rPr kumimoji="1" lang="ja-JP" altLang="en-US" sz="900" dirty="0" smtClean="0">
                          <a:latin typeface="+mn-ea"/>
                          <a:ea typeface="+mn-ea"/>
                        </a:rPr>
                        <a:t>万人未満</a:t>
                      </a:r>
                      <a:endParaRPr kumimoji="1" lang="ja-JP" altLang="en-US" sz="900" dirty="0">
                        <a:latin typeface="+mn-ea"/>
                        <a:ea typeface="+mn-ea"/>
                      </a:endParaRPr>
                    </a:p>
                  </a:txBody>
                  <a:tcPr marL="84406" marR="84406" marT="42217" marB="42217"/>
                </a:tc>
                <a:tc>
                  <a:txBody>
                    <a:bodyPr/>
                    <a:lstStyle/>
                    <a:p>
                      <a:pPr algn="ctr"/>
                      <a:r>
                        <a:rPr kumimoji="1" lang="en-US" altLang="ja-JP" sz="900" dirty="0" smtClean="0">
                          <a:latin typeface="+mn-ea"/>
                          <a:ea typeface="+mn-ea"/>
                        </a:rPr>
                        <a:t>10</a:t>
                      </a:r>
                      <a:r>
                        <a:rPr kumimoji="1" lang="ja-JP" altLang="en-US" sz="900" dirty="0" smtClean="0">
                          <a:latin typeface="+mn-ea"/>
                          <a:ea typeface="+mn-ea"/>
                        </a:rPr>
                        <a:t>万人以上</a:t>
                      </a:r>
                      <a:endParaRPr kumimoji="1" lang="ja-JP" altLang="en-US" sz="900" dirty="0">
                        <a:latin typeface="+mn-ea"/>
                        <a:ea typeface="+mn-ea"/>
                      </a:endParaRPr>
                    </a:p>
                  </a:txBody>
                  <a:tcPr marL="84406" marR="84406" marT="42217" marB="42217"/>
                </a:tc>
                <a:extLst>
                  <a:ext uri="{0D108BD9-81ED-4DB2-BD59-A6C34878D82A}">
                    <a16:rowId xmlns:a16="http://schemas.microsoft.com/office/drawing/2014/main" val="10000"/>
                  </a:ext>
                </a:extLst>
              </a:tr>
              <a:tr h="225155">
                <a:tc>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限度額</a:t>
                      </a:r>
                      <a:endParaRPr kumimoji="1" lang="ja-JP" altLang="en-US" sz="900" dirty="0">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600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900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1,200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1,800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extLst>
                  <a:ext uri="{0D108BD9-81ED-4DB2-BD59-A6C34878D82A}">
                    <a16:rowId xmlns:a16="http://schemas.microsoft.com/office/drawing/2014/main" val="10001"/>
                  </a:ext>
                </a:extLst>
              </a:tr>
            </a:tbl>
          </a:graphicData>
        </a:graphic>
      </p:graphicFrame>
      <p:sp>
        <p:nvSpPr>
          <p:cNvPr id="13" name="Rectangle 12"/>
          <p:cNvSpPr>
            <a:spLocks noChangeArrowheads="1"/>
          </p:cNvSpPr>
          <p:nvPr/>
        </p:nvSpPr>
        <p:spPr bwMode="auto">
          <a:xfrm>
            <a:off x="1" y="249038"/>
            <a:ext cx="9144000" cy="398941"/>
          </a:xfrm>
          <a:prstGeom prst="rect">
            <a:avLst/>
          </a:prstGeom>
          <a:noFill/>
          <a:ln w="9525">
            <a:noFill/>
            <a:miter lim="800000"/>
            <a:headEnd/>
            <a:tailEnd/>
          </a:ln>
        </p:spPr>
        <p:txBody>
          <a:bodyPr anchor="ctr"/>
          <a:lstStyle/>
          <a:p>
            <a:pPr algn="ctr" defTabSz="844357"/>
            <a:r>
              <a:rPr lang="ja-JP" altLang="en-US" sz="1847" dirty="0">
                <a:solidFill>
                  <a:prstClr val="black"/>
                </a:solidFill>
                <a:latin typeface="HGS創英角ｺﾞｼｯｸUB" panose="020B0900000000000000" pitchFamily="50" charset="-128"/>
                <a:ea typeface="HGS創英角ｺﾞｼｯｸUB" panose="020B0900000000000000" pitchFamily="50" charset="-128"/>
              </a:rPr>
              <a:t>市町村 国保ヘルスアップ事業</a:t>
            </a:r>
            <a:endParaRPr lang="ja-JP" altLang="en-US" sz="1662"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8" name="正方形/長方形 7"/>
          <p:cNvSpPr/>
          <p:nvPr/>
        </p:nvSpPr>
        <p:spPr>
          <a:xfrm>
            <a:off x="146200" y="2305241"/>
            <a:ext cx="4880421" cy="477054"/>
          </a:xfrm>
          <a:prstGeom prst="rect">
            <a:avLst/>
          </a:prstGeom>
        </p:spPr>
        <p:txBody>
          <a:bodyPr wrap="square">
            <a:spAutoFit/>
          </a:bodyPr>
          <a:lstStyle/>
          <a:p>
            <a:pPr marL="165647" indent="-165647" defTabSz="844357">
              <a:lnSpc>
                <a:spcPts val="1016"/>
              </a:lnSpc>
            </a:pPr>
            <a:r>
              <a:rPr lang="en-US" altLang="ja-JP" sz="923" dirty="0">
                <a:solidFill>
                  <a:prstClr val="black"/>
                </a:solidFill>
                <a:latin typeface="ＭＳ Ｐ明朝" panose="02020600040205080304" pitchFamily="18" charset="-128"/>
                <a:ea typeface="ＭＳ Ｐ明朝" panose="02020600040205080304" pitchFamily="18" charset="-128"/>
              </a:rPr>
              <a:t>※</a:t>
            </a:r>
            <a:r>
              <a:rPr lang="ja-JP" altLang="en-US" sz="923" dirty="0">
                <a:solidFill>
                  <a:prstClr val="black"/>
                </a:solidFill>
                <a:latin typeface="ＭＳ Ｐ明朝" panose="02020600040205080304" pitchFamily="18" charset="-128"/>
                <a:ea typeface="ＭＳ Ｐ明朝" panose="02020600040205080304" pitchFamily="18" charset="-128"/>
              </a:rPr>
              <a:t>　あらかじめ事業区分ごとにストラクチャー指標、プロセス指標、アウトプット指標及びアウトカム</a:t>
            </a: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165647" indent="-165647" defTabSz="844357">
              <a:lnSpc>
                <a:spcPts val="1016"/>
              </a:lnSpc>
            </a:pPr>
            <a:r>
              <a:rPr lang="ja-JP" altLang="en-US" sz="923" dirty="0">
                <a:solidFill>
                  <a:prstClr val="black"/>
                </a:solidFill>
                <a:latin typeface="ＭＳ Ｐ明朝" panose="02020600040205080304" pitchFamily="18" charset="-128"/>
                <a:ea typeface="ＭＳ Ｐ明朝" panose="02020600040205080304" pitchFamily="18" charset="-128"/>
              </a:rPr>
              <a:t>　指標のうち定量的な３つ以上の指標の設定がない場合は６割、２つ以上の指標の設定がない</a:t>
            </a: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165647" indent="-165647" defTabSz="844357">
              <a:lnSpc>
                <a:spcPts val="1016"/>
              </a:lnSpc>
            </a:pPr>
            <a:r>
              <a:rPr lang="ja-JP" altLang="en-US" sz="923" dirty="0">
                <a:solidFill>
                  <a:prstClr val="black"/>
                </a:solidFill>
                <a:latin typeface="ＭＳ Ｐ明朝" panose="02020600040205080304" pitchFamily="18" charset="-128"/>
                <a:ea typeface="ＭＳ Ｐ明朝" panose="02020600040205080304" pitchFamily="18" charset="-128"/>
              </a:rPr>
              <a:t>　場合には５割を限度とする。</a:t>
            </a:r>
          </a:p>
        </p:txBody>
      </p:sp>
      <p:sp>
        <p:nvSpPr>
          <p:cNvPr id="17" name="角丸四角形 16"/>
          <p:cNvSpPr/>
          <p:nvPr/>
        </p:nvSpPr>
        <p:spPr>
          <a:xfrm>
            <a:off x="5080008" y="690078"/>
            <a:ext cx="936681" cy="206377"/>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r>
              <a:rPr lang="ja-JP" altLang="en-US" sz="1200" b="1" dirty="0">
                <a:solidFill>
                  <a:prstClr val="black"/>
                </a:solidFill>
                <a:latin typeface="Calibri"/>
                <a:ea typeface="ＭＳ Ｐゴシック" panose="020B0600070205080204" pitchFamily="50" charset="-128"/>
              </a:rPr>
              <a:t>事業内容</a:t>
            </a:r>
          </a:p>
        </p:txBody>
      </p:sp>
      <p:sp>
        <p:nvSpPr>
          <p:cNvPr id="7" name="スライド番号プレースホルダー 6"/>
          <p:cNvSpPr>
            <a:spLocks noGrp="1"/>
          </p:cNvSpPr>
          <p:nvPr>
            <p:ph type="sldNum" sz="quarter" idx="12"/>
          </p:nvPr>
        </p:nvSpPr>
        <p:spPr>
          <a:xfrm>
            <a:off x="7002203" y="6258311"/>
            <a:ext cx="2133600" cy="337147"/>
          </a:xfrm>
        </p:spPr>
        <p:txBody>
          <a:bodyPr/>
          <a:lstStyle/>
          <a:p>
            <a:pPr defTabSz="844357"/>
            <a:fld id="{EA016F72-2776-42E3-98D1-109F4059D52C}" type="slidenum">
              <a:rPr lang="ja-JP" altLang="en-US" sz="1293">
                <a:solidFill>
                  <a:prstClr val="black">
                    <a:tint val="75000"/>
                  </a:prstClr>
                </a:solidFill>
                <a:latin typeface="Calibri"/>
                <a:ea typeface="ＭＳ Ｐゴシック" panose="020B0600070205080204" pitchFamily="50" charset="-128"/>
              </a:rPr>
              <a:pPr defTabSz="844357"/>
              <a:t>3</a:t>
            </a:fld>
            <a:endParaRPr lang="ja-JP" altLang="en-US" sz="1293" dirty="0">
              <a:solidFill>
                <a:prstClr val="black">
                  <a:tint val="75000"/>
                </a:prstClr>
              </a:solidFill>
              <a:latin typeface="Calibri"/>
              <a:ea typeface="ＭＳ Ｐゴシック" panose="020B0600070205080204" pitchFamily="50" charset="-128"/>
            </a:endParaRPr>
          </a:p>
        </p:txBody>
      </p:sp>
      <p:cxnSp>
        <p:nvCxnSpPr>
          <p:cNvPr id="20" name="直線コネクタ 19"/>
          <p:cNvCxnSpPr/>
          <p:nvPr/>
        </p:nvCxnSpPr>
        <p:spPr>
          <a:xfrm>
            <a:off x="-43882" y="652266"/>
            <a:ext cx="9291710" cy="793"/>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pSp>
        <p:nvGrpSpPr>
          <p:cNvPr id="6" name="グループ化 5"/>
          <p:cNvGrpSpPr/>
          <p:nvPr/>
        </p:nvGrpSpPr>
        <p:grpSpPr>
          <a:xfrm>
            <a:off x="5080008" y="5029458"/>
            <a:ext cx="3977220" cy="1617805"/>
            <a:chOff x="5501577" y="5162274"/>
            <a:chExt cx="4307274" cy="1752061"/>
          </a:xfrm>
        </p:grpSpPr>
        <p:sp>
          <p:nvSpPr>
            <p:cNvPr id="18" name="正方形/長方形 17"/>
            <p:cNvSpPr/>
            <p:nvPr/>
          </p:nvSpPr>
          <p:spPr>
            <a:xfrm>
              <a:off x="5501577" y="5162274"/>
              <a:ext cx="4294737" cy="1616149"/>
            </a:xfrm>
            <a:prstGeom prst="rect">
              <a:avLst/>
            </a:prstGeom>
            <a:solidFill>
              <a:srgbClr val="FFFF66">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2986"/>
              <a:r>
                <a:rPr lang="ja-JP" altLang="en-US" sz="1293" dirty="0">
                  <a:solidFill>
                    <a:prstClr val="black"/>
                  </a:solidFill>
                  <a:latin typeface="ＭＳ Ｐゴシック"/>
                  <a:ea typeface="ＭＳ Ｐゴシック"/>
                </a:rPr>
                <a:t>④</a:t>
              </a:r>
              <a:r>
                <a:rPr lang="en-US" altLang="ja-JP" sz="1293" dirty="0">
                  <a:solidFill>
                    <a:prstClr val="black"/>
                  </a:solidFill>
                  <a:latin typeface="ＭＳ Ｐゴシック"/>
                  <a:ea typeface="ＭＳ Ｐゴシック"/>
                </a:rPr>
                <a:t>【</a:t>
              </a:r>
              <a:r>
                <a:rPr lang="ja-JP" altLang="en-US" sz="1293" dirty="0">
                  <a:solidFill>
                    <a:prstClr val="black"/>
                  </a:solidFill>
                  <a:latin typeface="ＭＳ Ｐゴシック"/>
                  <a:ea typeface="ＭＳ Ｐゴシック"/>
                </a:rPr>
                <a:t>重点</a:t>
              </a:r>
              <a:r>
                <a:rPr lang="en-US" altLang="ja-JP" sz="1293" dirty="0">
                  <a:solidFill>
                    <a:prstClr val="black"/>
                  </a:solidFill>
                  <a:latin typeface="ＭＳ Ｐゴシック"/>
                  <a:ea typeface="ＭＳ Ｐゴシック"/>
                </a:rPr>
                <a:t>】</a:t>
              </a:r>
              <a:r>
                <a:rPr lang="ja-JP" altLang="en-US" sz="1293" dirty="0">
                  <a:solidFill>
                    <a:prstClr val="black"/>
                  </a:solidFill>
                  <a:latin typeface="ＭＳ Ｐゴシック"/>
                  <a:ea typeface="ＭＳ Ｐゴシック"/>
                </a:rPr>
                <a:t>効果的なモデル事業</a:t>
              </a:r>
              <a:endParaRPr lang="en-US" altLang="ja-JP" sz="1293" dirty="0">
                <a:solidFill>
                  <a:prstClr val="black"/>
                </a:solidFill>
                <a:latin typeface="ＭＳ Ｐゴシック"/>
                <a:ea typeface="ＭＳ Ｐゴシック"/>
              </a:endParaRPr>
            </a:p>
            <a:p>
              <a:pPr marL="910323" indent="-834096" defTabSz="842986"/>
              <a:r>
                <a:rPr lang="en-US" altLang="ja-JP" sz="1108" dirty="0">
                  <a:solidFill>
                    <a:prstClr val="black"/>
                  </a:solidFill>
                  <a:latin typeface="ＭＳ ゴシック" panose="020B0609070205080204" pitchFamily="49" charset="-128"/>
                  <a:ea typeface="ＭＳ ゴシック" panose="020B0609070205080204" pitchFamily="49" charset="-128"/>
                </a:rPr>
                <a:t>p)</a:t>
              </a:r>
              <a:r>
                <a:rPr lang="ja-JP" altLang="en-US" sz="1108" dirty="0">
                  <a:solidFill>
                    <a:prstClr val="black"/>
                  </a:solidFill>
                  <a:latin typeface="ＭＳ Ｐゴシック"/>
                  <a:ea typeface="ＭＳ Ｐゴシック"/>
                </a:rPr>
                <a:t>都道府県の指定を受けて実施する先進的な保健事業</a:t>
              </a:r>
              <a:endParaRPr lang="en-US" altLang="ja-JP" sz="1108" dirty="0">
                <a:solidFill>
                  <a:prstClr val="black"/>
                </a:solidFill>
                <a:latin typeface="ＭＳ Ｐゴシック"/>
                <a:ea typeface="ＭＳ Ｐゴシック"/>
              </a:endParaRPr>
            </a:p>
            <a:p>
              <a:pPr marL="910323" indent="-834096" defTabSz="842986"/>
              <a:endParaRPr lang="en-US" altLang="ja-JP" sz="1108" dirty="0">
                <a:solidFill>
                  <a:prstClr val="black"/>
                </a:solidFill>
                <a:latin typeface="ＭＳ Ｐゴシック"/>
                <a:ea typeface="ＭＳ Ｐゴシック"/>
              </a:endParaRPr>
            </a:p>
            <a:p>
              <a:pPr marL="910323" indent="-834096" defTabSz="842986"/>
              <a:endParaRPr lang="en-US" altLang="ja-JP" sz="1108" dirty="0">
                <a:solidFill>
                  <a:prstClr val="black"/>
                </a:solidFill>
                <a:latin typeface="ＭＳ Ｐゴシック"/>
                <a:ea typeface="ＭＳ Ｐゴシック"/>
              </a:endParaRPr>
            </a:p>
            <a:p>
              <a:pPr marL="910323" indent="-834096" defTabSz="842986"/>
              <a:endParaRPr lang="en-US" altLang="ja-JP" sz="1108" dirty="0">
                <a:solidFill>
                  <a:prstClr val="black"/>
                </a:solidFill>
                <a:latin typeface="ＭＳ Ｐゴシック"/>
                <a:ea typeface="ＭＳ Ｐゴシック"/>
              </a:endParaRPr>
            </a:p>
            <a:p>
              <a:pPr marL="910323" indent="-834096" defTabSz="842986"/>
              <a:endParaRPr lang="en-US" altLang="ja-JP" sz="1108" dirty="0">
                <a:solidFill>
                  <a:prstClr val="black"/>
                </a:solidFill>
                <a:latin typeface="ＭＳ Ｐゴシック"/>
                <a:ea typeface="ＭＳ Ｐゴシック"/>
              </a:endParaRPr>
            </a:p>
            <a:p>
              <a:pPr marL="910323" indent="-834096" defTabSz="842986"/>
              <a:endParaRPr lang="en-US" altLang="ja-JP" sz="1108" dirty="0">
                <a:solidFill>
                  <a:prstClr val="black"/>
                </a:solidFill>
                <a:latin typeface="ＭＳ Ｐゴシック"/>
                <a:ea typeface="ＭＳ Ｐゴシック"/>
              </a:endParaRPr>
            </a:p>
            <a:p>
              <a:pPr marL="910323" indent="-834096" defTabSz="842986"/>
              <a:endParaRPr lang="ja-JP" altLang="en-US" sz="1108" dirty="0">
                <a:solidFill>
                  <a:prstClr val="black"/>
                </a:solidFill>
                <a:latin typeface="ＭＳ Ｐゴシック"/>
                <a:ea typeface="ＭＳ Ｐゴシック"/>
              </a:endParaRPr>
            </a:p>
          </p:txBody>
        </p:sp>
        <p:sp>
          <p:nvSpPr>
            <p:cNvPr id="25" name="正方形/長方形 24"/>
            <p:cNvSpPr/>
            <p:nvPr/>
          </p:nvSpPr>
          <p:spPr>
            <a:xfrm>
              <a:off x="5534968" y="5675503"/>
              <a:ext cx="4273883" cy="1238832"/>
            </a:xfrm>
            <a:prstGeom prst="rect">
              <a:avLst/>
            </a:prstGeom>
          </p:spPr>
          <p:txBody>
            <a:bodyPr wrap="square">
              <a:spAutoFit/>
            </a:bodyPr>
            <a:lstStyle/>
            <a:p>
              <a:pPr marL="165647" indent="-165647" defTabSz="844357">
                <a:lnSpc>
                  <a:spcPts val="92"/>
                </a:lnSpc>
              </a:pP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165647" indent="-165647" defTabSz="844357">
                <a:lnSpc>
                  <a:spcPts val="1016"/>
                </a:lnSpc>
              </a:pPr>
              <a:r>
                <a:rPr lang="en-US" altLang="ja-JP" sz="923" dirty="0">
                  <a:solidFill>
                    <a:prstClr val="black"/>
                  </a:solidFill>
                  <a:latin typeface="ＭＳ Ｐ明朝" panose="02020600040205080304" pitchFamily="18" charset="-128"/>
                  <a:ea typeface="ＭＳ Ｐ明朝" panose="02020600040205080304" pitchFamily="18" charset="-128"/>
                </a:rPr>
                <a:t>※</a:t>
              </a:r>
              <a:r>
                <a:rPr lang="ja-JP" altLang="en-US" sz="923" dirty="0">
                  <a:solidFill>
                    <a:prstClr val="black"/>
                  </a:solidFill>
                  <a:latin typeface="ＭＳ Ｐ明朝" panose="02020600040205080304" pitchFamily="18" charset="-128"/>
                  <a:ea typeface="ＭＳ Ｐ明朝" panose="02020600040205080304" pitchFamily="18" charset="-128"/>
                </a:rPr>
                <a:t>　都道府県国保ヘルスアップ支援事業の事業Ｆ</a:t>
              </a:r>
              <a:r>
                <a:rPr lang="en-US" altLang="ja-JP" sz="923" dirty="0">
                  <a:solidFill>
                    <a:prstClr val="black"/>
                  </a:solidFill>
                  <a:latin typeface="ＭＳ Ｐ明朝" panose="02020600040205080304" pitchFamily="18" charset="-128"/>
                  <a:ea typeface="ＭＳ Ｐ明朝" panose="02020600040205080304" pitchFamily="18" charset="-128"/>
                </a:rPr>
                <a:t>【</a:t>
              </a:r>
              <a:r>
                <a:rPr lang="ja-JP" altLang="en-US" sz="923" dirty="0">
                  <a:solidFill>
                    <a:prstClr val="black"/>
                  </a:solidFill>
                  <a:latin typeface="ＭＳ Ｐ明朝" panose="02020600040205080304" pitchFamily="18" charset="-128"/>
                  <a:ea typeface="ＭＳ Ｐ明朝" panose="02020600040205080304" pitchFamily="18" charset="-128"/>
                </a:rPr>
                <a:t>重点</a:t>
              </a:r>
              <a:r>
                <a:rPr lang="en-US" altLang="ja-JP" sz="923" dirty="0">
                  <a:solidFill>
                    <a:prstClr val="black"/>
                  </a:solidFill>
                  <a:latin typeface="ＭＳ Ｐ明朝" panose="02020600040205080304" pitchFamily="18" charset="-128"/>
                  <a:ea typeface="ＭＳ Ｐ明朝" panose="02020600040205080304" pitchFamily="18" charset="-128"/>
                </a:rPr>
                <a:t>】</a:t>
              </a:r>
              <a:r>
                <a:rPr lang="ja-JP" altLang="en-US" sz="923" dirty="0">
                  <a:solidFill>
                    <a:prstClr val="black"/>
                  </a:solidFill>
                  <a:latin typeface="ＭＳ Ｐ明朝" panose="02020600040205080304" pitchFamily="18" charset="-128"/>
                  <a:ea typeface="ＭＳ Ｐ明朝" panose="02020600040205080304" pitchFamily="18" charset="-128"/>
                </a:rPr>
                <a:t>（モデル事業）に</a:t>
              </a: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165647" indent="-165647" defTabSz="844357">
                <a:lnSpc>
                  <a:spcPts val="1016"/>
                </a:lnSpc>
              </a:pPr>
              <a:r>
                <a:rPr lang="ja-JP" altLang="en-US" sz="923" dirty="0">
                  <a:solidFill>
                    <a:prstClr val="black"/>
                  </a:solidFill>
                  <a:latin typeface="ＭＳ Ｐ明朝" panose="02020600040205080304" pitchFamily="18" charset="-128"/>
                  <a:ea typeface="ＭＳ Ｐ明朝" panose="02020600040205080304" pitchFamily="18" charset="-128"/>
                </a:rPr>
                <a:t>　記載された事業例を参照</a:t>
              </a: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165647" indent="-165647" defTabSz="844357">
                <a:lnSpc>
                  <a:spcPts val="462"/>
                </a:lnSpc>
              </a:pP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165647" indent="-165647" defTabSz="844357">
                <a:lnSpc>
                  <a:spcPts val="1016"/>
                </a:lnSpc>
              </a:pPr>
              <a:r>
                <a:rPr lang="en-US" altLang="ja-JP" sz="923" dirty="0">
                  <a:solidFill>
                    <a:prstClr val="black"/>
                  </a:solidFill>
                  <a:latin typeface="ＭＳ Ｐ明朝" panose="02020600040205080304" pitchFamily="18" charset="-128"/>
                  <a:ea typeface="ＭＳ Ｐ明朝" panose="02020600040205080304" pitchFamily="18" charset="-128"/>
                </a:rPr>
                <a:t>※</a:t>
              </a:r>
              <a:r>
                <a:rPr lang="ja-JP" altLang="en-US" sz="923" dirty="0">
                  <a:solidFill>
                    <a:prstClr val="black"/>
                  </a:solidFill>
                  <a:latin typeface="ＭＳ Ｐ明朝" panose="02020600040205080304" pitchFamily="18" charset="-128"/>
                  <a:ea typeface="ＭＳ Ｐ明朝" panose="02020600040205080304" pitchFamily="18" charset="-128"/>
                </a:rPr>
                <a:t>　都道府県と協働で実施しない場合であっても、都道府県の指定を受けた</a:t>
              </a: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165647" indent="-165647" defTabSz="844357">
                <a:lnSpc>
                  <a:spcPts val="1016"/>
                </a:lnSpc>
              </a:pPr>
              <a:r>
                <a:rPr lang="ja-JP" altLang="en-US" sz="923" dirty="0">
                  <a:solidFill>
                    <a:prstClr val="black"/>
                  </a:solidFill>
                  <a:latin typeface="ＭＳ Ｐ明朝" panose="02020600040205080304" pitchFamily="18" charset="-128"/>
                  <a:ea typeface="ＭＳ Ｐ明朝" panose="02020600040205080304" pitchFamily="18" charset="-128"/>
                </a:rPr>
                <a:t>　場合は申請可（複数の市町村が協働で実施する場合など）</a:t>
              </a: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165647" indent="-165647" defTabSz="844357">
                <a:lnSpc>
                  <a:spcPts val="92"/>
                </a:lnSpc>
              </a:pP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79158" indent="-79158" defTabSz="844104">
                <a:lnSpc>
                  <a:spcPts val="462"/>
                </a:lnSpc>
                <a:defRPr/>
              </a:pP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79158" indent="-79158" defTabSz="844104">
                <a:lnSpc>
                  <a:spcPts val="1016"/>
                </a:lnSpc>
                <a:defRPr/>
              </a:pPr>
              <a:r>
                <a:rPr lang="en-US" altLang="ja-JP" sz="923" dirty="0">
                  <a:solidFill>
                    <a:prstClr val="black"/>
                  </a:solidFill>
                  <a:latin typeface="ＭＳ Ｐ明朝" panose="02020600040205080304" pitchFamily="18" charset="-128"/>
                  <a:ea typeface="ＭＳ Ｐ明朝" panose="02020600040205080304" pitchFamily="18" charset="-128"/>
                </a:rPr>
                <a:t>※</a:t>
              </a:r>
              <a:r>
                <a:rPr lang="ja-JP" altLang="en-US" sz="923" dirty="0">
                  <a:solidFill>
                    <a:prstClr val="black"/>
                  </a:solidFill>
                  <a:latin typeface="ＭＳ Ｐ明朝" panose="02020600040205080304" pitchFamily="18" charset="-128"/>
                  <a:ea typeface="ＭＳ Ｐ明朝" panose="02020600040205080304" pitchFamily="18" charset="-128"/>
                </a:rPr>
                <a:t>　都道府県と市町村がそれぞれ費用を負担する場合は市町村の負担部分</a:t>
              </a:r>
              <a:endParaRPr lang="en-US" altLang="ja-JP" sz="923" dirty="0">
                <a:solidFill>
                  <a:prstClr val="black"/>
                </a:solidFill>
                <a:latin typeface="ＭＳ Ｐ明朝" panose="02020600040205080304" pitchFamily="18" charset="-128"/>
                <a:ea typeface="ＭＳ Ｐ明朝" panose="02020600040205080304" pitchFamily="18" charset="-128"/>
              </a:endParaRPr>
            </a:p>
            <a:p>
              <a:pPr marL="79158" indent="-79158" defTabSz="844104">
                <a:lnSpc>
                  <a:spcPts val="1016"/>
                </a:lnSpc>
                <a:defRPr/>
              </a:pPr>
              <a:r>
                <a:rPr lang="ja-JP" altLang="en-US" sz="923" dirty="0">
                  <a:solidFill>
                    <a:prstClr val="black"/>
                  </a:solidFill>
                  <a:latin typeface="ＭＳ Ｐ明朝" panose="02020600040205080304" pitchFamily="18" charset="-128"/>
                  <a:ea typeface="ＭＳ Ｐ明朝" panose="02020600040205080304" pitchFamily="18" charset="-128"/>
                </a:rPr>
                <a:t>　に対して交付</a:t>
              </a:r>
              <a:endParaRPr lang="en-US" altLang="ja-JP" sz="923" dirty="0">
                <a:solidFill>
                  <a:prstClr val="black"/>
                </a:solidFill>
                <a:latin typeface="ＭＳ Ｐ明朝" panose="02020600040205080304" pitchFamily="18" charset="-128"/>
                <a:ea typeface="ＭＳ Ｐ明朝" panose="02020600040205080304" pitchFamily="18" charset="-128"/>
              </a:endParaRPr>
            </a:p>
          </p:txBody>
        </p:sp>
      </p:grpSp>
      <p:grpSp>
        <p:nvGrpSpPr>
          <p:cNvPr id="11" name="グループ化 10"/>
          <p:cNvGrpSpPr/>
          <p:nvPr/>
        </p:nvGrpSpPr>
        <p:grpSpPr>
          <a:xfrm>
            <a:off x="5063720" y="904622"/>
            <a:ext cx="4199894" cy="1527406"/>
            <a:chOff x="5483937" y="695133"/>
            <a:chExt cx="4548427" cy="1654159"/>
          </a:xfrm>
        </p:grpSpPr>
        <p:sp>
          <p:nvSpPr>
            <p:cNvPr id="16" name="正方形/長方形 15"/>
            <p:cNvSpPr/>
            <p:nvPr/>
          </p:nvSpPr>
          <p:spPr>
            <a:xfrm>
              <a:off x="5483937" y="695133"/>
              <a:ext cx="4312377" cy="1654159"/>
            </a:xfrm>
            <a:prstGeom prst="rect">
              <a:avLst/>
            </a:prstGeom>
            <a:solidFill>
              <a:srgbClr val="FFCCFF"/>
            </a:solidFill>
          </p:spPr>
          <p:txBody>
            <a:bodyPr wrap="square">
              <a:spAutoFit/>
            </a:bodyPr>
            <a:lstStyle/>
            <a:p>
              <a:pPr defTabSz="842986"/>
              <a:r>
                <a:rPr lang="ja-JP" altLang="ja-JP" sz="1293" dirty="0">
                  <a:solidFill>
                    <a:prstClr val="black"/>
                  </a:solidFill>
                  <a:latin typeface="ＭＳ Ｐゴシック"/>
                  <a:ea typeface="ＭＳ Ｐゴシック"/>
                </a:rPr>
                <a:t>①</a:t>
              </a:r>
              <a:r>
                <a:rPr lang="en-US" altLang="ja-JP" sz="1293" dirty="0">
                  <a:solidFill>
                    <a:prstClr val="black"/>
                  </a:solidFill>
                  <a:latin typeface="ＭＳ Ｐゴシック"/>
                  <a:ea typeface="ＭＳ Ｐゴシック"/>
                </a:rPr>
                <a:t> 【</a:t>
              </a:r>
              <a:r>
                <a:rPr lang="ja-JP" altLang="en-US" sz="1293" dirty="0">
                  <a:solidFill>
                    <a:prstClr val="black"/>
                  </a:solidFill>
                  <a:latin typeface="ＭＳ Ｐゴシック"/>
                  <a:ea typeface="ＭＳ Ｐゴシック"/>
                </a:rPr>
                <a:t>重点</a:t>
              </a:r>
              <a:r>
                <a:rPr lang="en-US" altLang="ja-JP" sz="1293" dirty="0">
                  <a:solidFill>
                    <a:prstClr val="black"/>
                  </a:solidFill>
                  <a:latin typeface="ＭＳ Ｐゴシック"/>
                  <a:ea typeface="ＭＳ Ｐゴシック"/>
                </a:rPr>
                <a:t>】</a:t>
              </a:r>
              <a:r>
                <a:rPr lang="ja-JP" altLang="en-US" sz="1293" dirty="0">
                  <a:solidFill>
                    <a:prstClr val="black"/>
                  </a:solidFill>
                  <a:latin typeface="ＭＳ Ｐゴシック"/>
                  <a:ea typeface="ＭＳ Ｐゴシック"/>
                </a:rPr>
                <a:t>国が特に推進する生活習慣病予防対策　</a:t>
              </a:r>
              <a:endParaRPr lang="en-US" altLang="ja-JP" sz="1293" dirty="0">
                <a:solidFill>
                  <a:prstClr val="black"/>
                </a:solidFill>
                <a:latin typeface="ＭＳ Ｐゴシック"/>
                <a:ea typeface="ＭＳ Ｐゴシック"/>
              </a:endParaRPr>
            </a:p>
            <a:p>
              <a:pPr defTabSz="842986"/>
              <a:r>
                <a:rPr lang="ja-JP" altLang="en-US" sz="1293" dirty="0">
                  <a:solidFill>
                    <a:prstClr val="black"/>
                  </a:solidFill>
                  <a:latin typeface="ＭＳ Ｐゴシック"/>
                  <a:ea typeface="ＭＳ Ｐゴシック"/>
                </a:rPr>
                <a:t>　</a:t>
              </a:r>
              <a:r>
                <a:rPr lang="en-US" altLang="ja-JP" sz="1108" dirty="0">
                  <a:solidFill>
                    <a:prstClr val="black"/>
                  </a:solidFill>
                  <a:latin typeface="ＭＳ Ｐゴシック"/>
                  <a:ea typeface="ＭＳ Ｐゴシック"/>
                </a:rPr>
                <a:t>※a</a:t>
              </a:r>
              <a:r>
                <a:rPr lang="ja-JP" altLang="en-US" sz="1108" dirty="0">
                  <a:solidFill>
                    <a:prstClr val="black"/>
                  </a:solidFill>
                  <a:latin typeface="ＭＳ Ｐゴシック"/>
                  <a:ea typeface="ＭＳ Ｐゴシック"/>
                </a:rPr>
                <a:t>）～</a:t>
              </a:r>
              <a:r>
                <a:rPr lang="en-US" altLang="ja-JP" sz="1108" dirty="0">
                  <a:solidFill>
                    <a:prstClr val="black"/>
                  </a:solidFill>
                  <a:latin typeface="ＭＳ Ｐゴシック"/>
                  <a:ea typeface="ＭＳ Ｐゴシック"/>
                </a:rPr>
                <a:t>f</a:t>
              </a:r>
              <a:r>
                <a:rPr lang="ja-JP" altLang="en-US" sz="1108" dirty="0">
                  <a:solidFill>
                    <a:prstClr val="black"/>
                  </a:solidFill>
                  <a:latin typeface="ＭＳ Ｐゴシック"/>
                  <a:ea typeface="ＭＳ Ｐゴシック"/>
                </a:rPr>
                <a:t>）までは必須事業とし、</a:t>
              </a:r>
              <a:r>
                <a:rPr lang="en-US" altLang="ja-JP" sz="1108" dirty="0">
                  <a:solidFill>
                    <a:prstClr val="black"/>
                  </a:solidFill>
                  <a:latin typeface="ＭＳ Ｐゴシック"/>
                  <a:ea typeface="ＭＳ Ｐゴシック"/>
                </a:rPr>
                <a:t>1</a:t>
              </a:r>
              <a:r>
                <a:rPr lang="ja-JP" altLang="en-US" sz="1108" dirty="0">
                  <a:solidFill>
                    <a:prstClr val="black"/>
                  </a:solidFill>
                  <a:latin typeface="ＭＳ Ｐゴシック"/>
                  <a:ea typeface="ＭＳ Ｐゴシック"/>
                </a:rPr>
                <a:t>事業は実施する</a:t>
              </a:r>
              <a:endParaRPr lang="en-US" altLang="ja-JP" sz="1293" dirty="0">
                <a:solidFill>
                  <a:prstClr val="black"/>
                </a:solidFill>
                <a:latin typeface="ＭＳ Ｐゴシック"/>
                <a:ea typeface="ＭＳ Ｐゴシック"/>
              </a:endParaRPr>
            </a:p>
            <a:p>
              <a:pPr defTabSz="842986"/>
              <a:r>
                <a:rPr lang="ja-JP" altLang="en-US" sz="1200" dirty="0">
                  <a:solidFill>
                    <a:prstClr val="black"/>
                  </a:solidFill>
                  <a:latin typeface="ＭＳ Ｐゴシック"/>
                  <a:ea typeface="ＭＳ Ｐゴシック"/>
                </a:rPr>
                <a:t>　</a:t>
              </a:r>
              <a:r>
                <a:rPr lang="en-US" altLang="ja-JP" sz="1108" dirty="0">
                  <a:solidFill>
                    <a:prstClr val="black"/>
                  </a:solidFill>
                  <a:latin typeface="ＭＳ ゴシック" panose="020B0609070205080204" pitchFamily="49" charset="-128"/>
                  <a:ea typeface="ＭＳ ゴシック" panose="020B0609070205080204" pitchFamily="49" charset="-128"/>
                </a:rPr>
                <a:t>a)</a:t>
              </a:r>
              <a:r>
                <a:rPr lang="ja-JP" altLang="en-US" sz="1108" dirty="0">
                  <a:solidFill>
                    <a:prstClr val="black"/>
                  </a:solidFill>
                  <a:latin typeface="ＭＳ Ｐゴシック"/>
                  <a:ea typeface="ＭＳ Ｐゴシック"/>
                </a:rPr>
                <a:t>特定健診未受診者対策</a:t>
              </a:r>
              <a:endParaRPr lang="en-US" altLang="ja-JP" sz="1108" dirty="0">
                <a:solidFill>
                  <a:prstClr val="black"/>
                </a:solidFill>
                <a:latin typeface="ＭＳ Ｐゴシック"/>
                <a:ea typeface="ＭＳ Ｐゴシック"/>
              </a:endParaRPr>
            </a:p>
            <a:p>
              <a:pPr defTabSz="842986"/>
              <a:r>
                <a:rPr lang="ja-JP" altLang="en-US" sz="1108" dirty="0">
                  <a:solidFill>
                    <a:prstClr val="black"/>
                  </a:solidFill>
                  <a:latin typeface="ＭＳ Ｐゴシック"/>
                  <a:ea typeface="ＭＳ Ｐゴシック"/>
                </a:rPr>
                <a:t>　</a:t>
              </a:r>
              <a:r>
                <a:rPr lang="en-US" altLang="ja-JP" sz="1108" dirty="0">
                  <a:solidFill>
                    <a:prstClr val="black"/>
                  </a:solidFill>
                  <a:latin typeface="ＭＳ ゴシック" panose="020B0609070205080204" pitchFamily="49" charset="-128"/>
                  <a:ea typeface="ＭＳ ゴシック" panose="020B0609070205080204" pitchFamily="49" charset="-128"/>
                </a:rPr>
                <a:t>b)</a:t>
              </a:r>
              <a:r>
                <a:rPr lang="ja-JP" altLang="en-US" sz="1108" dirty="0">
                  <a:solidFill>
                    <a:prstClr val="black"/>
                  </a:solidFill>
                  <a:latin typeface="ＭＳ Ｐゴシック"/>
                  <a:ea typeface="ＭＳ Ｐゴシック"/>
                </a:rPr>
                <a:t>特定保健指導未利用者対策</a:t>
              </a:r>
              <a:endParaRPr lang="en-US" altLang="ja-JP" sz="1108" dirty="0">
                <a:solidFill>
                  <a:prstClr val="black"/>
                </a:solidFill>
                <a:latin typeface="ＭＳ Ｐゴシック"/>
                <a:ea typeface="ＭＳ Ｐゴシック"/>
              </a:endParaRPr>
            </a:p>
            <a:p>
              <a:pPr defTabSz="842986"/>
              <a:r>
                <a:rPr lang="ja-JP" altLang="en-US" sz="1108" dirty="0">
                  <a:solidFill>
                    <a:prstClr val="black"/>
                  </a:solidFill>
                  <a:latin typeface="ＭＳ Ｐゴシック"/>
                  <a:ea typeface="ＭＳ Ｐゴシック"/>
                </a:rPr>
                <a:t>　</a:t>
              </a:r>
              <a:r>
                <a:rPr lang="en-US" altLang="ja-JP" sz="1108" dirty="0">
                  <a:solidFill>
                    <a:prstClr val="black"/>
                  </a:solidFill>
                  <a:latin typeface="ＭＳ ゴシック" panose="020B0609070205080204" pitchFamily="49" charset="-128"/>
                  <a:ea typeface="ＭＳ ゴシック" panose="020B0609070205080204" pitchFamily="49" charset="-128"/>
                </a:rPr>
                <a:t>c)</a:t>
              </a:r>
              <a:r>
                <a:rPr lang="ja-JP" altLang="en-US" sz="1108" dirty="0">
                  <a:solidFill>
                    <a:prstClr val="black"/>
                  </a:solidFill>
                  <a:latin typeface="ＭＳ Ｐゴシック"/>
                  <a:ea typeface="ＭＳ Ｐゴシック"/>
                </a:rPr>
                <a:t>受診勧奨判定値を超えている者への受診勧奨　</a:t>
              </a:r>
              <a:endParaRPr lang="en-US" altLang="ja-JP" sz="1108" dirty="0">
                <a:solidFill>
                  <a:prstClr val="black"/>
                </a:solidFill>
                <a:latin typeface="ＭＳ Ｐゴシック"/>
                <a:ea typeface="ＭＳ Ｐゴシック"/>
              </a:endParaRPr>
            </a:p>
            <a:p>
              <a:pPr defTabSz="842986"/>
              <a:r>
                <a:rPr lang="ja-JP" altLang="en-US" sz="1108" dirty="0">
                  <a:solidFill>
                    <a:prstClr val="black"/>
                  </a:solidFill>
                  <a:latin typeface="ＭＳ Ｐゴシック"/>
                  <a:ea typeface="ＭＳ Ｐゴシック"/>
                </a:rPr>
                <a:t>　</a:t>
              </a:r>
              <a:r>
                <a:rPr lang="en-US" altLang="ja-JP" sz="1108" dirty="0">
                  <a:solidFill>
                    <a:prstClr val="black"/>
                  </a:solidFill>
                  <a:latin typeface="ＭＳ ゴシック" panose="020B0609070205080204" pitchFamily="49" charset="-128"/>
                  <a:ea typeface="ＭＳ ゴシック" panose="020B0609070205080204" pitchFamily="49" charset="-128"/>
                </a:rPr>
                <a:t>d)</a:t>
              </a:r>
              <a:r>
                <a:rPr lang="ja-JP" altLang="en-US" sz="1108" dirty="0">
                  <a:solidFill>
                    <a:prstClr val="black"/>
                  </a:solidFill>
                  <a:latin typeface="ＭＳ Ｐゴシック"/>
                  <a:ea typeface="ＭＳ Ｐゴシック"/>
                </a:rPr>
                <a:t>特定健診継続受診対策</a:t>
              </a:r>
              <a:endParaRPr lang="en-US" altLang="ja-JP" sz="1108" dirty="0">
                <a:solidFill>
                  <a:prstClr val="black"/>
                </a:solidFill>
                <a:latin typeface="ＭＳ Ｐゴシック"/>
                <a:ea typeface="ＭＳ Ｐゴシック"/>
              </a:endParaRPr>
            </a:p>
            <a:p>
              <a:pPr defTabSz="842986"/>
              <a:r>
                <a:rPr lang="ja-JP" altLang="en-US" sz="1108" dirty="0">
                  <a:solidFill>
                    <a:prstClr val="black"/>
                  </a:solidFill>
                  <a:latin typeface="ＭＳ Ｐゴシック"/>
                  <a:ea typeface="ＭＳ Ｐゴシック"/>
                </a:rPr>
                <a:t>　</a:t>
              </a:r>
              <a:r>
                <a:rPr lang="en-US" altLang="ja-JP" sz="1108" dirty="0">
                  <a:solidFill>
                    <a:prstClr val="black"/>
                  </a:solidFill>
                  <a:latin typeface="ＭＳ ゴシック" panose="020B0609070205080204" pitchFamily="49" charset="-128"/>
                  <a:ea typeface="ＭＳ ゴシック" panose="020B0609070205080204" pitchFamily="49" charset="-128"/>
                </a:rPr>
                <a:t>e)</a:t>
              </a:r>
              <a:r>
                <a:rPr lang="ja-JP" altLang="en-US" sz="1108" dirty="0">
                  <a:solidFill>
                    <a:prstClr val="black"/>
                  </a:solidFill>
                  <a:latin typeface="ＭＳ Ｐゴシック"/>
                  <a:ea typeface="ＭＳ Ｐゴシック"/>
                </a:rPr>
                <a:t>早期介入保健指導事業</a:t>
              </a:r>
              <a:endParaRPr lang="en-US" altLang="ja-JP" sz="1108" dirty="0">
                <a:solidFill>
                  <a:prstClr val="black"/>
                </a:solidFill>
                <a:latin typeface="ＭＳ Ｐゴシック"/>
                <a:ea typeface="ＭＳ Ｐゴシック"/>
              </a:endParaRPr>
            </a:p>
            <a:p>
              <a:pPr defTabSz="842986"/>
              <a:r>
                <a:rPr lang="ja-JP" altLang="en-US" sz="1108" dirty="0">
                  <a:solidFill>
                    <a:prstClr val="black"/>
                  </a:solidFill>
                  <a:latin typeface="ＭＳ Ｐゴシック"/>
                  <a:ea typeface="ＭＳ Ｐゴシック"/>
                </a:rPr>
                <a:t>　</a:t>
              </a:r>
              <a:r>
                <a:rPr lang="en-US" altLang="ja-JP" sz="1108" dirty="0">
                  <a:solidFill>
                    <a:prstClr val="black"/>
                  </a:solidFill>
                  <a:latin typeface="ＭＳ ゴシック" panose="020B0609070205080204" pitchFamily="49" charset="-128"/>
                  <a:ea typeface="ＭＳ ゴシック" panose="020B0609070205080204" pitchFamily="49" charset="-128"/>
                </a:rPr>
                <a:t>f)</a:t>
              </a:r>
              <a:r>
                <a:rPr lang="ja-JP" altLang="ja-JP" sz="1108" dirty="0">
                  <a:solidFill>
                    <a:prstClr val="black"/>
                  </a:solidFill>
                  <a:latin typeface="ＭＳ Ｐゴシック"/>
                  <a:ea typeface="ＭＳ Ｐゴシック"/>
                </a:rPr>
                <a:t>特定健診</a:t>
              </a:r>
              <a:r>
                <a:rPr lang="en-US" altLang="ja-JP" sz="1108" dirty="0">
                  <a:solidFill>
                    <a:prstClr val="black"/>
                  </a:solidFill>
                  <a:latin typeface="ＭＳ Ｐゴシック"/>
                  <a:ea typeface="ＭＳ Ｐゴシック"/>
                </a:rPr>
                <a:t>40</a:t>
              </a:r>
              <a:r>
                <a:rPr lang="ja-JP" altLang="ja-JP" sz="1108" dirty="0">
                  <a:solidFill>
                    <a:prstClr val="black"/>
                  </a:solidFill>
                  <a:latin typeface="ＭＳ Ｐゴシック"/>
                  <a:ea typeface="ＭＳ Ｐゴシック"/>
                </a:rPr>
                <a:t>歳前勧奨</a:t>
              </a:r>
              <a:endParaRPr lang="en-US" altLang="ja-JP" sz="1108" dirty="0">
                <a:solidFill>
                  <a:prstClr val="black"/>
                </a:solidFill>
                <a:latin typeface="ＭＳ Ｐゴシック"/>
                <a:ea typeface="ＭＳ Ｐゴシック"/>
              </a:endParaRPr>
            </a:p>
          </p:txBody>
        </p:sp>
        <p:sp>
          <p:nvSpPr>
            <p:cNvPr id="21" name="正方形/長方形 20"/>
            <p:cNvSpPr/>
            <p:nvPr/>
          </p:nvSpPr>
          <p:spPr>
            <a:xfrm>
              <a:off x="8911088" y="1581511"/>
              <a:ext cx="1121276" cy="253809"/>
            </a:xfrm>
            <a:prstGeom prst="rect">
              <a:avLst/>
            </a:prstGeom>
          </p:spPr>
          <p:txBody>
            <a:bodyPr wrap="square">
              <a:spAutoFit/>
            </a:bodyPr>
            <a:lstStyle/>
            <a:p>
              <a:pPr marL="910323" indent="-910323" defTabSz="844357"/>
              <a:r>
                <a:rPr lang="en-US" altLang="ja-JP" sz="923" dirty="0">
                  <a:solidFill>
                    <a:prstClr val="black"/>
                  </a:solidFill>
                  <a:latin typeface="ＭＳ Ｐゴシック"/>
                  <a:ea typeface="ＭＳ Ｐゴシック"/>
                </a:rPr>
                <a:t>※</a:t>
              </a:r>
              <a:r>
                <a:rPr lang="ja-JP" altLang="en-US" sz="923" dirty="0">
                  <a:solidFill>
                    <a:prstClr val="black"/>
                  </a:solidFill>
                  <a:latin typeface="ＭＳ Ｐゴシック"/>
                  <a:ea typeface="ＭＳ Ｐゴシック"/>
                </a:rPr>
                <a:t>必須事業</a:t>
              </a:r>
              <a:endParaRPr lang="en-US" altLang="ja-JP" sz="923" dirty="0">
                <a:solidFill>
                  <a:prstClr val="black"/>
                </a:solidFill>
                <a:latin typeface="ＭＳ Ｐゴシック"/>
                <a:ea typeface="ＭＳ Ｐゴシック"/>
              </a:endParaRPr>
            </a:p>
          </p:txBody>
        </p:sp>
        <p:sp>
          <p:nvSpPr>
            <p:cNvPr id="5" name="右大かっこ 4"/>
            <p:cNvSpPr/>
            <p:nvPr/>
          </p:nvSpPr>
          <p:spPr>
            <a:xfrm>
              <a:off x="8738618" y="1214225"/>
              <a:ext cx="172470" cy="1028643"/>
            </a:xfrm>
            <a:prstGeom prst="rightBracket">
              <a:avLst>
                <a:gd name="adj" fmla="val 36904"/>
              </a:avLst>
            </a:prstGeom>
          </p:spPr>
          <p:style>
            <a:lnRef idx="1">
              <a:schemeClr val="dk1"/>
            </a:lnRef>
            <a:fillRef idx="0">
              <a:schemeClr val="dk1"/>
            </a:fillRef>
            <a:effectRef idx="0">
              <a:schemeClr val="dk1"/>
            </a:effectRef>
            <a:fontRef idx="minor">
              <a:schemeClr val="tx1"/>
            </a:fontRef>
          </p:style>
          <p:txBody>
            <a:bodyPr rtlCol="0" anchor="ctr"/>
            <a:lstStyle/>
            <a:p>
              <a:pPr algn="ctr" defTabSz="844357"/>
              <a:endParaRPr lang="ja-JP" altLang="en-US" sz="1662">
                <a:solidFill>
                  <a:prstClr val="black"/>
                </a:solidFill>
                <a:latin typeface="Calibri"/>
                <a:ea typeface="ＭＳ Ｐゴシック" panose="020B0600070205080204" pitchFamily="50" charset="-128"/>
              </a:endParaRPr>
            </a:p>
          </p:txBody>
        </p:sp>
      </p:grpSp>
      <p:sp>
        <p:nvSpPr>
          <p:cNvPr id="10" name="テキスト ボックス 9"/>
          <p:cNvSpPr txBox="1"/>
          <p:nvPr/>
        </p:nvSpPr>
        <p:spPr>
          <a:xfrm>
            <a:off x="2468" y="689523"/>
            <a:ext cx="5127909" cy="1249637"/>
          </a:xfrm>
          <a:prstGeom prst="rect">
            <a:avLst/>
          </a:prstGeom>
          <a:noFill/>
        </p:spPr>
        <p:txBody>
          <a:bodyPr wrap="square" rtlCol="0">
            <a:spAutoFit/>
          </a:bodyPr>
          <a:lstStyle/>
          <a:p>
            <a:pPr defTabSz="844104">
              <a:defRPr/>
            </a:pPr>
            <a:r>
              <a:rPr lang="ja-JP" altLang="en-US" sz="1108" b="1" dirty="0">
                <a:solidFill>
                  <a:prstClr val="black"/>
                </a:solidFill>
                <a:latin typeface="ＭＳ Ｐゴシック"/>
                <a:ea typeface="ＭＳ Ｐゴシック"/>
              </a:rPr>
              <a:t>　</a:t>
            </a:r>
            <a:r>
              <a:rPr lang="ja-JP" altLang="en-US" sz="1108" b="1" u="sng" dirty="0">
                <a:solidFill>
                  <a:prstClr val="black"/>
                </a:solidFill>
                <a:latin typeface="ＭＳ Ｐゴシック"/>
                <a:ea typeface="ＭＳ Ｐゴシック"/>
              </a:rPr>
              <a:t>国保ヘルスアップ事業（Ａ）</a:t>
            </a:r>
            <a:endParaRPr lang="en-US" altLang="ja-JP" sz="1108" b="1" u="sng" dirty="0">
              <a:solidFill>
                <a:prstClr val="black"/>
              </a:solidFill>
              <a:latin typeface="ＭＳ Ｐゴシック"/>
              <a:ea typeface="ＭＳ Ｐゴシック"/>
            </a:endParaRPr>
          </a:p>
          <a:p>
            <a:pPr defTabSz="844104">
              <a:lnSpc>
                <a:spcPts val="462"/>
              </a:lnSpc>
              <a:defRPr/>
            </a:pPr>
            <a:endParaRPr lang="en-US" altLang="ja-JP" sz="1108" b="1" dirty="0">
              <a:solidFill>
                <a:prstClr val="black"/>
              </a:solidFill>
              <a:latin typeface="ＭＳ Ｐゴシック"/>
              <a:ea typeface="ＭＳ Ｐゴシック"/>
            </a:endParaRPr>
          </a:p>
          <a:p>
            <a:pPr defTabSz="844104">
              <a:defRPr/>
            </a:pPr>
            <a:r>
              <a:rPr lang="ja-JP" altLang="en-US" sz="1016" b="1" dirty="0">
                <a:solidFill>
                  <a:prstClr val="black"/>
                </a:solidFill>
                <a:latin typeface="ＭＳ Ｐゴシック"/>
                <a:ea typeface="ＭＳ Ｐゴシック"/>
              </a:rPr>
              <a:t>　</a:t>
            </a:r>
            <a:r>
              <a:rPr lang="en-US" altLang="ja-JP" sz="1016" b="1" dirty="0">
                <a:solidFill>
                  <a:prstClr val="black"/>
                </a:solidFill>
                <a:latin typeface="ＭＳ Ｐゴシック"/>
                <a:ea typeface="ＭＳ Ｐゴシック"/>
              </a:rPr>
              <a:t>【</a:t>
            </a:r>
            <a:r>
              <a:rPr lang="ja-JP" altLang="en-US" sz="1016" b="1" dirty="0">
                <a:solidFill>
                  <a:prstClr val="black"/>
                </a:solidFill>
                <a:latin typeface="ＭＳ Ｐゴシック"/>
                <a:ea typeface="ＭＳ Ｐゴシック"/>
              </a:rPr>
              <a:t>申請要件</a:t>
            </a:r>
            <a:r>
              <a:rPr lang="en-US" altLang="ja-JP" sz="1016" b="1" dirty="0">
                <a:solidFill>
                  <a:prstClr val="black"/>
                </a:solidFill>
                <a:latin typeface="ＭＳ Ｐゴシック"/>
                <a:ea typeface="ＭＳ Ｐゴシック"/>
              </a:rPr>
              <a:t>】</a:t>
            </a:r>
          </a:p>
          <a:p>
            <a:pPr defTabSz="844104">
              <a:lnSpc>
                <a:spcPts val="277"/>
              </a:lnSpc>
              <a:defRPr/>
            </a:pPr>
            <a:endParaRPr lang="en-US" altLang="ja-JP" sz="1108" b="1" dirty="0">
              <a:solidFill>
                <a:prstClr val="black"/>
              </a:solidFill>
              <a:latin typeface="ＭＳ Ｐゴシック"/>
              <a:ea typeface="ＭＳ Ｐゴシック"/>
            </a:endParaRPr>
          </a:p>
          <a:p>
            <a:pPr indent="76227" defTabSz="844357"/>
            <a:r>
              <a:rPr lang="ja-JP" altLang="en-US" sz="1016" dirty="0">
                <a:solidFill>
                  <a:prstClr val="black"/>
                </a:solidFill>
                <a:latin typeface="ＭＳ Ｐゴシック"/>
                <a:ea typeface="ＭＳ Ｐゴシック"/>
              </a:rPr>
              <a:t>○　右記の事業①～③のうち、いずれかの事業を実施すること。ただし、事業①の必須事　</a:t>
            </a:r>
            <a:endParaRPr lang="en-US" altLang="ja-JP" sz="1016" dirty="0">
              <a:solidFill>
                <a:prstClr val="black"/>
              </a:solidFill>
              <a:latin typeface="ＭＳ Ｐゴシック"/>
              <a:ea typeface="ＭＳ Ｐゴシック"/>
            </a:endParaRPr>
          </a:p>
          <a:p>
            <a:pPr indent="76227" defTabSz="844357"/>
            <a:r>
              <a:rPr lang="ja-JP" altLang="en-US" sz="1016" dirty="0">
                <a:solidFill>
                  <a:prstClr val="black"/>
                </a:solidFill>
                <a:latin typeface="ＭＳ Ｐゴシック"/>
                <a:ea typeface="ＭＳ Ｐゴシック"/>
              </a:rPr>
              <a:t>　業から、少なくとも１つの事業を実施すること。</a:t>
            </a:r>
            <a:endParaRPr lang="en-US" altLang="ja-JP" sz="1016" dirty="0">
              <a:solidFill>
                <a:prstClr val="black"/>
              </a:solidFill>
              <a:latin typeface="ＭＳ Ｐゴシック"/>
              <a:ea typeface="ＭＳ Ｐゴシック"/>
            </a:endParaRPr>
          </a:p>
          <a:p>
            <a:pPr indent="76227" defTabSz="844357">
              <a:lnSpc>
                <a:spcPts val="277"/>
              </a:lnSpc>
            </a:pPr>
            <a:endParaRPr lang="en-US" altLang="ja-JP" sz="1016" dirty="0">
              <a:solidFill>
                <a:prstClr val="black"/>
              </a:solidFill>
              <a:latin typeface="ＭＳ Ｐゴシック"/>
              <a:ea typeface="ＭＳ Ｐゴシック"/>
            </a:endParaRPr>
          </a:p>
          <a:p>
            <a:pPr indent="76227" defTabSz="844357"/>
            <a:r>
              <a:rPr lang="ja-JP" altLang="en-US" sz="1016" dirty="0">
                <a:solidFill>
                  <a:prstClr val="black"/>
                </a:solidFill>
                <a:latin typeface="ＭＳ Ｐゴシック"/>
                <a:ea typeface="ＭＳ Ｐゴシック"/>
              </a:rPr>
              <a:t>○　年度内に事業を完了すること。</a:t>
            </a:r>
            <a:endParaRPr lang="en-US" altLang="ja-JP" sz="1016" dirty="0">
              <a:solidFill>
                <a:prstClr val="black"/>
              </a:solidFill>
              <a:latin typeface="ＭＳ Ｐゴシック"/>
              <a:ea typeface="ＭＳ Ｐゴシック"/>
            </a:endParaRPr>
          </a:p>
          <a:p>
            <a:pPr indent="76227" defTabSz="844357">
              <a:lnSpc>
                <a:spcPts val="462"/>
              </a:lnSpc>
            </a:pPr>
            <a:endParaRPr lang="en-US" altLang="ja-JP" sz="277" dirty="0">
              <a:solidFill>
                <a:prstClr val="black"/>
              </a:solidFill>
              <a:latin typeface="ＭＳ Ｐゴシック"/>
              <a:ea typeface="ＭＳ Ｐゴシック"/>
            </a:endParaRPr>
          </a:p>
          <a:p>
            <a:pPr marL="1074503" indent="-998277" defTabSz="844357"/>
            <a:r>
              <a:rPr lang="en-US" altLang="ja-JP" sz="1016" b="1" dirty="0">
                <a:solidFill>
                  <a:prstClr val="black"/>
                </a:solidFill>
                <a:latin typeface="ＭＳ Ｐゴシック"/>
                <a:ea typeface="ＭＳ Ｐゴシック"/>
              </a:rPr>
              <a:t>【</a:t>
            </a:r>
            <a:r>
              <a:rPr lang="ja-JP" altLang="en-US" sz="1016" b="1" dirty="0">
                <a:solidFill>
                  <a:prstClr val="black"/>
                </a:solidFill>
                <a:latin typeface="ＭＳ Ｐゴシック"/>
                <a:ea typeface="ＭＳ Ｐゴシック"/>
              </a:rPr>
              <a:t>交付限度額</a:t>
            </a:r>
            <a:r>
              <a:rPr lang="en-US" altLang="ja-JP" sz="1016" b="1" dirty="0">
                <a:solidFill>
                  <a:prstClr val="black"/>
                </a:solidFill>
                <a:latin typeface="ＭＳ Ｐゴシック"/>
                <a:ea typeface="ＭＳ Ｐゴシック"/>
              </a:rPr>
              <a:t>】</a:t>
            </a:r>
            <a:r>
              <a:rPr lang="ja-JP" altLang="en-US" sz="1016" b="1" dirty="0">
                <a:solidFill>
                  <a:prstClr val="black"/>
                </a:solidFill>
                <a:latin typeface="ＭＳ Ｐゴシック"/>
                <a:ea typeface="ＭＳ Ｐゴシック"/>
              </a:rPr>
              <a:t>（補助率</a:t>
            </a:r>
            <a:r>
              <a:rPr lang="en-US" altLang="ja-JP" sz="1016" b="1" dirty="0">
                <a:solidFill>
                  <a:prstClr val="black"/>
                </a:solidFill>
                <a:latin typeface="ＭＳ Ｐゴシック"/>
                <a:ea typeface="ＭＳ Ｐゴシック"/>
              </a:rPr>
              <a:t>10/10</a:t>
            </a:r>
            <a:r>
              <a:rPr lang="ja-JP" altLang="en-US" sz="1016" b="1" dirty="0">
                <a:solidFill>
                  <a:prstClr val="black"/>
                </a:solidFill>
                <a:latin typeface="ＭＳ Ｐゴシック"/>
                <a:ea typeface="ＭＳ Ｐゴシック"/>
              </a:rPr>
              <a:t>）</a:t>
            </a:r>
            <a:r>
              <a:rPr lang="ja-JP" altLang="en-US" sz="1016" dirty="0">
                <a:solidFill>
                  <a:prstClr val="black"/>
                </a:solidFill>
                <a:latin typeface="ＭＳ Ｐゴシック"/>
                <a:ea typeface="ＭＳ Ｐゴシック"/>
              </a:rPr>
              <a:t>　</a:t>
            </a:r>
            <a:endParaRPr lang="en-US" altLang="ja-JP" sz="1016" dirty="0">
              <a:solidFill>
                <a:prstClr val="black"/>
              </a:solidFill>
              <a:latin typeface="ＭＳ Ｐゴシック"/>
              <a:ea typeface="ＭＳ Ｐゴシック"/>
            </a:endParaRPr>
          </a:p>
        </p:txBody>
      </p:sp>
      <p:sp>
        <p:nvSpPr>
          <p:cNvPr id="23" name="テキスト ボックス 22"/>
          <p:cNvSpPr txBox="1"/>
          <p:nvPr/>
        </p:nvSpPr>
        <p:spPr>
          <a:xfrm>
            <a:off x="53275" y="2779748"/>
            <a:ext cx="5077101" cy="1870512"/>
          </a:xfrm>
          <a:prstGeom prst="rect">
            <a:avLst/>
          </a:prstGeom>
          <a:noFill/>
        </p:spPr>
        <p:txBody>
          <a:bodyPr wrap="square" rtlCol="0">
            <a:spAutoFit/>
          </a:bodyPr>
          <a:lstStyle/>
          <a:p>
            <a:pPr defTabSz="844104">
              <a:defRPr/>
            </a:pPr>
            <a:r>
              <a:rPr lang="ja-JP" altLang="en-US" sz="739" b="1" dirty="0">
                <a:solidFill>
                  <a:prstClr val="black"/>
                </a:solidFill>
                <a:latin typeface="ＭＳ Ｐゴシック"/>
                <a:ea typeface="ＭＳ Ｐゴシック"/>
              </a:rPr>
              <a:t>　</a:t>
            </a:r>
            <a:r>
              <a:rPr lang="ja-JP" altLang="en-US" sz="1108" b="1" u="sng" dirty="0">
                <a:solidFill>
                  <a:prstClr val="black"/>
                </a:solidFill>
                <a:latin typeface="ＭＳ Ｐゴシック"/>
                <a:ea typeface="ＭＳ Ｐゴシック"/>
              </a:rPr>
              <a:t>国保ヘルスアップ事業（Ｂ）</a:t>
            </a:r>
            <a:endParaRPr lang="en-US" altLang="ja-JP" sz="1108" b="1" u="sng" dirty="0">
              <a:solidFill>
                <a:prstClr val="black"/>
              </a:solidFill>
              <a:latin typeface="ＭＳ Ｐゴシック"/>
              <a:ea typeface="ＭＳ Ｐゴシック"/>
            </a:endParaRPr>
          </a:p>
          <a:p>
            <a:pPr defTabSz="844104">
              <a:lnSpc>
                <a:spcPts val="462"/>
              </a:lnSpc>
              <a:defRPr/>
            </a:pPr>
            <a:r>
              <a:rPr lang="ja-JP" altLang="en-US" sz="1108" b="1" dirty="0">
                <a:solidFill>
                  <a:prstClr val="black"/>
                </a:solidFill>
                <a:latin typeface="ＭＳ Ｐゴシック"/>
                <a:ea typeface="ＭＳ Ｐゴシック"/>
              </a:rPr>
              <a:t> </a:t>
            </a:r>
            <a:endParaRPr lang="en-US" altLang="ja-JP" sz="1108" b="1" dirty="0">
              <a:solidFill>
                <a:prstClr val="black"/>
              </a:solidFill>
              <a:latin typeface="ＭＳ Ｐゴシック"/>
              <a:ea typeface="ＭＳ Ｐゴシック"/>
            </a:endParaRPr>
          </a:p>
          <a:p>
            <a:pPr defTabSz="844104">
              <a:defRPr/>
            </a:pPr>
            <a:r>
              <a:rPr lang="ja-JP" altLang="en-US" sz="1016" b="1" dirty="0">
                <a:solidFill>
                  <a:prstClr val="black"/>
                </a:solidFill>
                <a:latin typeface="ＭＳ Ｐゴシック"/>
                <a:ea typeface="ＭＳ Ｐゴシック"/>
              </a:rPr>
              <a:t>　</a:t>
            </a:r>
            <a:r>
              <a:rPr lang="en-US" altLang="ja-JP" sz="1016" b="1" dirty="0">
                <a:solidFill>
                  <a:prstClr val="black"/>
                </a:solidFill>
                <a:latin typeface="ＭＳ Ｐゴシック"/>
                <a:ea typeface="ＭＳ Ｐゴシック"/>
              </a:rPr>
              <a:t>【</a:t>
            </a:r>
            <a:r>
              <a:rPr lang="ja-JP" altLang="en-US" sz="1016" b="1" dirty="0">
                <a:solidFill>
                  <a:prstClr val="black"/>
                </a:solidFill>
                <a:latin typeface="ＭＳ Ｐゴシック"/>
                <a:ea typeface="ＭＳ Ｐゴシック"/>
              </a:rPr>
              <a:t>申請要件</a:t>
            </a:r>
            <a:r>
              <a:rPr lang="en-US" altLang="ja-JP" sz="1016" b="1" dirty="0">
                <a:solidFill>
                  <a:prstClr val="black"/>
                </a:solidFill>
                <a:latin typeface="ＭＳ Ｐゴシック"/>
                <a:ea typeface="ＭＳ Ｐゴシック"/>
              </a:rPr>
              <a:t>】</a:t>
            </a:r>
          </a:p>
          <a:p>
            <a:pPr defTabSz="844104">
              <a:lnSpc>
                <a:spcPts val="277"/>
              </a:lnSpc>
              <a:defRPr/>
            </a:pPr>
            <a:endParaRPr lang="en-US" altLang="ja-JP" sz="1108" b="1" dirty="0">
              <a:solidFill>
                <a:prstClr val="black"/>
              </a:solidFill>
              <a:latin typeface="ＭＳ Ｐゴシック"/>
              <a:ea typeface="ＭＳ Ｐゴシック"/>
            </a:endParaRPr>
          </a:p>
          <a:p>
            <a:pPr marL="243339" indent="-167112" defTabSz="580495">
              <a:defRPr/>
            </a:pPr>
            <a:r>
              <a:rPr lang="ja-JP" altLang="en-US" sz="1016" dirty="0">
                <a:solidFill>
                  <a:prstClr val="black"/>
                </a:solidFill>
                <a:latin typeface="ＭＳ Ｐゴシック"/>
                <a:ea typeface="ＭＳ Ｐゴシック"/>
              </a:rPr>
              <a:t>○　国保ヘルスアップ事業（Ａ）の要件を満たし、さらに下記の要件を満たしていること。</a:t>
            </a:r>
            <a:endParaRPr lang="en-US" altLang="ja-JP" sz="1016" dirty="0">
              <a:solidFill>
                <a:prstClr val="black"/>
              </a:solidFill>
              <a:latin typeface="ＭＳ Ｐゴシック"/>
              <a:ea typeface="ＭＳ Ｐゴシック"/>
            </a:endParaRPr>
          </a:p>
          <a:p>
            <a:pPr marL="243339" indent="-167112" defTabSz="580495">
              <a:lnSpc>
                <a:spcPts val="277"/>
              </a:lnSpc>
              <a:defRPr/>
            </a:pPr>
            <a:r>
              <a:rPr lang="ja-JP" altLang="en-US" sz="1016" dirty="0">
                <a:solidFill>
                  <a:prstClr val="black"/>
                </a:solidFill>
                <a:latin typeface="ＭＳ Ｐゴシック"/>
                <a:ea typeface="ＭＳ Ｐゴシック"/>
              </a:rPr>
              <a:t>　</a:t>
            </a:r>
            <a:endParaRPr lang="en-US" altLang="ja-JP" sz="1016" dirty="0">
              <a:solidFill>
                <a:prstClr val="black"/>
              </a:solidFill>
              <a:latin typeface="ＭＳ Ｐゴシック"/>
              <a:ea typeface="ＭＳ Ｐゴシック"/>
            </a:endParaRPr>
          </a:p>
          <a:p>
            <a:pPr marL="243339" indent="-167112" defTabSz="580495">
              <a:defRPr/>
            </a:pPr>
            <a:r>
              <a:rPr lang="ja-JP" altLang="en-US" sz="1016" dirty="0">
                <a:solidFill>
                  <a:srgbClr val="080808"/>
                </a:solidFill>
                <a:latin typeface="Calibri"/>
                <a:ea typeface="ＭＳ Ｐゴシック"/>
              </a:rPr>
              <a:t>○　データ分析に基づく</a:t>
            </a:r>
            <a:r>
              <a:rPr lang="en-US" altLang="ja-JP" sz="1016" dirty="0">
                <a:solidFill>
                  <a:srgbClr val="080808"/>
                </a:solidFill>
                <a:latin typeface="ＭＳ Ｐゴシック" panose="020B0600070205080204" pitchFamily="50" charset="-128"/>
                <a:ea typeface="ＭＳ Ｐゴシック" panose="020B0600070205080204" pitchFamily="50" charset="-128"/>
              </a:rPr>
              <a:t>PDCA</a:t>
            </a:r>
            <a:r>
              <a:rPr lang="ja-JP" altLang="en-US" sz="1016" dirty="0">
                <a:solidFill>
                  <a:srgbClr val="080808"/>
                </a:solidFill>
                <a:latin typeface="Calibri"/>
                <a:ea typeface="ＭＳ Ｐゴシック"/>
              </a:rPr>
              <a:t>サイクルに沿った中長期的な</a:t>
            </a:r>
            <a:r>
              <a:rPr lang="ja-JP" altLang="en-US" sz="1016" u="sng" dirty="0">
                <a:solidFill>
                  <a:srgbClr val="080808"/>
                </a:solidFill>
                <a:latin typeface="Calibri"/>
                <a:ea typeface="ＭＳ Ｐゴシック"/>
              </a:rPr>
              <a:t>データヘルス計画を策定</a:t>
            </a:r>
            <a:endParaRPr lang="en-US" altLang="ja-JP" sz="1016" u="sng" dirty="0">
              <a:solidFill>
                <a:srgbClr val="080808"/>
              </a:solidFill>
              <a:latin typeface="Calibri"/>
              <a:ea typeface="ＭＳ Ｐゴシック"/>
            </a:endParaRPr>
          </a:p>
          <a:p>
            <a:pPr marL="243339" indent="-167112" defTabSz="580495">
              <a:defRPr/>
            </a:pPr>
            <a:r>
              <a:rPr lang="ja-JP" altLang="en-US" sz="1016" dirty="0">
                <a:solidFill>
                  <a:srgbClr val="080808"/>
                </a:solidFill>
                <a:latin typeface="Calibri"/>
                <a:ea typeface="ＭＳ Ｐゴシック"/>
              </a:rPr>
              <a:t>　  していること。</a:t>
            </a:r>
            <a:endParaRPr lang="en-US" altLang="ja-JP" sz="1016" dirty="0">
              <a:solidFill>
                <a:srgbClr val="080808"/>
              </a:solidFill>
              <a:latin typeface="Calibri"/>
              <a:ea typeface="ＭＳ Ｐゴシック"/>
            </a:endParaRPr>
          </a:p>
          <a:p>
            <a:pPr marL="243339" indent="-167112" defTabSz="580495">
              <a:lnSpc>
                <a:spcPts val="92"/>
              </a:lnSpc>
              <a:defRPr/>
            </a:pPr>
            <a:endParaRPr lang="en-US" altLang="ja-JP" sz="1016" dirty="0">
              <a:solidFill>
                <a:srgbClr val="080808"/>
              </a:solidFill>
              <a:latin typeface="Calibri"/>
              <a:ea typeface="ＭＳ Ｐゴシック"/>
            </a:endParaRPr>
          </a:p>
          <a:p>
            <a:pPr marL="167112" indent="-167112" defTabSz="580495">
              <a:defRPr/>
            </a:pPr>
            <a:r>
              <a:rPr lang="ja-JP" altLang="en-US" sz="923" dirty="0">
                <a:solidFill>
                  <a:srgbClr val="080808"/>
                </a:solidFill>
                <a:latin typeface="ＭＳ Ｐ明朝" panose="02020600040205080304" pitchFamily="18" charset="-128"/>
                <a:ea typeface="ＭＳ Ｐ明朝" panose="02020600040205080304" pitchFamily="18" charset="-128"/>
              </a:rPr>
              <a:t>　　　</a:t>
            </a:r>
            <a:r>
              <a:rPr lang="en-US" altLang="ja-JP" sz="923" dirty="0">
                <a:solidFill>
                  <a:srgbClr val="080808"/>
                </a:solidFill>
                <a:latin typeface="ＭＳ Ｐ明朝" panose="02020600040205080304" pitchFamily="18" charset="-128"/>
                <a:ea typeface="ＭＳ Ｐ明朝" panose="02020600040205080304" pitchFamily="18" charset="-128"/>
              </a:rPr>
              <a:t>※</a:t>
            </a:r>
            <a:r>
              <a:rPr lang="ja-JP" altLang="en-US" sz="923" dirty="0">
                <a:solidFill>
                  <a:srgbClr val="080808"/>
                </a:solidFill>
                <a:latin typeface="ＭＳ Ｐ明朝" panose="02020600040205080304" pitchFamily="18" charset="-128"/>
                <a:ea typeface="ＭＳ Ｐ明朝" panose="02020600040205080304" pitchFamily="18" charset="-128"/>
              </a:rPr>
              <a:t>　データヘルス計画は、被保険者の医療情報や健診情報等のデータを分析する</a:t>
            </a:r>
            <a:r>
              <a:rPr lang="en-US" altLang="ja-JP" sz="923" dirty="0">
                <a:solidFill>
                  <a:srgbClr val="080808"/>
                </a:solidFill>
                <a:latin typeface="ＭＳ Ｐ明朝" panose="02020600040205080304" pitchFamily="18" charset="-128"/>
                <a:ea typeface="ＭＳ Ｐ明朝" panose="02020600040205080304" pitchFamily="18" charset="-128"/>
              </a:rPr>
              <a:t>KDB</a:t>
            </a:r>
            <a:r>
              <a:rPr lang="ja-JP" altLang="en-US" sz="923" dirty="0">
                <a:solidFill>
                  <a:srgbClr val="080808"/>
                </a:solidFill>
                <a:latin typeface="ＭＳ Ｐ明朝" panose="02020600040205080304" pitchFamily="18" charset="-128"/>
                <a:ea typeface="ＭＳ Ｐ明朝" panose="02020600040205080304" pitchFamily="18" charset="-128"/>
              </a:rPr>
              <a:t>等を</a:t>
            </a:r>
            <a:endParaRPr lang="en-US" altLang="ja-JP" sz="923" dirty="0">
              <a:solidFill>
                <a:srgbClr val="080808"/>
              </a:solidFill>
              <a:latin typeface="ＭＳ Ｐ明朝" panose="02020600040205080304" pitchFamily="18" charset="-128"/>
              <a:ea typeface="ＭＳ Ｐ明朝" panose="02020600040205080304" pitchFamily="18" charset="-128"/>
            </a:endParaRPr>
          </a:p>
          <a:p>
            <a:pPr marL="167112" indent="-167112" defTabSz="580495">
              <a:defRPr/>
            </a:pPr>
            <a:r>
              <a:rPr lang="ja-JP" altLang="en-US" sz="923" dirty="0">
                <a:solidFill>
                  <a:srgbClr val="080808"/>
                </a:solidFill>
                <a:latin typeface="ＭＳ Ｐ明朝" panose="02020600040205080304" pitchFamily="18" charset="-128"/>
                <a:ea typeface="ＭＳ Ｐ明朝" panose="02020600040205080304" pitchFamily="18" charset="-128"/>
              </a:rPr>
              <a:t>　　　　　活用し、策定すること。</a:t>
            </a:r>
            <a:endParaRPr lang="en-US" altLang="ja-JP" sz="923" dirty="0">
              <a:solidFill>
                <a:srgbClr val="080808"/>
              </a:solidFill>
              <a:latin typeface="ＭＳ Ｐ明朝" panose="02020600040205080304" pitchFamily="18" charset="-128"/>
              <a:ea typeface="ＭＳ Ｐ明朝" panose="02020600040205080304" pitchFamily="18" charset="-128"/>
            </a:endParaRPr>
          </a:p>
          <a:p>
            <a:pPr marL="243339" indent="-167112" defTabSz="580495">
              <a:lnSpc>
                <a:spcPts val="277"/>
              </a:lnSpc>
              <a:defRPr/>
            </a:pPr>
            <a:endParaRPr lang="en-US" altLang="ja-JP" sz="1016" dirty="0">
              <a:solidFill>
                <a:srgbClr val="080808"/>
              </a:solidFill>
              <a:latin typeface="Calibri"/>
              <a:ea typeface="ＭＳ Ｐゴシック"/>
            </a:endParaRPr>
          </a:p>
          <a:p>
            <a:pPr marL="243339" indent="-167112" defTabSz="580495">
              <a:defRPr/>
            </a:pPr>
            <a:r>
              <a:rPr lang="ja-JP" altLang="en-US" sz="1016" dirty="0">
                <a:solidFill>
                  <a:srgbClr val="080808"/>
                </a:solidFill>
                <a:latin typeface="Calibri"/>
                <a:ea typeface="ＭＳ Ｐゴシック"/>
              </a:rPr>
              <a:t>○　国保連合会の</a:t>
            </a:r>
            <a:r>
              <a:rPr lang="ja-JP" altLang="en-US" sz="1016" u="sng" dirty="0">
                <a:solidFill>
                  <a:srgbClr val="080808"/>
                </a:solidFill>
                <a:latin typeface="Calibri"/>
                <a:ea typeface="ＭＳ Ｐゴシック"/>
              </a:rPr>
              <a:t>支援・評価委員会を活用</a:t>
            </a:r>
            <a:r>
              <a:rPr lang="ja-JP" altLang="en-US" sz="1016" dirty="0">
                <a:solidFill>
                  <a:srgbClr val="080808"/>
                </a:solidFill>
                <a:latin typeface="Calibri"/>
                <a:ea typeface="ＭＳ Ｐゴシック"/>
              </a:rPr>
              <a:t>すること。</a:t>
            </a:r>
            <a:endParaRPr lang="en-US" altLang="ja-JP" sz="1016" dirty="0">
              <a:solidFill>
                <a:srgbClr val="080808"/>
              </a:solidFill>
              <a:latin typeface="Calibri"/>
              <a:ea typeface="ＭＳ Ｐゴシック"/>
            </a:endParaRPr>
          </a:p>
          <a:p>
            <a:pPr marL="243339" indent="-167112" defTabSz="580495">
              <a:lnSpc>
                <a:spcPts val="92"/>
              </a:lnSpc>
              <a:defRPr/>
            </a:pPr>
            <a:endParaRPr lang="en-US" altLang="ja-JP" sz="1016" dirty="0">
              <a:solidFill>
                <a:srgbClr val="080808"/>
              </a:solidFill>
              <a:latin typeface="Calibri"/>
              <a:ea typeface="ＭＳ Ｐゴシック"/>
            </a:endParaRPr>
          </a:p>
          <a:p>
            <a:pPr marL="252134" indent="-80625" defTabSz="580495">
              <a:defRPr/>
            </a:pPr>
            <a:r>
              <a:rPr lang="ja-JP" altLang="en-US" sz="831" b="1" dirty="0">
                <a:solidFill>
                  <a:srgbClr val="080808"/>
                </a:solidFill>
                <a:latin typeface="ＭＳ Ｐ明朝" panose="02020600040205080304" pitchFamily="18" charset="-128"/>
                <a:ea typeface="ＭＳ Ｐ明朝" panose="02020600040205080304" pitchFamily="18" charset="-128"/>
              </a:rPr>
              <a:t> </a:t>
            </a:r>
            <a:r>
              <a:rPr lang="en-US" altLang="ja-JP" sz="923" dirty="0">
                <a:solidFill>
                  <a:srgbClr val="080808"/>
                </a:solidFill>
                <a:latin typeface="ＭＳ Ｐ明朝" panose="02020600040205080304" pitchFamily="18" charset="-128"/>
                <a:ea typeface="ＭＳ Ｐ明朝" panose="02020600040205080304" pitchFamily="18" charset="-128"/>
              </a:rPr>
              <a:t>※</a:t>
            </a:r>
            <a:r>
              <a:rPr lang="ja-JP" altLang="en-US" sz="923" dirty="0">
                <a:solidFill>
                  <a:srgbClr val="080808"/>
                </a:solidFill>
                <a:latin typeface="ＭＳ Ｐ明朝" panose="02020600040205080304" pitchFamily="18" charset="-128"/>
                <a:ea typeface="ＭＳ Ｐ明朝" panose="02020600040205080304" pitchFamily="18" charset="-128"/>
              </a:rPr>
              <a:t>　支援・評価委員会の活用状況（支援決定通知等）</a:t>
            </a:r>
            <a:r>
              <a:rPr lang="ja-JP" altLang="en-US" sz="923" dirty="0">
                <a:solidFill>
                  <a:srgbClr val="8064A2">
                    <a:lumMod val="75000"/>
                  </a:srgbClr>
                </a:solidFill>
                <a:latin typeface="ＭＳ Ｐ明朝" panose="02020600040205080304" pitchFamily="18" charset="-128"/>
                <a:ea typeface="ＭＳ Ｐ明朝" panose="02020600040205080304" pitchFamily="18" charset="-128"/>
              </a:rPr>
              <a:t>、</a:t>
            </a:r>
            <a:r>
              <a:rPr lang="ja-JP" altLang="en-US" sz="923" dirty="0">
                <a:solidFill>
                  <a:prstClr val="black"/>
                </a:solidFill>
                <a:latin typeface="ＭＳ Ｐ明朝" panose="02020600040205080304" pitchFamily="18" charset="-128"/>
                <a:ea typeface="ＭＳ Ｐ明朝" panose="02020600040205080304" pitchFamily="18" charset="-128"/>
              </a:rPr>
              <a:t>活用内容が分かる</a:t>
            </a:r>
            <a:r>
              <a:rPr lang="ja-JP" altLang="en-US" sz="923" dirty="0">
                <a:solidFill>
                  <a:srgbClr val="080808"/>
                </a:solidFill>
                <a:latin typeface="ＭＳ Ｐ明朝" panose="02020600040205080304" pitchFamily="18" charset="-128"/>
                <a:ea typeface="ＭＳ Ｐ明朝" panose="02020600040205080304" pitchFamily="18" charset="-128"/>
              </a:rPr>
              <a:t>ものを添付すること。</a:t>
            </a:r>
            <a:endParaRPr lang="en-US" altLang="ja-JP" sz="923" dirty="0">
              <a:solidFill>
                <a:srgbClr val="080808"/>
              </a:solidFill>
              <a:latin typeface="ＭＳ Ｐ明朝" panose="02020600040205080304" pitchFamily="18" charset="-128"/>
              <a:ea typeface="ＭＳ Ｐ明朝" panose="02020600040205080304" pitchFamily="18" charset="-128"/>
            </a:endParaRPr>
          </a:p>
          <a:p>
            <a:pPr indent="76227" defTabSz="844357">
              <a:lnSpc>
                <a:spcPts val="277"/>
              </a:lnSpc>
            </a:pPr>
            <a:endParaRPr lang="en-US" altLang="ja-JP" sz="1016" b="1" dirty="0">
              <a:solidFill>
                <a:prstClr val="black"/>
              </a:solidFill>
              <a:latin typeface="ＭＳ Ｐゴシック"/>
              <a:ea typeface="ＭＳ Ｐゴシック"/>
            </a:endParaRPr>
          </a:p>
          <a:p>
            <a:pPr indent="76227" defTabSz="844357"/>
            <a:r>
              <a:rPr lang="en-US" altLang="ja-JP" sz="1016" b="1" dirty="0">
                <a:solidFill>
                  <a:prstClr val="black"/>
                </a:solidFill>
                <a:latin typeface="ＭＳ Ｐゴシック"/>
                <a:ea typeface="ＭＳ Ｐゴシック"/>
              </a:rPr>
              <a:t>【</a:t>
            </a:r>
            <a:r>
              <a:rPr lang="ja-JP" altLang="en-US" sz="1016" b="1" dirty="0">
                <a:solidFill>
                  <a:prstClr val="black"/>
                </a:solidFill>
                <a:latin typeface="ＭＳ Ｐゴシック"/>
                <a:ea typeface="ＭＳ Ｐゴシック"/>
              </a:rPr>
              <a:t>交付限度額</a:t>
            </a:r>
            <a:r>
              <a:rPr lang="en-US" altLang="ja-JP" sz="1016" b="1" dirty="0">
                <a:solidFill>
                  <a:prstClr val="black"/>
                </a:solidFill>
                <a:latin typeface="ＭＳ Ｐゴシック"/>
                <a:ea typeface="ＭＳ Ｐゴシック"/>
              </a:rPr>
              <a:t>】</a:t>
            </a:r>
            <a:r>
              <a:rPr lang="ja-JP" altLang="en-US" sz="1016" b="1" dirty="0">
                <a:solidFill>
                  <a:prstClr val="black"/>
                </a:solidFill>
                <a:latin typeface="ＭＳ Ｐゴシック"/>
                <a:ea typeface="ＭＳ Ｐゴシック"/>
              </a:rPr>
              <a:t>（補助率</a:t>
            </a:r>
            <a:r>
              <a:rPr lang="en-US" altLang="ja-JP" sz="1016" b="1" dirty="0">
                <a:solidFill>
                  <a:prstClr val="black"/>
                </a:solidFill>
                <a:latin typeface="ＭＳ Ｐゴシック"/>
                <a:ea typeface="ＭＳ Ｐゴシック"/>
              </a:rPr>
              <a:t>10/10</a:t>
            </a:r>
            <a:r>
              <a:rPr lang="ja-JP" altLang="en-US" sz="1016" b="1" dirty="0">
                <a:solidFill>
                  <a:prstClr val="black"/>
                </a:solidFill>
                <a:latin typeface="ＭＳ Ｐゴシック"/>
                <a:ea typeface="ＭＳ Ｐゴシック"/>
              </a:rPr>
              <a:t>）</a:t>
            </a:r>
          </a:p>
        </p:txBody>
      </p:sp>
      <p:sp>
        <p:nvSpPr>
          <p:cNvPr id="24" name="正方形/長方形 23"/>
          <p:cNvSpPr/>
          <p:nvPr/>
        </p:nvSpPr>
        <p:spPr>
          <a:xfrm>
            <a:off x="60176" y="689522"/>
            <a:ext cx="4954634" cy="58235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477">
              <a:solidFill>
                <a:prstClr val="white"/>
              </a:solidFill>
              <a:latin typeface="Calibri"/>
              <a:ea typeface="ＭＳ Ｐゴシック" panose="020B0600070205080204" pitchFamily="50" charset="-128"/>
            </a:endParaRPr>
          </a:p>
        </p:txBody>
      </p:sp>
      <p:sp>
        <p:nvSpPr>
          <p:cNvPr id="26" name="テキスト ボックス 25"/>
          <p:cNvSpPr txBox="1"/>
          <p:nvPr/>
        </p:nvSpPr>
        <p:spPr>
          <a:xfrm>
            <a:off x="48367" y="5072772"/>
            <a:ext cx="4978254" cy="1284904"/>
          </a:xfrm>
          <a:prstGeom prst="rect">
            <a:avLst/>
          </a:prstGeom>
          <a:noFill/>
        </p:spPr>
        <p:txBody>
          <a:bodyPr wrap="square" rtlCol="0">
            <a:spAutoFit/>
          </a:bodyPr>
          <a:lstStyle/>
          <a:p>
            <a:pPr defTabSz="844104">
              <a:defRPr/>
            </a:pPr>
            <a:r>
              <a:rPr lang="ja-JP" altLang="en-US" sz="739" b="1" dirty="0">
                <a:solidFill>
                  <a:prstClr val="black"/>
                </a:solidFill>
                <a:latin typeface="ＭＳ Ｐゴシック"/>
                <a:ea typeface="ＭＳ Ｐゴシック"/>
              </a:rPr>
              <a:t>　</a:t>
            </a:r>
            <a:r>
              <a:rPr lang="ja-JP" altLang="en-US" sz="1108" b="1" u="sng" dirty="0">
                <a:solidFill>
                  <a:prstClr val="black"/>
                </a:solidFill>
                <a:latin typeface="ＭＳ Ｐゴシック"/>
                <a:ea typeface="ＭＳ Ｐゴシック"/>
              </a:rPr>
              <a:t>国保ヘルスアップ事業（Ｃ）</a:t>
            </a:r>
            <a:endParaRPr lang="en-US" altLang="ja-JP" sz="1108" b="1" u="sng" dirty="0">
              <a:solidFill>
                <a:prstClr val="black"/>
              </a:solidFill>
              <a:latin typeface="ＭＳ Ｐゴシック"/>
              <a:ea typeface="ＭＳ Ｐゴシック"/>
            </a:endParaRPr>
          </a:p>
          <a:p>
            <a:pPr defTabSz="844104">
              <a:lnSpc>
                <a:spcPts val="462"/>
              </a:lnSpc>
              <a:defRPr/>
            </a:pPr>
            <a:r>
              <a:rPr lang="ja-JP" altLang="en-US" sz="1108" b="1" dirty="0">
                <a:solidFill>
                  <a:prstClr val="black"/>
                </a:solidFill>
                <a:latin typeface="ＭＳ Ｐゴシック"/>
                <a:ea typeface="ＭＳ Ｐゴシック"/>
              </a:rPr>
              <a:t> </a:t>
            </a:r>
            <a:endParaRPr lang="en-US" altLang="ja-JP" sz="1108" b="1" dirty="0">
              <a:solidFill>
                <a:prstClr val="black"/>
              </a:solidFill>
              <a:latin typeface="ＭＳ Ｐゴシック"/>
              <a:ea typeface="ＭＳ Ｐゴシック"/>
            </a:endParaRPr>
          </a:p>
          <a:p>
            <a:pPr defTabSz="844104">
              <a:defRPr/>
            </a:pPr>
            <a:r>
              <a:rPr lang="ja-JP" altLang="en-US" sz="1016" b="1" dirty="0">
                <a:solidFill>
                  <a:prstClr val="black"/>
                </a:solidFill>
                <a:latin typeface="ＭＳ Ｐゴシック"/>
                <a:ea typeface="ＭＳ Ｐゴシック"/>
              </a:rPr>
              <a:t>　</a:t>
            </a:r>
            <a:r>
              <a:rPr lang="en-US" altLang="ja-JP" sz="1016" b="1" dirty="0">
                <a:solidFill>
                  <a:prstClr val="black"/>
                </a:solidFill>
                <a:latin typeface="ＭＳ Ｐゴシック"/>
                <a:ea typeface="ＭＳ Ｐゴシック"/>
              </a:rPr>
              <a:t>【</a:t>
            </a:r>
            <a:r>
              <a:rPr lang="ja-JP" altLang="en-US" sz="1016" b="1" dirty="0">
                <a:solidFill>
                  <a:prstClr val="black"/>
                </a:solidFill>
                <a:latin typeface="ＭＳ Ｐゴシック"/>
                <a:ea typeface="ＭＳ Ｐゴシック"/>
              </a:rPr>
              <a:t>申請要件</a:t>
            </a:r>
            <a:r>
              <a:rPr lang="en-US" altLang="ja-JP" sz="1016" b="1" dirty="0">
                <a:solidFill>
                  <a:prstClr val="black"/>
                </a:solidFill>
                <a:latin typeface="ＭＳ Ｐゴシック"/>
                <a:ea typeface="ＭＳ Ｐゴシック"/>
              </a:rPr>
              <a:t>】</a:t>
            </a:r>
          </a:p>
          <a:p>
            <a:pPr defTabSz="844104">
              <a:lnSpc>
                <a:spcPts val="277"/>
              </a:lnSpc>
              <a:defRPr/>
            </a:pPr>
            <a:endParaRPr lang="en-US" altLang="ja-JP" sz="1108" b="1" dirty="0">
              <a:solidFill>
                <a:prstClr val="black"/>
              </a:solidFill>
              <a:latin typeface="ＭＳ Ｐゴシック"/>
              <a:ea typeface="ＭＳ Ｐゴシック"/>
            </a:endParaRPr>
          </a:p>
          <a:p>
            <a:pPr indent="76227" defTabSz="844357"/>
            <a:r>
              <a:rPr lang="ja-JP" altLang="en-US" sz="1016" dirty="0">
                <a:solidFill>
                  <a:prstClr val="black"/>
                </a:solidFill>
                <a:latin typeface="ＭＳ Ｐゴシック"/>
                <a:ea typeface="ＭＳ Ｐゴシック"/>
              </a:rPr>
              <a:t>○　国保ヘルスアップ事業（Ｂ）の要件を満たし、さらに「効果的なモデル事業」（右記の</a:t>
            </a:r>
            <a:endParaRPr lang="en-US" altLang="ja-JP" sz="1016" dirty="0">
              <a:solidFill>
                <a:prstClr val="black"/>
              </a:solidFill>
              <a:latin typeface="ＭＳ Ｐゴシック"/>
              <a:ea typeface="ＭＳ Ｐゴシック"/>
            </a:endParaRPr>
          </a:p>
          <a:p>
            <a:pPr indent="76227" defTabSz="844357"/>
            <a:r>
              <a:rPr lang="ja-JP" altLang="en-US" sz="1016" dirty="0">
                <a:solidFill>
                  <a:prstClr val="black"/>
                </a:solidFill>
                <a:latin typeface="ＭＳ Ｐゴシック"/>
                <a:ea typeface="ＭＳ Ｐゴシック"/>
              </a:rPr>
              <a:t>　事業④）を実施していること。</a:t>
            </a:r>
            <a:endParaRPr lang="en-US" altLang="ja-JP" sz="1016" dirty="0">
              <a:solidFill>
                <a:prstClr val="black"/>
              </a:solidFill>
              <a:latin typeface="ＭＳ Ｐゴシック"/>
              <a:ea typeface="ＭＳ Ｐゴシック"/>
            </a:endParaRPr>
          </a:p>
          <a:p>
            <a:pPr indent="76227" defTabSz="844357">
              <a:lnSpc>
                <a:spcPts val="277"/>
              </a:lnSpc>
            </a:pPr>
            <a:r>
              <a:rPr lang="ja-JP" altLang="en-US" sz="1016" dirty="0">
                <a:solidFill>
                  <a:prstClr val="black"/>
                </a:solidFill>
                <a:latin typeface="ＭＳ Ｐゴシック"/>
                <a:ea typeface="ＭＳ Ｐゴシック"/>
              </a:rPr>
              <a:t>　</a:t>
            </a:r>
            <a:endParaRPr lang="en-US" altLang="ja-JP" sz="1016" dirty="0">
              <a:solidFill>
                <a:prstClr val="black"/>
              </a:solidFill>
              <a:latin typeface="ＭＳ Ｐゴシック"/>
              <a:ea typeface="ＭＳ Ｐゴシック"/>
            </a:endParaRPr>
          </a:p>
          <a:p>
            <a:pPr indent="76227" defTabSz="844357"/>
            <a:r>
              <a:rPr lang="en-US" altLang="ja-JP" sz="1016" b="1" dirty="0">
                <a:solidFill>
                  <a:prstClr val="black"/>
                </a:solidFill>
                <a:latin typeface="ＭＳ Ｐゴシック"/>
                <a:ea typeface="ＭＳ Ｐゴシック"/>
              </a:rPr>
              <a:t>【</a:t>
            </a:r>
            <a:r>
              <a:rPr lang="ja-JP" altLang="en-US" sz="1016" b="1" dirty="0">
                <a:solidFill>
                  <a:prstClr val="black"/>
                </a:solidFill>
                <a:latin typeface="ＭＳ Ｐゴシック"/>
                <a:ea typeface="ＭＳ Ｐゴシック"/>
              </a:rPr>
              <a:t>交付限度額</a:t>
            </a:r>
            <a:r>
              <a:rPr lang="en-US" altLang="ja-JP" sz="1016" b="1" dirty="0">
                <a:solidFill>
                  <a:prstClr val="black"/>
                </a:solidFill>
                <a:latin typeface="ＭＳ Ｐゴシック"/>
                <a:ea typeface="ＭＳ Ｐゴシック"/>
              </a:rPr>
              <a:t>】</a:t>
            </a:r>
            <a:r>
              <a:rPr lang="ja-JP" altLang="en-US" sz="1016" b="1" dirty="0">
                <a:solidFill>
                  <a:prstClr val="black"/>
                </a:solidFill>
                <a:latin typeface="ＭＳ Ｐゴシック"/>
                <a:ea typeface="ＭＳ Ｐゴシック"/>
              </a:rPr>
              <a:t>（補助率</a:t>
            </a:r>
            <a:r>
              <a:rPr lang="en-US" altLang="ja-JP" sz="1016" b="1" dirty="0">
                <a:solidFill>
                  <a:prstClr val="black"/>
                </a:solidFill>
                <a:latin typeface="ＭＳ Ｐゴシック"/>
                <a:ea typeface="ＭＳ Ｐゴシック"/>
              </a:rPr>
              <a:t>10/10</a:t>
            </a:r>
            <a:r>
              <a:rPr lang="ja-JP" altLang="en-US" sz="1016" b="1" dirty="0">
                <a:solidFill>
                  <a:prstClr val="black"/>
                </a:solidFill>
                <a:latin typeface="ＭＳ Ｐゴシック"/>
                <a:ea typeface="ＭＳ Ｐゴシック"/>
              </a:rPr>
              <a:t>）</a:t>
            </a:r>
          </a:p>
          <a:p>
            <a:pPr indent="76227" defTabSz="844357"/>
            <a:r>
              <a:rPr lang="ja-JP" altLang="en-US" sz="831" dirty="0">
                <a:solidFill>
                  <a:prstClr val="black"/>
                </a:solidFill>
                <a:latin typeface="ＭＳ Ｐゴシック"/>
                <a:ea typeface="ＭＳ Ｐゴシック"/>
              </a:rPr>
              <a:t>　</a:t>
            </a:r>
            <a:endParaRPr lang="en-US" altLang="ja-JP" sz="831" dirty="0">
              <a:solidFill>
                <a:prstClr val="black"/>
              </a:solidFill>
              <a:latin typeface="ＭＳ Ｐゴシック"/>
              <a:ea typeface="ＭＳ Ｐゴシック"/>
            </a:endParaRPr>
          </a:p>
          <a:p>
            <a:pPr defTabSz="844357"/>
            <a:endParaRPr lang="ja-JP" altLang="en-US" sz="831" dirty="0">
              <a:solidFill>
                <a:prstClr val="black"/>
              </a:solidFill>
              <a:latin typeface="Calibri"/>
              <a:ea typeface="ＭＳ Ｐゴシック" panose="020B0600070205080204" pitchFamily="50" charset="-128"/>
            </a:endParaRPr>
          </a:p>
        </p:txBody>
      </p:sp>
      <p:graphicFrame>
        <p:nvGraphicFramePr>
          <p:cNvPr id="27" name="表 26"/>
          <p:cNvGraphicFramePr>
            <a:graphicFrameLocks noGrp="1"/>
          </p:cNvGraphicFramePr>
          <p:nvPr>
            <p:extLst/>
          </p:nvPr>
        </p:nvGraphicFramePr>
        <p:xfrm>
          <a:off x="295166" y="6050038"/>
          <a:ext cx="4484656" cy="450310"/>
        </p:xfrm>
        <a:graphic>
          <a:graphicData uri="http://schemas.openxmlformats.org/drawingml/2006/table">
            <a:tbl>
              <a:tblPr firstRow="1" bandRow="1">
                <a:tableStyleId>{5C22544A-7EE6-4342-B048-85BDC9FD1C3A}</a:tableStyleId>
              </a:tblPr>
              <a:tblGrid>
                <a:gridCol w="863848">
                  <a:extLst>
                    <a:ext uri="{9D8B030D-6E8A-4147-A177-3AD203B41FA5}">
                      <a16:colId xmlns:a16="http://schemas.microsoft.com/office/drawing/2014/main" val="20000"/>
                    </a:ext>
                  </a:extLst>
                </a:gridCol>
                <a:gridCol w="863848">
                  <a:extLst>
                    <a:ext uri="{9D8B030D-6E8A-4147-A177-3AD203B41FA5}">
                      <a16:colId xmlns:a16="http://schemas.microsoft.com/office/drawing/2014/main" val="20001"/>
                    </a:ext>
                  </a:extLst>
                </a:gridCol>
                <a:gridCol w="934197">
                  <a:extLst>
                    <a:ext uri="{9D8B030D-6E8A-4147-A177-3AD203B41FA5}">
                      <a16:colId xmlns:a16="http://schemas.microsoft.com/office/drawing/2014/main" val="20002"/>
                    </a:ext>
                  </a:extLst>
                </a:gridCol>
                <a:gridCol w="988702">
                  <a:extLst>
                    <a:ext uri="{9D8B030D-6E8A-4147-A177-3AD203B41FA5}">
                      <a16:colId xmlns:a16="http://schemas.microsoft.com/office/drawing/2014/main" val="20003"/>
                    </a:ext>
                  </a:extLst>
                </a:gridCol>
                <a:gridCol w="834061">
                  <a:extLst>
                    <a:ext uri="{9D8B030D-6E8A-4147-A177-3AD203B41FA5}">
                      <a16:colId xmlns:a16="http://schemas.microsoft.com/office/drawing/2014/main" val="20004"/>
                    </a:ext>
                  </a:extLst>
                </a:gridCol>
              </a:tblGrid>
              <a:tr h="225155">
                <a:tc>
                  <a:txBody>
                    <a:bodyPr/>
                    <a:lstStyle/>
                    <a:p>
                      <a:pPr algn="ctr"/>
                      <a:r>
                        <a:rPr kumimoji="1" lang="ja-JP" altLang="en-US" sz="900" dirty="0" smtClean="0"/>
                        <a:t>被保険者数</a:t>
                      </a:r>
                      <a:endParaRPr kumimoji="1" lang="ja-JP" altLang="en-US" sz="900" dirty="0">
                        <a:latin typeface="+mn-ea"/>
                        <a:ea typeface="+mn-ea"/>
                      </a:endParaRPr>
                    </a:p>
                  </a:txBody>
                  <a:tcPr marL="84406" marR="84406" marT="42217" marB="42217"/>
                </a:tc>
                <a:tc>
                  <a:txBody>
                    <a:bodyPr/>
                    <a:lstStyle/>
                    <a:p>
                      <a:pPr algn="ctr"/>
                      <a:r>
                        <a:rPr kumimoji="1" lang="ja-JP" altLang="en-US" sz="900" dirty="0" smtClean="0"/>
                        <a:t>１万人未満</a:t>
                      </a:r>
                      <a:endParaRPr kumimoji="1" lang="ja-JP" altLang="en-US" sz="900" dirty="0">
                        <a:latin typeface="+mn-ea"/>
                        <a:ea typeface="+mn-ea"/>
                      </a:endParaRPr>
                    </a:p>
                  </a:txBody>
                  <a:tcPr marL="84406" marR="84406" marT="42217" marB="42217"/>
                </a:tc>
                <a:tc>
                  <a:txBody>
                    <a:bodyPr/>
                    <a:lstStyle/>
                    <a:p>
                      <a:pPr algn="ctr"/>
                      <a:r>
                        <a:rPr kumimoji="1" lang="en-US" altLang="ja-JP" sz="900" dirty="0" smtClean="0"/>
                        <a:t>1</a:t>
                      </a:r>
                      <a:r>
                        <a:rPr kumimoji="1" lang="ja-JP" altLang="en-US" sz="900" dirty="0" smtClean="0"/>
                        <a:t>～</a:t>
                      </a:r>
                      <a:r>
                        <a:rPr kumimoji="1" lang="en-US" altLang="ja-JP" sz="900" dirty="0" smtClean="0"/>
                        <a:t>5</a:t>
                      </a:r>
                      <a:r>
                        <a:rPr kumimoji="1" lang="ja-JP" altLang="en-US" sz="900" dirty="0" smtClean="0"/>
                        <a:t>万人未満</a:t>
                      </a:r>
                      <a:endParaRPr kumimoji="1" lang="ja-JP" altLang="en-US" sz="900" dirty="0">
                        <a:latin typeface="+mn-ea"/>
                        <a:ea typeface="+mn-ea"/>
                      </a:endParaRPr>
                    </a:p>
                  </a:txBody>
                  <a:tcPr marL="84406" marR="84406" marT="42217" marB="42217"/>
                </a:tc>
                <a:tc>
                  <a:txBody>
                    <a:bodyPr/>
                    <a:lstStyle/>
                    <a:p>
                      <a:pPr algn="ctr"/>
                      <a:r>
                        <a:rPr kumimoji="1" lang="en-US" altLang="ja-JP" sz="900" dirty="0" smtClean="0"/>
                        <a:t>5</a:t>
                      </a:r>
                      <a:r>
                        <a:rPr kumimoji="1" lang="ja-JP" altLang="en-US" sz="900" dirty="0" smtClean="0"/>
                        <a:t>～</a:t>
                      </a:r>
                      <a:r>
                        <a:rPr kumimoji="1" lang="en-US" altLang="ja-JP" sz="900" dirty="0" smtClean="0"/>
                        <a:t>10</a:t>
                      </a:r>
                      <a:r>
                        <a:rPr kumimoji="1" lang="ja-JP" altLang="en-US" sz="900" dirty="0" smtClean="0"/>
                        <a:t>万人未満</a:t>
                      </a:r>
                      <a:endParaRPr kumimoji="1" lang="ja-JP" altLang="en-US" sz="900" dirty="0">
                        <a:latin typeface="+mn-ea"/>
                        <a:ea typeface="+mn-ea"/>
                      </a:endParaRPr>
                    </a:p>
                  </a:txBody>
                  <a:tcPr marL="84406" marR="84406" marT="42217" marB="42217"/>
                </a:tc>
                <a:tc>
                  <a:txBody>
                    <a:bodyPr/>
                    <a:lstStyle/>
                    <a:p>
                      <a:pPr algn="ctr"/>
                      <a:r>
                        <a:rPr kumimoji="1" lang="en-US" altLang="ja-JP" sz="900" dirty="0" smtClean="0"/>
                        <a:t>10</a:t>
                      </a:r>
                      <a:r>
                        <a:rPr kumimoji="1" lang="ja-JP" altLang="en-US" sz="900" dirty="0" smtClean="0"/>
                        <a:t>万人以上</a:t>
                      </a:r>
                      <a:endParaRPr kumimoji="1" lang="ja-JP" altLang="en-US" sz="900" dirty="0">
                        <a:latin typeface="+mn-ea"/>
                        <a:ea typeface="+mn-ea"/>
                      </a:endParaRPr>
                    </a:p>
                  </a:txBody>
                  <a:tcPr marL="84406" marR="84406" marT="42217" marB="42217"/>
                </a:tc>
                <a:extLst>
                  <a:ext uri="{0D108BD9-81ED-4DB2-BD59-A6C34878D82A}">
                    <a16:rowId xmlns:a16="http://schemas.microsoft.com/office/drawing/2014/main" val="10000"/>
                  </a:ext>
                </a:extLst>
              </a:tr>
              <a:tr h="225155">
                <a:tc>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限度額</a:t>
                      </a:r>
                      <a:endParaRPr kumimoji="1" lang="ja-JP" altLang="en-US" sz="900" dirty="0">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1,350</a:t>
                      </a:r>
                      <a:r>
                        <a:rPr kumimoji="1" lang="ja-JP" altLang="en-US" sz="9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万円</a:t>
                      </a:r>
                      <a:endParaRPr kumimoji="1" lang="ja-JP" altLang="en-US" sz="9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marL="84406" marR="84406" marT="42217" marB="42217"/>
                </a:tc>
                <a:tc>
                  <a:txBody>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2,025</a:t>
                      </a:r>
                      <a:r>
                        <a:rPr kumimoji="1" lang="ja-JP" altLang="en-US" sz="9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万円</a:t>
                      </a:r>
                      <a:endParaRPr kumimoji="1" lang="ja-JP" altLang="en-US" sz="9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2,700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tc>
                  <a:txBody>
                    <a:bodyPr/>
                    <a:lstStyle/>
                    <a:p>
                      <a:pPr algn="ctr"/>
                      <a:r>
                        <a:rPr kumimoji="1" lang="en-US" altLang="ja-JP" sz="900" dirty="0" smtClean="0">
                          <a:solidFill>
                            <a:schemeClr val="tx1"/>
                          </a:solidFill>
                          <a:latin typeface="HG丸ｺﾞｼｯｸM-PRO" panose="020F0600000000000000" pitchFamily="50" charset="-128"/>
                          <a:ea typeface="HG丸ｺﾞｼｯｸM-PRO" panose="020F0600000000000000" pitchFamily="50" charset="-128"/>
                        </a:rPr>
                        <a:t>4,050</a:t>
                      </a:r>
                      <a:r>
                        <a:rPr kumimoji="1" lang="ja-JP" altLang="en-US" sz="900" dirty="0" smtClean="0">
                          <a:solidFill>
                            <a:schemeClr val="tx1"/>
                          </a:solidFill>
                          <a:latin typeface="HG丸ｺﾞｼｯｸM-PRO" panose="020F0600000000000000" pitchFamily="50" charset="-128"/>
                          <a:ea typeface="HG丸ｺﾞｼｯｸM-PRO" panose="020F0600000000000000" pitchFamily="50" charset="-128"/>
                        </a:rPr>
                        <a:t>万円</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txBody>
                  <a:tcPr marL="84406" marR="84406" marT="42217" marB="42217"/>
                </a:tc>
                <a:extLst>
                  <a:ext uri="{0D108BD9-81ED-4DB2-BD59-A6C34878D82A}">
                    <a16:rowId xmlns:a16="http://schemas.microsoft.com/office/drawing/2014/main" val="10001"/>
                  </a:ext>
                </a:extLst>
              </a:tr>
            </a:tbl>
          </a:graphicData>
        </a:graphic>
      </p:graphicFrame>
      <p:sp>
        <p:nvSpPr>
          <p:cNvPr id="3" name="正方形/長方形 2"/>
          <p:cNvSpPr/>
          <p:nvPr/>
        </p:nvSpPr>
        <p:spPr>
          <a:xfrm>
            <a:off x="5063720" y="2449812"/>
            <a:ext cx="3973972" cy="802329"/>
          </a:xfrm>
          <a:prstGeom prst="rect">
            <a:avLst/>
          </a:prstGeom>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marL="910323" indent="-910323" defTabSz="844357">
              <a:lnSpc>
                <a:spcPts val="1293"/>
              </a:lnSpc>
            </a:pPr>
            <a:r>
              <a:rPr lang="ja-JP" altLang="en-US" sz="1293" dirty="0">
                <a:solidFill>
                  <a:prstClr val="black"/>
                </a:solidFill>
                <a:latin typeface="ＭＳ Ｐゴシック"/>
                <a:ea typeface="ＭＳ Ｐゴシック"/>
              </a:rPr>
              <a:t>②</a:t>
            </a:r>
            <a:r>
              <a:rPr lang="en-US" altLang="ja-JP" sz="1293" dirty="0">
                <a:solidFill>
                  <a:prstClr val="black"/>
                </a:solidFill>
                <a:latin typeface="ＭＳ Ｐゴシック"/>
                <a:ea typeface="ＭＳ Ｐゴシック"/>
              </a:rPr>
              <a:t>【</a:t>
            </a:r>
            <a:r>
              <a:rPr lang="ja-JP" altLang="en-US" sz="1293" dirty="0">
                <a:solidFill>
                  <a:prstClr val="black"/>
                </a:solidFill>
                <a:latin typeface="ＭＳ Ｐゴシック"/>
                <a:ea typeface="ＭＳ Ｐゴシック"/>
              </a:rPr>
              <a:t>重点</a:t>
            </a:r>
            <a:r>
              <a:rPr lang="en-US" altLang="ja-JP" sz="1293" dirty="0">
                <a:solidFill>
                  <a:prstClr val="black"/>
                </a:solidFill>
                <a:latin typeface="ＭＳ Ｐゴシック"/>
                <a:ea typeface="ＭＳ Ｐゴシック"/>
              </a:rPr>
              <a:t>】</a:t>
            </a:r>
            <a:r>
              <a:rPr lang="ja-JP" altLang="en-US" sz="1293" dirty="0">
                <a:solidFill>
                  <a:prstClr val="black"/>
                </a:solidFill>
                <a:latin typeface="ＭＳ Ｐゴシック"/>
                <a:ea typeface="ＭＳ Ｐゴシック"/>
              </a:rPr>
              <a:t>生活習慣病重症化予防対策</a:t>
            </a:r>
            <a:endParaRPr lang="en-US" altLang="ja-JP" sz="1293" dirty="0">
              <a:solidFill>
                <a:prstClr val="black"/>
              </a:solidFill>
              <a:latin typeface="ＭＳ Ｐゴシック"/>
              <a:ea typeface="ＭＳ Ｐゴシック"/>
            </a:endParaRPr>
          </a:p>
          <a:p>
            <a:pPr marL="910323" indent="-910323" defTabSz="844357">
              <a:lnSpc>
                <a:spcPts val="1293"/>
              </a:lnSpc>
            </a:pPr>
            <a:r>
              <a:rPr lang="ja-JP" altLang="en-US" sz="1108" dirty="0">
                <a:solidFill>
                  <a:prstClr val="black"/>
                </a:solidFill>
                <a:latin typeface="ＭＳ Ｐゴシック"/>
                <a:ea typeface="ＭＳ Ｐゴシック"/>
              </a:rPr>
              <a:t>　</a:t>
            </a:r>
            <a:r>
              <a:rPr lang="en-US" altLang="ja-JP" sz="1108" dirty="0">
                <a:solidFill>
                  <a:prstClr val="black"/>
                </a:solidFill>
                <a:latin typeface="ＭＳ ゴシック" panose="020B0609070205080204" pitchFamily="49" charset="-128"/>
                <a:ea typeface="ＭＳ ゴシック" panose="020B0609070205080204" pitchFamily="49" charset="-128"/>
              </a:rPr>
              <a:t>g)</a:t>
            </a:r>
            <a:r>
              <a:rPr lang="ja-JP" altLang="en-US" sz="1108" dirty="0">
                <a:solidFill>
                  <a:prstClr val="black"/>
                </a:solidFill>
                <a:latin typeface="ＭＳ Ｐゴシック"/>
                <a:ea typeface="ＭＳ Ｐゴシック"/>
              </a:rPr>
              <a:t>生活習慣病重症化予防における保健指導</a:t>
            </a:r>
            <a:endParaRPr lang="en-US" altLang="ja-JP" sz="1108" dirty="0">
              <a:solidFill>
                <a:prstClr val="black"/>
              </a:solidFill>
              <a:latin typeface="ＭＳ Ｐゴシック"/>
              <a:ea typeface="ＭＳ Ｐゴシック"/>
            </a:endParaRPr>
          </a:p>
          <a:p>
            <a:pPr marL="910323" indent="-910323" defTabSz="844357">
              <a:lnSpc>
                <a:spcPts val="1293"/>
              </a:lnSpc>
            </a:pPr>
            <a:r>
              <a:rPr lang="ja-JP" altLang="en-US" sz="1108" dirty="0">
                <a:solidFill>
                  <a:prstClr val="black"/>
                </a:solidFill>
                <a:latin typeface="ＭＳ Ｐゴシック"/>
                <a:ea typeface="ＭＳ Ｐゴシック"/>
              </a:rPr>
              <a:t>　</a:t>
            </a:r>
            <a:r>
              <a:rPr lang="en-US" altLang="ja-JP" sz="1108" dirty="0">
                <a:solidFill>
                  <a:prstClr val="black"/>
                </a:solidFill>
                <a:latin typeface="ＭＳ Ｐゴシック"/>
                <a:ea typeface="ＭＳ Ｐゴシック"/>
              </a:rPr>
              <a:t>h</a:t>
            </a:r>
            <a:r>
              <a:rPr lang="en-US" altLang="ja-JP" sz="1108" dirty="0">
                <a:solidFill>
                  <a:prstClr val="black"/>
                </a:solidFill>
                <a:latin typeface="ＭＳ ゴシック" panose="020B0609070205080204" pitchFamily="49" charset="-128"/>
                <a:ea typeface="ＭＳ ゴシック" panose="020B0609070205080204" pitchFamily="49" charset="-128"/>
              </a:rPr>
              <a:t>)</a:t>
            </a:r>
            <a:r>
              <a:rPr lang="ja-JP" altLang="en-US" sz="1108" dirty="0">
                <a:solidFill>
                  <a:prstClr val="black"/>
                </a:solidFill>
                <a:latin typeface="ＭＳ Ｐゴシック"/>
                <a:ea typeface="ＭＳ Ｐゴシック"/>
              </a:rPr>
              <a:t>糖尿病性腎症重症化予防</a:t>
            </a:r>
            <a:endParaRPr lang="en-US" altLang="ja-JP" sz="1108" dirty="0">
              <a:solidFill>
                <a:prstClr val="black"/>
              </a:solidFill>
              <a:latin typeface="ＭＳ Ｐゴシック"/>
              <a:ea typeface="ＭＳ Ｐゴシック"/>
            </a:endParaRPr>
          </a:p>
        </p:txBody>
      </p:sp>
      <p:grpSp>
        <p:nvGrpSpPr>
          <p:cNvPr id="4" name="グループ化 3"/>
          <p:cNvGrpSpPr/>
          <p:nvPr/>
        </p:nvGrpSpPr>
        <p:grpSpPr>
          <a:xfrm>
            <a:off x="5063720" y="3278067"/>
            <a:ext cx="3981932" cy="1717346"/>
            <a:chOff x="5483937" y="3265542"/>
            <a:chExt cx="4312377" cy="1859862"/>
          </a:xfrm>
        </p:grpSpPr>
        <p:sp>
          <p:nvSpPr>
            <p:cNvPr id="22" name="正方形/長方形 21"/>
            <p:cNvSpPr/>
            <p:nvPr/>
          </p:nvSpPr>
          <p:spPr>
            <a:xfrm>
              <a:off x="5483937" y="3265542"/>
              <a:ext cx="4312377" cy="1859862"/>
            </a:xfrm>
            <a:prstGeom prst="rect">
              <a:avLst/>
            </a:prstGeom>
            <a:solidFill>
              <a:srgbClr val="CCFFCC"/>
            </a:solidFill>
          </p:spPr>
          <p:txBody>
            <a:bodyPr wrap="square">
              <a:noAutofit/>
            </a:bodyPr>
            <a:lstStyle/>
            <a:p>
              <a:pPr defTabSz="842986"/>
              <a:r>
                <a:rPr lang="ja-JP" altLang="en-US" sz="1293" dirty="0">
                  <a:solidFill>
                    <a:prstClr val="black"/>
                  </a:solidFill>
                  <a:latin typeface="ＭＳ Ｐゴシック"/>
                  <a:ea typeface="ＭＳ Ｐゴシック"/>
                </a:rPr>
                <a:t>③</a:t>
              </a:r>
              <a:r>
                <a:rPr lang="en-US" altLang="ja-JP" sz="1293" dirty="0">
                  <a:solidFill>
                    <a:prstClr val="black"/>
                  </a:solidFill>
                  <a:latin typeface="ＭＳ Ｐゴシック"/>
                  <a:ea typeface="ＭＳ Ｐゴシック"/>
                </a:rPr>
                <a:t> </a:t>
              </a:r>
              <a:r>
                <a:rPr lang="ja-JP" altLang="en-US" sz="1293" dirty="0">
                  <a:solidFill>
                    <a:prstClr val="black"/>
                  </a:solidFill>
                  <a:latin typeface="ＭＳ Ｐゴシック"/>
                  <a:ea typeface="ＭＳ Ｐゴシック"/>
                </a:rPr>
                <a:t>国保一般事業</a:t>
              </a:r>
              <a:endParaRPr lang="en-US" altLang="ja-JP" sz="1293" dirty="0">
                <a:solidFill>
                  <a:prstClr val="black"/>
                </a:solidFill>
                <a:latin typeface="ＭＳ Ｐゴシック"/>
                <a:ea typeface="ＭＳ Ｐゴシック"/>
              </a:endParaRPr>
            </a:p>
            <a:p>
              <a:pPr defTabSz="842986"/>
              <a:r>
                <a:rPr lang="ja-JP" altLang="en-US" sz="1108" dirty="0">
                  <a:solidFill>
                    <a:prstClr val="black"/>
                  </a:solidFill>
                  <a:latin typeface="ＭＳ Ｐゴシック"/>
                  <a:ea typeface="ＭＳ Ｐゴシック"/>
                </a:rPr>
                <a:t>　</a:t>
              </a:r>
              <a:r>
                <a:rPr lang="en-US" altLang="ja-JP" sz="1108" dirty="0" err="1">
                  <a:solidFill>
                    <a:prstClr val="black"/>
                  </a:solidFill>
                  <a:latin typeface="ＭＳ ゴシック" panose="020B0609070205080204" pitchFamily="49" charset="-128"/>
                  <a:ea typeface="ＭＳ ゴシック" panose="020B0609070205080204" pitchFamily="49" charset="-128"/>
                </a:rPr>
                <a:t>i</a:t>
              </a:r>
              <a:r>
                <a:rPr lang="en-US" altLang="ja-JP" sz="1108" dirty="0">
                  <a:solidFill>
                    <a:prstClr val="black"/>
                  </a:solidFill>
                  <a:latin typeface="ＭＳ ゴシック" panose="020B0609070205080204" pitchFamily="49" charset="-128"/>
                  <a:ea typeface="ＭＳ ゴシック" panose="020B0609070205080204" pitchFamily="49" charset="-128"/>
                </a:rPr>
                <a:t>)</a:t>
              </a:r>
              <a:r>
                <a:rPr lang="ja-JP" altLang="en-US" sz="1108" dirty="0">
                  <a:solidFill>
                    <a:prstClr val="black"/>
                  </a:solidFill>
                  <a:latin typeface="ＭＳ Ｐゴシック"/>
                  <a:ea typeface="ＭＳ Ｐゴシック"/>
                </a:rPr>
                <a:t>健康教育</a:t>
              </a:r>
              <a:endParaRPr lang="en-US" altLang="ja-JP" sz="1108" dirty="0">
                <a:solidFill>
                  <a:prstClr val="black"/>
                </a:solidFill>
                <a:latin typeface="ＭＳ Ｐゴシック"/>
                <a:ea typeface="ＭＳ Ｐゴシック"/>
              </a:endParaRPr>
            </a:p>
            <a:p>
              <a:pPr defTabSz="842986"/>
              <a:r>
                <a:rPr lang="ja-JP" altLang="en-US" sz="1108" dirty="0">
                  <a:solidFill>
                    <a:prstClr val="black"/>
                  </a:solidFill>
                  <a:latin typeface="ＭＳ Ｐゴシック"/>
                  <a:ea typeface="ＭＳ Ｐゴシック"/>
                </a:rPr>
                <a:t>　</a:t>
              </a:r>
              <a:r>
                <a:rPr lang="en-US" altLang="ja-JP" sz="1108" dirty="0">
                  <a:solidFill>
                    <a:prstClr val="black"/>
                  </a:solidFill>
                  <a:latin typeface="ＭＳ ゴシック" panose="020B0609070205080204" pitchFamily="49" charset="-128"/>
                  <a:ea typeface="ＭＳ ゴシック" panose="020B0609070205080204" pitchFamily="49" charset="-128"/>
                </a:rPr>
                <a:t>j)</a:t>
              </a:r>
              <a:r>
                <a:rPr lang="ja-JP" altLang="en-US" sz="1108" dirty="0">
                  <a:solidFill>
                    <a:prstClr val="black"/>
                  </a:solidFill>
                  <a:latin typeface="ＭＳ Ｐゴシック"/>
                  <a:ea typeface="ＭＳ Ｐゴシック"/>
                </a:rPr>
                <a:t>健康相談</a:t>
              </a:r>
              <a:endParaRPr lang="en-US" altLang="ja-JP" sz="1108" dirty="0">
                <a:solidFill>
                  <a:prstClr val="black"/>
                </a:solidFill>
                <a:latin typeface="ＭＳ Ｐゴシック"/>
                <a:ea typeface="ＭＳ Ｐゴシック"/>
              </a:endParaRPr>
            </a:p>
            <a:p>
              <a:pPr defTabSz="842986"/>
              <a:r>
                <a:rPr lang="ja-JP" altLang="en-US" sz="1108" dirty="0">
                  <a:solidFill>
                    <a:prstClr val="black"/>
                  </a:solidFill>
                  <a:latin typeface="ＭＳ Ｐゴシック"/>
                  <a:ea typeface="ＭＳ Ｐゴシック"/>
                </a:rPr>
                <a:t>　</a:t>
              </a:r>
              <a:r>
                <a:rPr lang="en-US" altLang="ja-JP" sz="1108" dirty="0">
                  <a:solidFill>
                    <a:prstClr val="black"/>
                  </a:solidFill>
                  <a:latin typeface="ＭＳ ゴシック" panose="020B0609070205080204" pitchFamily="49" charset="-128"/>
                  <a:ea typeface="ＭＳ ゴシック" panose="020B0609070205080204" pitchFamily="49" charset="-128"/>
                </a:rPr>
                <a:t>k)</a:t>
              </a:r>
              <a:r>
                <a:rPr lang="ja-JP" altLang="en-US" sz="1108" dirty="0">
                  <a:solidFill>
                    <a:prstClr val="black"/>
                  </a:solidFill>
                  <a:latin typeface="ＭＳ Ｐゴシック"/>
                  <a:ea typeface="ＭＳ Ｐゴシック"/>
                </a:rPr>
                <a:t>保健指導</a:t>
              </a:r>
              <a:endParaRPr lang="en-US" altLang="ja-JP" sz="1108" dirty="0">
                <a:solidFill>
                  <a:prstClr val="black"/>
                </a:solidFill>
                <a:latin typeface="ＭＳ Ｐゴシック"/>
                <a:ea typeface="ＭＳ Ｐゴシック"/>
              </a:endParaRPr>
            </a:p>
            <a:p>
              <a:pPr marL="910323" indent="-910323" defTabSz="842986"/>
              <a:r>
                <a:rPr lang="ja-JP" altLang="en-US" sz="1200" dirty="0">
                  <a:solidFill>
                    <a:prstClr val="black"/>
                  </a:solidFill>
                  <a:latin typeface="ＭＳ Ｐゴシック"/>
                  <a:ea typeface="ＭＳ Ｐゴシック"/>
                </a:rPr>
                <a:t>　</a:t>
              </a:r>
              <a:endParaRPr lang="en-US" altLang="ja-JP" sz="1108" dirty="0">
                <a:solidFill>
                  <a:prstClr val="black"/>
                </a:solidFill>
                <a:latin typeface="ＭＳ Ｐゴシック"/>
                <a:ea typeface="ＭＳ Ｐゴシック"/>
              </a:endParaRPr>
            </a:p>
            <a:p>
              <a:pPr marL="910323" indent="-834096" defTabSz="842986"/>
              <a:r>
                <a:rPr lang="en-US" altLang="ja-JP" sz="1108" dirty="0">
                  <a:solidFill>
                    <a:prstClr val="black"/>
                  </a:solidFill>
                  <a:latin typeface="ＭＳ ゴシック" panose="020B0609070205080204" pitchFamily="49" charset="-128"/>
                  <a:ea typeface="ＭＳ ゴシック" panose="020B0609070205080204" pitchFamily="49" charset="-128"/>
                </a:rPr>
                <a:t>l)</a:t>
              </a:r>
              <a:r>
                <a:rPr lang="ja-JP" altLang="en-US" sz="1108" dirty="0">
                  <a:solidFill>
                    <a:prstClr val="black"/>
                  </a:solidFill>
                  <a:latin typeface="ＭＳ Ｐゴシック"/>
                  <a:ea typeface="ＭＳ Ｐゴシック"/>
                </a:rPr>
                <a:t>歯科にかかる保健事業</a:t>
              </a:r>
              <a:endParaRPr lang="en-US" altLang="ja-JP" sz="1108" dirty="0">
                <a:solidFill>
                  <a:prstClr val="black"/>
                </a:solidFill>
                <a:latin typeface="ＭＳ Ｐゴシック"/>
                <a:ea typeface="ＭＳ Ｐゴシック"/>
              </a:endParaRPr>
            </a:p>
            <a:p>
              <a:pPr marL="910323" indent="-834096" defTabSz="842986"/>
              <a:r>
                <a:rPr lang="en-US" altLang="ja-JP" sz="1108" dirty="0">
                  <a:solidFill>
                    <a:prstClr val="black"/>
                  </a:solidFill>
                  <a:latin typeface="ＭＳ ゴシック" panose="020B0609070205080204" pitchFamily="49" charset="-128"/>
                  <a:ea typeface="ＭＳ ゴシック" panose="020B0609070205080204" pitchFamily="49" charset="-128"/>
                </a:rPr>
                <a:t>m)</a:t>
              </a:r>
              <a:r>
                <a:rPr lang="ja-JP" altLang="en-US" sz="1108" dirty="0">
                  <a:solidFill>
                    <a:prstClr val="black"/>
                  </a:solidFill>
                  <a:latin typeface="ＭＳ Ｐゴシック"/>
                  <a:ea typeface="ＭＳ Ｐゴシック"/>
                </a:rPr>
                <a:t>地域包括ケアシステム</a:t>
              </a:r>
              <a:r>
                <a:rPr lang="ja-JP" altLang="ja-JP" sz="1108" dirty="0">
                  <a:solidFill>
                    <a:prstClr val="black"/>
                  </a:solidFill>
                  <a:latin typeface="ＭＳ Ｐゴシック"/>
                  <a:ea typeface="ＭＳ Ｐゴシック"/>
                </a:rPr>
                <a:t>を推進する</a:t>
              </a:r>
              <a:r>
                <a:rPr lang="ja-JP" altLang="en-US" sz="1108" dirty="0">
                  <a:solidFill>
                    <a:prstClr val="black"/>
                  </a:solidFill>
                  <a:latin typeface="ＭＳ Ｐゴシック"/>
                  <a:ea typeface="ＭＳ Ｐゴシック"/>
                </a:rPr>
                <a:t>取組</a:t>
              </a:r>
              <a:endParaRPr lang="en-US" altLang="ja-JP" sz="1108" dirty="0">
                <a:solidFill>
                  <a:prstClr val="black"/>
                </a:solidFill>
                <a:latin typeface="ＭＳ Ｐゴシック"/>
                <a:ea typeface="ＭＳ Ｐゴシック"/>
              </a:endParaRPr>
            </a:p>
            <a:p>
              <a:pPr marL="910323" indent="-834096" defTabSz="842986"/>
              <a:r>
                <a:rPr lang="en-US" altLang="ja-JP" sz="1108" dirty="0">
                  <a:solidFill>
                    <a:prstClr val="black"/>
                  </a:solidFill>
                  <a:latin typeface="ＭＳ ゴシック" panose="020B0609070205080204" pitchFamily="49" charset="-128"/>
                  <a:ea typeface="ＭＳ ゴシック" panose="020B0609070205080204" pitchFamily="49" charset="-128"/>
                </a:rPr>
                <a:t>n)</a:t>
              </a:r>
              <a:r>
                <a:rPr lang="ja-JP" altLang="en-US" sz="1108" dirty="0">
                  <a:solidFill>
                    <a:prstClr val="black"/>
                  </a:solidFill>
                  <a:latin typeface="ＭＳ Ｐゴシック"/>
                  <a:ea typeface="ＭＳ Ｐゴシック"/>
                </a:rPr>
                <a:t>健康づくりを推進する地域活動等</a:t>
              </a:r>
              <a:endParaRPr lang="en-US" altLang="ja-JP" sz="1108" dirty="0">
                <a:solidFill>
                  <a:prstClr val="black"/>
                </a:solidFill>
                <a:latin typeface="ＭＳ Ｐゴシック"/>
                <a:ea typeface="ＭＳ Ｐゴシック"/>
              </a:endParaRPr>
            </a:p>
            <a:p>
              <a:pPr marL="910323" indent="-834096" defTabSz="842986"/>
              <a:r>
                <a:rPr lang="en-US" altLang="ja-JP" sz="1108" dirty="0">
                  <a:solidFill>
                    <a:prstClr val="black"/>
                  </a:solidFill>
                  <a:latin typeface="ＭＳ ゴシック" panose="020B0609070205080204" pitchFamily="49" charset="-128"/>
                  <a:ea typeface="ＭＳ ゴシック" panose="020B0609070205080204" pitchFamily="49" charset="-128"/>
                </a:rPr>
                <a:t>o)</a:t>
              </a:r>
              <a:r>
                <a:rPr lang="ja-JP" altLang="en-US" sz="1108" dirty="0">
                  <a:solidFill>
                    <a:prstClr val="black"/>
                  </a:solidFill>
                  <a:latin typeface="ＭＳ Ｐゴシック"/>
                  <a:ea typeface="ＭＳ Ｐゴシック"/>
                </a:rPr>
                <a:t>保険者独自の取組</a:t>
              </a:r>
              <a:endParaRPr lang="en-US" altLang="ja-JP" sz="1108" dirty="0">
                <a:solidFill>
                  <a:prstClr val="black"/>
                </a:solidFill>
                <a:latin typeface="ＭＳ Ｐゴシック"/>
                <a:ea typeface="ＭＳ Ｐゴシック"/>
              </a:endParaRPr>
            </a:p>
          </p:txBody>
        </p:sp>
        <p:sp>
          <p:nvSpPr>
            <p:cNvPr id="19" name="正方形/長方形 18"/>
            <p:cNvSpPr/>
            <p:nvPr/>
          </p:nvSpPr>
          <p:spPr>
            <a:xfrm>
              <a:off x="6515990" y="3824766"/>
              <a:ext cx="2946728" cy="469284"/>
            </a:xfrm>
            <a:prstGeom prst="rect">
              <a:avLst/>
            </a:prstGeom>
          </p:spPr>
          <p:txBody>
            <a:bodyPr wrap="square">
              <a:spAutoFit/>
            </a:bodyPr>
            <a:lstStyle/>
            <a:p>
              <a:pPr marL="910323" indent="-910323" defTabSz="844357"/>
              <a:r>
                <a:rPr lang="ja-JP" altLang="en-US" sz="1108" dirty="0">
                  <a:solidFill>
                    <a:prstClr val="black"/>
                  </a:solidFill>
                  <a:latin typeface="ＭＳ Ｐゴシック"/>
                  <a:ea typeface="ＭＳ Ｐゴシック"/>
                </a:rPr>
                <a:t>①重複・頻回受診者  ②重複・多剤服薬者</a:t>
              </a:r>
              <a:endParaRPr lang="en-US" altLang="ja-JP" sz="1108" dirty="0">
                <a:solidFill>
                  <a:prstClr val="black"/>
                </a:solidFill>
                <a:latin typeface="ＭＳ Ｐゴシック"/>
                <a:ea typeface="ＭＳ Ｐゴシック"/>
              </a:endParaRPr>
            </a:p>
            <a:p>
              <a:pPr marL="910323" indent="-910323" defTabSz="844357"/>
              <a:r>
                <a:rPr lang="ja-JP" altLang="en-US" sz="1108" dirty="0">
                  <a:solidFill>
                    <a:prstClr val="black"/>
                  </a:solidFill>
                  <a:latin typeface="ＭＳ Ｐゴシック"/>
                  <a:ea typeface="ＭＳ Ｐゴシック"/>
                </a:rPr>
                <a:t>③禁煙支援</a:t>
              </a:r>
              <a:r>
                <a:rPr lang="en-US" altLang="ja-JP" sz="1108" dirty="0">
                  <a:solidFill>
                    <a:prstClr val="black"/>
                  </a:solidFill>
                  <a:latin typeface="ＭＳ Ｐゴシック"/>
                  <a:ea typeface="ＭＳ Ｐゴシック"/>
                </a:rPr>
                <a:t>              </a:t>
              </a:r>
              <a:r>
                <a:rPr lang="ja-JP" altLang="en-US" sz="1108" dirty="0">
                  <a:solidFill>
                    <a:prstClr val="black"/>
                  </a:solidFill>
                  <a:latin typeface="ＭＳ Ｐゴシック"/>
                  <a:ea typeface="ＭＳ Ｐゴシック"/>
                </a:rPr>
                <a:t>④その他保健指導</a:t>
              </a:r>
              <a:endParaRPr lang="en-US" altLang="ja-JP" sz="1108" dirty="0">
                <a:solidFill>
                  <a:prstClr val="black"/>
                </a:solidFill>
                <a:latin typeface="ＭＳ Ｐゴシック"/>
                <a:ea typeface="ＭＳ Ｐゴシック"/>
              </a:endParaRPr>
            </a:p>
          </p:txBody>
        </p:sp>
      </p:grpSp>
    </p:spTree>
    <p:extLst>
      <p:ext uri="{BB962C8B-B14F-4D97-AF65-F5344CB8AC3E}">
        <p14:creationId xmlns:p14="http://schemas.microsoft.com/office/powerpoint/2010/main" val="1511857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ChangeArrowheads="1"/>
          </p:cNvSpPr>
          <p:nvPr/>
        </p:nvSpPr>
        <p:spPr bwMode="auto">
          <a:xfrm>
            <a:off x="44155" y="264067"/>
            <a:ext cx="9032555" cy="398941"/>
          </a:xfrm>
          <a:prstGeom prst="rect">
            <a:avLst/>
          </a:prstGeom>
          <a:noFill/>
          <a:ln w="9525">
            <a:noFill/>
            <a:miter lim="800000"/>
            <a:headEnd/>
            <a:tailEnd/>
          </a:ln>
        </p:spPr>
        <p:txBody>
          <a:bodyPr anchor="ctr"/>
          <a:lstStyle/>
          <a:p>
            <a:pPr algn="ctr" defTabSz="844357"/>
            <a:r>
              <a:rPr lang="ja-JP" altLang="en-US" sz="1662" dirty="0">
                <a:solidFill>
                  <a:prstClr val="black"/>
                </a:solidFill>
                <a:latin typeface="HGP創英角ｺﾞｼｯｸUB" panose="020B0900000000000000" pitchFamily="50" charset="-128"/>
                <a:ea typeface="HGP創英角ｺﾞｼｯｸUB" panose="020B0900000000000000" pitchFamily="50" charset="-128"/>
              </a:rPr>
              <a:t>保険者努力支援制度（予防・健康づくり支援）　事業費連動分に係る評価指標（案）</a:t>
            </a:r>
            <a:endParaRPr lang="ja-JP" altLang="en-US" sz="1662" b="1" dirty="0">
              <a:solidFill>
                <a:prstClr val="black"/>
              </a:solidFill>
              <a:latin typeface="HGP創英角ｺﾞｼｯｸUB" panose="020B0900000000000000" pitchFamily="50" charset="-128"/>
              <a:ea typeface="HGP創英角ｺﾞｼｯｸUB" panose="020B0900000000000000" pitchFamily="50" charset="-128"/>
            </a:endParaRPr>
          </a:p>
        </p:txBody>
      </p:sp>
      <p:cxnSp>
        <p:nvCxnSpPr>
          <p:cNvPr id="7" name="直線コネクタ 6"/>
          <p:cNvCxnSpPr/>
          <p:nvPr/>
        </p:nvCxnSpPr>
        <p:spPr>
          <a:xfrm>
            <a:off x="-45517" y="633975"/>
            <a:ext cx="9274357"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44155" y="1558568"/>
            <a:ext cx="9032555" cy="172938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defTabSz="844357"/>
            <a:endParaRPr lang="en-US" altLang="ja-JP" sz="1293" dirty="0">
              <a:solidFill>
                <a:prstClr val="black"/>
              </a:solidFill>
              <a:latin typeface="Calibri"/>
              <a:ea typeface="ＭＳ Ｐゴシック" panose="020B0600070205080204" pitchFamily="50" charset="-128"/>
            </a:endParaRPr>
          </a:p>
        </p:txBody>
      </p:sp>
      <p:sp>
        <p:nvSpPr>
          <p:cNvPr id="9" name="テキスト ボックス 8"/>
          <p:cNvSpPr txBox="1"/>
          <p:nvPr/>
        </p:nvSpPr>
        <p:spPr>
          <a:xfrm>
            <a:off x="358444" y="894585"/>
            <a:ext cx="8619524" cy="646331"/>
          </a:xfrm>
          <a:prstGeom prst="rect">
            <a:avLst/>
          </a:prstGeom>
          <a:noFill/>
        </p:spPr>
        <p:txBody>
          <a:bodyPr vert="horz" wrap="square" rtlCol="0">
            <a:spAutoFit/>
          </a:bodyPr>
          <a:lstStyle/>
          <a:p>
            <a:pPr marL="79158" indent="-79158" defTabSz="844357"/>
            <a:r>
              <a:rPr lang="ja-JP" altLang="en-US" sz="1108" dirty="0">
                <a:solidFill>
                  <a:prstClr val="black"/>
                </a:solidFill>
                <a:latin typeface="ＭＳ Ｐゴシック" panose="020B0600070205080204" pitchFamily="50" charset="-128"/>
                <a:ea typeface="ＭＳ Ｐゴシック" panose="020B0600070205080204" pitchFamily="50" charset="-128"/>
              </a:rPr>
              <a:t>　　</a:t>
            </a:r>
            <a:r>
              <a:rPr lang="ja-JP" altLang="en-US" sz="1200" dirty="0">
                <a:solidFill>
                  <a:prstClr val="black"/>
                </a:solidFill>
                <a:latin typeface="ＭＳ Ｐゴシック" panose="020B0600070205080204" pitchFamily="50" charset="-128"/>
                <a:ea typeface="ＭＳ Ｐゴシック" panose="020B0600070205080204" pitchFamily="50" charset="-128"/>
              </a:rPr>
              <a:t>①　予防・健康づくりに関する評価</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②　 「重点事業」の取組状況</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　　③　 「重点事業」の事業評価</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17" name="テキスト ボックス 16"/>
          <p:cNvSpPr txBox="1"/>
          <p:nvPr/>
        </p:nvSpPr>
        <p:spPr>
          <a:xfrm>
            <a:off x="168992" y="678887"/>
            <a:ext cx="8808976" cy="291298"/>
          </a:xfrm>
          <a:prstGeom prst="rect">
            <a:avLst/>
          </a:prstGeom>
          <a:noFill/>
          <a:ln w="12700">
            <a:noFill/>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pPr defTabSz="844357"/>
            <a:r>
              <a:rPr lang="ja-JP" altLang="en-US" sz="1293" dirty="0">
                <a:solidFill>
                  <a:prstClr val="black"/>
                </a:solidFill>
                <a:latin typeface="ＭＳ Ｐゴシック" panose="020B0600070205080204" pitchFamily="50" charset="-128"/>
                <a:ea typeface="ＭＳ Ｐゴシック" panose="020B0600070205080204" pitchFamily="50" charset="-128"/>
              </a:rPr>
              <a:t>　○　事業費連動分については、都道府県ごとに、以下の評価指標に基づいて採点を実施</a:t>
            </a:r>
            <a:endParaRPr lang="en-US" altLang="ja-JP" sz="1293" dirty="0">
              <a:solidFill>
                <a:prstClr val="black"/>
              </a:solidFill>
              <a:latin typeface="ＭＳ Ｐゴシック" panose="020B0600070205080204" pitchFamily="50" charset="-128"/>
              <a:ea typeface="ＭＳ Ｐゴシック" panose="020B0600070205080204" pitchFamily="50" charset="-128"/>
            </a:endParaRPr>
          </a:p>
        </p:txBody>
      </p:sp>
      <p:sp>
        <p:nvSpPr>
          <p:cNvPr id="18" name="正方形/長方形 17"/>
          <p:cNvSpPr/>
          <p:nvPr/>
        </p:nvSpPr>
        <p:spPr>
          <a:xfrm>
            <a:off x="44155" y="667532"/>
            <a:ext cx="9032555" cy="86427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20" name="テキスト ボックス 19"/>
          <p:cNvSpPr txBox="1"/>
          <p:nvPr/>
        </p:nvSpPr>
        <p:spPr>
          <a:xfrm>
            <a:off x="128400" y="1582385"/>
            <a:ext cx="2762275" cy="291298"/>
          </a:xfrm>
          <a:prstGeom prst="rect">
            <a:avLst/>
          </a:prstGeom>
          <a:noFill/>
        </p:spPr>
        <p:txBody>
          <a:bodyPr vert="horz" wrap="square" rtlCol="0">
            <a:spAutoFit/>
          </a:bodyPr>
          <a:lstStyle/>
          <a:p>
            <a:pPr defTabSz="844357"/>
            <a:r>
              <a:rPr lang="ja-JP" altLang="en-US" sz="1293" b="1" dirty="0">
                <a:solidFill>
                  <a:prstClr val="black"/>
                </a:solidFill>
                <a:latin typeface="ＭＳ Ｐゴシック" panose="020B0600070205080204" pitchFamily="50" charset="-128"/>
                <a:ea typeface="ＭＳ Ｐゴシック" panose="020B0600070205080204" pitchFamily="50" charset="-128"/>
              </a:rPr>
              <a:t>① </a:t>
            </a:r>
            <a:r>
              <a:rPr lang="en-US" altLang="ja-JP" sz="1293" b="1" dirty="0">
                <a:solidFill>
                  <a:prstClr val="black"/>
                </a:solidFill>
                <a:latin typeface="ＭＳ Ｐゴシック" panose="020B0600070205080204" pitchFamily="50" charset="-128"/>
                <a:ea typeface="ＭＳ Ｐゴシック" panose="020B0600070205080204" pitchFamily="50" charset="-128"/>
              </a:rPr>
              <a:t>《</a:t>
            </a:r>
            <a:r>
              <a:rPr lang="ja-JP" altLang="en-US" sz="1293" b="1" dirty="0">
                <a:solidFill>
                  <a:prstClr val="black"/>
                </a:solidFill>
                <a:latin typeface="ＭＳ Ｐゴシック" panose="020B0600070205080204" pitchFamily="50" charset="-128"/>
                <a:ea typeface="ＭＳ Ｐゴシック" panose="020B0600070205080204" pitchFamily="50" charset="-128"/>
              </a:rPr>
              <a:t>予防・健康づくりに関する評価</a:t>
            </a:r>
            <a:r>
              <a:rPr lang="en-US" altLang="ja-JP" sz="1293" b="1" dirty="0">
                <a:solidFill>
                  <a:prstClr val="black"/>
                </a:solidFill>
                <a:latin typeface="ＭＳ Ｐゴシック" panose="020B0600070205080204" pitchFamily="50" charset="-128"/>
                <a:ea typeface="ＭＳ Ｐゴシック" panose="020B0600070205080204" pitchFamily="50" charset="-128"/>
              </a:rPr>
              <a:t>》</a:t>
            </a:r>
            <a:endParaRPr lang="ja-JP" altLang="en-US" sz="1293" b="1" dirty="0">
              <a:solidFill>
                <a:prstClr val="black"/>
              </a:solidFill>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1007" y="1845852"/>
            <a:ext cx="9122881" cy="1407308"/>
          </a:xfrm>
          <a:prstGeom prst="rect">
            <a:avLst/>
          </a:prstGeom>
        </p:spPr>
        <p:txBody>
          <a:bodyPr wrap="square">
            <a:spAutoFit/>
          </a:bodyPr>
          <a:lstStyle/>
          <a:p>
            <a:pPr defTabSz="844357"/>
            <a:r>
              <a:rPr lang="ja-JP" altLang="en-US" sz="1108" b="1" dirty="0">
                <a:solidFill>
                  <a:prstClr val="black"/>
                </a:solidFill>
                <a:latin typeface="ＭＳ Ｐゴシック" panose="020B0600070205080204" pitchFamily="50" charset="-128"/>
                <a:ea typeface="ＭＳ Ｐゴシック" panose="020B0600070205080204" pitchFamily="50" charset="-128"/>
              </a:rPr>
              <a:t>（都道府県）</a:t>
            </a:r>
            <a:endParaRPr lang="en-US" altLang="ja-JP" sz="1108" b="1"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277"/>
              </a:lnSpc>
            </a:pPr>
            <a:endParaRPr lang="en-US" altLang="ja-JP" sz="1108" b="1"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１）予防・健康づくりに関する評価指標の合計獲得点数を加点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277"/>
              </a:lnSpc>
            </a:pP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（保険者努力支援交付金（既存分（都道府県分））の評価指標</a:t>
            </a:r>
            <a:r>
              <a:rPr lang="en-US" altLang="ja-JP" sz="970" dirty="0">
                <a:solidFill>
                  <a:prstClr val="black"/>
                </a:solidFill>
                <a:latin typeface="ＭＳ Ｐ明朝" panose="02020600040205080304" pitchFamily="18" charset="-128"/>
                <a:ea typeface="ＭＳ Ｐ明朝" panose="02020600040205080304" pitchFamily="18"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のうち、指標①</a:t>
            </a:r>
            <a:r>
              <a:rPr lang="en-US" altLang="ja-JP" sz="1016" dirty="0">
                <a:solidFill>
                  <a:prstClr val="black"/>
                </a:solidFill>
                <a:latin typeface="ＭＳ Ｐゴシック" panose="020B0600070205080204" pitchFamily="50" charset="-128"/>
                <a:ea typeface="ＭＳ Ｐゴシック" panose="020B0600070205080204" pitchFamily="50" charset="-128"/>
              </a:rPr>
              <a:t>(ⅰ)</a:t>
            </a:r>
            <a:r>
              <a:rPr lang="ja-JP" altLang="en-US" sz="1016" dirty="0">
                <a:solidFill>
                  <a:prstClr val="black"/>
                </a:solidFill>
                <a:latin typeface="ＭＳ Ｐゴシック" panose="020B0600070205080204" pitchFamily="50" charset="-128"/>
                <a:ea typeface="ＭＳ Ｐゴシック" panose="020B0600070205080204" pitchFamily="50" charset="-128"/>
              </a:rPr>
              <a:t>特定健診受診率・特定保健指導実施率、　</a:t>
            </a:r>
            <a:r>
              <a:rPr lang="en-US" altLang="ja-JP" sz="1016" dirty="0">
                <a:solidFill>
                  <a:prstClr val="black"/>
                </a:solidFill>
                <a:latin typeface="ＭＳ Ｐゴシック" panose="020B0600070205080204" pitchFamily="50" charset="-128"/>
                <a:ea typeface="ＭＳ Ｐゴシック" panose="020B0600070205080204" pitchFamily="50" charset="-128"/>
              </a:rPr>
              <a:t>(ⅱ)</a:t>
            </a:r>
            <a:r>
              <a:rPr lang="ja-JP" altLang="en-US" sz="1016" dirty="0">
                <a:solidFill>
                  <a:prstClr val="black"/>
                </a:solidFill>
                <a:latin typeface="ＭＳ Ｐゴシック" panose="020B0600070205080204" pitchFamily="50" charset="-128"/>
                <a:ea typeface="ＭＳ Ｐゴシック" panose="020B0600070205080204" pitchFamily="50" charset="-128"/>
              </a:rPr>
              <a:t>糖尿病等の重症化予防の</a:t>
            </a:r>
            <a:r>
              <a:rPr lang="ja-JP" altLang="en-US" sz="1016" dirty="0" smtClean="0">
                <a:solidFill>
                  <a:prstClr val="black"/>
                </a:solidFill>
                <a:latin typeface="ＭＳ Ｐゴシック" panose="020B0600070205080204" pitchFamily="50" charset="-128"/>
                <a:ea typeface="ＭＳ Ｐゴシック" panose="020B0600070205080204" pitchFamily="50" charset="-128"/>
              </a:rPr>
              <a:t>取組、</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a:t>
            </a:r>
            <a:r>
              <a:rPr lang="en-US" altLang="ja-JP" sz="1016" dirty="0">
                <a:solidFill>
                  <a:prstClr val="black"/>
                </a:solidFill>
                <a:latin typeface="ＭＳ Ｐゴシック" panose="020B0600070205080204" pitchFamily="50" charset="-128"/>
                <a:ea typeface="ＭＳ Ｐゴシック" panose="020B0600070205080204" pitchFamily="50" charset="-128"/>
              </a:rPr>
              <a:t>ⅲ</a:t>
            </a:r>
            <a:r>
              <a:rPr lang="ja-JP" altLang="en-US" sz="1016" dirty="0">
                <a:solidFill>
                  <a:prstClr val="black"/>
                </a:solidFill>
                <a:latin typeface="ＭＳ Ｐゴシック" panose="020B0600070205080204" pitchFamily="50" charset="-128"/>
                <a:ea typeface="ＭＳ Ｐゴシック" panose="020B0600070205080204" pitchFamily="50" charset="-128"/>
              </a:rPr>
              <a:t>）個人インセンティブの提供、指標② 重症化予防のマクロ的評価、指標③（</a:t>
            </a:r>
            <a:r>
              <a:rPr lang="en-US" altLang="ja-JP" sz="1016" dirty="0">
                <a:solidFill>
                  <a:prstClr val="black"/>
                </a:solidFill>
                <a:latin typeface="ＭＳ Ｐゴシック" panose="020B0600070205080204" pitchFamily="50" charset="-128"/>
                <a:ea typeface="ＭＳ Ｐゴシック" panose="020B0600070205080204" pitchFamily="50" charset="-128"/>
              </a:rPr>
              <a:t>ⅰ</a:t>
            </a:r>
            <a:r>
              <a:rPr lang="ja-JP" altLang="en-US" sz="1016" dirty="0">
                <a:solidFill>
                  <a:prstClr val="black"/>
                </a:solidFill>
                <a:latin typeface="ＭＳ Ｐゴシック" panose="020B0600070205080204" pitchFamily="50" charset="-128"/>
                <a:ea typeface="ＭＳ Ｐゴシック" panose="020B0600070205080204" pitchFamily="50" charset="-128"/>
              </a:rPr>
              <a:t>）重症化予防の取組等）　　</a:t>
            </a:r>
            <a:r>
              <a:rPr lang="en-US" altLang="ja-JP" sz="970" dirty="0">
                <a:solidFill>
                  <a:prstClr val="black"/>
                </a:solidFill>
                <a:latin typeface="ＭＳ Ｐ明朝" panose="02020600040205080304" pitchFamily="18" charset="-128"/>
                <a:ea typeface="ＭＳ Ｐ明朝" panose="02020600040205080304" pitchFamily="18" charset="-128"/>
              </a:rPr>
              <a:t>※</a:t>
            </a:r>
            <a:r>
              <a:rPr lang="ja-JP" altLang="en-US" sz="970" dirty="0">
                <a:solidFill>
                  <a:prstClr val="black"/>
                </a:solidFill>
                <a:latin typeface="ＭＳ Ｐ明朝" panose="02020600040205080304" pitchFamily="18" charset="-128"/>
                <a:ea typeface="ＭＳ Ｐ明朝" panose="02020600040205080304" pitchFamily="18" charset="-128"/>
              </a:rPr>
              <a:t>当年度の評価指標（前年に採点済）を使用</a:t>
            </a:r>
            <a:endParaRPr lang="en-US" altLang="ja-JP" sz="1108" b="1"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646"/>
              </a:lnSpc>
            </a:pPr>
            <a:endParaRPr lang="en-US" altLang="ja-JP" sz="1108" b="1"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108" b="1" dirty="0">
                <a:solidFill>
                  <a:prstClr val="black"/>
                </a:solidFill>
                <a:latin typeface="ＭＳ Ｐゴシック" panose="020B0600070205080204" pitchFamily="50" charset="-128"/>
                <a:ea typeface="ＭＳ Ｐゴシック" panose="020B0600070205080204" pitchFamily="50" charset="-128"/>
              </a:rPr>
              <a:t>（市町村）</a:t>
            </a:r>
            <a:endParaRPr lang="en-US" altLang="ja-JP" sz="1108" b="1"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277"/>
              </a:lnSpc>
            </a:pPr>
            <a:endParaRPr lang="en-US" altLang="ja-JP" sz="1108" b="1"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１）市町村共通指標②（１）がん検診受診率において５点以上を獲得している市町村の割合に応じて右の点を加点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２）市町村共通指標②（２）歯科健診受診率において</a:t>
            </a:r>
            <a:r>
              <a:rPr lang="en-US" altLang="ja-JP" sz="1016" dirty="0">
                <a:solidFill>
                  <a:prstClr val="black"/>
                </a:solidFill>
                <a:latin typeface="ＭＳ Ｐゴシック" panose="020B0600070205080204" pitchFamily="50" charset="-128"/>
                <a:ea typeface="ＭＳ Ｐゴシック" panose="020B0600070205080204" pitchFamily="50" charset="-128"/>
              </a:rPr>
              <a:t>23</a:t>
            </a:r>
            <a:r>
              <a:rPr lang="ja-JP" altLang="en-US" sz="1016" dirty="0">
                <a:solidFill>
                  <a:prstClr val="black"/>
                </a:solidFill>
                <a:latin typeface="ＭＳ Ｐゴシック" panose="020B0600070205080204" pitchFamily="50" charset="-128"/>
                <a:ea typeface="ＭＳ Ｐゴシック" panose="020B0600070205080204" pitchFamily="50" charset="-128"/>
              </a:rPr>
              <a:t>点以上を獲得している市町村の割合に応じて 右の点を加点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p:txBody>
      </p:sp>
      <p:sp>
        <p:nvSpPr>
          <p:cNvPr id="23" name="角丸四角形 22"/>
          <p:cNvSpPr/>
          <p:nvPr/>
        </p:nvSpPr>
        <p:spPr>
          <a:xfrm>
            <a:off x="2828411" y="1610522"/>
            <a:ext cx="936681" cy="250662"/>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r>
              <a:rPr lang="en-US" altLang="ja-JP" sz="1200" b="1" dirty="0">
                <a:solidFill>
                  <a:prstClr val="black"/>
                </a:solidFill>
                <a:latin typeface="ＭＳ Ｐゴシック" panose="020B0600070205080204" pitchFamily="50" charset="-128"/>
                <a:ea typeface="ＭＳ Ｐゴシック" panose="020B0600070205080204" pitchFamily="50" charset="-128"/>
              </a:rPr>
              <a:t>150</a:t>
            </a:r>
            <a:r>
              <a:rPr lang="ja-JP" altLang="en-US" sz="1200" b="1" dirty="0">
                <a:solidFill>
                  <a:prstClr val="black"/>
                </a:solidFill>
                <a:latin typeface="ＭＳ Ｐゴシック" panose="020B0600070205080204" pitchFamily="50" charset="-128"/>
                <a:ea typeface="ＭＳ Ｐゴシック" panose="020B0600070205080204" pitchFamily="50" charset="-128"/>
              </a:rPr>
              <a:t>億円</a:t>
            </a:r>
          </a:p>
        </p:txBody>
      </p:sp>
      <p:sp>
        <p:nvSpPr>
          <p:cNvPr id="5" name="正方形/長方形 4"/>
          <p:cNvSpPr/>
          <p:nvPr/>
        </p:nvSpPr>
        <p:spPr>
          <a:xfrm>
            <a:off x="4242850" y="904455"/>
            <a:ext cx="4546413" cy="646331"/>
          </a:xfrm>
          <a:prstGeom prst="rect">
            <a:avLst/>
          </a:prstGeom>
        </p:spPr>
        <p:txBody>
          <a:bodyPr wrap="square">
            <a:spAutoFit/>
          </a:bodyPr>
          <a:lstStyle/>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左記①～③について、それぞれ</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都道府県ごとの「点数」</a:t>
            </a:r>
            <a:r>
              <a:rPr lang="en-US" altLang="ja-JP" sz="1200" dirty="0">
                <a:solidFill>
                  <a:prstClr val="black"/>
                </a:solidFill>
                <a:latin typeface="ＭＳ Ｐゴシック" panose="020B0600070205080204" pitchFamily="50" charset="-128"/>
                <a:ea typeface="ＭＳ Ｐゴシック" panose="020B0600070205080204" pitchFamily="50" charset="-128"/>
              </a:rPr>
              <a:t>×</a:t>
            </a:r>
            <a:r>
              <a:rPr lang="ja-JP" altLang="en-US" sz="1200" dirty="0">
                <a:solidFill>
                  <a:prstClr val="black"/>
                </a:solidFill>
                <a:latin typeface="ＭＳ Ｐゴシック" panose="020B0600070205080204" pitchFamily="50" charset="-128"/>
                <a:ea typeface="ＭＳ Ｐゴシック" panose="020B0600070205080204" pitchFamily="50" charset="-128"/>
              </a:rPr>
              <a:t>「合計被保険者数」＝「総得点」を算出し、</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marL="79158" indent="-79158" defTabSz="844357"/>
            <a:r>
              <a:rPr lang="ja-JP" altLang="en-US" sz="1200" dirty="0">
                <a:solidFill>
                  <a:prstClr val="black"/>
                </a:solidFill>
                <a:latin typeface="ＭＳ Ｐゴシック" panose="020B0600070205080204" pitchFamily="50" charset="-128"/>
                <a:ea typeface="ＭＳ Ｐゴシック" panose="020B0600070205080204" pitchFamily="50" charset="-128"/>
              </a:rPr>
              <a:t>総得点で予算額を按分して配分</a:t>
            </a:r>
            <a:endParaRPr lang="en-US" altLang="ja-JP" sz="1200" dirty="0">
              <a:solidFill>
                <a:prstClr val="black"/>
              </a:solidFill>
              <a:latin typeface="ＭＳ 明朝" panose="02020609040205080304" pitchFamily="17" charset="-128"/>
              <a:ea typeface="ＭＳ 明朝" panose="02020609040205080304" pitchFamily="17" charset="-128"/>
            </a:endParaRPr>
          </a:p>
        </p:txBody>
      </p:sp>
      <p:sp>
        <p:nvSpPr>
          <p:cNvPr id="8" name="右矢印 7"/>
          <p:cNvSpPr/>
          <p:nvPr/>
        </p:nvSpPr>
        <p:spPr>
          <a:xfrm>
            <a:off x="3516757" y="1008093"/>
            <a:ext cx="318615" cy="4206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25" name="正方形/長方形 24"/>
          <p:cNvSpPr/>
          <p:nvPr/>
        </p:nvSpPr>
        <p:spPr>
          <a:xfrm>
            <a:off x="44155" y="3355174"/>
            <a:ext cx="4446222" cy="332414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defTabSz="844357"/>
            <a:endParaRPr lang="en-US" altLang="ja-JP" sz="1108" dirty="0">
              <a:solidFill>
                <a:prstClr val="black"/>
              </a:solidFill>
              <a:latin typeface="Calibri"/>
              <a:ea typeface="ＭＳ Ｐゴシック" panose="020B0600070205080204" pitchFamily="50" charset="-128"/>
            </a:endParaRPr>
          </a:p>
        </p:txBody>
      </p:sp>
      <p:sp>
        <p:nvSpPr>
          <p:cNvPr id="28" name="テキスト ボックス 27"/>
          <p:cNvSpPr txBox="1"/>
          <p:nvPr/>
        </p:nvSpPr>
        <p:spPr>
          <a:xfrm>
            <a:off x="128554" y="3377528"/>
            <a:ext cx="2324176" cy="291298"/>
          </a:xfrm>
          <a:prstGeom prst="rect">
            <a:avLst/>
          </a:prstGeom>
          <a:noFill/>
        </p:spPr>
        <p:txBody>
          <a:bodyPr vert="horz" wrap="square" rtlCol="0">
            <a:spAutoFit/>
          </a:bodyPr>
          <a:lstStyle/>
          <a:p>
            <a:pPr defTabSz="844357"/>
            <a:r>
              <a:rPr lang="ja-JP" altLang="en-US" sz="1293" b="1" dirty="0">
                <a:solidFill>
                  <a:prstClr val="black"/>
                </a:solidFill>
                <a:latin typeface="ＭＳ Ｐゴシック" panose="020B0600070205080204" pitchFamily="50" charset="-128"/>
                <a:ea typeface="ＭＳ Ｐゴシック" panose="020B0600070205080204" pitchFamily="50" charset="-128"/>
              </a:rPr>
              <a:t>② </a:t>
            </a:r>
            <a:r>
              <a:rPr lang="en-US" altLang="ja-JP" sz="1293" b="1" dirty="0">
                <a:solidFill>
                  <a:prstClr val="black"/>
                </a:solidFill>
                <a:latin typeface="ＭＳ Ｐゴシック" panose="020B0600070205080204" pitchFamily="50" charset="-128"/>
                <a:ea typeface="ＭＳ Ｐゴシック" panose="020B0600070205080204" pitchFamily="50" charset="-128"/>
              </a:rPr>
              <a:t>《</a:t>
            </a:r>
            <a:r>
              <a:rPr lang="ja-JP" altLang="en-US" sz="1293" b="1" dirty="0">
                <a:solidFill>
                  <a:prstClr val="black"/>
                </a:solidFill>
                <a:latin typeface="ＭＳ Ｐゴシック" panose="020B0600070205080204" pitchFamily="50" charset="-128"/>
                <a:ea typeface="ＭＳ Ｐゴシック" panose="020B0600070205080204" pitchFamily="50" charset="-128"/>
              </a:rPr>
              <a:t>「重点事業」の取組状況</a:t>
            </a:r>
            <a:r>
              <a:rPr lang="en-US" altLang="ja-JP" sz="1293" b="1" dirty="0">
                <a:solidFill>
                  <a:prstClr val="black"/>
                </a:solidFill>
                <a:latin typeface="ＭＳ Ｐゴシック" panose="020B0600070205080204" pitchFamily="50" charset="-128"/>
                <a:ea typeface="ＭＳ Ｐゴシック" panose="020B0600070205080204" pitchFamily="50" charset="-128"/>
              </a:rPr>
              <a:t>》</a:t>
            </a:r>
            <a:endParaRPr lang="ja-JP" altLang="en-US" sz="1293" b="1" dirty="0">
              <a:solidFill>
                <a:prstClr val="black"/>
              </a:solidFill>
              <a:latin typeface="ＭＳ Ｐゴシック" panose="020B0600070205080204" pitchFamily="50" charset="-128"/>
              <a:ea typeface="ＭＳ Ｐゴシック" panose="020B0600070205080204" pitchFamily="50" charset="-128"/>
            </a:endParaRPr>
          </a:p>
        </p:txBody>
      </p:sp>
      <p:sp>
        <p:nvSpPr>
          <p:cNvPr id="29" name="角丸四角形 28"/>
          <p:cNvSpPr/>
          <p:nvPr/>
        </p:nvSpPr>
        <p:spPr>
          <a:xfrm>
            <a:off x="2366153" y="3408503"/>
            <a:ext cx="936681" cy="250662"/>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r>
              <a:rPr lang="en-US" altLang="ja-JP" sz="1200" b="1" dirty="0">
                <a:solidFill>
                  <a:prstClr val="black"/>
                </a:solidFill>
                <a:latin typeface="ＭＳ Ｐゴシック" panose="020B0600070205080204" pitchFamily="50" charset="-128"/>
                <a:ea typeface="ＭＳ Ｐゴシック" panose="020B0600070205080204" pitchFamily="50" charset="-128"/>
              </a:rPr>
              <a:t>100</a:t>
            </a:r>
            <a:r>
              <a:rPr lang="ja-JP" altLang="en-US" sz="1200" b="1" dirty="0">
                <a:solidFill>
                  <a:prstClr val="black"/>
                </a:solidFill>
                <a:latin typeface="ＭＳ Ｐゴシック" panose="020B0600070205080204" pitchFamily="50" charset="-128"/>
                <a:ea typeface="ＭＳ Ｐゴシック" panose="020B0600070205080204" pitchFamily="50" charset="-128"/>
              </a:rPr>
              <a:t>億円</a:t>
            </a:r>
          </a:p>
        </p:txBody>
      </p:sp>
      <p:sp>
        <p:nvSpPr>
          <p:cNvPr id="34" name="正方形/長方形 33"/>
          <p:cNvSpPr/>
          <p:nvPr/>
        </p:nvSpPr>
        <p:spPr>
          <a:xfrm>
            <a:off x="4496961" y="3355173"/>
            <a:ext cx="4579749" cy="3324142"/>
          </a:xfrm>
          <a:prstGeom prst="rect">
            <a:avLst/>
          </a:prstGeom>
          <a:gradFill flip="none" rotWithShape="1">
            <a:gsLst>
              <a:gs pos="53000">
                <a:srgbClr val="D7FFB2"/>
              </a:gs>
              <a:gs pos="0">
                <a:srgbClr val="CCFFCC">
                  <a:lumMod val="37000"/>
                  <a:lumOff val="63000"/>
                </a:srgbClr>
              </a:gs>
              <a:gs pos="23000">
                <a:srgbClr val="CCFF99">
                  <a:lumMod val="47000"/>
                  <a:lumOff val="53000"/>
                </a:srgbClr>
              </a:gs>
              <a:gs pos="100000">
                <a:srgbClr val="99FF66"/>
              </a:gs>
              <a:gs pos="100000">
                <a:schemeClr val="accent3">
                  <a:lumMod val="9000"/>
                  <a:lumOff val="91000"/>
                </a:schemeClr>
              </a:gs>
            </a:gsLst>
            <a:lin ang="5400000" scaled="1"/>
            <a:tileRect/>
          </a:gradFill>
          <a:ln>
            <a:solidFill>
              <a:srgbClr val="99FF66"/>
            </a:solidFill>
          </a:ln>
        </p:spPr>
        <p:style>
          <a:lnRef idx="1">
            <a:schemeClr val="accent5"/>
          </a:lnRef>
          <a:fillRef idx="2">
            <a:schemeClr val="accent5"/>
          </a:fillRef>
          <a:effectRef idx="1">
            <a:schemeClr val="accent5"/>
          </a:effectRef>
          <a:fontRef idx="minor">
            <a:schemeClr val="dk1"/>
          </a:fontRef>
        </p:style>
        <p:txBody>
          <a:bodyPr rtlCol="0" anchor="ctr"/>
          <a:lstStyle/>
          <a:p>
            <a:pPr defTabSz="844357"/>
            <a:endParaRPr lang="en-US" altLang="ja-JP" sz="1293" dirty="0">
              <a:solidFill>
                <a:prstClr val="black"/>
              </a:solidFill>
              <a:latin typeface="Calibri"/>
              <a:ea typeface="ＭＳ Ｐゴシック" panose="020B0600070205080204" pitchFamily="50" charset="-128"/>
            </a:endParaRPr>
          </a:p>
        </p:txBody>
      </p:sp>
      <p:sp>
        <p:nvSpPr>
          <p:cNvPr id="35" name="テキスト ボックス 34"/>
          <p:cNvSpPr txBox="1"/>
          <p:nvPr/>
        </p:nvSpPr>
        <p:spPr>
          <a:xfrm>
            <a:off x="4578910" y="3370703"/>
            <a:ext cx="2328705" cy="291298"/>
          </a:xfrm>
          <a:prstGeom prst="rect">
            <a:avLst/>
          </a:prstGeom>
          <a:noFill/>
        </p:spPr>
        <p:txBody>
          <a:bodyPr vert="horz" wrap="square" rtlCol="0">
            <a:spAutoFit/>
          </a:bodyPr>
          <a:lstStyle/>
          <a:p>
            <a:pPr defTabSz="844357"/>
            <a:r>
              <a:rPr lang="ja-JP" altLang="en-US" sz="1293" b="1" dirty="0">
                <a:solidFill>
                  <a:prstClr val="black"/>
                </a:solidFill>
                <a:latin typeface="ＭＳ Ｐゴシック" panose="020B0600070205080204" pitchFamily="50" charset="-128"/>
                <a:ea typeface="ＭＳ Ｐゴシック" panose="020B0600070205080204" pitchFamily="50" charset="-128"/>
              </a:rPr>
              <a:t>③ </a:t>
            </a:r>
            <a:r>
              <a:rPr lang="en-US" altLang="ja-JP" sz="1293" b="1" dirty="0">
                <a:solidFill>
                  <a:prstClr val="black"/>
                </a:solidFill>
                <a:latin typeface="ＭＳ Ｐゴシック" panose="020B0600070205080204" pitchFamily="50" charset="-128"/>
                <a:ea typeface="ＭＳ Ｐゴシック" panose="020B0600070205080204" pitchFamily="50" charset="-128"/>
              </a:rPr>
              <a:t>《</a:t>
            </a:r>
            <a:r>
              <a:rPr lang="ja-JP" altLang="en-US" sz="1293" b="1" dirty="0">
                <a:solidFill>
                  <a:prstClr val="black"/>
                </a:solidFill>
                <a:latin typeface="ＭＳ Ｐゴシック" panose="020B0600070205080204" pitchFamily="50" charset="-128"/>
                <a:ea typeface="ＭＳ Ｐゴシック" panose="020B0600070205080204" pitchFamily="50" charset="-128"/>
              </a:rPr>
              <a:t> 「重点事業」の事業評価</a:t>
            </a:r>
            <a:r>
              <a:rPr lang="en-US" altLang="ja-JP" sz="1293" b="1" dirty="0">
                <a:solidFill>
                  <a:prstClr val="black"/>
                </a:solidFill>
                <a:latin typeface="ＭＳ Ｐゴシック" panose="020B0600070205080204" pitchFamily="50" charset="-128"/>
                <a:ea typeface="ＭＳ Ｐゴシック" panose="020B0600070205080204" pitchFamily="50" charset="-128"/>
              </a:rPr>
              <a:t>》</a:t>
            </a:r>
            <a:endParaRPr lang="ja-JP" altLang="en-US" sz="1293" b="1" dirty="0">
              <a:solidFill>
                <a:prstClr val="black"/>
              </a:solidFill>
              <a:latin typeface="ＭＳ Ｐゴシック" panose="020B0600070205080204" pitchFamily="50" charset="-128"/>
              <a:ea typeface="ＭＳ Ｐゴシック" panose="020B0600070205080204" pitchFamily="50" charset="-128"/>
            </a:endParaRPr>
          </a:p>
        </p:txBody>
      </p:sp>
      <p:sp>
        <p:nvSpPr>
          <p:cNvPr id="36" name="角丸四角形 35"/>
          <p:cNvSpPr/>
          <p:nvPr/>
        </p:nvSpPr>
        <p:spPr>
          <a:xfrm>
            <a:off x="6907615" y="3398787"/>
            <a:ext cx="936681" cy="250662"/>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r>
              <a:rPr lang="en-US" altLang="ja-JP" sz="1200" b="1" dirty="0">
                <a:solidFill>
                  <a:prstClr val="black"/>
                </a:solidFill>
                <a:latin typeface="ＭＳ Ｐゴシック" panose="020B0600070205080204" pitchFamily="50" charset="-128"/>
                <a:ea typeface="ＭＳ Ｐゴシック" panose="020B0600070205080204" pitchFamily="50" charset="-128"/>
              </a:rPr>
              <a:t>50</a:t>
            </a:r>
            <a:r>
              <a:rPr lang="ja-JP" altLang="en-US" sz="1200" b="1" dirty="0">
                <a:solidFill>
                  <a:prstClr val="black"/>
                </a:solidFill>
                <a:latin typeface="ＭＳ Ｐゴシック" panose="020B0600070205080204" pitchFamily="50" charset="-128"/>
                <a:ea typeface="ＭＳ Ｐゴシック" panose="020B0600070205080204" pitchFamily="50" charset="-128"/>
              </a:rPr>
              <a:t>億円</a:t>
            </a:r>
          </a:p>
        </p:txBody>
      </p:sp>
      <p:sp>
        <p:nvSpPr>
          <p:cNvPr id="37" name="正方形/長方形 36"/>
          <p:cNvSpPr/>
          <p:nvPr/>
        </p:nvSpPr>
        <p:spPr>
          <a:xfrm>
            <a:off x="4496959" y="3590001"/>
            <a:ext cx="4587316" cy="3159198"/>
          </a:xfrm>
          <a:prstGeom prst="rect">
            <a:avLst/>
          </a:prstGeom>
        </p:spPr>
        <p:txBody>
          <a:bodyPr wrap="square">
            <a:spAutoFit/>
          </a:bodyPr>
          <a:lstStyle/>
          <a:p>
            <a:pPr defTabSz="844357"/>
            <a:r>
              <a:rPr lang="ja-JP" altLang="en-US" sz="1108" b="1">
                <a:solidFill>
                  <a:prstClr val="black"/>
                </a:solidFill>
                <a:latin typeface="Calibri"/>
                <a:ea typeface="ＭＳ Ｐゴシック" panose="020B0600070205080204" pitchFamily="50" charset="-128"/>
              </a:rPr>
              <a:t>（都道府県）</a:t>
            </a:r>
            <a:endParaRPr lang="en-US" altLang="ja-JP" sz="1108" b="1">
              <a:solidFill>
                <a:prstClr val="black"/>
              </a:solidFill>
              <a:latin typeface="Calibri"/>
              <a:ea typeface="ＭＳ Ｐゴシック" panose="020B0600070205080204" pitchFamily="50" charset="-128"/>
            </a:endParaRPr>
          </a:p>
          <a:p>
            <a:pPr defTabSz="844357">
              <a:lnSpc>
                <a:spcPts val="277"/>
              </a:lnSpc>
            </a:pPr>
            <a:endParaRPr lang="en-US" altLang="ja-JP" sz="1016" b="1">
              <a:solidFill>
                <a:prstClr val="black"/>
              </a:solidFill>
              <a:latin typeface="Calibri"/>
              <a:ea typeface="ＭＳ Ｐゴシック" panose="020B0600070205080204" pitchFamily="50" charset="-128"/>
            </a:endParaRPr>
          </a:p>
          <a:p>
            <a:pPr defTabSz="844357"/>
            <a:r>
              <a:rPr lang="ja-JP" altLang="en-US" sz="1016">
                <a:solidFill>
                  <a:prstClr val="black"/>
                </a:solidFill>
                <a:latin typeface="Calibri"/>
                <a:ea typeface="ＭＳ Ｐゴシック" panose="020B0600070205080204" pitchFamily="50" charset="-128"/>
              </a:rPr>
              <a:t>　１）管内市町村が下記１）～５）を満たせるよう、支援を実施して</a:t>
            </a:r>
            <a:endParaRPr lang="en-US" altLang="ja-JP" sz="1016">
              <a:solidFill>
                <a:prstClr val="black"/>
              </a:solidFill>
              <a:latin typeface="Calibri"/>
              <a:ea typeface="ＭＳ Ｐゴシック" panose="020B0600070205080204" pitchFamily="50" charset="-128"/>
            </a:endParaRPr>
          </a:p>
          <a:p>
            <a:pPr defTabSz="844357"/>
            <a:r>
              <a:rPr lang="ja-JP" altLang="en-US" sz="1016">
                <a:solidFill>
                  <a:prstClr val="black"/>
                </a:solidFill>
                <a:latin typeface="Calibri"/>
                <a:ea typeface="ＭＳ Ｐゴシック" panose="020B0600070205080204" pitchFamily="50" charset="-128"/>
              </a:rPr>
              <a:t>　　いる場合　　　　　　 　　　　　　　　　　　　　　　　　　　　　　　　　　　　　　　 ・・・７点</a:t>
            </a:r>
            <a:endParaRPr lang="en-US" altLang="ja-JP" sz="1016">
              <a:solidFill>
                <a:prstClr val="black"/>
              </a:solidFill>
              <a:latin typeface="Calibri"/>
              <a:ea typeface="ＭＳ Ｐゴシック" panose="020B0600070205080204" pitchFamily="50" charset="-128"/>
            </a:endParaRPr>
          </a:p>
          <a:p>
            <a:pPr defTabSz="844357">
              <a:lnSpc>
                <a:spcPts val="462"/>
              </a:lnSpc>
            </a:pPr>
            <a:endParaRPr lang="en-US" altLang="ja-JP" sz="1016">
              <a:solidFill>
                <a:prstClr val="black"/>
              </a:solidFill>
              <a:latin typeface="Calibri"/>
              <a:ea typeface="ＭＳ Ｐゴシック" panose="020B0600070205080204" pitchFamily="50" charset="-128"/>
            </a:endParaRPr>
          </a:p>
          <a:p>
            <a:pPr defTabSz="844357"/>
            <a:r>
              <a:rPr lang="ja-JP" altLang="en-US" sz="1016">
                <a:solidFill>
                  <a:prstClr val="black"/>
                </a:solidFill>
                <a:latin typeface="Calibri"/>
                <a:ea typeface="ＭＳ Ｐゴシック" panose="020B0600070205080204" pitchFamily="50" charset="-128"/>
              </a:rPr>
              <a:t>　２）下記１）～５）を全て満たす管内市町村の割合が３割を超えて</a:t>
            </a:r>
            <a:endParaRPr lang="en-US" altLang="ja-JP" sz="1016">
              <a:solidFill>
                <a:prstClr val="black"/>
              </a:solidFill>
              <a:latin typeface="Calibri"/>
              <a:ea typeface="ＭＳ Ｐゴシック" panose="020B0600070205080204" pitchFamily="50" charset="-128"/>
            </a:endParaRPr>
          </a:p>
          <a:p>
            <a:pPr defTabSz="844357"/>
            <a:r>
              <a:rPr lang="ja-JP" altLang="en-US" sz="1016">
                <a:solidFill>
                  <a:prstClr val="black"/>
                </a:solidFill>
                <a:latin typeface="Calibri"/>
                <a:ea typeface="ＭＳ Ｐゴシック" panose="020B0600070205080204" pitchFamily="50" charset="-128"/>
              </a:rPr>
              <a:t>　　いる場合　　　　　　　　　　　　　　　　　　　　　　　　　　　　　　　　　　　　　  ・・・８点</a:t>
            </a:r>
            <a:endParaRPr lang="en-US" altLang="ja-JP" sz="1016">
              <a:solidFill>
                <a:prstClr val="black"/>
              </a:solidFill>
              <a:latin typeface="Calibri"/>
              <a:ea typeface="ＭＳ Ｐゴシック" panose="020B0600070205080204" pitchFamily="50" charset="-128"/>
            </a:endParaRPr>
          </a:p>
          <a:p>
            <a:pPr defTabSz="844357">
              <a:lnSpc>
                <a:spcPts val="923"/>
              </a:lnSpc>
            </a:pPr>
            <a:endParaRPr lang="en-US" altLang="ja-JP" sz="1016">
              <a:solidFill>
                <a:prstClr val="black"/>
              </a:solidFill>
              <a:latin typeface="Calibri"/>
              <a:ea typeface="ＭＳ Ｐゴシック" panose="020B0600070205080204" pitchFamily="50" charset="-128"/>
            </a:endParaRPr>
          </a:p>
          <a:p>
            <a:pPr defTabSz="844357"/>
            <a:r>
              <a:rPr lang="ja-JP" altLang="en-US" sz="1108" b="1">
                <a:solidFill>
                  <a:prstClr val="black"/>
                </a:solidFill>
                <a:latin typeface="Calibri"/>
                <a:ea typeface="ＭＳ Ｐゴシック" panose="020B0600070205080204" pitchFamily="50" charset="-128"/>
              </a:rPr>
              <a:t>（市町村）</a:t>
            </a:r>
            <a:r>
              <a:rPr lang="en-US" altLang="ja-JP" sz="1108" b="1">
                <a:solidFill>
                  <a:prstClr val="black"/>
                </a:solidFill>
                <a:latin typeface="Calibri"/>
                <a:ea typeface="ＭＳ Ｐゴシック" panose="020B0600070205080204" pitchFamily="50" charset="-128"/>
              </a:rPr>
              <a:t> </a:t>
            </a:r>
            <a:r>
              <a:rPr lang="ja-JP" altLang="en-US" sz="1016" b="1">
                <a:solidFill>
                  <a:prstClr val="black"/>
                </a:solidFill>
                <a:latin typeface="ＭＳ Ｐゴシック" panose="020B0600070205080204" pitchFamily="50" charset="-128"/>
                <a:ea typeface="ＭＳ Ｐゴシック" panose="020B0600070205080204" pitchFamily="50" charset="-128"/>
              </a:rPr>
              <a:t>　</a:t>
            </a:r>
            <a:r>
              <a:rPr lang="ja-JP" altLang="en-US" sz="1016">
                <a:solidFill>
                  <a:prstClr val="black"/>
                </a:solidFill>
                <a:latin typeface="ＭＳ Ｐゴシック" panose="020B0600070205080204" pitchFamily="50" charset="-128"/>
                <a:ea typeface="ＭＳ Ｐゴシック" panose="020B0600070205080204" pitchFamily="50" charset="-128"/>
              </a:rPr>
              <a:t>重点事業を実施する全ての市町村が要件を満たす場合に加点</a:t>
            </a:r>
            <a:endParaRPr lang="en-US" altLang="ja-JP" sz="1016">
              <a:solidFill>
                <a:prstClr val="black"/>
              </a:solidFill>
              <a:latin typeface="ＭＳ Ｐゴシック" panose="020B0600070205080204" pitchFamily="50" charset="-128"/>
              <a:ea typeface="ＭＳ Ｐゴシック" panose="020B0600070205080204" pitchFamily="50" charset="-128"/>
            </a:endParaRPr>
          </a:p>
          <a:p>
            <a:pPr defTabSz="844357">
              <a:lnSpc>
                <a:spcPts val="277"/>
              </a:lnSpc>
            </a:pPr>
            <a:endParaRPr lang="en-US" altLang="ja-JP" sz="923">
              <a:solidFill>
                <a:prstClr val="black"/>
              </a:solidFill>
              <a:latin typeface="ＭＳ Ｐ明朝" panose="02020600040205080304" pitchFamily="18" charset="-128"/>
              <a:ea typeface="ＭＳ Ｐ明朝" panose="02020600040205080304" pitchFamily="18" charset="-128"/>
            </a:endParaRPr>
          </a:p>
          <a:p>
            <a:pPr defTabSz="844357"/>
            <a:r>
              <a:rPr lang="ja-JP" altLang="en-US" sz="1016">
                <a:solidFill>
                  <a:prstClr val="black"/>
                </a:solidFill>
                <a:latin typeface="Calibri"/>
                <a:ea typeface="ＭＳ Ｐゴシック" panose="020B0600070205080204" pitchFamily="50" charset="-128"/>
              </a:rPr>
              <a:t>　１）データヘルス計画で設定した目標に応じて、各事業の</a:t>
            </a:r>
            <a:r>
              <a:rPr lang="en-US" altLang="ja-JP" sz="1016">
                <a:solidFill>
                  <a:prstClr val="black"/>
                </a:solidFill>
                <a:latin typeface="ＭＳ Ｐゴシック" panose="020B0600070205080204" pitchFamily="50" charset="-128"/>
                <a:ea typeface="ＭＳ Ｐゴシック" panose="020B0600070205080204" pitchFamily="50" charset="-128"/>
              </a:rPr>
              <a:t>PDCA</a:t>
            </a:r>
          </a:p>
          <a:p>
            <a:pPr defTabSz="844357"/>
            <a:r>
              <a:rPr lang="ja-JP" altLang="en-US" sz="1016">
                <a:solidFill>
                  <a:prstClr val="black"/>
                </a:solidFill>
                <a:latin typeface="Calibri"/>
                <a:ea typeface="ＭＳ Ｐゴシック" panose="020B0600070205080204" pitchFamily="50" charset="-128"/>
              </a:rPr>
              <a:t>　　サイクルを回しつつ、ポピュレーションアプローチとハイリスク</a:t>
            </a:r>
            <a:endParaRPr lang="en-US" altLang="ja-JP" sz="1016">
              <a:solidFill>
                <a:prstClr val="black"/>
              </a:solidFill>
              <a:latin typeface="Calibri"/>
              <a:ea typeface="ＭＳ Ｐゴシック" panose="020B0600070205080204" pitchFamily="50" charset="-128"/>
            </a:endParaRPr>
          </a:p>
          <a:p>
            <a:pPr defTabSz="844357"/>
            <a:r>
              <a:rPr lang="ja-JP" altLang="en-US" sz="1016">
                <a:solidFill>
                  <a:prstClr val="black"/>
                </a:solidFill>
                <a:latin typeface="Calibri"/>
                <a:ea typeface="ＭＳ Ｐゴシック" panose="020B0600070205080204" pitchFamily="50" charset="-128"/>
              </a:rPr>
              <a:t>　　アプローチを組み合わせるなど総合的に事業を展開している場合　　・・・３点</a:t>
            </a:r>
            <a:endParaRPr lang="en-US" altLang="ja-JP" sz="1016">
              <a:solidFill>
                <a:prstClr val="black"/>
              </a:solidFill>
              <a:latin typeface="Calibri"/>
              <a:ea typeface="ＭＳ Ｐゴシック" panose="020B0600070205080204" pitchFamily="50" charset="-128"/>
            </a:endParaRPr>
          </a:p>
          <a:p>
            <a:pPr defTabSz="844357">
              <a:lnSpc>
                <a:spcPts val="462"/>
              </a:lnSpc>
            </a:pPr>
            <a:endParaRPr lang="en-US" altLang="ja-JP" sz="1016">
              <a:solidFill>
                <a:prstClr val="black"/>
              </a:solidFill>
              <a:latin typeface="Calibri"/>
              <a:ea typeface="ＭＳ Ｐゴシック" panose="020B0600070205080204" pitchFamily="50" charset="-128"/>
            </a:endParaRPr>
          </a:p>
          <a:p>
            <a:pPr defTabSz="844357"/>
            <a:r>
              <a:rPr lang="ja-JP" altLang="en-US" sz="1016">
                <a:solidFill>
                  <a:prstClr val="black"/>
                </a:solidFill>
                <a:latin typeface="Calibri"/>
                <a:ea typeface="ＭＳ Ｐゴシック" panose="020B0600070205080204" pitchFamily="50" charset="-128"/>
              </a:rPr>
              <a:t>　２）１）について関係者と連携し評価を実施している場合　　　　　　　　　  ・・・３点</a:t>
            </a:r>
            <a:endParaRPr lang="en-US" altLang="ja-JP" sz="1016">
              <a:solidFill>
                <a:prstClr val="black"/>
              </a:solidFill>
              <a:latin typeface="Calibri"/>
              <a:ea typeface="ＭＳ Ｐゴシック" panose="020B0600070205080204" pitchFamily="50" charset="-128"/>
            </a:endParaRPr>
          </a:p>
          <a:p>
            <a:pPr defTabSz="844357">
              <a:lnSpc>
                <a:spcPts val="462"/>
              </a:lnSpc>
            </a:pPr>
            <a:endParaRPr lang="en-US" altLang="ja-JP" sz="1016">
              <a:solidFill>
                <a:prstClr val="black"/>
              </a:solidFill>
              <a:latin typeface="Calibri"/>
              <a:ea typeface="ＭＳ Ｐゴシック" panose="020B0600070205080204" pitchFamily="50" charset="-128"/>
            </a:endParaRPr>
          </a:p>
          <a:p>
            <a:pPr defTabSz="844357"/>
            <a:r>
              <a:rPr lang="ja-JP" altLang="en-US" sz="1016">
                <a:solidFill>
                  <a:prstClr val="black"/>
                </a:solidFill>
                <a:latin typeface="Calibri"/>
                <a:ea typeface="ＭＳ Ｐゴシック" panose="020B0600070205080204" pitchFamily="50" charset="-128"/>
              </a:rPr>
              <a:t>　３）事業ごとにアウトカム評価を実施している場合　　　　　　　　　　　　　  ・・・３点</a:t>
            </a:r>
            <a:endParaRPr lang="en-US" altLang="ja-JP" sz="1016">
              <a:solidFill>
                <a:prstClr val="black"/>
              </a:solidFill>
              <a:latin typeface="Calibri"/>
              <a:ea typeface="ＭＳ Ｐゴシック" panose="020B0600070205080204" pitchFamily="50" charset="-128"/>
            </a:endParaRPr>
          </a:p>
          <a:p>
            <a:pPr defTabSz="844357">
              <a:lnSpc>
                <a:spcPts val="462"/>
              </a:lnSpc>
            </a:pPr>
            <a:endParaRPr lang="en-US" altLang="ja-JP" sz="1016">
              <a:solidFill>
                <a:prstClr val="black"/>
              </a:solidFill>
              <a:latin typeface="Calibri"/>
              <a:ea typeface="ＭＳ Ｐゴシック" panose="020B0600070205080204" pitchFamily="50" charset="-128"/>
            </a:endParaRPr>
          </a:p>
          <a:p>
            <a:pPr defTabSz="844357"/>
            <a:r>
              <a:rPr lang="ja-JP" altLang="en-US" sz="1016">
                <a:solidFill>
                  <a:prstClr val="black"/>
                </a:solidFill>
                <a:latin typeface="Calibri"/>
                <a:ea typeface="ＭＳ Ｐゴシック" panose="020B0600070205080204" pitchFamily="50" charset="-128"/>
              </a:rPr>
              <a:t>　４）性・年齢別等の視点に加え、地域ごとの分析を実施している場合　　・・・３点</a:t>
            </a:r>
            <a:endParaRPr lang="en-US" altLang="ja-JP" sz="1016">
              <a:solidFill>
                <a:prstClr val="black"/>
              </a:solidFill>
              <a:latin typeface="Calibri"/>
              <a:ea typeface="ＭＳ Ｐゴシック" panose="020B0600070205080204" pitchFamily="50" charset="-128"/>
            </a:endParaRPr>
          </a:p>
          <a:p>
            <a:pPr defTabSz="844357">
              <a:lnSpc>
                <a:spcPts val="462"/>
              </a:lnSpc>
            </a:pPr>
            <a:endParaRPr lang="en-US" altLang="ja-JP" sz="1016">
              <a:solidFill>
                <a:prstClr val="black"/>
              </a:solidFill>
              <a:latin typeface="Calibri"/>
              <a:ea typeface="ＭＳ Ｐゴシック" panose="020B0600070205080204" pitchFamily="50" charset="-128"/>
            </a:endParaRPr>
          </a:p>
          <a:p>
            <a:pPr defTabSz="844357"/>
            <a:r>
              <a:rPr lang="ja-JP" altLang="en-US" sz="1016">
                <a:solidFill>
                  <a:prstClr val="black"/>
                </a:solidFill>
                <a:latin typeface="Calibri"/>
                <a:ea typeface="ＭＳ Ｐゴシック" panose="020B0600070205080204" pitchFamily="50" charset="-128"/>
              </a:rPr>
              <a:t>　５）事業の計画、実施、評価にわたり、第三者の評価を受け、事業に</a:t>
            </a:r>
            <a:endParaRPr lang="en-US" altLang="ja-JP" sz="1016">
              <a:solidFill>
                <a:prstClr val="black"/>
              </a:solidFill>
              <a:latin typeface="Calibri"/>
              <a:ea typeface="ＭＳ Ｐゴシック" panose="020B0600070205080204" pitchFamily="50" charset="-128"/>
            </a:endParaRPr>
          </a:p>
          <a:p>
            <a:pPr defTabSz="844357"/>
            <a:r>
              <a:rPr lang="en-US" altLang="ja-JP" sz="1016">
                <a:solidFill>
                  <a:prstClr val="black"/>
                </a:solidFill>
                <a:latin typeface="Calibri"/>
                <a:ea typeface="ＭＳ Ｐゴシック" panose="020B0600070205080204" pitchFamily="50" charset="-128"/>
              </a:rPr>
              <a:t> </a:t>
            </a:r>
            <a:r>
              <a:rPr lang="ja-JP" altLang="en-US" sz="1016">
                <a:solidFill>
                  <a:prstClr val="black"/>
                </a:solidFill>
                <a:latin typeface="Calibri"/>
                <a:ea typeface="ＭＳ Ｐゴシック" panose="020B0600070205080204" pitchFamily="50" charset="-128"/>
              </a:rPr>
              <a:t>　　反映している場合　　　　　　　　　　　　　　　　　　　　　　　　　　　　　　　　・・・３点</a:t>
            </a:r>
            <a:endParaRPr lang="en-US" altLang="ja-JP" sz="1016">
              <a:solidFill>
                <a:prstClr val="black"/>
              </a:solidFill>
              <a:latin typeface="Calibri"/>
              <a:ea typeface="ＭＳ Ｐゴシック" panose="020B0600070205080204" pitchFamily="50" charset="-128"/>
            </a:endParaRPr>
          </a:p>
          <a:p>
            <a:pPr defTabSz="844357">
              <a:lnSpc>
                <a:spcPts val="277"/>
              </a:lnSpc>
            </a:pPr>
            <a:endParaRPr lang="en-US" altLang="ja-JP" sz="970">
              <a:solidFill>
                <a:prstClr val="black"/>
              </a:solidFill>
              <a:latin typeface="ＭＳ Ｐ明朝" panose="02020600040205080304" pitchFamily="18" charset="-128"/>
              <a:ea typeface="ＭＳ Ｐ明朝" panose="02020600040205080304" pitchFamily="18" charset="-128"/>
            </a:endParaRPr>
          </a:p>
          <a:p>
            <a:pPr defTabSz="844357"/>
            <a:r>
              <a:rPr lang="ja-JP" altLang="en-US" sz="970">
                <a:solidFill>
                  <a:prstClr val="black"/>
                </a:solidFill>
                <a:latin typeface="ＭＳ Ｐ明朝" panose="02020600040205080304" pitchFamily="18" charset="-128"/>
                <a:ea typeface="ＭＳ Ｐ明朝" panose="02020600040205080304" pitchFamily="18" charset="-128"/>
              </a:rPr>
              <a:t>　　</a:t>
            </a:r>
            <a:r>
              <a:rPr lang="en-US" altLang="ja-JP" sz="970">
                <a:solidFill>
                  <a:prstClr val="black"/>
                </a:solidFill>
                <a:latin typeface="ＭＳ Ｐ明朝" panose="02020600040205080304" pitchFamily="18" charset="-128"/>
                <a:ea typeface="ＭＳ Ｐ明朝" panose="02020600040205080304" pitchFamily="18" charset="-128"/>
              </a:rPr>
              <a:t>※</a:t>
            </a:r>
            <a:r>
              <a:rPr lang="ja-JP" altLang="en-US" sz="970">
                <a:solidFill>
                  <a:prstClr val="black"/>
                </a:solidFill>
                <a:latin typeface="ＭＳ Ｐ明朝" panose="02020600040205080304" pitchFamily="18" charset="-128"/>
                <a:ea typeface="ＭＳ Ｐ明朝" panose="02020600040205080304" pitchFamily="18" charset="-128"/>
              </a:rPr>
              <a:t>　データヘルス計画に基づく保健事業の実施、個別保健事業に</a:t>
            </a:r>
            <a:endParaRPr lang="en-US" altLang="ja-JP" sz="970">
              <a:solidFill>
                <a:prstClr val="black"/>
              </a:solidFill>
              <a:latin typeface="ＭＳ Ｐ明朝" panose="02020600040205080304" pitchFamily="18" charset="-128"/>
              <a:ea typeface="ＭＳ Ｐ明朝" panose="02020600040205080304" pitchFamily="18" charset="-128"/>
            </a:endParaRPr>
          </a:p>
          <a:p>
            <a:pPr defTabSz="844357"/>
            <a:r>
              <a:rPr lang="ja-JP" altLang="en-US" sz="970">
                <a:solidFill>
                  <a:prstClr val="black"/>
                </a:solidFill>
                <a:latin typeface="ＭＳ Ｐ明朝" panose="02020600040205080304" pitchFamily="18" charset="-128"/>
                <a:ea typeface="ＭＳ Ｐ明朝" panose="02020600040205080304" pitchFamily="18" charset="-128"/>
              </a:rPr>
              <a:t>　　　係るアウトカム指標の設定が前提</a:t>
            </a:r>
            <a:endParaRPr lang="en-US" altLang="ja-JP" sz="970" dirty="0">
              <a:solidFill>
                <a:prstClr val="black"/>
              </a:solidFill>
              <a:latin typeface="ＭＳ Ｐ明朝" panose="02020600040205080304" pitchFamily="18" charset="-128"/>
              <a:ea typeface="ＭＳ Ｐ明朝" panose="02020600040205080304" pitchFamily="18" charset="-128"/>
            </a:endParaRPr>
          </a:p>
        </p:txBody>
      </p:sp>
      <p:sp>
        <p:nvSpPr>
          <p:cNvPr id="33" name="正方形/長方形 32"/>
          <p:cNvSpPr/>
          <p:nvPr/>
        </p:nvSpPr>
        <p:spPr>
          <a:xfrm>
            <a:off x="44153" y="3619033"/>
            <a:ext cx="4454351" cy="3068276"/>
          </a:xfrm>
          <a:prstGeom prst="rect">
            <a:avLst/>
          </a:prstGeom>
        </p:spPr>
        <p:txBody>
          <a:bodyPr wrap="square">
            <a:spAutoFit/>
          </a:bodyPr>
          <a:lstStyle/>
          <a:p>
            <a:pPr defTabSz="844357"/>
            <a:r>
              <a:rPr lang="ja-JP" altLang="en-US" sz="1108" b="1" dirty="0">
                <a:solidFill>
                  <a:prstClr val="black"/>
                </a:solidFill>
                <a:latin typeface="Calibri"/>
                <a:ea typeface="ＭＳ Ｐゴシック" panose="020B0600070205080204" pitchFamily="50" charset="-128"/>
              </a:rPr>
              <a:t>（都道府県）</a:t>
            </a:r>
            <a:endParaRPr lang="en-US" altLang="ja-JP" sz="1108" b="1" dirty="0">
              <a:solidFill>
                <a:prstClr val="black"/>
              </a:solidFill>
              <a:latin typeface="Calibri"/>
              <a:ea typeface="ＭＳ Ｐゴシック" panose="020B0600070205080204" pitchFamily="50" charset="-128"/>
            </a:endParaRPr>
          </a:p>
          <a:p>
            <a:pPr defTabSz="844357">
              <a:lnSpc>
                <a:spcPts val="277"/>
              </a:lnSpc>
            </a:pPr>
            <a:endParaRPr lang="en-US" altLang="ja-JP" sz="1016" b="1" dirty="0">
              <a:solidFill>
                <a:prstClr val="black"/>
              </a:solidFill>
              <a:latin typeface="Calibri"/>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１）事業Ａ～</a:t>
            </a:r>
            <a:r>
              <a:rPr lang="en-US" altLang="ja-JP" sz="1016" dirty="0">
                <a:solidFill>
                  <a:prstClr val="black"/>
                </a:solidFill>
                <a:latin typeface="ＭＳ Ｐゴシック" panose="020B0600070205080204" pitchFamily="50" charset="-128"/>
                <a:ea typeface="ＭＳ Ｐゴシック" panose="020B0600070205080204" pitchFamily="50" charset="-128"/>
              </a:rPr>
              <a:t>C</a:t>
            </a:r>
            <a:r>
              <a:rPr lang="ja-JP" altLang="en-US" sz="1016" dirty="0">
                <a:solidFill>
                  <a:prstClr val="black"/>
                </a:solidFill>
                <a:latin typeface="ＭＳ Ｐゴシック" panose="020B0600070205080204" pitchFamily="50" charset="-128"/>
                <a:ea typeface="ＭＳ Ｐゴシック" panose="020B0600070205080204" pitchFamily="50" charset="-128"/>
              </a:rPr>
              <a:t>を１つ以上実施している場合　　　　　　　　　　　　　　　　 ・・・４点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185"/>
              </a:lnSpc>
            </a:pPr>
            <a:endParaRPr lang="en-US" altLang="ja-JP" sz="277"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２）事業Ｄ</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重点</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（人材の確保・育成）を実施している場合　　　　　　　・・・８点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185"/>
              </a:lnSpc>
            </a:pPr>
            <a:endParaRPr lang="en-US" altLang="ja-JP" sz="277"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３）事業Ｅ</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重点</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（データ活用）を実施している場合　　　　　　　　　　　 ・・・８点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185"/>
              </a:lnSpc>
            </a:pPr>
            <a:endParaRPr lang="en-US" altLang="ja-JP" sz="277" dirty="0">
              <a:solidFill>
                <a:prstClr val="black"/>
              </a:solidFill>
              <a:latin typeface="ＭＳ Ｐゴシック" panose="020B0600070205080204" pitchFamily="50" charset="-128"/>
              <a:ea typeface="ＭＳ Ｐゴシック" panose="020B0600070205080204" pitchFamily="50" charset="-128"/>
            </a:endParaRPr>
          </a:p>
          <a:p>
            <a:pPr defTabSz="844357"/>
            <a:r>
              <a:rPr lang="en-US" altLang="ja-JP" sz="1016" dirty="0">
                <a:solidFill>
                  <a:prstClr val="black"/>
                </a:solidFill>
                <a:latin typeface="ＭＳ Ｐゴシック" panose="020B0600070205080204" pitchFamily="50" charset="-128"/>
                <a:ea typeface="ＭＳ Ｐゴシック" panose="020B0600070205080204" pitchFamily="50" charset="-128"/>
              </a:rPr>
              <a:t>  </a:t>
            </a:r>
            <a:r>
              <a:rPr lang="ja-JP" altLang="en-US" sz="1016" dirty="0">
                <a:solidFill>
                  <a:prstClr val="black"/>
                </a:solidFill>
                <a:latin typeface="ＭＳ Ｐゴシック" panose="020B0600070205080204" pitchFamily="50" charset="-128"/>
                <a:ea typeface="ＭＳ Ｐゴシック" panose="020B0600070205080204" pitchFamily="50" charset="-128"/>
              </a:rPr>
              <a:t>４）事業Ｆ</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重点</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（モデル事業）を実施している場合　　　　　　　　　　　・・・</a:t>
            </a:r>
            <a:r>
              <a:rPr lang="en-US" altLang="ja-JP" sz="1016" dirty="0">
                <a:solidFill>
                  <a:prstClr val="black"/>
                </a:solidFill>
                <a:latin typeface="ＭＳ Ｐゴシック" panose="020B0600070205080204" pitchFamily="50" charset="-128"/>
                <a:ea typeface="ＭＳ Ｐゴシック" panose="020B0600070205080204" pitchFamily="50" charset="-128"/>
              </a:rPr>
              <a:t>10</a:t>
            </a:r>
            <a:r>
              <a:rPr lang="ja-JP" altLang="en-US" sz="1016" dirty="0">
                <a:solidFill>
                  <a:prstClr val="black"/>
                </a:solidFill>
                <a:latin typeface="ＭＳ Ｐゴシック" panose="020B0600070205080204" pitchFamily="50" charset="-128"/>
                <a:ea typeface="ＭＳ Ｐゴシック" panose="020B0600070205080204" pitchFamily="50" charset="-128"/>
              </a:rPr>
              <a:t>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923"/>
              </a:lnSpc>
            </a:pPr>
            <a:endParaRPr lang="en-US" altLang="ja-JP" sz="1016" dirty="0">
              <a:solidFill>
                <a:prstClr val="black"/>
              </a:solidFill>
              <a:latin typeface="Calibri"/>
              <a:ea typeface="ＭＳ Ｐゴシック" panose="020B0600070205080204" pitchFamily="50" charset="-128"/>
            </a:endParaRPr>
          </a:p>
          <a:p>
            <a:pPr defTabSz="844357"/>
            <a:r>
              <a:rPr lang="ja-JP" altLang="en-US" sz="1108" b="1" dirty="0">
                <a:solidFill>
                  <a:prstClr val="black"/>
                </a:solidFill>
                <a:latin typeface="Calibri"/>
                <a:ea typeface="ＭＳ Ｐゴシック" panose="020B0600070205080204" pitchFamily="50" charset="-128"/>
              </a:rPr>
              <a:t>（市町村）</a:t>
            </a:r>
            <a:r>
              <a:rPr lang="ja-JP" altLang="en-US" sz="1016" b="1" dirty="0">
                <a:solidFill>
                  <a:prstClr val="black"/>
                </a:solidFill>
                <a:latin typeface="Calibri"/>
                <a:ea typeface="ＭＳ Ｐゴシック" panose="020B0600070205080204" pitchFamily="50" charset="-128"/>
              </a:rPr>
              <a:t>　</a:t>
            </a:r>
            <a:r>
              <a:rPr lang="ja-JP" altLang="en-US" sz="1016" dirty="0">
                <a:solidFill>
                  <a:prstClr val="black"/>
                </a:solidFill>
                <a:latin typeface="Calibri"/>
                <a:ea typeface="ＭＳ Ｐゴシック" panose="020B0600070205080204" pitchFamily="50" charset="-128"/>
              </a:rPr>
              <a:t>要件を満たす管内</a:t>
            </a:r>
            <a:r>
              <a:rPr lang="ja-JP" altLang="en-US" sz="1016" dirty="0">
                <a:solidFill>
                  <a:prstClr val="black"/>
                </a:solidFill>
                <a:latin typeface="ＭＳ Ｐゴシック" panose="020B0600070205080204" pitchFamily="50" charset="-128"/>
                <a:ea typeface="ＭＳ Ｐゴシック" panose="020B0600070205080204" pitchFamily="50" charset="-128"/>
              </a:rPr>
              <a:t>市町村の割合に応じて加点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277"/>
              </a:lnSpc>
            </a:pPr>
            <a:endParaRPr lang="en-US" altLang="ja-JP" sz="831" dirty="0">
              <a:solidFill>
                <a:prstClr val="black"/>
              </a:solidFill>
              <a:latin typeface="Calibri"/>
              <a:ea typeface="ＭＳ Ｐゴシック" panose="020B0600070205080204" pitchFamily="50" charset="-128"/>
            </a:endParaRPr>
          </a:p>
          <a:p>
            <a:pPr defTabSz="844357"/>
            <a:r>
              <a:rPr lang="ja-JP" altLang="en-US" sz="831" dirty="0">
                <a:solidFill>
                  <a:prstClr val="black"/>
                </a:solidFill>
                <a:latin typeface="Calibri"/>
                <a:ea typeface="ＭＳ Ｐゴシック" panose="020B0600070205080204" pitchFamily="50" charset="-128"/>
              </a:rPr>
              <a:t>　</a:t>
            </a:r>
            <a:r>
              <a:rPr lang="ja-JP" altLang="en-US" sz="1016" dirty="0">
                <a:solidFill>
                  <a:prstClr val="black"/>
                </a:solidFill>
                <a:latin typeface="ＭＳ Ｐゴシック" panose="020B0600070205080204" pitchFamily="50" charset="-128"/>
                <a:ea typeface="ＭＳ Ｐゴシック" panose="020B0600070205080204" pitchFamily="50" charset="-128"/>
              </a:rPr>
              <a:t>１）事業①</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重点</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（生活習慣病予防）を実施する管内市町村の</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割合が９割を超えている場合 　　　　　　　　　　　　　　　　　　　　　　　・・・６点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92"/>
              </a:lnSpc>
            </a:pPr>
            <a:endParaRPr lang="en-US" altLang="ja-JP" sz="277"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２）事業①</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重点</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（生活習慣病予防）を２つ以上実施する管内</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市町村の割合が４割を超えている場合　 　　　　　　　　　　　　　　　　・・・６点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92"/>
              </a:lnSpc>
            </a:pPr>
            <a:endParaRPr lang="en-US" altLang="ja-JP" sz="277" dirty="0">
              <a:solidFill>
                <a:prstClr val="black"/>
              </a:solidFill>
              <a:latin typeface="ＭＳ Ｐゴシック" panose="020B0600070205080204" pitchFamily="50" charset="-128"/>
              <a:ea typeface="ＭＳ Ｐゴシック" panose="020B0600070205080204" pitchFamily="50" charset="-128"/>
            </a:endParaRPr>
          </a:p>
          <a:p>
            <a:pPr marL="246271" indent="-246271"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３）事業②</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重点</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（重症化予防）を実施する管内市町村の割合</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246271" indent="-246271"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が７割を超えている場合　　　　　　　　　　   　　　 　　　　　　　　　　  　・・・９点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246271" indent="-246271" defTabSz="844357">
              <a:lnSpc>
                <a:spcPts val="92"/>
              </a:lnSpc>
            </a:pP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246271" indent="-246271"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４）事業④</a:t>
            </a:r>
            <a:r>
              <a:rPr lang="en-US" altLang="ja-JP" sz="1016" dirty="0">
                <a:solidFill>
                  <a:prstClr val="black"/>
                </a:solidFill>
                <a:latin typeface="ＭＳ Ｐゴシック" panose="020B0600070205080204" pitchFamily="50" charset="-128"/>
                <a:ea typeface="ＭＳ Ｐゴシック" panose="020B0600070205080204" pitchFamily="50" charset="-128"/>
              </a:rPr>
              <a:t> 【</a:t>
            </a:r>
            <a:r>
              <a:rPr lang="ja-JP" altLang="en-US" sz="1016" dirty="0">
                <a:solidFill>
                  <a:prstClr val="black"/>
                </a:solidFill>
                <a:latin typeface="ＭＳ Ｐゴシック" panose="020B0600070205080204" pitchFamily="50" charset="-128"/>
                <a:ea typeface="ＭＳ Ｐゴシック" panose="020B0600070205080204" pitchFamily="50" charset="-128"/>
              </a:rPr>
              <a:t>重点</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（モデル事業）を実施 又は 都道府県国保</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246271" indent="-246271"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ヘルスアップ支援事業の事業Ｆ</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重点</a:t>
            </a:r>
            <a:r>
              <a:rPr lang="en-US" altLang="ja-JP" sz="1016" dirty="0">
                <a:solidFill>
                  <a:prstClr val="black"/>
                </a:solidFill>
                <a:latin typeface="ＭＳ Ｐゴシック" panose="020B0600070205080204" pitchFamily="50" charset="-128"/>
                <a:ea typeface="ＭＳ Ｐゴシック" panose="020B0600070205080204" pitchFamily="50" charset="-128"/>
              </a:rPr>
              <a:t>】</a:t>
            </a:r>
            <a:r>
              <a:rPr lang="ja-JP" altLang="en-US" sz="1016" dirty="0">
                <a:solidFill>
                  <a:prstClr val="black"/>
                </a:solidFill>
                <a:latin typeface="ＭＳ Ｐゴシック" panose="020B0600070205080204" pitchFamily="50" charset="-128"/>
                <a:ea typeface="ＭＳ Ｐゴシック" panose="020B0600070205080204" pitchFamily="50" charset="-128"/>
              </a:rPr>
              <a:t>（モデル事業）に参画</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246271" indent="-246271"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している管内市町村の割合が３割を超えている場合　　　　　　　　　 ・・・９点</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246271" indent="-246271" defTabSz="844357">
              <a:lnSpc>
                <a:spcPts val="277"/>
              </a:lnSpc>
            </a:pP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defTabSz="844357">
              <a:lnSpc>
                <a:spcPts val="1016"/>
              </a:lnSpc>
            </a:pPr>
            <a:r>
              <a:rPr lang="ja-JP" altLang="en-US" sz="970" dirty="0">
                <a:solidFill>
                  <a:prstClr val="black"/>
                </a:solidFill>
                <a:latin typeface="ＭＳ Ｐ明朝" panose="02020600040205080304" pitchFamily="18" charset="-128"/>
                <a:ea typeface="ＭＳ Ｐ明朝" panose="02020600040205080304" pitchFamily="18" charset="-128"/>
              </a:rPr>
              <a:t>　</a:t>
            </a:r>
            <a:r>
              <a:rPr lang="en-US" altLang="ja-JP" sz="970" dirty="0">
                <a:solidFill>
                  <a:prstClr val="black"/>
                </a:solidFill>
                <a:latin typeface="ＭＳ Ｐ明朝" panose="02020600040205080304" pitchFamily="18" charset="-128"/>
                <a:ea typeface="ＭＳ Ｐ明朝" panose="02020600040205080304" pitchFamily="18" charset="-128"/>
              </a:rPr>
              <a:t>※</a:t>
            </a:r>
            <a:r>
              <a:rPr lang="ja-JP" altLang="en-US" sz="970" dirty="0">
                <a:solidFill>
                  <a:prstClr val="black"/>
                </a:solidFill>
                <a:latin typeface="ＭＳ Ｐ明朝" panose="02020600040205080304" pitchFamily="18" charset="-128"/>
                <a:ea typeface="ＭＳ Ｐ明朝" panose="02020600040205080304" pitchFamily="18" charset="-128"/>
              </a:rPr>
              <a:t>　データヘルス計画に基づく保健事業の実施、個別保健事業に</a:t>
            </a:r>
            <a:endParaRPr lang="en-US" altLang="ja-JP" sz="970" dirty="0">
              <a:solidFill>
                <a:prstClr val="black"/>
              </a:solidFill>
              <a:latin typeface="ＭＳ Ｐ明朝" panose="02020600040205080304" pitchFamily="18" charset="-128"/>
              <a:ea typeface="ＭＳ Ｐ明朝" panose="02020600040205080304" pitchFamily="18" charset="-128"/>
            </a:endParaRPr>
          </a:p>
          <a:p>
            <a:pPr defTabSz="844357">
              <a:lnSpc>
                <a:spcPts val="1016"/>
              </a:lnSpc>
            </a:pPr>
            <a:r>
              <a:rPr lang="ja-JP" altLang="en-US" sz="970" dirty="0">
                <a:solidFill>
                  <a:prstClr val="black"/>
                </a:solidFill>
                <a:latin typeface="ＭＳ Ｐ明朝" panose="02020600040205080304" pitchFamily="18" charset="-128"/>
                <a:ea typeface="ＭＳ Ｐ明朝" panose="02020600040205080304" pitchFamily="18" charset="-128"/>
              </a:rPr>
              <a:t>　　係るアウトカム指標の設定が前提</a:t>
            </a:r>
            <a:endParaRPr lang="en-US" altLang="ja-JP" sz="970" dirty="0">
              <a:solidFill>
                <a:prstClr val="black"/>
              </a:solidFill>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002203" y="6347465"/>
            <a:ext cx="2133600" cy="337147"/>
          </a:xfrm>
        </p:spPr>
        <p:txBody>
          <a:bodyPr/>
          <a:lstStyle/>
          <a:p>
            <a:pPr defTabSz="844357"/>
            <a:fld id="{EA016F72-2776-42E3-98D1-109F4059D52C}" type="slidenum">
              <a:rPr lang="ja-JP" altLang="en-US" sz="1293">
                <a:solidFill>
                  <a:prstClr val="black">
                    <a:tint val="75000"/>
                  </a:prstClr>
                </a:solidFill>
                <a:latin typeface="Calibri"/>
                <a:ea typeface="ＭＳ Ｐゴシック" panose="020B0600070205080204" pitchFamily="50" charset="-128"/>
              </a:rPr>
              <a:pPr defTabSz="844357"/>
              <a:t>4</a:t>
            </a:fld>
            <a:endParaRPr lang="ja-JP" altLang="en-US" sz="1293" dirty="0">
              <a:solidFill>
                <a:prstClr val="black">
                  <a:tint val="75000"/>
                </a:prstClr>
              </a:solidFill>
              <a:latin typeface="Calibri"/>
              <a:ea typeface="ＭＳ Ｐゴシック" panose="020B0600070205080204" pitchFamily="50" charset="-128"/>
            </a:endParaRPr>
          </a:p>
        </p:txBody>
      </p:sp>
      <p:sp>
        <p:nvSpPr>
          <p:cNvPr id="4" name="正方形/長方形 3"/>
          <p:cNvSpPr/>
          <p:nvPr/>
        </p:nvSpPr>
        <p:spPr>
          <a:xfrm>
            <a:off x="6667038" y="2626334"/>
            <a:ext cx="2146121" cy="622612"/>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923" dirty="0">
              <a:solidFill>
                <a:prstClr val="black"/>
              </a:solidFill>
              <a:latin typeface="Calibri"/>
              <a:ea typeface="ＭＳ Ｐゴシック" panose="020B0600070205080204" pitchFamily="50" charset="-128"/>
            </a:endParaRPr>
          </a:p>
        </p:txBody>
      </p:sp>
      <p:sp>
        <p:nvSpPr>
          <p:cNvPr id="11" name="正方形/長方形 10"/>
          <p:cNvSpPr/>
          <p:nvPr/>
        </p:nvSpPr>
        <p:spPr>
          <a:xfrm>
            <a:off x="6810262" y="2616786"/>
            <a:ext cx="1974321" cy="660437"/>
          </a:xfrm>
          <a:prstGeom prst="rect">
            <a:avLst/>
          </a:prstGeom>
        </p:spPr>
        <p:txBody>
          <a:bodyPr wrap="square">
            <a:spAutoFit/>
          </a:bodyPr>
          <a:lstStyle/>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　</a:t>
            </a:r>
            <a:r>
              <a:rPr lang="en-US" altLang="ja-JP" sz="923" dirty="0">
                <a:solidFill>
                  <a:prstClr val="black"/>
                </a:solidFill>
                <a:latin typeface="ＭＳ Ｐゴシック" panose="020B0600070205080204" pitchFamily="50" charset="-128"/>
                <a:ea typeface="ＭＳ Ｐゴシック" panose="020B0600070205080204" pitchFamily="50" charset="-128"/>
              </a:rPr>
              <a:t>10</a:t>
            </a:r>
            <a:r>
              <a:rPr lang="ja-JP" altLang="en-US" sz="923" dirty="0">
                <a:solidFill>
                  <a:prstClr val="black"/>
                </a:solidFill>
                <a:latin typeface="ＭＳ Ｐゴシック" panose="020B0600070205080204" pitchFamily="50" charset="-128"/>
                <a:ea typeface="ＭＳ Ｐゴシック" panose="020B0600070205080204" pitchFamily="50" charset="-128"/>
              </a:rPr>
              <a:t>％以上～</a:t>
            </a:r>
            <a:r>
              <a:rPr lang="en-US" altLang="ja-JP" sz="923" dirty="0">
                <a:solidFill>
                  <a:prstClr val="black"/>
                </a:solidFill>
                <a:latin typeface="ＭＳ Ｐゴシック" panose="020B0600070205080204" pitchFamily="50" charset="-128"/>
                <a:ea typeface="ＭＳ Ｐゴシック" panose="020B0600070205080204" pitchFamily="50" charset="-128"/>
              </a:rPr>
              <a:t>30</a:t>
            </a:r>
            <a:r>
              <a:rPr lang="ja-JP" altLang="en-US" sz="923" dirty="0">
                <a:solidFill>
                  <a:prstClr val="black"/>
                </a:solidFill>
                <a:latin typeface="ＭＳ Ｐゴシック" panose="020B0600070205080204" pitchFamily="50" charset="-128"/>
                <a:ea typeface="ＭＳ Ｐゴシック" panose="020B0600070205080204" pitchFamily="50" charset="-128"/>
              </a:rPr>
              <a:t>％未満・・・</a:t>
            </a:r>
            <a:r>
              <a:rPr lang="en-US" altLang="ja-JP" sz="923" dirty="0">
                <a:solidFill>
                  <a:prstClr val="black"/>
                </a:solidFill>
                <a:latin typeface="ＭＳ Ｐゴシック" panose="020B0600070205080204" pitchFamily="50" charset="-128"/>
                <a:ea typeface="ＭＳ Ｐゴシック" panose="020B0600070205080204" pitchFamily="50" charset="-128"/>
              </a:rPr>
              <a:t>5</a:t>
            </a:r>
            <a:r>
              <a:rPr lang="ja-JP" altLang="en-US" sz="923" dirty="0">
                <a:solidFill>
                  <a:prstClr val="black"/>
                </a:solidFill>
                <a:latin typeface="ＭＳ Ｐゴシック" panose="020B0600070205080204" pitchFamily="50" charset="-128"/>
                <a:ea typeface="ＭＳ Ｐゴシック" panose="020B0600070205080204" pitchFamily="50" charset="-128"/>
              </a:rPr>
              <a:t>点</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　</a:t>
            </a:r>
            <a:r>
              <a:rPr lang="en-US" altLang="ja-JP" sz="923" dirty="0">
                <a:solidFill>
                  <a:prstClr val="black"/>
                </a:solidFill>
                <a:latin typeface="ＭＳ Ｐゴシック" panose="020B0600070205080204" pitchFamily="50" charset="-128"/>
                <a:ea typeface="ＭＳ Ｐゴシック" panose="020B0600070205080204" pitchFamily="50" charset="-128"/>
              </a:rPr>
              <a:t>30</a:t>
            </a:r>
            <a:r>
              <a:rPr lang="ja-JP" altLang="en-US" sz="923" dirty="0">
                <a:solidFill>
                  <a:prstClr val="black"/>
                </a:solidFill>
                <a:latin typeface="ＭＳ Ｐゴシック" panose="020B0600070205080204" pitchFamily="50" charset="-128"/>
                <a:ea typeface="ＭＳ Ｐゴシック" panose="020B0600070205080204" pitchFamily="50" charset="-128"/>
              </a:rPr>
              <a:t>％以上～</a:t>
            </a:r>
            <a:r>
              <a:rPr lang="en-US" altLang="ja-JP" sz="923" dirty="0">
                <a:solidFill>
                  <a:prstClr val="black"/>
                </a:solidFill>
                <a:latin typeface="ＭＳ Ｐゴシック" panose="020B0600070205080204" pitchFamily="50" charset="-128"/>
                <a:ea typeface="ＭＳ Ｐゴシック" panose="020B0600070205080204" pitchFamily="50" charset="-128"/>
              </a:rPr>
              <a:t>50</a:t>
            </a:r>
            <a:r>
              <a:rPr lang="ja-JP" altLang="en-US" sz="923" dirty="0">
                <a:solidFill>
                  <a:prstClr val="black"/>
                </a:solidFill>
                <a:latin typeface="ＭＳ Ｐゴシック" panose="020B0600070205080204" pitchFamily="50" charset="-128"/>
                <a:ea typeface="ＭＳ Ｐゴシック" panose="020B0600070205080204" pitchFamily="50" charset="-128"/>
              </a:rPr>
              <a:t>％未満・・・</a:t>
            </a:r>
            <a:r>
              <a:rPr lang="en-US" altLang="ja-JP" sz="923" dirty="0">
                <a:solidFill>
                  <a:prstClr val="black"/>
                </a:solidFill>
                <a:latin typeface="ＭＳ Ｐゴシック" panose="020B0600070205080204" pitchFamily="50" charset="-128"/>
                <a:ea typeface="ＭＳ Ｐゴシック" panose="020B0600070205080204" pitchFamily="50" charset="-128"/>
              </a:rPr>
              <a:t>10</a:t>
            </a:r>
            <a:r>
              <a:rPr lang="ja-JP" altLang="en-US" sz="923" dirty="0">
                <a:solidFill>
                  <a:prstClr val="black"/>
                </a:solidFill>
                <a:latin typeface="ＭＳ Ｐゴシック" panose="020B0600070205080204" pitchFamily="50" charset="-128"/>
                <a:ea typeface="ＭＳ Ｐゴシック" panose="020B0600070205080204" pitchFamily="50" charset="-128"/>
              </a:rPr>
              <a:t>点</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　</a:t>
            </a:r>
            <a:r>
              <a:rPr lang="en-US" altLang="ja-JP" sz="923" dirty="0">
                <a:solidFill>
                  <a:prstClr val="black"/>
                </a:solidFill>
                <a:latin typeface="ＭＳ Ｐゴシック" panose="020B0600070205080204" pitchFamily="50" charset="-128"/>
                <a:ea typeface="ＭＳ Ｐゴシック" panose="020B0600070205080204" pitchFamily="50" charset="-128"/>
              </a:rPr>
              <a:t>50</a:t>
            </a:r>
            <a:r>
              <a:rPr lang="ja-JP" altLang="en-US" sz="923" dirty="0">
                <a:solidFill>
                  <a:prstClr val="black"/>
                </a:solidFill>
                <a:latin typeface="ＭＳ Ｐゴシック" panose="020B0600070205080204" pitchFamily="50" charset="-128"/>
                <a:ea typeface="ＭＳ Ｐゴシック" panose="020B0600070205080204" pitchFamily="50" charset="-128"/>
              </a:rPr>
              <a:t>％以上～</a:t>
            </a:r>
            <a:r>
              <a:rPr lang="en-US" altLang="ja-JP" sz="923" dirty="0">
                <a:solidFill>
                  <a:prstClr val="black"/>
                </a:solidFill>
                <a:latin typeface="ＭＳ Ｐゴシック" panose="020B0600070205080204" pitchFamily="50" charset="-128"/>
                <a:ea typeface="ＭＳ Ｐゴシック" panose="020B0600070205080204" pitchFamily="50" charset="-128"/>
              </a:rPr>
              <a:t>70</a:t>
            </a:r>
            <a:r>
              <a:rPr lang="ja-JP" altLang="en-US" sz="923" dirty="0">
                <a:solidFill>
                  <a:prstClr val="black"/>
                </a:solidFill>
                <a:latin typeface="ＭＳ Ｐゴシック" panose="020B0600070205080204" pitchFamily="50" charset="-128"/>
                <a:ea typeface="ＭＳ Ｐゴシック" panose="020B0600070205080204" pitchFamily="50" charset="-128"/>
              </a:rPr>
              <a:t>％未満・・・</a:t>
            </a:r>
            <a:r>
              <a:rPr lang="en-US" altLang="ja-JP" sz="923" dirty="0">
                <a:solidFill>
                  <a:prstClr val="black"/>
                </a:solidFill>
                <a:latin typeface="ＭＳ Ｐゴシック" panose="020B0600070205080204" pitchFamily="50" charset="-128"/>
                <a:ea typeface="ＭＳ Ｐゴシック" panose="020B0600070205080204" pitchFamily="50" charset="-128"/>
              </a:rPr>
              <a:t>15</a:t>
            </a:r>
            <a:r>
              <a:rPr lang="ja-JP" altLang="en-US" sz="923" dirty="0">
                <a:solidFill>
                  <a:prstClr val="black"/>
                </a:solidFill>
                <a:latin typeface="ＭＳ Ｐゴシック" panose="020B0600070205080204" pitchFamily="50" charset="-128"/>
                <a:ea typeface="ＭＳ Ｐゴシック" panose="020B0600070205080204" pitchFamily="50" charset="-128"/>
              </a:rPr>
              <a:t>点</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　</a:t>
            </a:r>
            <a:r>
              <a:rPr lang="en-US" altLang="ja-JP" sz="923" dirty="0">
                <a:solidFill>
                  <a:prstClr val="black"/>
                </a:solidFill>
                <a:latin typeface="ＭＳ Ｐゴシック" panose="020B0600070205080204" pitchFamily="50" charset="-128"/>
                <a:ea typeface="ＭＳ Ｐゴシック" panose="020B0600070205080204" pitchFamily="50" charset="-128"/>
              </a:rPr>
              <a:t>70</a:t>
            </a:r>
            <a:r>
              <a:rPr lang="ja-JP" altLang="en-US" sz="923" dirty="0">
                <a:solidFill>
                  <a:prstClr val="black"/>
                </a:solidFill>
                <a:latin typeface="ＭＳ Ｐゴシック" panose="020B0600070205080204" pitchFamily="50" charset="-128"/>
                <a:ea typeface="ＭＳ Ｐゴシック" panose="020B0600070205080204" pitchFamily="50" charset="-128"/>
              </a:rPr>
              <a:t>％以上・・・</a:t>
            </a:r>
            <a:r>
              <a:rPr lang="en-US" altLang="ja-JP" sz="923" dirty="0">
                <a:solidFill>
                  <a:prstClr val="black"/>
                </a:solidFill>
                <a:latin typeface="ＭＳ Ｐゴシック" panose="020B0600070205080204" pitchFamily="50" charset="-128"/>
                <a:ea typeface="ＭＳ Ｐゴシック" panose="020B0600070205080204" pitchFamily="50" charset="-128"/>
              </a:rPr>
              <a:t>20</a:t>
            </a:r>
            <a:r>
              <a:rPr lang="ja-JP" altLang="en-US" sz="923" dirty="0">
                <a:solidFill>
                  <a:prstClr val="black"/>
                </a:solidFill>
                <a:latin typeface="ＭＳ Ｐゴシック" panose="020B0600070205080204" pitchFamily="50" charset="-128"/>
                <a:ea typeface="ＭＳ Ｐゴシック" panose="020B0600070205080204" pitchFamily="50" charset="-128"/>
              </a:rPr>
              <a:t>点</a:t>
            </a:r>
          </a:p>
        </p:txBody>
      </p:sp>
    </p:spTree>
    <p:extLst>
      <p:ext uri="{BB962C8B-B14F-4D97-AF65-F5344CB8AC3E}">
        <p14:creationId xmlns:p14="http://schemas.microsoft.com/office/powerpoint/2010/main" val="1906088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ホームベース 50"/>
          <p:cNvSpPr/>
          <p:nvPr/>
        </p:nvSpPr>
        <p:spPr>
          <a:xfrm>
            <a:off x="665724" y="5130097"/>
            <a:ext cx="8387912" cy="330432"/>
          </a:xfrm>
          <a:prstGeom prst="homePlate">
            <a:avLst>
              <a:gd name="adj" fmla="val 41182"/>
            </a:avLst>
          </a:prstGeom>
          <a:solidFill>
            <a:srgbClr val="FFFF99"/>
          </a:solidFill>
          <a:ln w="3175">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923">
              <a:solidFill>
                <a:prstClr val="white"/>
              </a:solidFill>
              <a:latin typeface="Calibri"/>
              <a:ea typeface="ＭＳ Ｐゴシック" panose="020B0600070205080204" pitchFamily="50" charset="-128"/>
            </a:endParaRPr>
          </a:p>
        </p:txBody>
      </p:sp>
      <p:graphicFrame>
        <p:nvGraphicFramePr>
          <p:cNvPr id="36" name="表 35"/>
          <p:cNvGraphicFramePr>
            <a:graphicFrameLocks noGrp="1"/>
          </p:cNvGraphicFramePr>
          <p:nvPr>
            <p:extLst/>
          </p:nvPr>
        </p:nvGraphicFramePr>
        <p:xfrm>
          <a:off x="171971" y="5470526"/>
          <a:ext cx="8852686" cy="971769"/>
        </p:xfrm>
        <a:graphic>
          <a:graphicData uri="http://schemas.openxmlformats.org/drawingml/2006/table">
            <a:tbl>
              <a:tblPr firstRow="1" bandRow="1">
                <a:tableStyleId>{7DF18680-E054-41AD-8BC1-D1AEF772440D}</a:tableStyleId>
              </a:tblPr>
              <a:tblGrid>
                <a:gridCol w="680326">
                  <a:extLst>
                    <a:ext uri="{9D8B030D-6E8A-4147-A177-3AD203B41FA5}">
                      <a16:colId xmlns:a16="http://schemas.microsoft.com/office/drawing/2014/main" val="20000"/>
                    </a:ext>
                  </a:extLst>
                </a:gridCol>
                <a:gridCol w="8172360">
                  <a:extLst>
                    <a:ext uri="{9D8B030D-6E8A-4147-A177-3AD203B41FA5}">
                      <a16:colId xmlns:a16="http://schemas.microsoft.com/office/drawing/2014/main" val="1697156526"/>
                    </a:ext>
                  </a:extLst>
                </a:gridCol>
              </a:tblGrid>
              <a:tr h="9717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kern="1200" dirty="0" smtClean="0">
                          <a:solidFill>
                            <a:schemeClr val="tx1"/>
                          </a:solidFill>
                          <a:latin typeface="HG丸ｺﾞｼｯｸM-PRO" panose="020F0600000000000000" pitchFamily="50" charset="-128"/>
                          <a:ea typeface="HG丸ｺﾞｼｯｸM-PRO" panose="020F0600000000000000" pitchFamily="50" charset="-128"/>
                          <a:cs typeface="+mn-cs"/>
                        </a:rPr>
                        <a:t>保険者努力支援交付金</a:t>
                      </a:r>
                      <a:r>
                        <a:rPr kumimoji="1" lang="ja-JP" altLang="en-US" sz="800" b="1" kern="1200" dirty="0" smtClean="0">
                          <a:solidFill>
                            <a:schemeClr val="tx1"/>
                          </a:solidFill>
                          <a:latin typeface="HG丸ｺﾞｼｯｸM-PRO" panose="020F0600000000000000" pitchFamily="50" charset="-128"/>
                          <a:ea typeface="HG丸ｺﾞｼｯｸM-PRO" panose="020F0600000000000000" pitchFamily="50" charset="-128"/>
                          <a:cs typeface="+mn-cs"/>
                        </a:rPr>
                        <a:t>（既存分）</a:t>
                      </a:r>
                      <a:endParaRPr kumimoji="1" lang="ja-JP" altLang="en-US" sz="9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marT="42217" marB="42217" vert="eaVert" anchor="ctr">
                    <a:solidFill>
                      <a:srgbClr val="99FF99">
                        <a:alpha val="3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mn-ea"/>
                        <a:ea typeface="+mn-ea"/>
                        <a:cs typeface="+mn-cs"/>
                      </a:endParaRPr>
                    </a:p>
                  </a:txBody>
                  <a:tcPr marT="42217" marB="42217" vert="eaVert" anchor="ctr">
                    <a:solidFill>
                      <a:srgbClr val="99FF99">
                        <a:alpha val="30000"/>
                      </a:srgbClr>
                    </a:solidFill>
                  </a:tcPr>
                </a:tc>
                <a:extLst>
                  <a:ext uri="{0D108BD9-81ED-4DB2-BD59-A6C34878D82A}">
                    <a16:rowId xmlns:a16="http://schemas.microsoft.com/office/drawing/2014/main" val="10001"/>
                  </a:ext>
                </a:extLst>
              </a:tr>
            </a:tbl>
          </a:graphicData>
        </a:graphic>
      </p:graphicFrame>
      <p:graphicFrame>
        <p:nvGraphicFramePr>
          <p:cNvPr id="44" name="表 43"/>
          <p:cNvGraphicFramePr>
            <a:graphicFrameLocks noGrp="1"/>
          </p:cNvGraphicFramePr>
          <p:nvPr>
            <p:extLst/>
          </p:nvPr>
        </p:nvGraphicFramePr>
        <p:xfrm>
          <a:off x="173377" y="972137"/>
          <a:ext cx="8851279" cy="2807608"/>
        </p:xfrm>
        <a:graphic>
          <a:graphicData uri="http://schemas.openxmlformats.org/drawingml/2006/table">
            <a:tbl>
              <a:tblPr firstRow="1" bandRow="1">
                <a:tableStyleId>{7DF18680-E054-41AD-8BC1-D1AEF772440D}</a:tableStyleId>
              </a:tblPr>
              <a:tblGrid>
                <a:gridCol w="700623">
                  <a:extLst>
                    <a:ext uri="{9D8B030D-6E8A-4147-A177-3AD203B41FA5}">
                      <a16:colId xmlns:a16="http://schemas.microsoft.com/office/drawing/2014/main" val="20000"/>
                    </a:ext>
                  </a:extLst>
                </a:gridCol>
                <a:gridCol w="8150656">
                  <a:extLst>
                    <a:ext uri="{9D8B030D-6E8A-4147-A177-3AD203B41FA5}">
                      <a16:colId xmlns:a16="http://schemas.microsoft.com/office/drawing/2014/main" val="20002"/>
                    </a:ext>
                  </a:extLst>
                </a:gridCol>
              </a:tblGrid>
              <a:tr h="1043005">
                <a:tc>
                  <a:txBody>
                    <a:bodyPr/>
                    <a:lstStyle/>
                    <a:p>
                      <a:pPr algn="ctr">
                        <a:lnSpc>
                          <a:spcPts val="1500"/>
                        </a:lnSpc>
                      </a:pP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国</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txBody>
                  <a:tcPr marT="42217" marB="42217" vert="eaVert" anchor="ctr">
                    <a:lnB w="12700" cap="flat" cmpd="sng" algn="ctr">
                      <a:solidFill>
                        <a:schemeClr val="bg1"/>
                      </a:solidFill>
                      <a:prstDash val="solid"/>
                      <a:round/>
                      <a:headEnd type="none" w="med" len="med"/>
                      <a:tailEnd type="none" w="med" len="med"/>
                    </a:lnB>
                    <a:solidFill>
                      <a:srgbClr val="D0E3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mn-ea"/>
                        <a:ea typeface="+mn-ea"/>
                        <a:cs typeface="+mn-cs"/>
                      </a:endParaRPr>
                    </a:p>
                  </a:txBody>
                  <a:tcPr marT="42217" marB="42217">
                    <a:lnB w="12700" cap="flat" cmpd="sng" algn="ctr">
                      <a:solidFill>
                        <a:schemeClr val="bg1"/>
                      </a:solidFill>
                      <a:prstDash val="solid"/>
                      <a:round/>
                      <a:headEnd type="none" w="med" len="med"/>
                      <a:tailEnd type="none" w="med" len="med"/>
                    </a:lnB>
                    <a:solidFill>
                      <a:srgbClr val="D0E3EA"/>
                    </a:solidFill>
                  </a:tcPr>
                </a:tc>
                <a:extLst>
                  <a:ext uri="{0D108BD9-81ED-4DB2-BD59-A6C34878D82A}">
                    <a16:rowId xmlns:a16="http://schemas.microsoft.com/office/drawing/2014/main" val="10001"/>
                  </a:ext>
                </a:extLst>
              </a:tr>
              <a:tr h="934046">
                <a:tc>
                  <a:txBody>
                    <a:bodyPr/>
                    <a:lstStyle/>
                    <a:p>
                      <a:pPr algn="ctr">
                        <a:lnSpc>
                          <a:spcPts val="1500"/>
                        </a:lnSpc>
                      </a:pPr>
                      <a:r>
                        <a:rPr kumimoji="1" lang="ja-JP" altLang="en-US" sz="1200" b="1" dirty="0" smtClean="0">
                          <a:latin typeface="HG丸ｺﾞｼｯｸM-PRO" panose="020F0600000000000000" pitchFamily="50" charset="-128"/>
                          <a:ea typeface="HG丸ｺﾞｼｯｸM-PRO" panose="020F0600000000000000" pitchFamily="50" charset="-128"/>
                        </a:rPr>
                        <a:t>都道府県</a:t>
                      </a:r>
                      <a:endParaRPr kumimoji="1" lang="ja-JP" altLang="en-US" sz="1200" b="1" dirty="0">
                        <a:latin typeface="HG丸ｺﾞｼｯｸM-PRO" panose="020F0600000000000000" pitchFamily="50" charset="-128"/>
                        <a:ea typeface="HG丸ｺﾞｼｯｸM-PRO" panose="020F0600000000000000" pitchFamily="50" charset="-128"/>
                      </a:endParaRPr>
                    </a:p>
                  </a:txBody>
                  <a:tcPr marT="42217" marB="42217" vert="eaVert" anchor="ctr">
                    <a:lnT w="12700" cap="flat" cmpd="sng" algn="ctr">
                      <a:solidFill>
                        <a:schemeClr val="bg1"/>
                      </a:solidFill>
                      <a:prstDash val="solid"/>
                      <a:round/>
                      <a:headEnd type="none" w="med" len="med"/>
                      <a:tailEnd type="none" w="med" len="med"/>
                    </a:lnT>
                    <a:solidFill>
                      <a:srgbClr val="E9F1F5"/>
                    </a:solidFill>
                  </a:tcPr>
                </a:tc>
                <a:tc>
                  <a:txBody>
                    <a:bodyPr/>
                    <a:lstStyle/>
                    <a:p>
                      <a:endParaRPr kumimoji="1" lang="ja-JP" altLang="en-US" sz="1500" dirty="0">
                        <a:latin typeface="HG丸ｺﾞｼｯｸM-PRO" panose="020F0600000000000000" pitchFamily="50" charset="-128"/>
                        <a:ea typeface="HG丸ｺﾞｼｯｸM-PRO" panose="020F0600000000000000" pitchFamily="50" charset="-128"/>
                      </a:endParaRPr>
                    </a:p>
                  </a:txBody>
                  <a:tcPr marT="42217" marB="42217">
                    <a:lnT w="12700" cap="flat" cmpd="sng" algn="ctr">
                      <a:solidFill>
                        <a:schemeClr val="bg1"/>
                      </a:solidFill>
                      <a:prstDash val="solid"/>
                      <a:round/>
                      <a:headEnd type="none" w="med" len="med"/>
                      <a:tailEnd type="none" w="med" len="med"/>
                    </a:lnT>
                    <a:solidFill>
                      <a:srgbClr val="E9F1F5"/>
                    </a:solidFill>
                  </a:tcPr>
                </a:tc>
                <a:extLst>
                  <a:ext uri="{0D108BD9-81ED-4DB2-BD59-A6C34878D82A}">
                    <a16:rowId xmlns:a16="http://schemas.microsoft.com/office/drawing/2014/main" val="10002"/>
                  </a:ext>
                </a:extLst>
              </a:tr>
              <a:tr h="830557">
                <a:tc>
                  <a:txBody>
                    <a:bodyPr/>
                    <a:lstStyle/>
                    <a:p>
                      <a:pPr algn="ctr">
                        <a:lnSpc>
                          <a:spcPts val="1500"/>
                        </a:lnSpc>
                      </a:pPr>
                      <a:r>
                        <a:rPr kumimoji="1" lang="ja-JP" altLang="en-US" sz="1200" b="1" dirty="0" smtClean="0">
                          <a:latin typeface="HG丸ｺﾞｼｯｸM-PRO" panose="020F0600000000000000" pitchFamily="50" charset="-128"/>
                          <a:ea typeface="HG丸ｺﾞｼｯｸM-PRO" panose="020F0600000000000000" pitchFamily="50" charset="-128"/>
                        </a:rPr>
                        <a:t>市町村</a:t>
                      </a:r>
                      <a:endParaRPr kumimoji="1" lang="ja-JP" altLang="en-US" sz="1200" b="1" dirty="0">
                        <a:latin typeface="HG丸ｺﾞｼｯｸM-PRO" panose="020F0600000000000000" pitchFamily="50" charset="-128"/>
                        <a:ea typeface="HG丸ｺﾞｼｯｸM-PRO" panose="020F0600000000000000" pitchFamily="50" charset="-128"/>
                      </a:endParaRPr>
                    </a:p>
                  </a:txBody>
                  <a:tcPr marT="42217" marB="42217" vert="eaVert" anchor="ctr">
                    <a:solidFill>
                      <a:srgbClr val="D0E3EA"/>
                    </a:solidFill>
                  </a:tcPr>
                </a:tc>
                <a:tc>
                  <a:txBody>
                    <a:bodyPr/>
                    <a:lstStyle/>
                    <a:p>
                      <a:endParaRPr kumimoji="1" lang="ja-JP" altLang="en-US" sz="1500" dirty="0">
                        <a:latin typeface="HG丸ｺﾞｼｯｸM-PRO" panose="020F0600000000000000" pitchFamily="50" charset="-128"/>
                        <a:ea typeface="HG丸ｺﾞｼｯｸM-PRO" panose="020F0600000000000000" pitchFamily="50" charset="-128"/>
                      </a:endParaRPr>
                    </a:p>
                  </a:txBody>
                  <a:tcPr marT="42217" marB="42217">
                    <a:solidFill>
                      <a:srgbClr val="D0E3EA"/>
                    </a:solidFill>
                  </a:tcPr>
                </a:tc>
                <a:extLst>
                  <a:ext uri="{0D108BD9-81ED-4DB2-BD59-A6C34878D82A}">
                    <a16:rowId xmlns:a16="http://schemas.microsoft.com/office/drawing/2014/main" val="10003"/>
                  </a:ext>
                </a:extLst>
              </a:tr>
            </a:tbl>
          </a:graphicData>
        </a:graphic>
      </p:graphicFrame>
      <p:sp>
        <p:nvSpPr>
          <p:cNvPr id="14" name="タイトル 1"/>
          <p:cNvSpPr txBox="1">
            <a:spLocks/>
          </p:cNvSpPr>
          <p:nvPr/>
        </p:nvSpPr>
        <p:spPr>
          <a:xfrm>
            <a:off x="33463" y="245881"/>
            <a:ext cx="9077077" cy="519004"/>
          </a:xfrm>
          <a:prstGeom prst="rect">
            <a:avLst/>
          </a:prstGeom>
        </p:spPr>
        <p:txBody>
          <a:bodyPr vert="horz" lIns="84433" tIns="42217" rIns="84433" bIns="42217"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defTabSz="844357">
              <a:lnSpc>
                <a:spcPts val="1108"/>
              </a:lnSpc>
            </a:pPr>
            <a:r>
              <a:rPr lang="ja-JP" altLang="en-US" sz="1662" dirty="0">
                <a:solidFill>
                  <a:prstClr val="black"/>
                </a:solidFill>
                <a:latin typeface="HG創英角ｺﾞｼｯｸUB" panose="020B0909000000000000" pitchFamily="49" charset="-128"/>
                <a:ea typeface="HG創英角ｺﾞｼｯｸUB" panose="020B0909000000000000" pitchFamily="49" charset="-128"/>
              </a:rPr>
              <a:t>保険者努力支援交付金（予防・健康づくり支援） 令和２年度交付スケジュール</a:t>
            </a:r>
            <a:r>
              <a:rPr lang="ja-JP" altLang="en-US" sz="1662" dirty="0">
                <a:solidFill>
                  <a:prstClr val="black"/>
                </a:solidFill>
                <a:latin typeface="HGP創英角ｺﾞｼｯｸUB" panose="020B0900000000000000" pitchFamily="50" charset="-128"/>
                <a:ea typeface="HGP創英角ｺﾞｼｯｸUB" panose="020B0900000000000000" pitchFamily="50" charset="-128"/>
              </a:rPr>
              <a:t>（案）</a:t>
            </a:r>
            <a:endParaRPr lang="ja-JP" altLang="en-US" sz="1662" b="1"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45" name="ホームベース 44"/>
          <p:cNvSpPr/>
          <p:nvPr/>
        </p:nvSpPr>
        <p:spPr>
          <a:xfrm>
            <a:off x="665724" y="711296"/>
            <a:ext cx="8387911" cy="300774"/>
          </a:xfrm>
          <a:prstGeom prst="homePlate">
            <a:avLst>
              <a:gd name="adj" fmla="val 41182"/>
            </a:avLst>
          </a:prstGeom>
          <a:solidFill>
            <a:srgbClr val="FFFF99"/>
          </a:solidFill>
          <a:ln w="3175">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46" name="テキスト ボックス 45"/>
          <p:cNvSpPr txBox="1"/>
          <p:nvPr/>
        </p:nvSpPr>
        <p:spPr>
          <a:xfrm>
            <a:off x="710595" y="803769"/>
            <a:ext cx="8226284" cy="241605"/>
          </a:xfrm>
          <a:prstGeom prst="rect">
            <a:avLst/>
          </a:prstGeom>
          <a:noFill/>
        </p:spPr>
        <p:txBody>
          <a:bodyPr wrap="square" rtlCol="0">
            <a:spAutoFit/>
          </a:bodyPr>
          <a:lstStyle/>
          <a:p>
            <a:pPr defTabSz="844357"/>
            <a:r>
              <a:rPr lang="en-US" altLang="ja-JP" sz="970" dirty="0">
                <a:solidFill>
                  <a:prstClr val="black"/>
                </a:solidFill>
                <a:latin typeface="HG丸ｺﾞｼｯｸM-PRO" panose="020F0600000000000000" pitchFamily="50" charset="-128"/>
                <a:ea typeface="HG丸ｺﾞｼｯｸM-PRO" panose="020F0600000000000000" pitchFamily="50" charset="-128"/>
              </a:rPr>
              <a:t>1</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２月     ３月     ４月      </a:t>
            </a:r>
            <a:r>
              <a:rPr lang="ja-JP" altLang="en-US" sz="923" dirty="0">
                <a:solidFill>
                  <a:prstClr val="black"/>
                </a:solidFill>
                <a:latin typeface="HG丸ｺﾞｼｯｸM-PRO" panose="020F0600000000000000" pitchFamily="50" charset="-128"/>
                <a:ea typeface="HG丸ｺﾞｼｯｸM-PRO" panose="020F0600000000000000" pitchFamily="50" charset="-128"/>
              </a:rPr>
              <a:t>５</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６月      ７月      ８月      ９月   　</a:t>
            </a:r>
            <a:r>
              <a:rPr lang="en-US" altLang="ja-JP" sz="970" dirty="0">
                <a:solidFill>
                  <a:prstClr val="black"/>
                </a:solidFill>
                <a:latin typeface="HG丸ｺﾞｼｯｸM-PRO" panose="020F0600000000000000" pitchFamily="50" charset="-128"/>
                <a:ea typeface="HG丸ｺﾞｼｯｸM-PRO" panose="020F0600000000000000" pitchFamily="50" charset="-128"/>
              </a:rPr>
              <a:t>10</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a:t>
            </a:r>
            <a:r>
              <a:rPr lang="en-US" altLang="ja-JP" sz="970" dirty="0">
                <a:solidFill>
                  <a:prstClr val="black"/>
                </a:solidFill>
                <a:latin typeface="HG丸ｺﾞｼｯｸM-PRO" panose="020F0600000000000000" pitchFamily="50" charset="-128"/>
                <a:ea typeface="HG丸ｺﾞｼｯｸM-PRO" panose="020F0600000000000000" pitchFamily="50" charset="-128"/>
              </a:rPr>
              <a:t>11</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a:t>
            </a:r>
            <a:r>
              <a:rPr lang="en-US" altLang="ja-JP" sz="970" dirty="0">
                <a:solidFill>
                  <a:prstClr val="black"/>
                </a:solidFill>
                <a:latin typeface="HG丸ｺﾞｼｯｸM-PRO" panose="020F0600000000000000" pitchFamily="50" charset="-128"/>
                <a:ea typeface="HG丸ｺﾞｼｯｸM-PRO" panose="020F0600000000000000" pitchFamily="50" charset="-128"/>
              </a:rPr>
              <a:t>12</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a:t>
            </a:r>
            <a:r>
              <a:rPr lang="en-US" altLang="ja-JP" sz="970" dirty="0">
                <a:solidFill>
                  <a:prstClr val="black"/>
                </a:solidFill>
                <a:latin typeface="HG丸ｺﾞｼｯｸM-PRO" panose="020F0600000000000000" pitchFamily="50" charset="-128"/>
                <a:ea typeface="HG丸ｺﾞｼｯｸM-PRO" panose="020F0600000000000000" pitchFamily="50" charset="-128"/>
              </a:rPr>
              <a:t> </a:t>
            </a:r>
            <a:r>
              <a:rPr lang="ja-JP" altLang="en-US" sz="970" dirty="0">
                <a:solidFill>
                  <a:prstClr val="black"/>
                </a:solidFill>
                <a:latin typeface="HG丸ｺﾞｼｯｸM-PRO" panose="020F0600000000000000" pitchFamily="50" charset="-128"/>
                <a:ea typeface="HG丸ｺﾞｼｯｸM-PRO" panose="020F0600000000000000" pitchFamily="50" charset="-128"/>
              </a:rPr>
              <a:t> </a:t>
            </a:r>
            <a:r>
              <a:rPr lang="en-US" altLang="ja-JP" sz="970" dirty="0">
                <a:solidFill>
                  <a:prstClr val="black"/>
                </a:solidFill>
                <a:latin typeface="HG丸ｺﾞｼｯｸM-PRO" panose="020F0600000000000000" pitchFamily="50" charset="-128"/>
                <a:ea typeface="HG丸ｺﾞｼｯｸM-PRO" panose="020F0600000000000000" pitchFamily="50" charset="-128"/>
              </a:rPr>
              <a:t>1</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２月     ３月     ４月      </a:t>
            </a:r>
            <a:r>
              <a:rPr lang="ja-JP" altLang="en-US" sz="923" dirty="0">
                <a:solidFill>
                  <a:prstClr val="black"/>
                </a:solidFill>
                <a:latin typeface="HG丸ｺﾞｼｯｸM-PRO" panose="020F0600000000000000" pitchFamily="50" charset="-128"/>
                <a:ea typeface="HG丸ｺﾞｼｯｸM-PRO" panose="020F0600000000000000" pitchFamily="50" charset="-128"/>
              </a:rPr>
              <a:t>５</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a:t>
            </a:r>
          </a:p>
        </p:txBody>
      </p:sp>
      <p:sp>
        <p:nvSpPr>
          <p:cNvPr id="47" name="テキスト ボックス 46"/>
          <p:cNvSpPr txBox="1"/>
          <p:nvPr/>
        </p:nvSpPr>
        <p:spPr>
          <a:xfrm>
            <a:off x="705648" y="656283"/>
            <a:ext cx="831379" cy="248658"/>
          </a:xfrm>
          <a:prstGeom prst="rect">
            <a:avLst/>
          </a:prstGeom>
          <a:noFill/>
        </p:spPr>
        <p:txBody>
          <a:bodyPr wrap="square" rtlCol="0">
            <a:spAutoFit/>
          </a:bodyPr>
          <a:lstStyle/>
          <a:p>
            <a:pPr defTabSz="844357"/>
            <a:r>
              <a:rPr lang="ja-JP" altLang="en-US" sz="1016" dirty="0">
                <a:solidFill>
                  <a:prstClr val="black"/>
                </a:solidFill>
                <a:latin typeface="HG丸ｺﾞｼｯｸM-PRO" panose="020F0600000000000000" pitchFamily="50" charset="-128"/>
                <a:ea typeface="HG丸ｺﾞｼｯｸM-PRO" panose="020F0600000000000000" pitchFamily="50" charset="-128"/>
              </a:rPr>
              <a:t>令和２年              　　　　　　　　</a:t>
            </a:r>
          </a:p>
        </p:txBody>
      </p:sp>
      <p:sp>
        <p:nvSpPr>
          <p:cNvPr id="5" name="テキスト ボックス 4"/>
          <p:cNvSpPr txBox="1"/>
          <p:nvPr/>
        </p:nvSpPr>
        <p:spPr>
          <a:xfrm>
            <a:off x="1911697" y="1098170"/>
            <a:ext cx="1445732" cy="475900"/>
          </a:xfrm>
          <a:prstGeom prst="rect">
            <a:avLst/>
          </a:prstGeom>
          <a:noFill/>
          <a:ln>
            <a:solidFill>
              <a:schemeClr val="tx1"/>
            </a:solidFill>
            <a:prstDash val="dash"/>
          </a:ln>
        </p:spPr>
        <p:txBody>
          <a:bodyPr wrap="square" rtlCol="0">
            <a:spAutoFit/>
          </a:bodyPr>
          <a:lstStyle/>
          <a:p>
            <a:pPr defTabSz="844357"/>
            <a:r>
              <a:rPr lang="ja-JP" altLang="en-US" sz="831" b="1" dirty="0">
                <a:solidFill>
                  <a:prstClr val="black"/>
                </a:solidFill>
                <a:latin typeface="Calibri"/>
                <a:ea typeface="ＭＳ Ｐゴシック" panose="020B0600070205080204" pitchFamily="50" charset="-128"/>
              </a:rPr>
              <a:t>・納付金算定政令</a:t>
            </a:r>
            <a:endParaRPr lang="en-US" altLang="ja-JP" sz="831" b="1" dirty="0">
              <a:solidFill>
                <a:prstClr val="black"/>
              </a:solidFill>
              <a:latin typeface="Calibri"/>
              <a:ea typeface="ＭＳ Ｐゴシック" panose="020B0600070205080204" pitchFamily="50" charset="-128"/>
            </a:endParaRPr>
          </a:p>
          <a:p>
            <a:pPr defTabSz="844357"/>
            <a:r>
              <a:rPr lang="ja-JP" altLang="en-US" sz="831" b="1" dirty="0">
                <a:solidFill>
                  <a:prstClr val="black"/>
                </a:solidFill>
                <a:latin typeface="Calibri"/>
                <a:ea typeface="ＭＳ Ｐゴシック" panose="020B0600070205080204" pitchFamily="50" charset="-128"/>
              </a:rPr>
              <a:t>・調整交付金算定省令 改正</a:t>
            </a:r>
            <a:endParaRPr lang="en-US" altLang="ja-JP" sz="831" b="1" dirty="0">
              <a:solidFill>
                <a:prstClr val="black"/>
              </a:solidFill>
              <a:latin typeface="Calibri"/>
              <a:ea typeface="ＭＳ Ｐゴシック" panose="020B0600070205080204" pitchFamily="50" charset="-128"/>
            </a:endParaRPr>
          </a:p>
          <a:p>
            <a:pPr algn="r" defTabSz="844357"/>
            <a:r>
              <a:rPr lang="ja-JP" altLang="en-US" sz="831" dirty="0">
                <a:solidFill>
                  <a:prstClr val="black"/>
                </a:solidFill>
                <a:latin typeface="ＭＳ Ｐゴシック"/>
                <a:ea typeface="ＭＳ Ｐゴシック" panose="020B0600070205080204" pitchFamily="50" charset="-128"/>
              </a:rPr>
              <a:t>（令和２年４月１日施行）</a:t>
            </a:r>
            <a:endParaRPr lang="ja-JP" altLang="en-US" sz="831" dirty="0">
              <a:solidFill>
                <a:prstClr val="black"/>
              </a:solidFill>
              <a:latin typeface="Calibri"/>
              <a:ea typeface="ＭＳ Ｐゴシック" panose="020B0600070205080204" pitchFamily="50" charset="-128"/>
            </a:endParaRPr>
          </a:p>
        </p:txBody>
      </p:sp>
      <p:sp>
        <p:nvSpPr>
          <p:cNvPr id="28" name="テキスト ボックス 27"/>
          <p:cNvSpPr txBox="1"/>
          <p:nvPr/>
        </p:nvSpPr>
        <p:spPr>
          <a:xfrm>
            <a:off x="2131250" y="2028641"/>
            <a:ext cx="1928003" cy="667683"/>
          </a:xfrm>
          <a:prstGeom prst="rect">
            <a:avLst/>
          </a:prstGeom>
          <a:noFill/>
          <a:ln>
            <a:solidFill>
              <a:schemeClr val="tx1"/>
            </a:solidFill>
            <a:prstDash val="dash"/>
          </a:ln>
        </p:spPr>
        <p:txBody>
          <a:bodyPr wrap="square" rtlCol="0">
            <a:spAutoFit/>
          </a:bodyPr>
          <a:lstStyle/>
          <a:p>
            <a:pPr defTabSz="844357"/>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事前協議</a:t>
            </a:r>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（４月～７月）</a:t>
            </a:r>
            <a:endParaRPr lang="en-US" altLang="ja-JP" sz="970" b="1"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・事業概要（計画案）</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・概算経費</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r>
              <a:rPr lang="en-US" altLang="ja-JP" sz="923" dirty="0">
                <a:solidFill>
                  <a:prstClr val="black"/>
                </a:solidFill>
                <a:latin typeface="ＭＳ Ｐゴシック" panose="020B0600070205080204" pitchFamily="50" charset="-128"/>
                <a:ea typeface="ＭＳ Ｐゴシック" panose="020B0600070205080204" pitchFamily="50" charset="-128"/>
              </a:rPr>
              <a:t>※</a:t>
            </a:r>
            <a:r>
              <a:rPr lang="ja-JP" altLang="en-US" sz="923" dirty="0">
                <a:solidFill>
                  <a:prstClr val="black"/>
                </a:solidFill>
                <a:latin typeface="ＭＳ Ｐゴシック" panose="020B0600070205080204" pitchFamily="50" charset="-128"/>
                <a:ea typeface="ＭＳ Ｐゴシック" panose="020B0600070205080204" pitchFamily="50" charset="-128"/>
              </a:rPr>
              <a:t>国保ヘルスアップ支援事業</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sp>
        <p:nvSpPr>
          <p:cNvPr id="29" name="テキスト ボックス 28"/>
          <p:cNvSpPr txBox="1"/>
          <p:nvPr/>
        </p:nvSpPr>
        <p:spPr>
          <a:xfrm>
            <a:off x="3057115" y="2711315"/>
            <a:ext cx="806101" cy="220188"/>
          </a:xfrm>
          <a:prstGeom prst="rect">
            <a:avLst/>
          </a:prstGeom>
          <a:noFill/>
        </p:spPr>
        <p:txBody>
          <a:bodyPr wrap="square" rtlCol="0">
            <a:spAutoFit/>
          </a:bodyPr>
          <a:lstStyle/>
          <a:p>
            <a:pPr defTabSz="844357"/>
            <a:r>
              <a:rPr lang="ja-JP" altLang="en-US" sz="831" dirty="0">
                <a:solidFill>
                  <a:prstClr val="black"/>
                </a:solidFill>
                <a:latin typeface="ＭＳ Ｐゴシック"/>
                <a:ea typeface="ＭＳ Ｐゴシック"/>
              </a:rPr>
              <a:t>★補正対応</a:t>
            </a:r>
          </a:p>
        </p:txBody>
      </p:sp>
      <p:sp>
        <p:nvSpPr>
          <p:cNvPr id="33" name="テキスト ボックス 32"/>
          <p:cNvSpPr txBox="1"/>
          <p:nvPr/>
        </p:nvSpPr>
        <p:spPr>
          <a:xfrm>
            <a:off x="6463103" y="656283"/>
            <a:ext cx="831379" cy="248658"/>
          </a:xfrm>
          <a:prstGeom prst="rect">
            <a:avLst/>
          </a:prstGeom>
          <a:noFill/>
        </p:spPr>
        <p:txBody>
          <a:bodyPr wrap="square" rtlCol="0">
            <a:spAutoFit/>
          </a:bodyPr>
          <a:lstStyle/>
          <a:p>
            <a:pPr defTabSz="844357"/>
            <a:r>
              <a:rPr lang="ja-JP" altLang="en-US" sz="1016" dirty="0">
                <a:solidFill>
                  <a:prstClr val="black"/>
                </a:solidFill>
                <a:latin typeface="HG丸ｺﾞｼｯｸM-PRO" panose="020F0600000000000000" pitchFamily="50" charset="-128"/>
                <a:ea typeface="HG丸ｺﾞｼｯｸM-PRO" panose="020F0600000000000000" pitchFamily="50" charset="-128"/>
              </a:rPr>
              <a:t>令和３年              　　　　　　　　</a:t>
            </a:r>
          </a:p>
        </p:txBody>
      </p:sp>
      <p:sp>
        <p:nvSpPr>
          <p:cNvPr id="35" name="テキスト ボックス 34"/>
          <p:cNvSpPr txBox="1"/>
          <p:nvPr/>
        </p:nvSpPr>
        <p:spPr>
          <a:xfrm>
            <a:off x="1911697" y="1619129"/>
            <a:ext cx="1428088" cy="342168"/>
          </a:xfrm>
          <a:prstGeom prst="rect">
            <a:avLst/>
          </a:prstGeom>
          <a:noFill/>
          <a:ln>
            <a:solidFill>
              <a:schemeClr val="tx1"/>
            </a:solidFill>
            <a:prstDash val="dash"/>
          </a:ln>
        </p:spPr>
        <p:txBody>
          <a:bodyPr wrap="square" rtlCol="0">
            <a:spAutoFit/>
          </a:bodyPr>
          <a:lstStyle/>
          <a:p>
            <a:pPr defTabSz="844357"/>
            <a:r>
              <a:rPr lang="ja-JP" altLang="en-US" sz="923" b="1" dirty="0">
                <a:solidFill>
                  <a:prstClr val="black"/>
                </a:solidFill>
                <a:latin typeface="Calibri"/>
                <a:ea typeface="ＭＳ Ｐゴシック" panose="020B0600070205080204" pitchFamily="50" charset="-128"/>
              </a:rPr>
              <a:t>・指標決定</a:t>
            </a:r>
            <a:endParaRPr lang="en-US" altLang="ja-JP" sz="923" b="1" dirty="0">
              <a:solidFill>
                <a:prstClr val="black"/>
              </a:solidFill>
              <a:latin typeface="Calibri"/>
              <a:ea typeface="ＭＳ Ｐゴシック" panose="020B0600070205080204" pitchFamily="50" charset="-128"/>
            </a:endParaRPr>
          </a:p>
          <a:p>
            <a:pPr defTabSz="844357"/>
            <a:r>
              <a:rPr lang="ja-JP" altLang="en-US" sz="923" b="1" dirty="0">
                <a:solidFill>
                  <a:prstClr val="black"/>
                </a:solidFill>
                <a:latin typeface="Calibri"/>
                <a:ea typeface="ＭＳ Ｐゴシック" panose="020B0600070205080204" pitchFamily="50" charset="-128"/>
              </a:rPr>
              <a:t>・交付要綱・様式　発出</a:t>
            </a:r>
            <a:endParaRPr lang="en-US" altLang="ja-JP" sz="923" b="1" dirty="0">
              <a:solidFill>
                <a:prstClr val="black"/>
              </a:solidFill>
              <a:latin typeface="Calibri"/>
              <a:ea typeface="ＭＳ Ｐゴシック" panose="020B0600070205080204" pitchFamily="50" charset="-128"/>
            </a:endParaRPr>
          </a:p>
        </p:txBody>
      </p:sp>
      <p:sp>
        <p:nvSpPr>
          <p:cNvPr id="2" name="ストライプ矢印 1"/>
          <p:cNvSpPr/>
          <p:nvPr/>
        </p:nvSpPr>
        <p:spPr>
          <a:xfrm>
            <a:off x="721847" y="2178633"/>
            <a:ext cx="1433299" cy="1551365"/>
          </a:xfrm>
          <a:prstGeom prst="stripedRightArrow">
            <a:avLst>
              <a:gd name="adj1" fmla="val 50000"/>
              <a:gd name="adj2" fmla="val 401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293" dirty="0">
              <a:solidFill>
                <a:prstClr val="white"/>
              </a:solidFill>
              <a:latin typeface="Calibri"/>
              <a:ea typeface="ＭＳ Ｐゴシック" panose="020B0600070205080204" pitchFamily="50" charset="-128"/>
            </a:endParaRPr>
          </a:p>
        </p:txBody>
      </p:sp>
      <p:sp>
        <p:nvSpPr>
          <p:cNvPr id="37" name="テキスト ボックス 36"/>
          <p:cNvSpPr txBox="1"/>
          <p:nvPr/>
        </p:nvSpPr>
        <p:spPr>
          <a:xfrm>
            <a:off x="3057115" y="3397873"/>
            <a:ext cx="792086" cy="220188"/>
          </a:xfrm>
          <a:prstGeom prst="rect">
            <a:avLst/>
          </a:prstGeom>
          <a:noFill/>
        </p:spPr>
        <p:txBody>
          <a:bodyPr wrap="square" rtlCol="0">
            <a:spAutoFit/>
          </a:bodyPr>
          <a:lstStyle/>
          <a:p>
            <a:pPr defTabSz="844357"/>
            <a:r>
              <a:rPr lang="ja-JP" altLang="en-US" sz="831" dirty="0">
                <a:solidFill>
                  <a:prstClr val="black"/>
                </a:solidFill>
                <a:latin typeface="ＭＳ Ｐゴシック"/>
                <a:ea typeface="ＭＳ Ｐゴシック"/>
              </a:rPr>
              <a:t>★補正対応</a:t>
            </a:r>
          </a:p>
        </p:txBody>
      </p:sp>
      <p:sp>
        <p:nvSpPr>
          <p:cNvPr id="38" name="テキスト ボックス 37"/>
          <p:cNvSpPr txBox="1"/>
          <p:nvPr/>
        </p:nvSpPr>
        <p:spPr>
          <a:xfrm>
            <a:off x="891907" y="1119484"/>
            <a:ext cx="860909" cy="220188"/>
          </a:xfrm>
          <a:prstGeom prst="rect">
            <a:avLst/>
          </a:prstGeom>
          <a:noFill/>
        </p:spPr>
        <p:txBody>
          <a:bodyPr wrap="square" rtlCol="0">
            <a:spAutoFit/>
          </a:bodyPr>
          <a:lstStyle/>
          <a:p>
            <a:pPr defTabSz="844357"/>
            <a:r>
              <a:rPr lang="ja-JP" altLang="en-US" sz="831" dirty="0">
                <a:solidFill>
                  <a:prstClr val="black"/>
                </a:solidFill>
                <a:latin typeface="ＭＳ Ｐゴシック"/>
                <a:ea typeface="ＭＳ Ｐゴシック"/>
              </a:rPr>
              <a:t>・指標案提示</a:t>
            </a:r>
          </a:p>
        </p:txBody>
      </p:sp>
      <p:sp>
        <p:nvSpPr>
          <p:cNvPr id="40" name="テキスト ボックス 39"/>
          <p:cNvSpPr txBox="1"/>
          <p:nvPr/>
        </p:nvSpPr>
        <p:spPr>
          <a:xfrm>
            <a:off x="2131250" y="3012519"/>
            <a:ext cx="1928003" cy="383631"/>
          </a:xfrm>
          <a:prstGeom prst="rect">
            <a:avLst/>
          </a:prstGeom>
          <a:noFill/>
          <a:ln>
            <a:solidFill>
              <a:schemeClr val="tx1"/>
            </a:solidFill>
            <a:prstDash val="dash"/>
          </a:ln>
        </p:spPr>
        <p:txBody>
          <a:bodyPr wrap="square" rtlCol="0">
            <a:spAutoFit/>
          </a:bodyPr>
          <a:lstStyle/>
          <a:p>
            <a:pPr defTabSz="844357"/>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当初申請</a:t>
            </a:r>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（４月～７月）</a:t>
            </a:r>
            <a:endParaRPr lang="en-US" altLang="ja-JP" sz="970" b="1" dirty="0">
              <a:solidFill>
                <a:prstClr val="black"/>
              </a:solidFill>
              <a:latin typeface="ＭＳ Ｐゴシック" panose="020B0600070205080204" pitchFamily="50" charset="-128"/>
              <a:ea typeface="ＭＳ Ｐゴシック" panose="020B0600070205080204" pitchFamily="50" charset="-128"/>
            </a:endParaRPr>
          </a:p>
          <a:p>
            <a:pPr defTabSz="844357"/>
            <a:r>
              <a:rPr lang="en-US" altLang="ja-JP" sz="923" dirty="0">
                <a:solidFill>
                  <a:prstClr val="black"/>
                </a:solidFill>
                <a:latin typeface="ＭＳ Ｐゴシック" panose="020B0600070205080204" pitchFamily="50" charset="-128"/>
                <a:ea typeface="ＭＳ Ｐゴシック" panose="020B0600070205080204" pitchFamily="50" charset="-128"/>
              </a:rPr>
              <a:t>※</a:t>
            </a:r>
            <a:r>
              <a:rPr lang="ja-JP" altLang="en-US" sz="923" dirty="0">
                <a:solidFill>
                  <a:prstClr val="black"/>
                </a:solidFill>
                <a:latin typeface="ＭＳ Ｐゴシック" panose="020B0600070205080204" pitchFamily="50" charset="-128"/>
                <a:ea typeface="ＭＳ Ｐゴシック" panose="020B0600070205080204" pitchFamily="50" charset="-128"/>
              </a:rPr>
              <a:t>国保ヘルスアップ事業</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sp>
        <p:nvSpPr>
          <p:cNvPr id="42" name="テキスト ボックス 41"/>
          <p:cNvSpPr txBox="1"/>
          <p:nvPr/>
        </p:nvSpPr>
        <p:spPr>
          <a:xfrm>
            <a:off x="4076178" y="1098522"/>
            <a:ext cx="1070630" cy="383631"/>
          </a:xfrm>
          <a:prstGeom prst="rect">
            <a:avLst/>
          </a:prstGeom>
          <a:noFill/>
          <a:ln>
            <a:solidFill>
              <a:schemeClr val="tx1"/>
            </a:solidFill>
            <a:prstDash val="dash"/>
          </a:ln>
        </p:spPr>
        <p:txBody>
          <a:bodyPr wrap="square" rtlCol="0">
            <a:spAutoFit/>
          </a:bodyPr>
          <a:lstStyle/>
          <a:p>
            <a:pPr defTabSz="844357"/>
            <a:r>
              <a:rPr lang="en-US" altLang="ja-JP" sz="970" b="1" dirty="0">
                <a:solidFill>
                  <a:prstClr val="black"/>
                </a:solidFill>
                <a:latin typeface="Calibri"/>
                <a:ea typeface="ＭＳ Ｐゴシック" panose="020B0600070205080204" pitchFamily="50" charset="-128"/>
              </a:rPr>
              <a:t>【</a:t>
            </a:r>
            <a:r>
              <a:rPr lang="ja-JP" altLang="en-US" sz="970" b="1" dirty="0">
                <a:solidFill>
                  <a:prstClr val="black"/>
                </a:solidFill>
                <a:latin typeface="Calibri"/>
                <a:ea typeface="ＭＳ Ｐゴシック" panose="020B0600070205080204" pitchFamily="50" charset="-128"/>
              </a:rPr>
              <a:t>指標の採点</a:t>
            </a:r>
            <a:r>
              <a:rPr lang="en-US" altLang="ja-JP" sz="970" b="1" dirty="0">
                <a:solidFill>
                  <a:prstClr val="black"/>
                </a:solidFill>
                <a:latin typeface="Calibri"/>
                <a:ea typeface="ＭＳ Ｐゴシック" panose="020B0600070205080204" pitchFamily="50" charset="-128"/>
              </a:rPr>
              <a:t>】</a:t>
            </a:r>
          </a:p>
          <a:p>
            <a:pPr defTabSz="844357"/>
            <a:r>
              <a:rPr lang="ja-JP" altLang="en-US" sz="923" dirty="0">
                <a:solidFill>
                  <a:prstClr val="black"/>
                </a:solidFill>
                <a:latin typeface="Calibri"/>
                <a:ea typeface="ＭＳ Ｐゴシック" panose="020B0600070205080204" pitchFamily="50" charset="-128"/>
              </a:rPr>
              <a:t>・事業費連動分</a:t>
            </a:r>
            <a:endParaRPr lang="en-US" altLang="ja-JP" sz="831" dirty="0">
              <a:solidFill>
                <a:prstClr val="black"/>
              </a:solidFill>
              <a:latin typeface="Calibri"/>
              <a:ea typeface="ＭＳ Ｐゴシック" panose="020B0600070205080204" pitchFamily="50" charset="-128"/>
            </a:endParaRPr>
          </a:p>
        </p:txBody>
      </p:sp>
      <p:sp>
        <p:nvSpPr>
          <p:cNvPr id="43" name="テキスト ボックス 42"/>
          <p:cNvSpPr txBox="1"/>
          <p:nvPr/>
        </p:nvSpPr>
        <p:spPr>
          <a:xfrm>
            <a:off x="5160254" y="2043184"/>
            <a:ext cx="1175631" cy="525657"/>
          </a:xfrm>
          <a:prstGeom prst="rect">
            <a:avLst/>
          </a:prstGeom>
          <a:noFill/>
          <a:ln>
            <a:solidFill>
              <a:schemeClr val="tx1"/>
            </a:solidFill>
            <a:prstDash val="dash"/>
          </a:ln>
        </p:spPr>
        <p:txBody>
          <a:bodyPr wrap="square" rtlCol="0">
            <a:spAutoFit/>
          </a:bodyPr>
          <a:lstStyle/>
          <a:p>
            <a:pPr defTabSz="844357"/>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正式申請</a:t>
            </a:r>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a:t>
            </a:r>
            <a:r>
              <a:rPr lang="en-US" altLang="ja-JP" sz="970" b="1" dirty="0">
                <a:solidFill>
                  <a:prstClr val="black"/>
                </a:solidFill>
                <a:latin typeface="ＭＳ Ｐゴシック" panose="020B0600070205080204" pitchFamily="50" charset="-128"/>
                <a:ea typeface="ＭＳ Ｐゴシック" panose="020B0600070205080204" pitchFamily="50" charset="-128"/>
              </a:rPr>
              <a:t>11</a:t>
            </a:r>
            <a:r>
              <a:rPr lang="ja-JP" altLang="en-US" sz="970" b="1" dirty="0">
                <a:solidFill>
                  <a:prstClr val="black"/>
                </a:solidFill>
                <a:latin typeface="ＭＳ Ｐゴシック" panose="020B0600070205080204" pitchFamily="50" charset="-128"/>
                <a:ea typeface="ＭＳ Ｐゴシック" panose="020B0600070205080204" pitchFamily="50" charset="-128"/>
              </a:rPr>
              <a:t>月）</a:t>
            </a:r>
            <a:endParaRPr lang="en-US" altLang="ja-JP" sz="970" b="1"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・事業費分</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・事業費連動分</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sp>
        <p:nvSpPr>
          <p:cNvPr id="48" name="テキスト ボックス 47"/>
          <p:cNvSpPr txBox="1"/>
          <p:nvPr/>
        </p:nvSpPr>
        <p:spPr>
          <a:xfrm>
            <a:off x="5112022" y="1684090"/>
            <a:ext cx="1210666" cy="241605"/>
          </a:xfrm>
          <a:prstGeom prst="rect">
            <a:avLst/>
          </a:prstGeom>
          <a:noFill/>
        </p:spPr>
        <p:txBody>
          <a:bodyPr wrap="square" rtlCol="0">
            <a:spAutoFit/>
          </a:bodyPr>
          <a:lstStyle/>
          <a:p>
            <a:pPr defTabSz="844357"/>
            <a:r>
              <a:rPr lang="ja-JP" altLang="en-US" sz="970" dirty="0">
                <a:solidFill>
                  <a:prstClr val="black"/>
                </a:solidFill>
                <a:latin typeface="ＭＳ Ｐゴシック"/>
                <a:ea typeface="ＭＳ Ｐゴシック"/>
              </a:rPr>
              <a:t>交付見込額通知</a:t>
            </a:r>
            <a:endParaRPr lang="en-US" altLang="ja-JP" sz="970" dirty="0">
              <a:solidFill>
                <a:prstClr val="black"/>
              </a:solidFill>
              <a:latin typeface="ＭＳ Ｐゴシック"/>
              <a:ea typeface="ＭＳ Ｐゴシック"/>
            </a:endParaRPr>
          </a:p>
        </p:txBody>
      </p:sp>
      <p:sp>
        <p:nvSpPr>
          <p:cNvPr id="52" name="テキスト ボックス 51"/>
          <p:cNvSpPr txBox="1"/>
          <p:nvPr/>
        </p:nvSpPr>
        <p:spPr>
          <a:xfrm>
            <a:off x="6579179" y="1751334"/>
            <a:ext cx="1051142" cy="241605"/>
          </a:xfrm>
          <a:prstGeom prst="rect">
            <a:avLst/>
          </a:prstGeom>
          <a:noFill/>
        </p:spPr>
        <p:txBody>
          <a:bodyPr wrap="square" rtlCol="0">
            <a:spAutoFit/>
          </a:bodyPr>
          <a:lstStyle/>
          <a:p>
            <a:pPr defTabSz="844357"/>
            <a:r>
              <a:rPr lang="ja-JP" altLang="en-US" sz="970" dirty="0">
                <a:solidFill>
                  <a:prstClr val="black"/>
                </a:solidFill>
                <a:latin typeface="ＭＳ Ｐゴシック"/>
                <a:ea typeface="ＭＳ Ｐゴシック"/>
              </a:rPr>
              <a:t>交付決定額通知</a:t>
            </a:r>
            <a:endParaRPr lang="en-US" altLang="ja-JP" sz="970" dirty="0">
              <a:solidFill>
                <a:prstClr val="black"/>
              </a:solidFill>
              <a:latin typeface="ＭＳ Ｐゴシック"/>
              <a:ea typeface="ＭＳ Ｐゴシック"/>
            </a:endParaRPr>
          </a:p>
        </p:txBody>
      </p:sp>
      <p:sp>
        <p:nvSpPr>
          <p:cNvPr id="53" name="テキスト ボックス 52"/>
          <p:cNvSpPr txBox="1"/>
          <p:nvPr/>
        </p:nvSpPr>
        <p:spPr>
          <a:xfrm>
            <a:off x="6324470" y="1042414"/>
            <a:ext cx="1196691" cy="667683"/>
          </a:xfrm>
          <a:prstGeom prst="rect">
            <a:avLst/>
          </a:prstGeom>
          <a:noFill/>
          <a:ln>
            <a:solidFill>
              <a:schemeClr val="tx1"/>
            </a:solidFill>
            <a:prstDash val="dash"/>
          </a:ln>
        </p:spPr>
        <p:txBody>
          <a:bodyPr wrap="square" rtlCol="0">
            <a:spAutoFit/>
          </a:bodyPr>
          <a:lstStyle/>
          <a:p>
            <a:pPr defTabSz="844357"/>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交付決定</a:t>
            </a:r>
            <a:r>
              <a:rPr lang="en-US" altLang="ja-JP" sz="970" b="1" dirty="0">
                <a:solidFill>
                  <a:prstClr val="black"/>
                </a:solidFill>
                <a:latin typeface="ＭＳ Ｐゴシック" panose="020B0600070205080204" pitchFamily="50" charset="-128"/>
                <a:ea typeface="ＭＳ Ｐゴシック" panose="020B0600070205080204" pitchFamily="50" charset="-128"/>
              </a:rPr>
              <a:t>】</a:t>
            </a: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・事業費分</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・事業費連動分</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r>
              <a:rPr lang="en-US" altLang="ja-JP" sz="923" u="sng" dirty="0">
                <a:solidFill>
                  <a:prstClr val="black"/>
                </a:solidFill>
                <a:latin typeface="ＭＳ Ｐゴシック" panose="020B0600070205080204" pitchFamily="50" charset="-128"/>
                <a:ea typeface="ＭＳ Ｐゴシック" panose="020B0600070205080204" pitchFamily="50" charset="-128"/>
              </a:rPr>
              <a:t>※</a:t>
            </a:r>
            <a:r>
              <a:rPr lang="ja-JP" altLang="en-US" sz="923" u="sng" dirty="0">
                <a:solidFill>
                  <a:prstClr val="black"/>
                </a:solidFill>
                <a:latin typeface="ＭＳ Ｐゴシック" panose="020B0600070205080204" pitchFamily="50" charset="-128"/>
                <a:ea typeface="ＭＳ Ｐゴシック" panose="020B0600070205080204" pitchFamily="50" charset="-128"/>
              </a:rPr>
              <a:t>２月末交付</a:t>
            </a:r>
            <a:endParaRPr lang="en-US" altLang="ja-JP" sz="923" u="sng" dirty="0">
              <a:solidFill>
                <a:prstClr val="black"/>
              </a:solidFill>
              <a:latin typeface="ＭＳ Ｐゴシック" panose="020B0600070205080204" pitchFamily="50" charset="-128"/>
              <a:ea typeface="ＭＳ Ｐゴシック" panose="020B0600070205080204" pitchFamily="50" charset="-128"/>
            </a:endParaRPr>
          </a:p>
        </p:txBody>
      </p:sp>
      <p:sp>
        <p:nvSpPr>
          <p:cNvPr id="54" name="テキスト ボックス 53"/>
          <p:cNvSpPr txBox="1"/>
          <p:nvPr/>
        </p:nvSpPr>
        <p:spPr>
          <a:xfrm>
            <a:off x="7698092" y="2027258"/>
            <a:ext cx="1294941" cy="383631"/>
          </a:xfrm>
          <a:prstGeom prst="rect">
            <a:avLst/>
          </a:prstGeom>
          <a:noFill/>
          <a:ln>
            <a:solidFill>
              <a:schemeClr val="tx1"/>
            </a:solidFill>
            <a:prstDash val="dash"/>
          </a:ln>
        </p:spPr>
        <p:txBody>
          <a:bodyPr wrap="square" rtlCol="0">
            <a:spAutoFit/>
          </a:bodyPr>
          <a:lstStyle/>
          <a:p>
            <a:pPr defTabSz="844357"/>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実績報告</a:t>
            </a:r>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（４月）</a:t>
            </a:r>
            <a:endParaRPr lang="en-US" altLang="ja-JP" sz="970" b="1" dirty="0">
              <a:solidFill>
                <a:prstClr val="black"/>
              </a:solidFill>
              <a:latin typeface="ＭＳ Ｐゴシック" panose="020B0600070205080204" pitchFamily="50" charset="-128"/>
              <a:ea typeface="ＭＳ Ｐゴシック" panose="020B0600070205080204" pitchFamily="50" charset="-128"/>
            </a:endParaRPr>
          </a:p>
          <a:p>
            <a:pPr defTabSz="844357"/>
            <a:r>
              <a:rPr lang="en-US" altLang="ja-JP" sz="923" dirty="0">
                <a:solidFill>
                  <a:prstClr val="black"/>
                </a:solidFill>
                <a:latin typeface="ＭＳ Ｐゴシック" panose="020B0600070205080204" pitchFamily="50" charset="-128"/>
                <a:ea typeface="ＭＳ Ｐゴシック" panose="020B0600070205080204" pitchFamily="50" charset="-128"/>
              </a:rPr>
              <a:t>※</a:t>
            </a:r>
            <a:r>
              <a:rPr lang="ja-JP" altLang="en-US" sz="923" dirty="0">
                <a:solidFill>
                  <a:prstClr val="black"/>
                </a:solidFill>
                <a:latin typeface="ＭＳ Ｐゴシック" panose="020B0600070205080204" pitchFamily="50" charset="-128"/>
                <a:ea typeface="ＭＳ Ｐゴシック" panose="020B0600070205080204" pitchFamily="50" charset="-128"/>
              </a:rPr>
              <a:t>６月確定</a:t>
            </a:r>
            <a:r>
              <a:rPr lang="en-US" altLang="ja-JP" sz="923" dirty="0">
                <a:solidFill>
                  <a:prstClr val="black"/>
                </a:solidFill>
                <a:latin typeface="ＭＳ Ｐゴシック" panose="020B0600070205080204" pitchFamily="50" charset="-128"/>
                <a:ea typeface="ＭＳ Ｐゴシック" panose="020B0600070205080204" pitchFamily="50" charset="-128"/>
              </a:rPr>
              <a:t>/</a:t>
            </a:r>
            <a:r>
              <a:rPr lang="ja-JP" altLang="en-US" sz="923" dirty="0">
                <a:solidFill>
                  <a:prstClr val="black"/>
                </a:solidFill>
                <a:latin typeface="ＭＳ Ｐゴシック" panose="020B0600070205080204" pitchFamily="50" charset="-128"/>
                <a:ea typeface="ＭＳ Ｐゴシック" panose="020B0600070205080204" pitchFamily="50" charset="-128"/>
              </a:rPr>
              <a:t>８月返還</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sp>
        <p:nvSpPr>
          <p:cNvPr id="13" name="屈折矢印 12"/>
          <p:cNvSpPr/>
          <p:nvPr/>
        </p:nvSpPr>
        <p:spPr>
          <a:xfrm rot="5400000">
            <a:off x="4731289" y="1480445"/>
            <a:ext cx="332414" cy="498621"/>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62" name="テキスト ボックス 61"/>
          <p:cNvSpPr txBox="1"/>
          <p:nvPr/>
        </p:nvSpPr>
        <p:spPr>
          <a:xfrm>
            <a:off x="232360" y="3944735"/>
            <a:ext cx="8742770" cy="248658"/>
          </a:xfrm>
          <a:prstGeom prst="rect">
            <a:avLst/>
          </a:prstGeom>
          <a:noFill/>
          <a:ln w="12700">
            <a:noFill/>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pPr marL="79158" indent="-79158"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国は都道府県に対して市町村分を含めた事業費を交付。都道府県は特別交付金として市町村に交付。</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p:txBody>
      </p:sp>
      <p:sp>
        <p:nvSpPr>
          <p:cNvPr id="63" name="テキスト ボックス 62"/>
          <p:cNvSpPr txBox="1"/>
          <p:nvPr/>
        </p:nvSpPr>
        <p:spPr>
          <a:xfrm>
            <a:off x="173378" y="3758307"/>
            <a:ext cx="2189377" cy="262829"/>
          </a:xfrm>
          <a:prstGeom prst="rect">
            <a:avLst/>
          </a:prstGeom>
          <a:noFill/>
          <a:ln>
            <a:noFill/>
            <a:prstDash val="dash"/>
          </a:ln>
        </p:spPr>
        <p:txBody>
          <a:bodyPr wrap="square" rtlCol="0">
            <a:spAutoFit/>
          </a:bodyPr>
          <a:lstStyle/>
          <a:p>
            <a:pPr defTabSz="844357"/>
            <a:r>
              <a:rPr lang="ja-JP" altLang="en-US" sz="1108" b="1" dirty="0">
                <a:solidFill>
                  <a:prstClr val="black"/>
                </a:solidFill>
                <a:latin typeface="ＭＳ Ｐゴシック" panose="020B0600070205080204" pitchFamily="50" charset="-128"/>
                <a:ea typeface="ＭＳ Ｐゴシック" panose="020B0600070205080204" pitchFamily="50" charset="-128"/>
              </a:rPr>
              <a:t>（事業費分）</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p:txBody>
      </p:sp>
      <p:sp>
        <p:nvSpPr>
          <p:cNvPr id="64" name="テキスト ボックス 63"/>
          <p:cNvSpPr txBox="1"/>
          <p:nvPr/>
        </p:nvSpPr>
        <p:spPr>
          <a:xfrm>
            <a:off x="232360" y="4445390"/>
            <a:ext cx="8742770" cy="404983"/>
          </a:xfrm>
          <a:prstGeom prst="rect">
            <a:avLst/>
          </a:prstGeom>
          <a:noFill/>
          <a:ln w="12700">
            <a:noFill/>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pPr marL="79158" indent="-79158"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国は都道府県に交付金を交付。交付見込額については、令和２年度の財政運営や令和３年度以降の納付金算定の参考となるよう、令和３年度納付金に</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a:p>
            <a:pPr marL="79158" indent="-79158" defTabSz="844357"/>
            <a:r>
              <a:rPr lang="ja-JP" altLang="en-US" sz="1016" dirty="0">
                <a:solidFill>
                  <a:prstClr val="black"/>
                </a:solidFill>
                <a:latin typeface="ＭＳ Ｐゴシック" panose="020B0600070205080204" pitchFamily="50" charset="-128"/>
                <a:ea typeface="ＭＳ Ｐゴシック" panose="020B0600070205080204" pitchFamily="50" charset="-128"/>
              </a:rPr>
              <a:t>　係る仮係数通知までに交付見込額を通知する予定。</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p:txBody>
      </p:sp>
      <p:sp>
        <p:nvSpPr>
          <p:cNvPr id="65" name="テキスト ボックス 64"/>
          <p:cNvSpPr txBox="1"/>
          <p:nvPr/>
        </p:nvSpPr>
        <p:spPr>
          <a:xfrm>
            <a:off x="173377" y="4231943"/>
            <a:ext cx="1639484" cy="262829"/>
          </a:xfrm>
          <a:prstGeom prst="rect">
            <a:avLst/>
          </a:prstGeom>
          <a:noFill/>
          <a:ln>
            <a:noFill/>
            <a:prstDash val="dash"/>
          </a:ln>
        </p:spPr>
        <p:txBody>
          <a:bodyPr wrap="square" rtlCol="0">
            <a:spAutoFit/>
          </a:bodyPr>
          <a:lstStyle/>
          <a:p>
            <a:pPr defTabSz="844357"/>
            <a:r>
              <a:rPr lang="ja-JP" altLang="en-US" sz="1108" b="1" dirty="0">
                <a:solidFill>
                  <a:prstClr val="black"/>
                </a:solidFill>
                <a:latin typeface="ＭＳ Ｐゴシック" panose="020B0600070205080204" pitchFamily="50" charset="-128"/>
                <a:ea typeface="ＭＳ Ｐゴシック" panose="020B0600070205080204" pitchFamily="50" charset="-128"/>
              </a:rPr>
              <a:t>（事業費連動分）</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p:txBody>
      </p:sp>
      <p:sp>
        <p:nvSpPr>
          <p:cNvPr id="3" name="正方形/長方形 2"/>
          <p:cNvSpPr/>
          <p:nvPr/>
        </p:nvSpPr>
        <p:spPr>
          <a:xfrm>
            <a:off x="888602" y="2666218"/>
            <a:ext cx="1249060" cy="603883"/>
          </a:xfrm>
          <a:prstGeom prst="rect">
            <a:avLst/>
          </a:prstGeom>
        </p:spPr>
        <p:txBody>
          <a:bodyPr wrap="none">
            <a:spAutoFit/>
          </a:bodyPr>
          <a:lstStyle/>
          <a:p>
            <a:pPr algn="ctr" defTabSz="844357"/>
            <a:r>
              <a:rPr lang="ja-JP" altLang="en-US" sz="1662" dirty="0">
                <a:solidFill>
                  <a:prstClr val="white"/>
                </a:solidFill>
                <a:latin typeface="Calibri"/>
                <a:ea typeface="ＭＳ Ｐゴシック" panose="020B0600070205080204" pitchFamily="50" charset="-128"/>
              </a:rPr>
              <a:t>事業（拡充）</a:t>
            </a:r>
            <a:endParaRPr lang="en-US" altLang="ja-JP" sz="1662" dirty="0">
              <a:solidFill>
                <a:prstClr val="white"/>
              </a:solidFill>
              <a:latin typeface="Calibri"/>
              <a:ea typeface="ＭＳ Ｐゴシック" panose="020B0600070205080204" pitchFamily="50" charset="-128"/>
            </a:endParaRPr>
          </a:p>
          <a:p>
            <a:pPr algn="ctr" defTabSz="844357"/>
            <a:r>
              <a:rPr lang="ja-JP" altLang="en-US" sz="1662" dirty="0">
                <a:solidFill>
                  <a:prstClr val="white"/>
                </a:solidFill>
                <a:latin typeface="Calibri"/>
                <a:ea typeface="ＭＳ Ｐゴシック" panose="020B0600070205080204" pitchFamily="50" charset="-128"/>
              </a:rPr>
              <a:t>検討</a:t>
            </a:r>
          </a:p>
        </p:txBody>
      </p:sp>
      <p:sp>
        <p:nvSpPr>
          <p:cNvPr id="49" name="テキスト ボックス 48"/>
          <p:cNvSpPr txBox="1"/>
          <p:nvPr/>
        </p:nvSpPr>
        <p:spPr>
          <a:xfrm>
            <a:off x="675227" y="5070845"/>
            <a:ext cx="831379" cy="248658"/>
          </a:xfrm>
          <a:prstGeom prst="rect">
            <a:avLst/>
          </a:prstGeom>
          <a:noFill/>
        </p:spPr>
        <p:txBody>
          <a:bodyPr wrap="square" rtlCol="0">
            <a:spAutoFit/>
          </a:bodyPr>
          <a:lstStyle/>
          <a:p>
            <a:pPr defTabSz="844357"/>
            <a:r>
              <a:rPr lang="ja-JP" altLang="en-US" sz="1016" dirty="0">
                <a:solidFill>
                  <a:prstClr val="black"/>
                </a:solidFill>
                <a:latin typeface="HG丸ｺﾞｼｯｸM-PRO" panose="020F0600000000000000" pitchFamily="50" charset="-128"/>
                <a:ea typeface="HG丸ｺﾞｼｯｸM-PRO" panose="020F0600000000000000" pitchFamily="50" charset="-128"/>
              </a:rPr>
              <a:t>令和２年              　　　　　　　　</a:t>
            </a:r>
          </a:p>
        </p:txBody>
      </p:sp>
      <p:sp>
        <p:nvSpPr>
          <p:cNvPr id="50" name="テキスト ボックス 49"/>
          <p:cNvSpPr txBox="1"/>
          <p:nvPr/>
        </p:nvSpPr>
        <p:spPr>
          <a:xfrm>
            <a:off x="6462461" y="5081488"/>
            <a:ext cx="914517" cy="248658"/>
          </a:xfrm>
          <a:prstGeom prst="rect">
            <a:avLst/>
          </a:prstGeom>
          <a:noFill/>
        </p:spPr>
        <p:txBody>
          <a:bodyPr wrap="square" rtlCol="0">
            <a:spAutoFit/>
          </a:bodyPr>
          <a:lstStyle/>
          <a:p>
            <a:pPr defTabSz="844357"/>
            <a:r>
              <a:rPr lang="ja-JP" altLang="en-US" sz="1016" dirty="0">
                <a:solidFill>
                  <a:prstClr val="black"/>
                </a:solidFill>
                <a:latin typeface="HG丸ｺﾞｼｯｸM-PRO" panose="020F0600000000000000" pitchFamily="50" charset="-128"/>
                <a:ea typeface="HG丸ｺﾞｼｯｸM-PRO" panose="020F0600000000000000" pitchFamily="50" charset="-128"/>
              </a:rPr>
              <a:t>令和３年              　　　　　　　　</a:t>
            </a:r>
          </a:p>
        </p:txBody>
      </p:sp>
      <p:sp>
        <p:nvSpPr>
          <p:cNvPr id="55" name="テキスト ボックス 54"/>
          <p:cNvSpPr txBox="1"/>
          <p:nvPr/>
        </p:nvSpPr>
        <p:spPr>
          <a:xfrm>
            <a:off x="171971" y="4868622"/>
            <a:ext cx="4817265" cy="262829"/>
          </a:xfrm>
          <a:prstGeom prst="rect">
            <a:avLst/>
          </a:prstGeom>
          <a:noFill/>
          <a:ln>
            <a:noFill/>
            <a:prstDash val="dash"/>
          </a:ln>
        </p:spPr>
        <p:txBody>
          <a:bodyPr wrap="square" rtlCol="0">
            <a:spAutoFit/>
          </a:bodyPr>
          <a:lstStyle/>
          <a:p>
            <a:pPr defTabSz="844357"/>
            <a:r>
              <a:rPr lang="en-US" altLang="ja-JP" sz="1108" b="1" dirty="0">
                <a:solidFill>
                  <a:prstClr val="black"/>
                </a:solidFill>
                <a:latin typeface="ＭＳ Ｐゴシック" panose="020B0600070205080204" pitchFamily="50" charset="-128"/>
                <a:ea typeface="ＭＳ Ｐゴシック" panose="020B0600070205080204" pitchFamily="50" charset="-128"/>
              </a:rPr>
              <a:t>《</a:t>
            </a:r>
            <a:r>
              <a:rPr lang="ja-JP" altLang="en-US" sz="1108" b="1" dirty="0">
                <a:solidFill>
                  <a:prstClr val="black"/>
                </a:solidFill>
                <a:latin typeface="ＭＳ Ｐゴシック" panose="020B0600070205080204" pitchFamily="50" charset="-128"/>
                <a:ea typeface="ＭＳ Ｐゴシック" panose="020B0600070205080204" pitchFamily="50" charset="-128"/>
              </a:rPr>
              <a:t>参考</a:t>
            </a:r>
            <a:r>
              <a:rPr lang="en-US" altLang="ja-JP" sz="1108" b="1" dirty="0">
                <a:solidFill>
                  <a:prstClr val="black"/>
                </a:solidFill>
                <a:latin typeface="ＭＳ Ｐゴシック" panose="020B0600070205080204" pitchFamily="50" charset="-128"/>
                <a:ea typeface="ＭＳ Ｐゴシック" panose="020B0600070205080204" pitchFamily="50" charset="-128"/>
              </a:rPr>
              <a:t>》</a:t>
            </a:r>
            <a:r>
              <a:rPr lang="ja-JP" altLang="en-US" sz="1108" b="1" dirty="0">
                <a:solidFill>
                  <a:prstClr val="black"/>
                </a:solidFill>
                <a:latin typeface="ＭＳ Ｐゴシック" panose="020B0600070205080204" pitchFamily="50" charset="-128"/>
                <a:ea typeface="ＭＳ Ｐゴシック" panose="020B0600070205080204" pitchFamily="50" charset="-128"/>
              </a:rPr>
              <a:t>令和３年度　保険者努力支援交付金（既存分）　交付スケジュール</a:t>
            </a:r>
            <a:endParaRPr lang="en-US" altLang="ja-JP" sz="1016" dirty="0">
              <a:solidFill>
                <a:prstClr val="black"/>
              </a:solidFill>
              <a:latin typeface="ＭＳ Ｐゴシック" panose="020B0600070205080204" pitchFamily="50" charset="-128"/>
              <a:ea typeface="ＭＳ Ｐゴシック" panose="020B0600070205080204" pitchFamily="50" charset="-128"/>
            </a:endParaRPr>
          </a:p>
        </p:txBody>
      </p:sp>
      <p:sp>
        <p:nvSpPr>
          <p:cNvPr id="57" name="テキスト ボックス 56"/>
          <p:cNvSpPr txBox="1"/>
          <p:nvPr/>
        </p:nvSpPr>
        <p:spPr>
          <a:xfrm>
            <a:off x="1215322" y="5576063"/>
            <a:ext cx="2260417" cy="518412"/>
          </a:xfrm>
          <a:prstGeom prst="rect">
            <a:avLst/>
          </a:prstGeom>
          <a:noFill/>
          <a:ln>
            <a:solidFill>
              <a:schemeClr val="tx1"/>
            </a:solidFill>
            <a:prstDash val="dash"/>
          </a:ln>
        </p:spPr>
        <p:txBody>
          <a:bodyPr wrap="square" rtlCol="0">
            <a:spAutoFit/>
          </a:bodyPr>
          <a:lstStyle/>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事務レベルＷＧ</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r>
              <a:rPr lang="ja-JP" altLang="en-US" sz="923" dirty="0">
                <a:solidFill>
                  <a:prstClr val="black"/>
                </a:solidFill>
                <a:latin typeface="ＭＳ Ｐゴシック" panose="020B0600070205080204" pitchFamily="50" charset="-128"/>
                <a:ea typeface="ＭＳ Ｐゴシック" panose="020B0600070205080204" pitchFamily="50" charset="-128"/>
              </a:rPr>
              <a:t>・指標内容について議論</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357"/>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sp>
        <p:nvSpPr>
          <p:cNvPr id="58" name="テキスト ボックス 57"/>
          <p:cNvSpPr txBox="1"/>
          <p:nvPr/>
        </p:nvSpPr>
        <p:spPr>
          <a:xfrm>
            <a:off x="3538414" y="5654617"/>
            <a:ext cx="1203805" cy="348044"/>
          </a:xfrm>
          <a:prstGeom prst="rect">
            <a:avLst/>
          </a:prstGeom>
          <a:noFill/>
        </p:spPr>
        <p:txBody>
          <a:bodyPr wrap="square" rtlCol="0">
            <a:spAutoFit/>
          </a:bodyPr>
          <a:lstStyle/>
          <a:p>
            <a:pPr defTabSz="844357"/>
            <a:r>
              <a:rPr lang="ja-JP" altLang="en-US" sz="831" dirty="0">
                <a:solidFill>
                  <a:prstClr val="black"/>
                </a:solidFill>
                <a:latin typeface="ＭＳ Ｐゴシック"/>
                <a:ea typeface="ＭＳ Ｐゴシック"/>
              </a:rPr>
              <a:t>・指標決定</a:t>
            </a:r>
            <a:endParaRPr lang="en-US" altLang="ja-JP" sz="831" dirty="0">
              <a:solidFill>
                <a:prstClr val="black"/>
              </a:solidFill>
              <a:latin typeface="ＭＳ Ｐゴシック"/>
              <a:ea typeface="ＭＳ Ｐゴシック"/>
            </a:endParaRPr>
          </a:p>
          <a:p>
            <a:pPr defTabSz="844357"/>
            <a:r>
              <a:rPr lang="ja-JP" altLang="en-US" sz="831" dirty="0">
                <a:solidFill>
                  <a:prstClr val="black"/>
                </a:solidFill>
                <a:latin typeface="ＭＳ Ｐゴシック"/>
                <a:ea typeface="ＭＳ Ｐゴシック"/>
              </a:rPr>
              <a:t>（公費のとりまとめ）</a:t>
            </a:r>
          </a:p>
        </p:txBody>
      </p:sp>
      <p:sp>
        <p:nvSpPr>
          <p:cNvPr id="59" name="テキスト ボックス 58"/>
          <p:cNvSpPr txBox="1"/>
          <p:nvPr/>
        </p:nvSpPr>
        <p:spPr>
          <a:xfrm>
            <a:off x="4647502" y="5578464"/>
            <a:ext cx="1419093" cy="369460"/>
          </a:xfrm>
          <a:prstGeom prst="rect">
            <a:avLst/>
          </a:prstGeom>
          <a:noFill/>
          <a:ln>
            <a:solidFill>
              <a:schemeClr val="tx1"/>
            </a:solidFill>
            <a:prstDash val="dash"/>
          </a:ln>
        </p:spPr>
        <p:txBody>
          <a:bodyPr wrap="square" rtlCol="0">
            <a:spAutoFit/>
          </a:bodyPr>
          <a:lstStyle/>
          <a:p>
            <a:pPr defTabSz="844357"/>
            <a:r>
              <a:rPr lang="en-US" altLang="ja-JP" sz="970" b="1" dirty="0">
                <a:solidFill>
                  <a:prstClr val="black"/>
                </a:solidFill>
                <a:latin typeface="Calibri"/>
                <a:ea typeface="ＭＳ Ｐゴシック" panose="020B0600070205080204" pitchFamily="50" charset="-128"/>
              </a:rPr>
              <a:t>【</a:t>
            </a:r>
            <a:r>
              <a:rPr lang="ja-JP" altLang="en-US" sz="970" b="1" dirty="0">
                <a:solidFill>
                  <a:prstClr val="black"/>
                </a:solidFill>
                <a:latin typeface="Calibri"/>
                <a:ea typeface="ＭＳ Ｐゴシック" panose="020B0600070205080204" pitchFamily="50" charset="-128"/>
              </a:rPr>
              <a:t>指標の採点</a:t>
            </a:r>
            <a:r>
              <a:rPr lang="en-US" altLang="ja-JP" sz="970" b="1" dirty="0">
                <a:solidFill>
                  <a:prstClr val="black"/>
                </a:solidFill>
                <a:latin typeface="Calibri"/>
                <a:ea typeface="ＭＳ Ｐゴシック" panose="020B0600070205080204" pitchFamily="50" charset="-128"/>
              </a:rPr>
              <a:t>】</a:t>
            </a:r>
          </a:p>
          <a:p>
            <a:pPr defTabSz="844357"/>
            <a:r>
              <a:rPr lang="ja-JP" altLang="en-US" sz="831" dirty="0">
                <a:solidFill>
                  <a:prstClr val="black"/>
                </a:solidFill>
                <a:latin typeface="Calibri"/>
                <a:ea typeface="ＭＳ Ｐゴシック" panose="020B0600070205080204" pitchFamily="50" charset="-128"/>
              </a:rPr>
              <a:t>・市町村分</a:t>
            </a:r>
            <a:r>
              <a:rPr lang="en-US" altLang="ja-JP" sz="831" dirty="0">
                <a:solidFill>
                  <a:prstClr val="black"/>
                </a:solidFill>
                <a:latin typeface="Calibri"/>
                <a:ea typeface="ＭＳ Ｐゴシック" panose="020B0600070205080204" pitchFamily="50" charset="-128"/>
              </a:rPr>
              <a:t>/</a:t>
            </a:r>
            <a:r>
              <a:rPr lang="ja-JP" altLang="en-US" sz="831" dirty="0">
                <a:solidFill>
                  <a:prstClr val="black"/>
                </a:solidFill>
                <a:latin typeface="Calibri"/>
                <a:ea typeface="ＭＳ Ｐゴシック" panose="020B0600070205080204" pitchFamily="50" charset="-128"/>
              </a:rPr>
              <a:t>都道府県分</a:t>
            </a:r>
            <a:endParaRPr lang="en-US" altLang="ja-JP" sz="831" dirty="0">
              <a:solidFill>
                <a:prstClr val="black"/>
              </a:solidFill>
              <a:latin typeface="Calibri"/>
              <a:ea typeface="ＭＳ Ｐゴシック" panose="020B0600070205080204" pitchFamily="50" charset="-128"/>
            </a:endParaRPr>
          </a:p>
        </p:txBody>
      </p:sp>
      <p:sp>
        <p:nvSpPr>
          <p:cNvPr id="60" name="テキスト ボックス 59"/>
          <p:cNvSpPr txBox="1"/>
          <p:nvPr/>
        </p:nvSpPr>
        <p:spPr>
          <a:xfrm>
            <a:off x="5249106" y="6020624"/>
            <a:ext cx="979191" cy="241605"/>
          </a:xfrm>
          <a:prstGeom prst="rect">
            <a:avLst/>
          </a:prstGeom>
          <a:noFill/>
        </p:spPr>
        <p:txBody>
          <a:bodyPr wrap="square" rtlCol="0">
            <a:spAutoFit/>
          </a:bodyPr>
          <a:lstStyle/>
          <a:p>
            <a:pPr defTabSz="844357"/>
            <a:r>
              <a:rPr lang="en-US" altLang="ja-JP" sz="970" dirty="0">
                <a:solidFill>
                  <a:prstClr val="black"/>
                </a:solidFill>
                <a:latin typeface="ＭＳ Ｐゴシック"/>
                <a:ea typeface="ＭＳ Ｐゴシック"/>
              </a:rPr>
              <a:t>《</a:t>
            </a:r>
            <a:r>
              <a:rPr lang="ja-JP" altLang="en-US" sz="970" dirty="0">
                <a:solidFill>
                  <a:prstClr val="black"/>
                </a:solidFill>
                <a:latin typeface="ＭＳ Ｐゴシック"/>
                <a:ea typeface="ＭＳ Ｐゴシック"/>
              </a:rPr>
              <a:t>仮係数通知</a:t>
            </a:r>
            <a:r>
              <a:rPr lang="en-US" altLang="ja-JP" sz="970" dirty="0">
                <a:solidFill>
                  <a:prstClr val="black"/>
                </a:solidFill>
                <a:latin typeface="ＭＳ Ｐゴシック"/>
                <a:ea typeface="ＭＳ Ｐゴシック"/>
              </a:rPr>
              <a:t>》</a:t>
            </a:r>
          </a:p>
        </p:txBody>
      </p:sp>
      <p:sp>
        <p:nvSpPr>
          <p:cNvPr id="67" name="テキスト ボックス 66"/>
          <p:cNvSpPr txBox="1"/>
          <p:nvPr/>
        </p:nvSpPr>
        <p:spPr>
          <a:xfrm>
            <a:off x="6463103" y="6026329"/>
            <a:ext cx="1234989" cy="241605"/>
          </a:xfrm>
          <a:prstGeom prst="rect">
            <a:avLst/>
          </a:prstGeom>
          <a:noFill/>
        </p:spPr>
        <p:txBody>
          <a:bodyPr wrap="square" rtlCol="0">
            <a:spAutoFit/>
          </a:bodyPr>
          <a:lstStyle/>
          <a:p>
            <a:pPr defTabSz="844357"/>
            <a:r>
              <a:rPr lang="en-US" altLang="ja-JP" sz="970" dirty="0">
                <a:solidFill>
                  <a:prstClr val="black"/>
                </a:solidFill>
                <a:latin typeface="ＭＳ Ｐゴシック"/>
                <a:ea typeface="ＭＳ Ｐゴシック"/>
              </a:rPr>
              <a:t>《</a:t>
            </a:r>
            <a:r>
              <a:rPr lang="ja-JP" altLang="en-US" sz="970" dirty="0">
                <a:solidFill>
                  <a:prstClr val="black"/>
                </a:solidFill>
                <a:latin typeface="ＭＳ Ｐゴシック"/>
                <a:ea typeface="ＭＳ Ｐゴシック"/>
              </a:rPr>
              <a:t>確定係数通知</a:t>
            </a:r>
            <a:r>
              <a:rPr lang="en-US" altLang="ja-JP" sz="970" dirty="0">
                <a:solidFill>
                  <a:prstClr val="black"/>
                </a:solidFill>
                <a:latin typeface="ＭＳ Ｐゴシック"/>
                <a:ea typeface="ＭＳ Ｐゴシック"/>
              </a:rPr>
              <a:t>》</a:t>
            </a:r>
          </a:p>
        </p:txBody>
      </p:sp>
      <p:sp>
        <p:nvSpPr>
          <p:cNvPr id="70" name="テキスト ボックス 69"/>
          <p:cNvSpPr txBox="1"/>
          <p:nvPr/>
        </p:nvSpPr>
        <p:spPr>
          <a:xfrm>
            <a:off x="7916120" y="5496409"/>
            <a:ext cx="1063726" cy="603755"/>
          </a:xfrm>
          <a:prstGeom prst="rect">
            <a:avLst/>
          </a:prstGeom>
          <a:noFill/>
          <a:ln>
            <a:solidFill>
              <a:schemeClr val="tx1"/>
            </a:solidFill>
            <a:prstDash val="dash"/>
          </a:ln>
        </p:spPr>
        <p:txBody>
          <a:bodyPr vert="horz" wrap="square" rtlCol="0">
            <a:spAutoFit/>
          </a:bodyPr>
          <a:lstStyle/>
          <a:p>
            <a:pPr defTabSz="844357"/>
            <a:r>
              <a:rPr lang="ja-JP" altLang="en-US" sz="831" b="1" dirty="0">
                <a:solidFill>
                  <a:prstClr val="black"/>
                </a:solidFill>
                <a:latin typeface="Calibri"/>
                <a:ea typeface="ＭＳ Ｐゴシック" panose="020B0600070205080204" pitchFamily="50" charset="-128"/>
              </a:rPr>
              <a:t>（４月～７月）</a:t>
            </a:r>
            <a:endParaRPr lang="en-US" altLang="ja-JP" sz="831" b="1" dirty="0">
              <a:solidFill>
                <a:prstClr val="black"/>
              </a:solidFill>
              <a:latin typeface="Calibri"/>
              <a:ea typeface="ＭＳ Ｐゴシック" panose="020B0600070205080204" pitchFamily="50" charset="-128"/>
            </a:endParaRPr>
          </a:p>
          <a:p>
            <a:pPr defTabSz="844357"/>
            <a:r>
              <a:rPr lang="ja-JP" altLang="en-US" sz="831" b="1" dirty="0">
                <a:solidFill>
                  <a:prstClr val="black"/>
                </a:solidFill>
                <a:latin typeface="Calibri"/>
                <a:ea typeface="ＭＳ Ｐゴシック" panose="020B0600070205080204" pitchFamily="50" charset="-128"/>
              </a:rPr>
              <a:t>・交付要綱発出</a:t>
            </a:r>
            <a:endParaRPr lang="en-US" altLang="ja-JP" sz="831" b="1" dirty="0">
              <a:solidFill>
                <a:prstClr val="black"/>
              </a:solidFill>
              <a:latin typeface="Calibri"/>
              <a:ea typeface="ＭＳ Ｐゴシック" panose="020B0600070205080204" pitchFamily="50" charset="-128"/>
            </a:endParaRPr>
          </a:p>
          <a:p>
            <a:pPr defTabSz="844357"/>
            <a:r>
              <a:rPr lang="ja-JP" altLang="en-US" sz="831" b="1" dirty="0">
                <a:solidFill>
                  <a:prstClr val="black"/>
                </a:solidFill>
                <a:latin typeface="Calibri"/>
                <a:ea typeface="ＭＳ Ｐゴシック" panose="020B0600070205080204" pitchFamily="50" charset="-128"/>
              </a:rPr>
              <a:t>・交付申請</a:t>
            </a:r>
          </a:p>
          <a:p>
            <a:pPr defTabSz="844357"/>
            <a:r>
              <a:rPr lang="ja-JP" altLang="en-US" sz="831" b="1" dirty="0">
                <a:solidFill>
                  <a:prstClr val="black"/>
                </a:solidFill>
                <a:latin typeface="Calibri"/>
                <a:ea typeface="ＭＳ Ｐゴシック" panose="020B0600070205080204" pitchFamily="50" charset="-128"/>
              </a:rPr>
              <a:t>・交付決定</a:t>
            </a:r>
            <a:endParaRPr lang="en-US" altLang="ja-JP" sz="831" b="1" dirty="0">
              <a:solidFill>
                <a:prstClr val="black"/>
              </a:solidFill>
              <a:latin typeface="Calibri"/>
              <a:ea typeface="ＭＳ Ｐゴシック" panose="020B0600070205080204" pitchFamily="50" charset="-128"/>
            </a:endParaRPr>
          </a:p>
        </p:txBody>
      </p:sp>
      <p:sp>
        <p:nvSpPr>
          <p:cNvPr id="74" name="テキスト ボックス 73"/>
          <p:cNvSpPr txBox="1"/>
          <p:nvPr/>
        </p:nvSpPr>
        <p:spPr>
          <a:xfrm>
            <a:off x="8445853" y="6162437"/>
            <a:ext cx="698147" cy="241605"/>
          </a:xfrm>
          <a:prstGeom prst="rect">
            <a:avLst/>
          </a:prstGeom>
          <a:noFill/>
        </p:spPr>
        <p:txBody>
          <a:bodyPr wrap="square" rtlCol="0">
            <a:spAutoFit/>
          </a:bodyPr>
          <a:lstStyle/>
          <a:p>
            <a:pPr defTabSz="844357"/>
            <a:r>
              <a:rPr lang="ja-JP" altLang="en-US" sz="970" dirty="0">
                <a:solidFill>
                  <a:prstClr val="black"/>
                </a:solidFill>
                <a:latin typeface="ＭＳ Ｐゴシック"/>
                <a:ea typeface="ＭＳ Ｐゴシック"/>
              </a:rPr>
              <a:t>９月交付</a:t>
            </a:r>
            <a:endParaRPr lang="en-US" altLang="ja-JP" sz="970" dirty="0">
              <a:solidFill>
                <a:prstClr val="black"/>
              </a:solidFill>
              <a:latin typeface="ＭＳ Ｐゴシック"/>
              <a:ea typeface="ＭＳ Ｐゴシック"/>
            </a:endParaRPr>
          </a:p>
        </p:txBody>
      </p:sp>
      <p:sp>
        <p:nvSpPr>
          <p:cNvPr id="75" name="屈折矢印 74"/>
          <p:cNvSpPr/>
          <p:nvPr/>
        </p:nvSpPr>
        <p:spPr>
          <a:xfrm rot="5400000">
            <a:off x="8230632" y="6074686"/>
            <a:ext cx="265931" cy="265931"/>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77" name="テキスト ボックス 76"/>
          <p:cNvSpPr txBox="1"/>
          <p:nvPr/>
        </p:nvSpPr>
        <p:spPr>
          <a:xfrm>
            <a:off x="6063781" y="5578462"/>
            <a:ext cx="1276620" cy="369460"/>
          </a:xfrm>
          <a:prstGeom prst="rect">
            <a:avLst/>
          </a:prstGeom>
          <a:noFill/>
          <a:ln>
            <a:solidFill>
              <a:schemeClr val="tx1"/>
            </a:solidFill>
            <a:prstDash val="dash"/>
          </a:ln>
        </p:spPr>
        <p:txBody>
          <a:bodyPr wrap="square" rtlCol="0">
            <a:spAutoFit/>
          </a:bodyPr>
          <a:lstStyle/>
          <a:p>
            <a:pPr defTabSz="844357"/>
            <a:r>
              <a:rPr lang="en-US" altLang="ja-JP" sz="970" b="1" dirty="0">
                <a:solidFill>
                  <a:prstClr val="black"/>
                </a:solidFill>
                <a:latin typeface="Calibri"/>
                <a:ea typeface="ＭＳ Ｐゴシック" panose="020B0600070205080204" pitchFamily="50" charset="-128"/>
              </a:rPr>
              <a:t>【</a:t>
            </a:r>
            <a:r>
              <a:rPr lang="ja-JP" altLang="en-US" sz="970" b="1" dirty="0">
                <a:solidFill>
                  <a:prstClr val="black"/>
                </a:solidFill>
                <a:latin typeface="Calibri"/>
                <a:ea typeface="ＭＳ Ｐゴシック" panose="020B0600070205080204" pitchFamily="50" charset="-128"/>
              </a:rPr>
              <a:t>・交付見込額確定</a:t>
            </a:r>
            <a:r>
              <a:rPr lang="en-US" altLang="ja-JP" sz="970" b="1" dirty="0">
                <a:solidFill>
                  <a:prstClr val="black"/>
                </a:solidFill>
                <a:latin typeface="Calibri"/>
                <a:ea typeface="ＭＳ Ｐゴシック" panose="020B0600070205080204" pitchFamily="50" charset="-128"/>
              </a:rPr>
              <a:t>】</a:t>
            </a:r>
          </a:p>
          <a:p>
            <a:pPr defTabSz="844357"/>
            <a:r>
              <a:rPr lang="ja-JP" altLang="en-US" sz="831" dirty="0">
                <a:solidFill>
                  <a:prstClr val="black"/>
                </a:solidFill>
                <a:latin typeface="Calibri"/>
                <a:ea typeface="ＭＳ Ｐゴシック" panose="020B0600070205080204" pitchFamily="50" charset="-128"/>
              </a:rPr>
              <a:t>・市町村分</a:t>
            </a:r>
            <a:r>
              <a:rPr lang="en-US" altLang="ja-JP" sz="831" dirty="0">
                <a:solidFill>
                  <a:prstClr val="black"/>
                </a:solidFill>
                <a:latin typeface="Calibri"/>
                <a:ea typeface="ＭＳ Ｐゴシック" panose="020B0600070205080204" pitchFamily="50" charset="-128"/>
              </a:rPr>
              <a:t>/</a:t>
            </a:r>
            <a:r>
              <a:rPr lang="ja-JP" altLang="en-US" sz="831" dirty="0">
                <a:solidFill>
                  <a:prstClr val="black"/>
                </a:solidFill>
                <a:latin typeface="Calibri"/>
                <a:ea typeface="ＭＳ Ｐゴシック" panose="020B0600070205080204" pitchFamily="50" charset="-128"/>
              </a:rPr>
              <a:t>都道府県分</a:t>
            </a:r>
            <a:endParaRPr lang="en-US" altLang="ja-JP" sz="831" dirty="0">
              <a:solidFill>
                <a:prstClr val="black"/>
              </a:solidFill>
              <a:latin typeface="Calibri"/>
              <a:ea typeface="ＭＳ Ｐゴシック" panose="020B0600070205080204" pitchFamily="50" charset="-128"/>
            </a:endParaRPr>
          </a:p>
        </p:txBody>
      </p:sp>
      <p:sp>
        <p:nvSpPr>
          <p:cNvPr id="78" name="テキスト ボックス 77"/>
          <p:cNvSpPr txBox="1"/>
          <p:nvPr/>
        </p:nvSpPr>
        <p:spPr>
          <a:xfrm>
            <a:off x="705648" y="5249934"/>
            <a:ext cx="8226284" cy="241605"/>
          </a:xfrm>
          <a:prstGeom prst="rect">
            <a:avLst/>
          </a:prstGeom>
          <a:noFill/>
        </p:spPr>
        <p:txBody>
          <a:bodyPr wrap="square" rtlCol="0">
            <a:spAutoFit/>
          </a:bodyPr>
          <a:lstStyle/>
          <a:p>
            <a:pPr defTabSz="844357"/>
            <a:r>
              <a:rPr lang="en-US" altLang="ja-JP" sz="970" dirty="0">
                <a:solidFill>
                  <a:prstClr val="black"/>
                </a:solidFill>
                <a:latin typeface="HG丸ｺﾞｼｯｸM-PRO" panose="020F0600000000000000" pitchFamily="50" charset="-128"/>
                <a:ea typeface="HG丸ｺﾞｼｯｸM-PRO" panose="020F0600000000000000" pitchFamily="50" charset="-128"/>
              </a:rPr>
              <a:t>1</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２月     ３月     ４月      </a:t>
            </a:r>
            <a:r>
              <a:rPr lang="ja-JP" altLang="en-US" sz="923" dirty="0">
                <a:solidFill>
                  <a:prstClr val="black"/>
                </a:solidFill>
                <a:latin typeface="HG丸ｺﾞｼｯｸM-PRO" panose="020F0600000000000000" pitchFamily="50" charset="-128"/>
                <a:ea typeface="HG丸ｺﾞｼｯｸM-PRO" panose="020F0600000000000000" pitchFamily="50" charset="-128"/>
              </a:rPr>
              <a:t>５</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６月      ７月      ８月      ９月   　</a:t>
            </a:r>
            <a:r>
              <a:rPr lang="en-US" altLang="ja-JP" sz="970" dirty="0">
                <a:solidFill>
                  <a:prstClr val="black"/>
                </a:solidFill>
                <a:latin typeface="HG丸ｺﾞｼｯｸM-PRO" panose="020F0600000000000000" pitchFamily="50" charset="-128"/>
                <a:ea typeface="HG丸ｺﾞｼｯｸM-PRO" panose="020F0600000000000000" pitchFamily="50" charset="-128"/>
              </a:rPr>
              <a:t>10</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a:t>
            </a:r>
            <a:r>
              <a:rPr lang="en-US" altLang="ja-JP" sz="970" dirty="0">
                <a:solidFill>
                  <a:prstClr val="black"/>
                </a:solidFill>
                <a:latin typeface="HG丸ｺﾞｼｯｸM-PRO" panose="020F0600000000000000" pitchFamily="50" charset="-128"/>
                <a:ea typeface="HG丸ｺﾞｼｯｸM-PRO" panose="020F0600000000000000" pitchFamily="50" charset="-128"/>
              </a:rPr>
              <a:t>11</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a:t>
            </a:r>
            <a:r>
              <a:rPr lang="en-US" altLang="ja-JP" sz="970" dirty="0">
                <a:solidFill>
                  <a:prstClr val="black"/>
                </a:solidFill>
                <a:latin typeface="HG丸ｺﾞｼｯｸM-PRO" panose="020F0600000000000000" pitchFamily="50" charset="-128"/>
                <a:ea typeface="HG丸ｺﾞｼｯｸM-PRO" panose="020F0600000000000000" pitchFamily="50" charset="-128"/>
              </a:rPr>
              <a:t>12</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a:t>
            </a:r>
            <a:r>
              <a:rPr lang="en-US" altLang="ja-JP" sz="970" dirty="0">
                <a:solidFill>
                  <a:prstClr val="black"/>
                </a:solidFill>
                <a:latin typeface="HG丸ｺﾞｼｯｸM-PRO" panose="020F0600000000000000" pitchFamily="50" charset="-128"/>
                <a:ea typeface="HG丸ｺﾞｼｯｸM-PRO" panose="020F0600000000000000" pitchFamily="50" charset="-128"/>
              </a:rPr>
              <a:t> </a:t>
            </a:r>
            <a:r>
              <a:rPr lang="ja-JP" altLang="en-US" sz="970" dirty="0">
                <a:solidFill>
                  <a:prstClr val="black"/>
                </a:solidFill>
                <a:latin typeface="HG丸ｺﾞｼｯｸM-PRO" panose="020F0600000000000000" pitchFamily="50" charset="-128"/>
                <a:ea typeface="HG丸ｺﾞｼｯｸM-PRO" panose="020F0600000000000000" pitchFamily="50" charset="-128"/>
              </a:rPr>
              <a:t> </a:t>
            </a:r>
            <a:r>
              <a:rPr lang="en-US" altLang="ja-JP" sz="970" dirty="0">
                <a:solidFill>
                  <a:prstClr val="black"/>
                </a:solidFill>
                <a:latin typeface="HG丸ｺﾞｼｯｸM-PRO" panose="020F0600000000000000" pitchFamily="50" charset="-128"/>
                <a:ea typeface="HG丸ｺﾞｼｯｸM-PRO" panose="020F0600000000000000" pitchFamily="50" charset="-128"/>
              </a:rPr>
              <a:t>1</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２月     ３月     ４月      </a:t>
            </a:r>
            <a:r>
              <a:rPr lang="ja-JP" altLang="en-US" sz="923" dirty="0">
                <a:solidFill>
                  <a:prstClr val="black"/>
                </a:solidFill>
                <a:latin typeface="HG丸ｺﾞｼｯｸM-PRO" panose="020F0600000000000000" pitchFamily="50" charset="-128"/>
                <a:ea typeface="HG丸ｺﾞｼｯｸM-PRO" panose="020F0600000000000000" pitchFamily="50" charset="-128"/>
              </a:rPr>
              <a:t>５</a:t>
            </a:r>
            <a:r>
              <a:rPr lang="ja-JP" altLang="en-US" sz="970" dirty="0">
                <a:solidFill>
                  <a:prstClr val="black"/>
                </a:solidFill>
                <a:latin typeface="HG丸ｺﾞｼｯｸM-PRO" panose="020F0600000000000000" pitchFamily="50" charset="-128"/>
                <a:ea typeface="HG丸ｺﾞｼｯｸM-PRO" panose="020F0600000000000000" pitchFamily="50" charset="-128"/>
              </a:rPr>
              <a:t>月 </a:t>
            </a:r>
          </a:p>
        </p:txBody>
      </p:sp>
      <p:sp>
        <p:nvSpPr>
          <p:cNvPr id="4" name="スライド番号プレースホルダー 3"/>
          <p:cNvSpPr>
            <a:spLocks noGrp="1"/>
          </p:cNvSpPr>
          <p:nvPr>
            <p:ph type="sldNum" sz="quarter" idx="12"/>
          </p:nvPr>
        </p:nvSpPr>
        <p:spPr/>
        <p:txBody>
          <a:bodyPr/>
          <a:lstStyle/>
          <a:p>
            <a:pPr defTabSz="844357"/>
            <a:fld id="{EA016F72-2776-42E3-98D1-109F4059D52C}" type="slidenum">
              <a:rPr lang="ja-JP" altLang="en-US" sz="1293">
                <a:solidFill>
                  <a:prstClr val="black">
                    <a:tint val="75000"/>
                  </a:prstClr>
                </a:solidFill>
                <a:latin typeface="Calibri"/>
                <a:ea typeface="ＭＳ Ｐゴシック" panose="020B0600070205080204" pitchFamily="50" charset="-128"/>
              </a:rPr>
              <a:pPr defTabSz="844357"/>
              <a:t>5</a:t>
            </a:fld>
            <a:endParaRPr lang="ja-JP" altLang="en-US" sz="1293" dirty="0">
              <a:solidFill>
                <a:prstClr val="black">
                  <a:tint val="75000"/>
                </a:prstClr>
              </a:solidFill>
              <a:latin typeface="Calibri"/>
              <a:ea typeface="ＭＳ Ｐゴシック" panose="020B0600070205080204" pitchFamily="50" charset="-128"/>
            </a:endParaRPr>
          </a:p>
        </p:txBody>
      </p:sp>
      <p:cxnSp>
        <p:nvCxnSpPr>
          <p:cNvPr id="56" name="直線コネクタ 55"/>
          <p:cNvCxnSpPr/>
          <p:nvPr/>
        </p:nvCxnSpPr>
        <p:spPr>
          <a:xfrm>
            <a:off x="-45517" y="633975"/>
            <a:ext cx="9274357"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69" name="屈折矢印 68"/>
          <p:cNvSpPr/>
          <p:nvPr/>
        </p:nvSpPr>
        <p:spPr>
          <a:xfrm rot="5400000">
            <a:off x="1344424" y="1203525"/>
            <a:ext cx="470030" cy="728235"/>
          </a:xfrm>
          <a:prstGeom prst="bentUpArrow">
            <a:avLst>
              <a:gd name="adj1" fmla="val 15919"/>
              <a:gd name="adj2" fmla="val 16239"/>
              <a:gd name="adj3" fmla="val 223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6" name="右矢印 5"/>
          <p:cNvSpPr/>
          <p:nvPr/>
        </p:nvSpPr>
        <p:spPr>
          <a:xfrm>
            <a:off x="2620450" y="5774432"/>
            <a:ext cx="964001" cy="1329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7" name="正方形/長方形 6"/>
          <p:cNvSpPr/>
          <p:nvPr/>
        </p:nvSpPr>
        <p:spPr>
          <a:xfrm>
            <a:off x="4076177" y="2329755"/>
            <a:ext cx="232690" cy="66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71" name="屈折矢印 70"/>
          <p:cNvSpPr/>
          <p:nvPr/>
        </p:nvSpPr>
        <p:spPr>
          <a:xfrm>
            <a:off x="4068518" y="1540657"/>
            <a:ext cx="332414" cy="169531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72" name="屈折矢印 71"/>
          <p:cNvSpPr/>
          <p:nvPr/>
        </p:nvSpPr>
        <p:spPr>
          <a:xfrm rot="5400000">
            <a:off x="6335886" y="1692712"/>
            <a:ext cx="265931" cy="265931"/>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73" name="屈折矢印 72"/>
          <p:cNvSpPr/>
          <p:nvPr/>
        </p:nvSpPr>
        <p:spPr>
          <a:xfrm rot="5400000">
            <a:off x="5056683" y="5956501"/>
            <a:ext cx="232690" cy="2326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76" name="屈折矢印 75"/>
          <p:cNvSpPr/>
          <p:nvPr/>
        </p:nvSpPr>
        <p:spPr>
          <a:xfrm rot="5400000">
            <a:off x="6280697" y="5961813"/>
            <a:ext cx="232690" cy="2326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357"/>
            <a:endParaRPr lang="ja-JP" altLang="en-US" sz="1662">
              <a:solidFill>
                <a:prstClr val="white"/>
              </a:solidFill>
              <a:latin typeface="Calibri"/>
              <a:ea typeface="ＭＳ Ｐゴシック" panose="020B0600070205080204" pitchFamily="50" charset="-128"/>
            </a:endParaRPr>
          </a:p>
        </p:txBody>
      </p:sp>
      <p:sp>
        <p:nvSpPr>
          <p:cNvPr id="66" name="テキスト ボックス 65"/>
          <p:cNvSpPr txBox="1"/>
          <p:nvPr/>
        </p:nvSpPr>
        <p:spPr>
          <a:xfrm>
            <a:off x="7698091" y="2988026"/>
            <a:ext cx="1294941" cy="383631"/>
          </a:xfrm>
          <a:prstGeom prst="rect">
            <a:avLst/>
          </a:prstGeom>
          <a:noFill/>
          <a:ln>
            <a:solidFill>
              <a:schemeClr val="tx1"/>
            </a:solidFill>
            <a:prstDash val="dash"/>
          </a:ln>
        </p:spPr>
        <p:txBody>
          <a:bodyPr wrap="square" rtlCol="0">
            <a:spAutoFit/>
          </a:bodyPr>
          <a:lstStyle/>
          <a:p>
            <a:pPr defTabSz="844357"/>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実績報告</a:t>
            </a:r>
            <a:r>
              <a:rPr lang="en-US" altLang="ja-JP" sz="970" b="1" dirty="0">
                <a:solidFill>
                  <a:prstClr val="black"/>
                </a:solidFill>
                <a:latin typeface="ＭＳ Ｐゴシック" panose="020B0600070205080204" pitchFamily="50" charset="-128"/>
                <a:ea typeface="ＭＳ Ｐゴシック" panose="020B0600070205080204" pitchFamily="50" charset="-128"/>
              </a:rPr>
              <a:t>】</a:t>
            </a:r>
            <a:r>
              <a:rPr lang="ja-JP" altLang="en-US" sz="970" b="1" dirty="0">
                <a:solidFill>
                  <a:prstClr val="black"/>
                </a:solidFill>
                <a:latin typeface="ＭＳ Ｐゴシック" panose="020B0600070205080204" pitchFamily="50" charset="-128"/>
                <a:ea typeface="ＭＳ Ｐゴシック" panose="020B0600070205080204" pitchFamily="50" charset="-128"/>
              </a:rPr>
              <a:t>（４月）</a:t>
            </a:r>
            <a:endParaRPr lang="en-US" altLang="ja-JP" sz="970" b="1" dirty="0">
              <a:solidFill>
                <a:prstClr val="black"/>
              </a:solidFill>
              <a:latin typeface="ＭＳ Ｐゴシック" panose="020B0600070205080204" pitchFamily="50" charset="-128"/>
              <a:ea typeface="ＭＳ Ｐゴシック" panose="020B0600070205080204" pitchFamily="50" charset="-128"/>
            </a:endParaRPr>
          </a:p>
          <a:p>
            <a:pPr defTabSz="844357"/>
            <a:r>
              <a:rPr lang="en-US" altLang="ja-JP" sz="923" dirty="0">
                <a:solidFill>
                  <a:prstClr val="black"/>
                </a:solidFill>
                <a:latin typeface="ＭＳ Ｐゴシック" panose="020B0600070205080204" pitchFamily="50" charset="-128"/>
                <a:ea typeface="ＭＳ Ｐゴシック" panose="020B0600070205080204" pitchFamily="50" charset="-128"/>
              </a:rPr>
              <a:t>※</a:t>
            </a:r>
            <a:r>
              <a:rPr lang="ja-JP" altLang="en-US" sz="923" dirty="0">
                <a:solidFill>
                  <a:prstClr val="black"/>
                </a:solidFill>
                <a:latin typeface="ＭＳ Ｐゴシック" panose="020B0600070205080204" pitchFamily="50" charset="-128"/>
                <a:ea typeface="ＭＳ Ｐゴシック" panose="020B0600070205080204" pitchFamily="50" charset="-128"/>
              </a:rPr>
              <a:t>６月確定</a:t>
            </a:r>
            <a:r>
              <a:rPr lang="en-US" altLang="ja-JP" sz="923" dirty="0">
                <a:solidFill>
                  <a:prstClr val="black"/>
                </a:solidFill>
                <a:latin typeface="ＭＳ Ｐゴシック" panose="020B0600070205080204" pitchFamily="50" charset="-128"/>
                <a:ea typeface="ＭＳ Ｐゴシック" panose="020B0600070205080204" pitchFamily="50" charset="-128"/>
              </a:rPr>
              <a:t>/</a:t>
            </a:r>
            <a:r>
              <a:rPr lang="ja-JP" altLang="en-US" sz="923" dirty="0">
                <a:solidFill>
                  <a:prstClr val="black"/>
                </a:solidFill>
                <a:latin typeface="ＭＳ Ｐゴシック" panose="020B0600070205080204" pitchFamily="50" charset="-128"/>
                <a:ea typeface="ＭＳ Ｐゴシック" panose="020B0600070205080204" pitchFamily="50" charset="-128"/>
              </a:rPr>
              <a:t>８月返還</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11040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30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2953</TotalTime>
  <Words>791</Words>
  <Application>Microsoft Office PowerPoint</Application>
  <PresentationFormat>画面に合わせる (4:3)</PresentationFormat>
  <Paragraphs>445</Paragraphs>
  <Slides>6</Slides>
  <Notes>3</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6</vt:i4>
      </vt:variant>
    </vt:vector>
  </HeadingPairs>
  <TitlesOfParts>
    <vt:vector size="19" baseType="lpstr">
      <vt:lpstr>HGP創英角ｺﾞｼｯｸUB</vt:lpstr>
      <vt:lpstr>HGS創英角ｺﾞｼｯｸUB</vt:lpstr>
      <vt:lpstr>HG丸ｺﾞｼｯｸM-PRO</vt:lpstr>
      <vt:lpstr>HG創英角ｺﾞｼｯｸUB</vt:lpstr>
      <vt:lpstr>ＭＳ Ｐゴシック</vt:lpstr>
      <vt:lpstr>ＭＳ Ｐ明朝</vt:lpstr>
      <vt:lpstr>ＭＳ ゴシック</vt:lpstr>
      <vt:lpstr>ＭＳ 明朝</vt:lpstr>
      <vt:lpstr>メイリオ</vt:lpstr>
      <vt:lpstr>游ゴシック</vt:lpstr>
      <vt:lpstr>Arial</vt:lpstr>
      <vt:lpstr>Calibri</vt:lpstr>
      <vt:lpstr>30_Office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小山　秀男</dc:creator>
  <cp:lastModifiedBy>阪口　功一</cp:lastModifiedBy>
  <cp:revision>3</cp:revision>
  <cp:lastPrinted>2020-02-18T09:02:17Z</cp:lastPrinted>
  <dcterms:created xsi:type="dcterms:W3CDTF">2020-01-29T10:44:27Z</dcterms:created>
  <dcterms:modified xsi:type="dcterms:W3CDTF">2020-03-24T06:58:24Z</dcterms:modified>
</cp:coreProperties>
</file>