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40" autoAdjust="0"/>
  </p:normalViewPr>
  <p:slideViewPr>
    <p:cSldViewPr>
      <p:cViewPr varScale="1">
        <p:scale>
          <a:sx n="70" d="100"/>
          <a:sy n="70" d="100"/>
        </p:scale>
        <p:origin x="1218"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1</a:t>
            </a:fld>
            <a:endParaRPr kumimoji="1" lang="ja-JP" altLang="en-US"/>
          </a:p>
        </p:txBody>
      </p:sp>
    </p:spTree>
    <p:extLst>
      <p:ext uri="{BB962C8B-B14F-4D97-AF65-F5344CB8AC3E}">
        <p14:creationId xmlns:p14="http://schemas.microsoft.com/office/powerpoint/2010/main" val="56058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2020/3/24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769549780"/>
              </p:ext>
            </p:extLst>
          </p:nvPr>
        </p:nvGraphicFramePr>
        <p:xfrm>
          <a:off x="128463" y="692695"/>
          <a:ext cx="9638272" cy="5976666"/>
        </p:xfrm>
        <a:graphic>
          <a:graphicData uri="http://schemas.openxmlformats.org/drawingml/2006/table">
            <a:tbl>
              <a:tblPr firstRow="1" bandRow="1">
                <a:tableStyleId>{5940675A-B579-460E-94D1-54222C63F5DA}</a:tableStyleId>
              </a:tblPr>
              <a:tblGrid>
                <a:gridCol w="688448">
                  <a:extLst>
                    <a:ext uri="{9D8B030D-6E8A-4147-A177-3AD203B41FA5}">
                      <a16:colId xmlns:a16="http://schemas.microsoft.com/office/drawing/2014/main" val="20000"/>
                    </a:ext>
                  </a:extLst>
                </a:gridCol>
                <a:gridCol w="688448">
                  <a:extLst>
                    <a:ext uri="{9D8B030D-6E8A-4147-A177-3AD203B41FA5}">
                      <a16:colId xmlns:a16="http://schemas.microsoft.com/office/drawing/2014/main" val="20001"/>
                    </a:ext>
                  </a:extLst>
                </a:gridCol>
                <a:gridCol w="688448">
                  <a:extLst>
                    <a:ext uri="{9D8B030D-6E8A-4147-A177-3AD203B41FA5}">
                      <a16:colId xmlns:a16="http://schemas.microsoft.com/office/drawing/2014/main" val="20002"/>
                    </a:ext>
                  </a:extLst>
                </a:gridCol>
                <a:gridCol w="688448">
                  <a:extLst>
                    <a:ext uri="{9D8B030D-6E8A-4147-A177-3AD203B41FA5}">
                      <a16:colId xmlns:a16="http://schemas.microsoft.com/office/drawing/2014/main" val="20003"/>
                    </a:ext>
                  </a:extLst>
                </a:gridCol>
                <a:gridCol w="688448">
                  <a:extLst>
                    <a:ext uri="{9D8B030D-6E8A-4147-A177-3AD203B41FA5}">
                      <a16:colId xmlns:a16="http://schemas.microsoft.com/office/drawing/2014/main" val="20004"/>
                    </a:ext>
                  </a:extLst>
                </a:gridCol>
                <a:gridCol w="688448">
                  <a:extLst>
                    <a:ext uri="{9D8B030D-6E8A-4147-A177-3AD203B41FA5}">
                      <a16:colId xmlns:a16="http://schemas.microsoft.com/office/drawing/2014/main" val="20005"/>
                    </a:ext>
                  </a:extLst>
                </a:gridCol>
                <a:gridCol w="688448">
                  <a:extLst>
                    <a:ext uri="{9D8B030D-6E8A-4147-A177-3AD203B41FA5}">
                      <a16:colId xmlns:a16="http://schemas.microsoft.com/office/drawing/2014/main" val="20006"/>
                    </a:ext>
                  </a:extLst>
                </a:gridCol>
                <a:gridCol w="688448">
                  <a:extLst>
                    <a:ext uri="{9D8B030D-6E8A-4147-A177-3AD203B41FA5}">
                      <a16:colId xmlns:a16="http://schemas.microsoft.com/office/drawing/2014/main" val="20007"/>
                    </a:ext>
                  </a:extLst>
                </a:gridCol>
                <a:gridCol w="688448">
                  <a:extLst>
                    <a:ext uri="{9D8B030D-6E8A-4147-A177-3AD203B41FA5}">
                      <a16:colId xmlns:a16="http://schemas.microsoft.com/office/drawing/2014/main" val="20008"/>
                    </a:ext>
                  </a:extLst>
                </a:gridCol>
                <a:gridCol w="688448">
                  <a:extLst>
                    <a:ext uri="{9D8B030D-6E8A-4147-A177-3AD203B41FA5}">
                      <a16:colId xmlns:a16="http://schemas.microsoft.com/office/drawing/2014/main" val="20009"/>
                    </a:ext>
                  </a:extLst>
                </a:gridCol>
                <a:gridCol w="688448">
                  <a:extLst>
                    <a:ext uri="{9D8B030D-6E8A-4147-A177-3AD203B41FA5}">
                      <a16:colId xmlns:a16="http://schemas.microsoft.com/office/drawing/2014/main" val="20010"/>
                    </a:ext>
                  </a:extLst>
                </a:gridCol>
                <a:gridCol w="688448">
                  <a:extLst>
                    <a:ext uri="{9D8B030D-6E8A-4147-A177-3AD203B41FA5}">
                      <a16:colId xmlns:a16="http://schemas.microsoft.com/office/drawing/2014/main" val="20011"/>
                    </a:ext>
                  </a:extLst>
                </a:gridCol>
                <a:gridCol w="688448">
                  <a:extLst>
                    <a:ext uri="{9D8B030D-6E8A-4147-A177-3AD203B41FA5}">
                      <a16:colId xmlns:a16="http://schemas.microsoft.com/office/drawing/2014/main" val="20012"/>
                    </a:ext>
                  </a:extLst>
                </a:gridCol>
                <a:gridCol w="688448">
                  <a:extLst>
                    <a:ext uri="{9D8B030D-6E8A-4147-A177-3AD203B41FA5}">
                      <a16:colId xmlns:a16="http://schemas.microsoft.com/office/drawing/2014/main" val="20013"/>
                    </a:ext>
                  </a:extLst>
                </a:gridCol>
              </a:tblGrid>
              <a:tr h="461377">
                <a:tc>
                  <a:txBody>
                    <a:bodyPr/>
                    <a:lstStyle/>
                    <a:p>
                      <a:pPr algn="ctr"/>
                      <a:r>
                        <a:rPr kumimoji="1" lang="en-US" altLang="ja-JP" sz="1200" b="1" dirty="0" smtClean="0">
                          <a:solidFill>
                            <a:schemeClr val="bg1"/>
                          </a:solidFill>
                        </a:rPr>
                        <a:t>R2</a:t>
                      </a:r>
                      <a:r>
                        <a:rPr kumimoji="1" lang="ja-JP" altLang="en-US" sz="1200" b="1" dirty="0" smtClean="0">
                          <a:solidFill>
                            <a:schemeClr val="bg1"/>
                          </a:solidFill>
                        </a:rPr>
                        <a:t>年</a:t>
                      </a:r>
                      <a:endParaRPr kumimoji="1" lang="en-US" altLang="ja-JP" sz="1200" b="1" dirty="0" smtClean="0">
                        <a:solidFill>
                          <a:schemeClr val="bg1"/>
                        </a:solidFill>
                      </a:endParaRPr>
                    </a:p>
                    <a:p>
                      <a:pPr algn="ctr"/>
                      <a:r>
                        <a:rPr kumimoji="1" lang="ja-JP" altLang="en-US" sz="1200" b="1" dirty="0" smtClean="0">
                          <a:solidFill>
                            <a:schemeClr val="bg1"/>
                          </a:solidFill>
                        </a:rPr>
                        <a:t>３月</a:t>
                      </a:r>
                      <a:endParaRPr kumimoji="1" lang="ja-JP" altLang="en-US" sz="1200" b="1" dirty="0">
                        <a:solidFill>
                          <a:schemeClr val="bg1"/>
                        </a:solidFill>
                      </a:endParaRPr>
                    </a:p>
                  </a:txBody>
                  <a:tcPr marL="99060" marR="99060" anchor="ctr">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４月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５月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６月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７月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８月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９月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10</a:t>
                      </a:r>
                      <a:r>
                        <a:rPr kumimoji="1" lang="ja-JP" altLang="en-US" sz="1200" b="1" dirty="0" smtClean="0">
                          <a:solidFill>
                            <a:schemeClr val="bg1"/>
                          </a:solidFill>
                        </a:rPr>
                        <a:t>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11</a:t>
                      </a:r>
                      <a:r>
                        <a:rPr kumimoji="1" lang="ja-JP" altLang="en-US" sz="1200" b="1" dirty="0" smtClean="0">
                          <a:solidFill>
                            <a:schemeClr val="bg1"/>
                          </a:solidFill>
                        </a:rPr>
                        <a:t>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12</a:t>
                      </a:r>
                      <a:r>
                        <a:rPr kumimoji="1" lang="ja-JP" altLang="en-US" sz="1200" b="1" dirty="0" smtClean="0">
                          <a:solidFill>
                            <a:schemeClr val="bg1"/>
                          </a:solidFill>
                        </a:rPr>
                        <a:t>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R3</a:t>
                      </a:r>
                      <a:r>
                        <a:rPr kumimoji="1" lang="ja-JP" altLang="en-US" sz="1200" b="1" dirty="0" smtClean="0">
                          <a:solidFill>
                            <a:schemeClr val="bg1"/>
                          </a:solidFill>
                        </a:rPr>
                        <a:t>年</a:t>
                      </a:r>
                      <a:endParaRPr kumimoji="1" lang="en-US" altLang="ja-JP" sz="1200" b="1" dirty="0" smtClean="0">
                        <a:solidFill>
                          <a:schemeClr val="bg1"/>
                        </a:solidFill>
                      </a:endParaRPr>
                    </a:p>
                    <a:p>
                      <a:pPr algn="ctr"/>
                      <a:r>
                        <a:rPr kumimoji="1" lang="ja-JP" altLang="en-US" sz="1200" b="1" dirty="0" smtClean="0">
                          <a:solidFill>
                            <a:schemeClr val="bg1"/>
                          </a:solidFill>
                        </a:rPr>
                        <a:t>１月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２月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３月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200" b="1" dirty="0" smtClean="0">
                          <a:solidFill>
                            <a:schemeClr val="bg1"/>
                          </a:solidFill>
                        </a:rPr>
                        <a:t>４月</a:t>
                      </a:r>
                      <a:endParaRPr kumimoji="1" lang="ja-JP" altLang="en-US" sz="1200" b="1" dirty="0">
                        <a:solidFill>
                          <a:schemeClr val="bg1"/>
                        </a:solidFill>
                      </a:endParaRPr>
                    </a:p>
                  </a:txBody>
                  <a:tcPr marL="99060" marR="99060" anchor="ctr">
                    <a:lnL w="6350" cap="flat" cmpd="sng" algn="ctr">
                      <a:solidFill>
                        <a:schemeClr val="tx1"/>
                      </a:solidFill>
                      <a:prstDash val="solid"/>
                      <a:round/>
                      <a:headEnd type="none" w="med" len="med"/>
                      <a:tailEnd type="none" w="med" len="med"/>
                    </a:lnL>
                    <a:solidFill>
                      <a:schemeClr val="accent1"/>
                    </a:solidFill>
                  </a:tcPr>
                </a:tc>
                <a:extLst>
                  <a:ext uri="{0D108BD9-81ED-4DB2-BD59-A6C34878D82A}">
                    <a16:rowId xmlns:a16="http://schemas.microsoft.com/office/drawing/2014/main" val="10000"/>
                  </a:ext>
                </a:extLst>
              </a:tr>
              <a:tr h="1020838">
                <a:tc>
                  <a:txBody>
                    <a:bodyPr/>
                    <a:lstStyle/>
                    <a:p>
                      <a:endParaRPr kumimoji="1" lang="ja-JP" altLang="en-US" dirty="0"/>
                    </a:p>
                  </a:txBody>
                  <a:tcPr marL="99060" marR="99060">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2324091">
                <a:tc>
                  <a:txBody>
                    <a:bodyPr/>
                    <a:lstStyle/>
                    <a:p>
                      <a:endParaRPr kumimoji="1" lang="ja-JP" altLang="en-US"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186947">
                <a:tc>
                  <a:txBody>
                    <a:bodyPr/>
                    <a:lstStyle/>
                    <a:p>
                      <a:endParaRPr kumimoji="1" lang="ja-JP" altLang="en-US"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983413">
                <a:tc>
                  <a:txBody>
                    <a:bodyPr/>
                    <a:lstStyle/>
                    <a:p>
                      <a:endParaRPr kumimoji="1" lang="ja-JP" altLang="en-US"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b="1"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440367" y="2973669"/>
            <a:ext cx="356410" cy="501512"/>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solidFill>
                  <a:schemeClr val="bg1"/>
                </a:solidFill>
              </a:rPr>
              <a:t>運協</a:t>
            </a:r>
            <a:endParaRPr kumimoji="1" lang="en-US" altLang="ja-JP" sz="1000" b="1" dirty="0" smtClean="0">
              <a:solidFill>
                <a:schemeClr val="bg1"/>
              </a:solidFill>
            </a:endParaRPr>
          </a:p>
          <a:p>
            <a:pPr algn="ctr"/>
            <a:r>
              <a:rPr kumimoji="1" lang="ja-JP" altLang="en-US" sz="1000" b="1" dirty="0" smtClean="0">
                <a:solidFill>
                  <a:schemeClr val="bg1"/>
                </a:solidFill>
              </a:rPr>
              <a:t>開催</a:t>
            </a:r>
            <a:endParaRPr kumimoji="1" lang="ja-JP" altLang="en-US" sz="1000" b="1" dirty="0">
              <a:solidFill>
                <a:schemeClr val="bg1"/>
              </a:solidFill>
            </a:endParaRPr>
          </a:p>
        </p:txBody>
      </p:sp>
      <p:sp>
        <p:nvSpPr>
          <p:cNvPr id="19" name="正方形/長方形 18"/>
          <p:cNvSpPr/>
          <p:nvPr/>
        </p:nvSpPr>
        <p:spPr>
          <a:xfrm>
            <a:off x="128465" y="3559168"/>
            <a:ext cx="936142" cy="766518"/>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r>
              <a:rPr kumimoji="1" lang="ja-JP" altLang="en-US" sz="1000" dirty="0" smtClean="0"/>
              <a:t>次期国保運営</a:t>
            </a:r>
            <a:endParaRPr kumimoji="1" lang="en-US" altLang="ja-JP" sz="1000" dirty="0" smtClean="0"/>
          </a:p>
          <a:p>
            <a:r>
              <a:rPr kumimoji="1" lang="ja-JP" altLang="en-US" sz="1000" dirty="0" smtClean="0"/>
              <a:t>方針策定</a:t>
            </a:r>
            <a:endParaRPr kumimoji="1" lang="en-US" altLang="ja-JP" sz="1000" dirty="0" smtClean="0"/>
          </a:p>
          <a:p>
            <a:r>
              <a:rPr kumimoji="1" lang="ja-JP" altLang="en-US" sz="1000" dirty="0" smtClean="0"/>
              <a:t>スケジュール</a:t>
            </a:r>
            <a:endParaRPr kumimoji="1" lang="en-US" altLang="ja-JP" sz="1000" dirty="0" smtClean="0"/>
          </a:p>
          <a:p>
            <a:r>
              <a:rPr kumimoji="1" lang="ja-JP" altLang="en-US" sz="1000" dirty="0" smtClean="0"/>
              <a:t>提示</a:t>
            </a:r>
            <a:endParaRPr kumimoji="1" lang="ja-JP" altLang="en-US" sz="1000" dirty="0"/>
          </a:p>
        </p:txBody>
      </p:sp>
      <p:sp>
        <p:nvSpPr>
          <p:cNvPr id="20" name="正方形/長方形 19"/>
          <p:cNvSpPr/>
          <p:nvPr/>
        </p:nvSpPr>
        <p:spPr>
          <a:xfrm>
            <a:off x="2216697" y="3687099"/>
            <a:ext cx="2002858" cy="484064"/>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1000" dirty="0" smtClean="0"/>
              <a:t>国保運営方針</a:t>
            </a:r>
            <a:endParaRPr lang="en-US" altLang="ja-JP" sz="1000" dirty="0" smtClean="0"/>
          </a:p>
          <a:p>
            <a:pPr algn="ctr"/>
            <a:r>
              <a:rPr lang="ja-JP" altLang="en-US" sz="1000" dirty="0" smtClean="0"/>
              <a:t>（素案作成）</a:t>
            </a:r>
            <a:endParaRPr kumimoji="1" lang="ja-JP" altLang="en-US" sz="1000" dirty="0"/>
          </a:p>
        </p:txBody>
      </p:sp>
      <p:sp>
        <p:nvSpPr>
          <p:cNvPr id="28" name="正方形/長方形 27"/>
          <p:cNvSpPr/>
          <p:nvPr/>
        </p:nvSpPr>
        <p:spPr>
          <a:xfrm>
            <a:off x="5989946" y="3101892"/>
            <a:ext cx="360079" cy="512974"/>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solidFill>
                  <a:schemeClr val="bg1"/>
                </a:solidFill>
              </a:rPr>
              <a:t>運協</a:t>
            </a:r>
            <a:endParaRPr kumimoji="1" lang="en-US" altLang="ja-JP" sz="1000" b="1" dirty="0" smtClean="0">
              <a:solidFill>
                <a:schemeClr val="bg1"/>
              </a:solidFill>
            </a:endParaRPr>
          </a:p>
          <a:p>
            <a:pPr algn="ctr"/>
            <a:r>
              <a:rPr kumimoji="1" lang="ja-JP" altLang="en-US" sz="1000" b="1" dirty="0" smtClean="0">
                <a:solidFill>
                  <a:schemeClr val="bg1"/>
                </a:solidFill>
              </a:rPr>
              <a:t>開催</a:t>
            </a:r>
            <a:endParaRPr kumimoji="1" lang="ja-JP" altLang="en-US" sz="1000" b="1" dirty="0">
              <a:solidFill>
                <a:schemeClr val="bg1"/>
              </a:solidFill>
            </a:endParaRPr>
          </a:p>
        </p:txBody>
      </p:sp>
      <p:sp>
        <p:nvSpPr>
          <p:cNvPr id="29" name="正方形/長方形 28"/>
          <p:cNvSpPr/>
          <p:nvPr/>
        </p:nvSpPr>
        <p:spPr>
          <a:xfrm>
            <a:off x="6004869" y="3687099"/>
            <a:ext cx="493172" cy="484063"/>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en-US" altLang="ja-JP" sz="1000" dirty="0" smtClean="0"/>
              <a:t>【</a:t>
            </a:r>
            <a:r>
              <a:rPr lang="ja-JP" altLang="en-US" sz="1000" dirty="0" smtClean="0"/>
              <a:t>諮問</a:t>
            </a:r>
            <a:r>
              <a:rPr lang="en-US" altLang="ja-JP" sz="1000" dirty="0" smtClean="0"/>
              <a:t>】</a:t>
            </a:r>
          </a:p>
          <a:p>
            <a:pPr algn="ctr"/>
            <a:r>
              <a:rPr kumimoji="1" lang="en-US" altLang="ja-JP" sz="1000" dirty="0" smtClean="0"/>
              <a:t>【</a:t>
            </a:r>
            <a:r>
              <a:rPr kumimoji="1" lang="ja-JP" altLang="en-US" sz="1000" dirty="0" smtClean="0"/>
              <a:t>答申</a:t>
            </a:r>
            <a:r>
              <a:rPr kumimoji="1" lang="en-US" altLang="ja-JP" sz="1000" dirty="0" smtClean="0"/>
              <a:t>】</a:t>
            </a:r>
            <a:endParaRPr kumimoji="1" lang="ja-JP" altLang="en-US" sz="1000" dirty="0"/>
          </a:p>
        </p:txBody>
      </p:sp>
      <p:sp>
        <p:nvSpPr>
          <p:cNvPr id="40" name="角丸四角形 39"/>
          <p:cNvSpPr/>
          <p:nvPr/>
        </p:nvSpPr>
        <p:spPr>
          <a:xfrm>
            <a:off x="6385370" y="2075155"/>
            <a:ext cx="355672" cy="1567828"/>
          </a:xfrm>
          <a:prstGeom prst="roundRect">
            <a:avLst>
              <a:gd name="adj" fmla="val 8618"/>
            </a:avLst>
          </a:prstGeom>
          <a:ln w="1270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1000" dirty="0" smtClean="0"/>
              <a:t>運営</a:t>
            </a:r>
            <a:endParaRPr lang="en-US" altLang="ja-JP" sz="1000" dirty="0" smtClean="0"/>
          </a:p>
          <a:p>
            <a:pPr marL="92075" indent="-92075" algn="ctr"/>
            <a:r>
              <a:rPr lang="ja-JP" altLang="en-US" sz="1000" dirty="0" smtClean="0"/>
              <a:t>方針</a:t>
            </a:r>
            <a:endParaRPr lang="en-US" altLang="ja-JP" sz="1000" dirty="0" smtClean="0"/>
          </a:p>
          <a:p>
            <a:pPr marL="92075" indent="-92075" algn="ctr"/>
            <a:r>
              <a:rPr lang="ja-JP" altLang="en-US" sz="1000" dirty="0" smtClean="0"/>
              <a:t>決定</a:t>
            </a:r>
            <a:endParaRPr lang="en-US" altLang="ja-JP" sz="1000" dirty="0" smtClean="0"/>
          </a:p>
          <a:p>
            <a:pPr marL="92075" indent="-92075" algn="ctr"/>
            <a:r>
              <a:rPr kumimoji="1" lang="ja-JP" altLang="en-US" sz="1000" dirty="0" smtClean="0"/>
              <a:t>公表</a:t>
            </a:r>
            <a:endParaRPr kumimoji="1" lang="ja-JP" altLang="en-US" sz="1000" dirty="0"/>
          </a:p>
        </p:txBody>
      </p:sp>
      <p:sp>
        <p:nvSpPr>
          <p:cNvPr id="41" name="角丸四角形 40"/>
          <p:cNvSpPr/>
          <p:nvPr/>
        </p:nvSpPr>
        <p:spPr>
          <a:xfrm>
            <a:off x="3846808" y="2164082"/>
            <a:ext cx="480336" cy="753067"/>
          </a:xfrm>
          <a:prstGeom prst="roundRect">
            <a:avLst>
              <a:gd name="adj" fmla="val 12176"/>
            </a:avLst>
          </a:prstGeom>
          <a:ln w="1270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1000" dirty="0" smtClean="0"/>
              <a:t>運営</a:t>
            </a:r>
            <a:endParaRPr lang="en-US" altLang="ja-JP" sz="1000" dirty="0" smtClean="0"/>
          </a:p>
          <a:p>
            <a:pPr marL="92075" indent="-92075" algn="ctr"/>
            <a:r>
              <a:rPr lang="ja-JP" altLang="en-US" sz="1000" dirty="0" smtClean="0"/>
              <a:t>方針</a:t>
            </a:r>
            <a:endParaRPr lang="en-US" altLang="ja-JP" sz="1000" dirty="0" smtClean="0"/>
          </a:p>
          <a:p>
            <a:pPr marL="92075" indent="-92075" algn="ctr"/>
            <a:r>
              <a:rPr lang="ja-JP" altLang="en-US" sz="1000" dirty="0"/>
              <a:t>（</a:t>
            </a:r>
            <a:r>
              <a:rPr lang="ja-JP" altLang="en-US" sz="1000" dirty="0" smtClean="0"/>
              <a:t>素案）</a:t>
            </a:r>
            <a:endParaRPr lang="en-US" altLang="ja-JP" sz="1000" dirty="0" smtClean="0"/>
          </a:p>
          <a:p>
            <a:pPr marL="92075" indent="-92075" algn="ctr"/>
            <a:r>
              <a:rPr lang="ja-JP" altLang="en-US" sz="1000" dirty="0"/>
              <a:t>策定</a:t>
            </a:r>
            <a:endParaRPr kumimoji="1" lang="ja-JP" altLang="en-US" sz="1000" dirty="0"/>
          </a:p>
        </p:txBody>
      </p:sp>
      <p:sp>
        <p:nvSpPr>
          <p:cNvPr id="45" name="角丸四角形 44"/>
          <p:cNvSpPr/>
          <p:nvPr/>
        </p:nvSpPr>
        <p:spPr>
          <a:xfrm>
            <a:off x="5740229" y="2144839"/>
            <a:ext cx="404077" cy="820446"/>
          </a:xfrm>
          <a:prstGeom prst="roundRect">
            <a:avLst>
              <a:gd name="adj" fmla="val 10219"/>
            </a:avLst>
          </a:prstGeom>
          <a:ln w="1270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1000" dirty="0" smtClean="0"/>
              <a:t>運営</a:t>
            </a:r>
            <a:endParaRPr lang="en-US" altLang="ja-JP" sz="1000" dirty="0" smtClean="0"/>
          </a:p>
          <a:p>
            <a:pPr marL="92075" indent="-92075" algn="ctr"/>
            <a:r>
              <a:rPr lang="ja-JP" altLang="en-US" sz="1000" dirty="0" smtClean="0"/>
              <a:t>方針</a:t>
            </a:r>
            <a:endParaRPr lang="en-US" altLang="ja-JP" sz="1000" dirty="0" smtClean="0"/>
          </a:p>
          <a:p>
            <a:pPr marL="92075" indent="-92075" algn="ctr"/>
            <a:r>
              <a:rPr lang="ja-JP" altLang="en-US" sz="1000" dirty="0" smtClean="0"/>
              <a:t>（案）</a:t>
            </a:r>
            <a:endParaRPr lang="en-US" altLang="ja-JP" sz="1000" dirty="0" smtClean="0"/>
          </a:p>
          <a:p>
            <a:pPr marL="92075" indent="-92075" algn="ctr"/>
            <a:r>
              <a:rPr lang="ja-JP" altLang="en-US" sz="1000" dirty="0" smtClean="0"/>
              <a:t>決定</a:t>
            </a:r>
            <a:endParaRPr kumimoji="1" lang="ja-JP" altLang="en-US" sz="1000" dirty="0"/>
          </a:p>
        </p:txBody>
      </p:sp>
      <p:sp>
        <p:nvSpPr>
          <p:cNvPr id="48" name="テキスト ボックス 47"/>
          <p:cNvSpPr txBox="1"/>
          <p:nvPr/>
        </p:nvSpPr>
        <p:spPr>
          <a:xfrm>
            <a:off x="1064607" y="158175"/>
            <a:ext cx="7776864" cy="369332"/>
          </a:xfrm>
          <a:prstGeom prst="rect">
            <a:avLst/>
          </a:prstGeom>
          <a:noFill/>
          <a:ln w="12700">
            <a:noFill/>
          </a:ln>
        </p:spPr>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次期大阪府国民健康保険運営方針策定</a:t>
            </a:r>
            <a:r>
              <a:rPr kumimoji="1" lang="ja-JP" altLang="en-US" dirty="0" smtClean="0">
                <a:latin typeface="HGS創英角ｺﾞｼｯｸUB" panose="020B0900000000000000" pitchFamily="50" charset="-128"/>
                <a:ea typeface="HGS創英角ｺﾞｼｯｸUB" panose="020B0900000000000000" pitchFamily="50" charset="-128"/>
              </a:rPr>
              <a:t>スケジュール（案）</a:t>
            </a:r>
            <a:endParaRPr kumimoji="1" lang="ja-JP" altLang="en-US" dirty="0">
              <a:latin typeface="HGS創英角ｺﾞｼｯｸUB" panose="020B0900000000000000" pitchFamily="50" charset="-128"/>
              <a:ea typeface="HGS創英角ｺﾞｼｯｸUB" panose="020B0900000000000000" pitchFamily="50" charset="-128"/>
            </a:endParaRPr>
          </a:p>
        </p:txBody>
      </p:sp>
      <p:cxnSp>
        <p:nvCxnSpPr>
          <p:cNvPr id="49" name="直線コネクタ 48"/>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1943647" y="4493661"/>
            <a:ext cx="705097" cy="440452"/>
          </a:xfrm>
          <a:prstGeom prst="rect">
            <a:avLst/>
          </a:prstGeom>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t>調整会議</a:t>
            </a:r>
            <a:endParaRPr kumimoji="1" lang="en-US" altLang="ja-JP" sz="1000" b="1" dirty="0" smtClean="0"/>
          </a:p>
          <a:p>
            <a:pPr algn="ctr"/>
            <a:r>
              <a:rPr lang="ja-JP" altLang="en-US" sz="1000" b="1" dirty="0"/>
              <a:t>開催</a:t>
            </a:r>
            <a:endParaRPr kumimoji="1" lang="ja-JP" altLang="en-US" sz="1000" b="1" dirty="0"/>
          </a:p>
        </p:txBody>
      </p:sp>
      <p:sp>
        <p:nvSpPr>
          <p:cNvPr id="51" name="正方形/長方形 50"/>
          <p:cNvSpPr/>
          <p:nvPr/>
        </p:nvSpPr>
        <p:spPr>
          <a:xfrm>
            <a:off x="3650766" y="4493661"/>
            <a:ext cx="663073" cy="440452"/>
          </a:xfrm>
          <a:prstGeom prst="rect">
            <a:avLst/>
          </a:prstGeom>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t>調整会議</a:t>
            </a:r>
            <a:endParaRPr kumimoji="1" lang="en-US" altLang="ja-JP" sz="1000" b="1" dirty="0" smtClean="0"/>
          </a:p>
          <a:p>
            <a:pPr algn="ctr"/>
            <a:r>
              <a:rPr lang="ja-JP" altLang="en-US" sz="1000" b="1" dirty="0"/>
              <a:t>開催</a:t>
            </a:r>
            <a:endParaRPr kumimoji="1" lang="ja-JP" altLang="en-US" sz="1000" b="1" dirty="0"/>
          </a:p>
        </p:txBody>
      </p:sp>
      <p:sp>
        <p:nvSpPr>
          <p:cNvPr id="52" name="正方形/長方形 51"/>
          <p:cNvSpPr/>
          <p:nvPr/>
        </p:nvSpPr>
        <p:spPr>
          <a:xfrm>
            <a:off x="5733637" y="4508630"/>
            <a:ext cx="663073" cy="440452"/>
          </a:xfrm>
          <a:prstGeom prst="rect">
            <a:avLst/>
          </a:prstGeom>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t>調整会議</a:t>
            </a:r>
            <a:endParaRPr kumimoji="1" lang="en-US" altLang="ja-JP" sz="1000" b="1" dirty="0" smtClean="0"/>
          </a:p>
          <a:p>
            <a:pPr algn="ctr"/>
            <a:r>
              <a:rPr lang="ja-JP" altLang="en-US" sz="1000" b="1" dirty="0"/>
              <a:t>開催</a:t>
            </a:r>
            <a:endParaRPr kumimoji="1" lang="ja-JP" altLang="en-US" sz="1000" b="1" dirty="0"/>
          </a:p>
        </p:txBody>
      </p:sp>
      <p:sp>
        <p:nvSpPr>
          <p:cNvPr id="2" name="テキスト ボックス 1"/>
          <p:cNvSpPr txBox="1"/>
          <p:nvPr/>
        </p:nvSpPr>
        <p:spPr>
          <a:xfrm>
            <a:off x="2777503" y="1181220"/>
            <a:ext cx="879802" cy="400110"/>
          </a:xfrm>
          <a:prstGeom prst="rect">
            <a:avLst/>
          </a:prstGeom>
          <a:solidFill>
            <a:srgbClr val="FFFF00"/>
          </a:solidFill>
          <a:ln w="28575" cmpd="dbl">
            <a:solidFill>
              <a:schemeClr val="tx1"/>
            </a:solidFill>
            <a:prstDash val="solid"/>
          </a:ln>
        </p:spPr>
        <p:txBody>
          <a:bodyPr wrap="square" rtlCol="0" anchor="ctr">
            <a:spAutoFit/>
          </a:bodyPr>
          <a:lstStyle/>
          <a:p>
            <a:pPr algn="ctr"/>
            <a:r>
              <a:rPr kumimoji="1" lang="ja-JP" altLang="en-US" sz="1000" dirty="0" smtClean="0"/>
              <a:t>追加公費の</a:t>
            </a:r>
            <a:endParaRPr kumimoji="1" lang="en-US" altLang="ja-JP" sz="1000" dirty="0" smtClean="0"/>
          </a:p>
          <a:p>
            <a:pPr algn="ctr"/>
            <a:r>
              <a:rPr kumimoji="1" lang="ja-JP" altLang="en-US" sz="1000" dirty="0" smtClean="0"/>
              <a:t>考え方提示</a:t>
            </a:r>
            <a:endParaRPr kumimoji="1" lang="ja-JP" altLang="en-US" sz="1000" dirty="0"/>
          </a:p>
        </p:txBody>
      </p:sp>
      <p:sp>
        <p:nvSpPr>
          <p:cNvPr id="54" name="正方形/長方形 53"/>
          <p:cNvSpPr/>
          <p:nvPr/>
        </p:nvSpPr>
        <p:spPr>
          <a:xfrm>
            <a:off x="920552" y="4976064"/>
            <a:ext cx="3330817" cy="546814"/>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en-US" altLang="ja-JP" sz="1000" dirty="0" smtClean="0"/>
              <a:t>【</a:t>
            </a:r>
            <a:r>
              <a:rPr lang="ja-JP" altLang="en-US" sz="1000" dirty="0" smtClean="0"/>
              <a:t>協議</a:t>
            </a:r>
            <a:r>
              <a:rPr lang="en-US" altLang="ja-JP" sz="1000" dirty="0" smtClean="0"/>
              <a:t>】</a:t>
            </a:r>
          </a:p>
          <a:p>
            <a:pPr algn="ctr"/>
            <a:r>
              <a:rPr lang="ja-JP" altLang="en-US" sz="1000" dirty="0" smtClean="0"/>
              <a:t>国保運営方針</a:t>
            </a:r>
            <a:endParaRPr lang="en-US" altLang="ja-JP" sz="1000" dirty="0" smtClean="0"/>
          </a:p>
          <a:p>
            <a:pPr algn="ctr"/>
            <a:r>
              <a:rPr lang="ja-JP" altLang="en-US" sz="1000" dirty="0" smtClean="0"/>
              <a:t>（素案の協議）</a:t>
            </a:r>
            <a:endParaRPr kumimoji="1" lang="ja-JP" altLang="en-US" sz="1000" dirty="0"/>
          </a:p>
        </p:txBody>
      </p:sp>
      <p:sp>
        <p:nvSpPr>
          <p:cNvPr id="56" name="正方形/長方形 55"/>
          <p:cNvSpPr/>
          <p:nvPr/>
        </p:nvSpPr>
        <p:spPr>
          <a:xfrm>
            <a:off x="5269388" y="4978071"/>
            <a:ext cx="1127323" cy="546814"/>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en-US" altLang="ja-JP" sz="1000" dirty="0" smtClean="0"/>
              <a:t>【</a:t>
            </a:r>
            <a:r>
              <a:rPr lang="ja-JP" altLang="en-US" sz="1000" dirty="0" smtClean="0"/>
              <a:t>協議</a:t>
            </a:r>
            <a:r>
              <a:rPr lang="en-US" altLang="ja-JP" sz="1000" dirty="0" smtClean="0"/>
              <a:t>】</a:t>
            </a:r>
          </a:p>
          <a:p>
            <a:pPr algn="ctr"/>
            <a:r>
              <a:rPr lang="ja-JP" altLang="en-US" sz="1000" dirty="0" smtClean="0"/>
              <a:t>運営方針</a:t>
            </a:r>
            <a:endParaRPr lang="en-US" altLang="ja-JP" sz="1000" dirty="0" smtClean="0"/>
          </a:p>
          <a:p>
            <a:pPr algn="ctr"/>
            <a:r>
              <a:rPr lang="ja-JP" altLang="en-US" sz="1000" dirty="0" smtClean="0"/>
              <a:t>（最終）</a:t>
            </a:r>
            <a:endParaRPr kumimoji="1" lang="ja-JP" altLang="en-US" sz="1000" dirty="0"/>
          </a:p>
        </p:txBody>
      </p:sp>
      <p:sp>
        <p:nvSpPr>
          <p:cNvPr id="57" name="テキスト ボックス 56"/>
          <p:cNvSpPr txBox="1"/>
          <p:nvPr/>
        </p:nvSpPr>
        <p:spPr>
          <a:xfrm>
            <a:off x="7866016" y="5881132"/>
            <a:ext cx="1211978"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（市町村）関係予算案</a:t>
            </a:r>
            <a:endParaRPr kumimoji="1" lang="ja-JP" altLang="en-US" sz="900" dirty="0"/>
          </a:p>
        </p:txBody>
      </p:sp>
      <p:sp>
        <p:nvSpPr>
          <p:cNvPr id="34" name="テキスト ボックス 2"/>
          <p:cNvSpPr txBox="1">
            <a:spLocks noChangeArrowheads="1"/>
          </p:cNvSpPr>
          <p:nvPr/>
        </p:nvSpPr>
        <p:spPr bwMode="auto">
          <a:xfrm>
            <a:off x="8928805" y="136138"/>
            <a:ext cx="809625" cy="307777"/>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spAutoFit/>
          </a:bodyPr>
          <a:lstStyle/>
          <a:p>
            <a:pPr marL="177800" indent="-177800" algn="ctr">
              <a:spcAft>
                <a:spcPts val="0"/>
              </a:spcAft>
            </a:pPr>
            <a:r>
              <a:rPr lang="ja-JP" altLang="en-US" sz="1400" kern="100" dirty="0" smtClean="0">
                <a:latin typeface="ＭＳ 明朝"/>
                <a:ea typeface="ＭＳ ゴシック"/>
                <a:cs typeface="Times New Roman"/>
              </a:rPr>
              <a:t>資料</a:t>
            </a:r>
            <a:r>
              <a:rPr lang="en-US" altLang="ja-JP" sz="1400" kern="100" dirty="0" smtClean="0">
                <a:latin typeface="ＭＳ 明朝"/>
                <a:ea typeface="ＭＳ ゴシック"/>
                <a:cs typeface="Times New Roman"/>
              </a:rPr>
              <a:t>16</a:t>
            </a:r>
            <a:endParaRPr lang="en-US" altLang="ja-JP" sz="1400" kern="100" dirty="0" smtClean="0">
              <a:latin typeface="ＭＳ 明朝"/>
              <a:ea typeface="ＭＳ ゴシック"/>
              <a:cs typeface="Times New Roman"/>
            </a:endParaRPr>
          </a:p>
        </p:txBody>
      </p:sp>
      <p:sp>
        <p:nvSpPr>
          <p:cNvPr id="35" name="テキスト ボックス 34"/>
          <p:cNvSpPr txBox="1"/>
          <p:nvPr/>
        </p:nvSpPr>
        <p:spPr>
          <a:xfrm>
            <a:off x="4860428" y="1181220"/>
            <a:ext cx="873209" cy="400110"/>
          </a:xfrm>
          <a:prstGeom prst="rect">
            <a:avLst/>
          </a:prstGeom>
          <a:solidFill>
            <a:srgbClr val="FFFF00"/>
          </a:solidFill>
          <a:ln w="28575" cmpd="dbl">
            <a:solidFill>
              <a:schemeClr val="tx1"/>
            </a:solidFill>
            <a:prstDash val="solid"/>
          </a:ln>
        </p:spPr>
        <p:txBody>
          <a:bodyPr wrap="square" rtlCol="0" anchor="ctr">
            <a:spAutoFit/>
          </a:bodyPr>
          <a:lstStyle/>
          <a:p>
            <a:pPr algn="ctr"/>
            <a:r>
              <a:rPr lang="en-US" altLang="ja-JP" sz="1000" dirty="0" smtClean="0"/>
              <a:t>R</a:t>
            </a:r>
            <a:r>
              <a:rPr lang="en-US" altLang="ja-JP" sz="1000" dirty="0"/>
              <a:t>3</a:t>
            </a:r>
            <a:r>
              <a:rPr kumimoji="1" lang="ja-JP" altLang="en-US" sz="1000" dirty="0" smtClean="0"/>
              <a:t>年度</a:t>
            </a:r>
            <a:endParaRPr kumimoji="1" lang="en-US" altLang="ja-JP" sz="1000" dirty="0" smtClean="0"/>
          </a:p>
          <a:p>
            <a:pPr algn="ctr"/>
            <a:r>
              <a:rPr kumimoji="1" lang="ja-JP" altLang="en-US" sz="1000" dirty="0" smtClean="0"/>
              <a:t>仮係数提示</a:t>
            </a:r>
            <a:endParaRPr kumimoji="1" lang="ja-JP" altLang="en-US" sz="1000" dirty="0"/>
          </a:p>
        </p:txBody>
      </p:sp>
      <p:sp>
        <p:nvSpPr>
          <p:cNvPr id="37" name="テキスト ボックス 36"/>
          <p:cNvSpPr txBox="1"/>
          <p:nvPr/>
        </p:nvSpPr>
        <p:spPr>
          <a:xfrm>
            <a:off x="5546006" y="1619235"/>
            <a:ext cx="886963" cy="400110"/>
          </a:xfrm>
          <a:prstGeom prst="rect">
            <a:avLst/>
          </a:prstGeom>
          <a:solidFill>
            <a:schemeClr val="bg1"/>
          </a:solidFill>
          <a:ln>
            <a:solidFill>
              <a:schemeClr val="tx1"/>
            </a:solidFill>
            <a:prstDash val="dash"/>
          </a:ln>
        </p:spPr>
        <p:txBody>
          <a:bodyPr wrap="square" rtlCol="0" anchor="ctr">
            <a:spAutoFit/>
          </a:bodyPr>
          <a:lstStyle/>
          <a:p>
            <a:pPr algn="ctr"/>
            <a:r>
              <a:rPr lang="en-US" altLang="ja-JP" sz="1000" dirty="0" smtClean="0"/>
              <a:t>R</a:t>
            </a:r>
            <a:r>
              <a:rPr lang="ja-JP" altLang="en-US" sz="1000" dirty="0"/>
              <a:t>３</a:t>
            </a:r>
            <a:r>
              <a:rPr kumimoji="1" lang="ja-JP" altLang="en-US" sz="1000" dirty="0" smtClean="0"/>
              <a:t>仮係数</a:t>
            </a:r>
            <a:endParaRPr kumimoji="1" lang="en-US" altLang="ja-JP" sz="1000" dirty="0" smtClean="0"/>
          </a:p>
          <a:p>
            <a:pPr algn="ctr"/>
            <a:r>
              <a:rPr kumimoji="1" lang="ja-JP" altLang="en-US" sz="1000" dirty="0" smtClean="0"/>
              <a:t>による</a:t>
            </a:r>
            <a:r>
              <a:rPr lang="ja-JP" altLang="en-US" sz="1000" dirty="0" smtClean="0"/>
              <a:t>試算</a:t>
            </a:r>
            <a:endParaRPr kumimoji="1" lang="ja-JP" altLang="en-US" sz="1000" dirty="0"/>
          </a:p>
        </p:txBody>
      </p:sp>
      <p:sp>
        <p:nvSpPr>
          <p:cNvPr id="39" name="正方形/長方形 38"/>
          <p:cNvSpPr/>
          <p:nvPr/>
        </p:nvSpPr>
        <p:spPr>
          <a:xfrm>
            <a:off x="133704" y="4493661"/>
            <a:ext cx="663073" cy="440452"/>
          </a:xfrm>
          <a:prstGeom prst="rect">
            <a:avLst/>
          </a:prstGeom>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t>調整会議</a:t>
            </a:r>
            <a:endParaRPr kumimoji="1" lang="en-US" altLang="ja-JP" sz="1000" b="1" dirty="0" smtClean="0"/>
          </a:p>
          <a:p>
            <a:pPr algn="ctr"/>
            <a:r>
              <a:rPr lang="ja-JP" altLang="en-US" sz="1000" b="1" dirty="0"/>
              <a:t>開催</a:t>
            </a:r>
            <a:endParaRPr kumimoji="1" lang="ja-JP" altLang="en-US" sz="1000" b="1" dirty="0"/>
          </a:p>
        </p:txBody>
      </p:sp>
      <p:sp>
        <p:nvSpPr>
          <p:cNvPr id="42" name="テキスト ボックス 41"/>
          <p:cNvSpPr txBox="1"/>
          <p:nvPr/>
        </p:nvSpPr>
        <p:spPr>
          <a:xfrm>
            <a:off x="6350025" y="1181220"/>
            <a:ext cx="879802" cy="400110"/>
          </a:xfrm>
          <a:prstGeom prst="rect">
            <a:avLst/>
          </a:prstGeom>
          <a:solidFill>
            <a:srgbClr val="FFFF00"/>
          </a:solidFill>
          <a:ln w="28575" cmpd="dbl">
            <a:solidFill>
              <a:schemeClr val="tx1"/>
            </a:solidFill>
            <a:prstDash val="solid"/>
          </a:ln>
        </p:spPr>
        <p:txBody>
          <a:bodyPr wrap="square" rtlCol="0" anchor="ctr">
            <a:spAutoFit/>
          </a:bodyPr>
          <a:lstStyle/>
          <a:p>
            <a:pPr algn="ctr"/>
            <a:r>
              <a:rPr lang="en-US" altLang="ja-JP" sz="1000" dirty="0" smtClean="0"/>
              <a:t>R</a:t>
            </a:r>
            <a:r>
              <a:rPr lang="en-US" altLang="ja-JP" sz="1000" dirty="0"/>
              <a:t>3</a:t>
            </a:r>
            <a:r>
              <a:rPr kumimoji="1" lang="ja-JP" altLang="en-US" sz="1000" dirty="0" smtClean="0"/>
              <a:t>年度</a:t>
            </a:r>
            <a:r>
              <a:rPr lang="ja-JP" altLang="en-US" sz="1000" dirty="0" smtClean="0"/>
              <a:t>確定</a:t>
            </a:r>
            <a:r>
              <a:rPr kumimoji="1" lang="ja-JP" altLang="en-US" sz="1000" dirty="0" smtClean="0"/>
              <a:t>係数提示</a:t>
            </a:r>
            <a:endParaRPr kumimoji="1" lang="ja-JP" altLang="en-US" sz="1000" dirty="0"/>
          </a:p>
        </p:txBody>
      </p:sp>
      <p:sp>
        <p:nvSpPr>
          <p:cNvPr id="43" name="テキスト ボックス 42"/>
          <p:cNvSpPr txBox="1"/>
          <p:nvPr/>
        </p:nvSpPr>
        <p:spPr>
          <a:xfrm>
            <a:off x="6714212" y="1599309"/>
            <a:ext cx="871542" cy="400110"/>
          </a:xfrm>
          <a:prstGeom prst="rect">
            <a:avLst/>
          </a:prstGeom>
          <a:solidFill>
            <a:schemeClr val="bg1"/>
          </a:solidFill>
          <a:ln>
            <a:solidFill>
              <a:schemeClr val="tx1"/>
            </a:solidFill>
            <a:prstDash val="dash"/>
          </a:ln>
        </p:spPr>
        <p:txBody>
          <a:bodyPr wrap="square" rtlCol="0" anchor="ctr">
            <a:spAutoFit/>
          </a:bodyPr>
          <a:lstStyle/>
          <a:p>
            <a:pPr algn="ctr"/>
            <a:r>
              <a:rPr lang="en-US" altLang="ja-JP" sz="1000" dirty="0" smtClean="0"/>
              <a:t>R</a:t>
            </a:r>
            <a:r>
              <a:rPr lang="en-US" altLang="ja-JP" sz="1000" dirty="0"/>
              <a:t>3</a:t>
            </a:r>
            <a:r>
              <a:rPr lang="ja-JP" altLang="en-US" sz="1000" dirty="0" smtClean="0"/>
              <a:t>確定係数</a:t>
            </a:r>
            <a:endParaRPr lang="en-US" altLang="ja-JP" sz="1000" dirty="0" smtClean="0"/>
          </a:p>
          <a:p>
            <a:pPr algn="ctr"/>
            <a:r>
              <a:rPr lang="ja-JP" altLang="en-US" sz="1000" dirty="0" smtClean="0"/>
              <a:t>による算定</a:t>
            </a:r>
            <a:endParaRPr kumimoji="1" lang="ja-JP" altLang="en-US" sz="1000" dirty="0"/>
          </a:p>
        </p:txBody>
      </p:sp>
      <p:sp>
        <p:nvSpPr>
          <p:cNvPr id="60" name="テキスト ボックス 59"/>
          <p:cNvSpPr txBox="1"/>
          <p:nvPr/>
        </p:nvSpPr>
        <p:spPr>
          <a:xfrm>
            <a:off x="6895722" y="2308012"/>
            <a:ext cx="1010386" cy="400110"/>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1000" dirty="0" smtClean="0"/>
              <a:t>納付金・</a:t>
            </a:r>
            <a:r>
              <a:rPr lang="ja-JP" altLang="en-US" sz="1000" dirty="0" smtClean="0"/>
              <a:t>標準</a:t>
            </a:r>
            <a:endParaRPr lang="en-US" altLang="ja-JP" sz="1000" dirty="0" smtClean="0"/>
          </a:p>
          <a:p>
            <a:pPr algn="ctr"/>
            <a:r>
              <a:rPr lang="ja-JP" altLang="en-US" sz="1000" dirty="0" smtClean="0"/>
              <a:t>保険料率確定</a:t>
            </a:r>
            <a:endParaRPr kumimoji="1" lang="ja-JP" altLang="en-US" sz="1000" dirty="0"/>
          </a:p>
        </p:txBody>
      </p:sp>
      <p:sp>
        <p:nvSpPr>
          <p:cNvPr id="61" name="テキスト ボックス 60"/>
          <p:cNvSpPr txBox="1"/>
          <p:nvPr/>
        </p:nvSpPr>
        <p:spPr>
          <a:xfrm>
            <a:off x="7511589" y="6228549"/>
            <a:ext cx="1010386" cy="369332"/>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900" dirty="0" smtClean="0"/>
              <a:t>（市町村）</a:t>
            </a:r>
            <a:endParaRPr kumimoji="1" lang="en-US" altLang="ja-JP" sz="900" dirty="0" smtClean="0"/>
          </a:p>
          <a:p>
            <a:pPr algn="ctr"/>
            <a:r>
              <a:rPr kumimoji="1" lang="ja-JP" altLang="en-US" sz="900" dirty="0" smtClean="0"/>
              <a:t>保険料率算定</a:t>
            </a:r>
            <a:endParaRPr kumimoji="1" lang="ja-JP" altLang="en-US" sz="900" dirty="0"/>
          </a:p>
        </p:txBody>
      </p:sp>
      <p:sp>
        <p:nvSpPr>
          <p:cNvPr id="62" name="テキスト ボックス 61"/>
          <p:cNvSpPr txBox="1"/>
          <p:nvPr/>
        </p:nvSpPr>
        <p:spPr>
          <a:xfrm>
            <a:off x="7861774" y="5524885"/>
            <a:ext cx="912023"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（府）予算案</a:t>
            </a:r>
            <a:endParaRPr kumimoji="1" lang="ja-JP" altLang="en-US" sz="900" dirty="0"/>
          </a:p>
        </p:txBody>
      </p:sp>
      <p:sp>
        <p:nvSpPr>
          <p:cNvPr id="10" name="角丸四角形 9"/>
          <p:cNvSpPr/>
          <p:nvPr/>
        </p:nvSpPr>
        <p:spPr>
          <a:xfrm>
            <a:off x="9201472" y="1999419"/>
            <a:ext cx="432048" cy="3997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次期運営方針施行</a:t>
            </a:r>
            <a:endParaRPr kumimoji="1" lang="ja-JP" altLang="en-US" dirty="0"/>
          </a:p>
        </p:txBody>
      </p:sp>
      <p:sp>
        <p:nvSpPr>
          <p:cNvPr id="64" name="正方形/長方形 63"/>
          <p:cNvSpPr/>
          <p:nvPr/>
        </p:nvSpPr>
        <p:spPr>
          <a:xfrm>
            <a:off x="6439550" y="4515351"/>
            <a:ext cx="663073" cy="440452"/>
          </a:xfrm>
          <a:prstGeom prst="rect">
            <a:avLst/>
          </a:prstGeom>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t>調整会議</a:t>
            </a:r>
            <a:endParaRPr kumimoji="1" lang="en-US" altLang="ja-JP" sz="1000" b="1" dirty="0" smtClean="0"/>
          </a:p>
          <a:p>
            <a:pPr algn="ctr"/>
            <a:r>
              <a:rPr lang="ja-JP" altLang="en-US" sz="1000" b="1" dirty="0"/>
              <a:t>開催</a:t>
            </a:r>
            <a:endParaRPr kumimoji="1" lang="ja-JP" altLang="en-US" sz="1000" b="1" dirty="0"/>
          </a:p>
        </p:txBody>
      </p:sp>
      <p:sp>
        <p:nvSpPr>
          <p:cNvPr id="65" name="正方形/長方形 64"/>
          <p:cNvSpPr/>
          <p:nvPr/>
        </p:nvSpPr>
        <p:spPr>
          <a:xfrm>
            <a:off x="6521247" y="4999919"/>
            <a:ext cx="499803" cy="541775"/>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kumimoji="1" lang="ja-JP" altLang="en-US" sz="1000" dirty="0" smtClean="0"/>
              <a:t>仮算定報告</a:t>
            </a:r>
            <a:endParaRPr kumimoji="1" lang="ja-JP" altLang="en-US" sz="1000" dirty="0"/>
          </a:p>
        </p:txBody>
      </p:sp>
      <p:sp>
        <p:nvSpPr>
          <p:cNvPr id="66" name="正方形/長方形 65"/>
          <p:cNvSpPr/>
          <p:nvPr/>
        </p:nvSpPr>
        <p:spPr>
          <a:xfrm>
            <a:off x="7935023" y="3683272"/>
            <a:ext cx="1016498" cy="48789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1000" dirty="0"/>
              <a:t>　</a:t>
            </a:r>
            <a:r>
              <a:rPr lang="ja-JP" altLang="en-US" sz="1000" dirty="0" smtClean="0"/>
              <a:t>納付金・標準保険料率等報告</a:t>
            </a:r>
            <a:endParaRPr kumimoji="1" lang="ja-JP" altLang="en-US" sz="1000" dirty="0"/>
          </a:p>
        </p:txBody>
      </p:sp>
      <p:sp>
        <p:nvSpPr>
          <p:cNvPr id="59" name="正方形/長方形 58"/>
          <p:cNvSpPr/>
          <p:nvPr/>
        </p:nvSpPr>
        <p:spPr>
          <a:xfrm>
            <a:off x="6777700" y="3099707"/>
            <a:ext cx="298061" cy="512974"/>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solidFill>
                  <a:schemeClr val="bg1"/>
                </a:solidFill>
              </a:rPr>
              <a:t>運協</a:t>
            </a:r>
            <a:endParaRPr kumimoji="1" lang="en-US" altLang="ja-JP" sz="1000" b="1" dirty="0" smtClean="0">
              <a:solidFill>
                <a:schemeClr val="bg1"/>
              </a:solidFill>
            </a:endParaRPr>
          </a:p>
          <a:p>
            <a:pPr algn="ctr"/>
            <a:r>
              <a:rPr kumimoji="1" lang="ja-JP" altLang="en-US" sz="1000" b="1" dirty="0" smtClean="0">
                <a:solidFill>
                  <a:schemeClr val="bg1"/>
                </a:solidFill>
              </a:rPr>
              <a:t>開催</a:t>
            </a:r>
            <a:endParaRPr kumimoji="1" lang="ja-JP" altLang="en-US" sz="1000" b="1" dirty="0">
              <a:solidFill>
                <a:schemeClr val="bg1"/>
              </a:solidFill>
            </a:endParaRPr>
          </a:p>
        </p:txBody>
      </p:sp>
      <p:sp>
        <p:nvSpPr>
          <p:cNvPr id="67" name="正方形/長方形 66"/>
          <p:cNvSpPr/>
          <p:nvPr/>
        </p:nvSpPr>
        <p:spPr>
          <a:xfrm>
            <a:off x="8627555" y="3075033"/>
            <a:ext cx="360079" cy="484135"/>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solidFill>
                  <a:schemeClr val="bg1"/>
                </a:solidFill>
              </a:rPr>
              <a:t>運協</a:t>
            </a:r>
            <a:endParaRPr kumimoji="1" lang="en-US" altLang="ja-JP" sz="1000" b="1" dirty="0" smtClean="0">
              <a:solidFill>
                <a:schemeClr val="bg1"/>
              </a:solidFill>
            </a:endParaRPr>
          </a:p>
          <a:p>
            <a:pPr algn="ctr"/>
            <a:r>
              <a:rPr kumimoji="1" lang="ja-JP" altLang="en-US" sz="1000" b="1" dirty="0" smtClean="0">
                <a:solidFill>
                  <a:schemeClr val="bg1"/>
                </a:solidFill>
              </a:rPr>
              <a:t>開催</a:t>
            </a:r>
            <a:endParaRPr kumimoji="1" lang="ja-JP" altLang="en-US" sz="1000" b="1" dirty="0">
              <a:solidFill>
                <a:schemeClr val="bg1"/>
              </a:solidFill>
            </a:endParaRPr>
          </a:p>
        </p:txBody>
      </p:sp>
      <p:sp>
        <p:nvSpPr>
          <p:cNvPr id="68" name="正方形/長方形 67"/>
          <p:cNvSpPr/>
          <p:nvPr/>
        </p:nvSpPr>
        <p:spPr>
          <a:xfrm>
            <a:off x="3882274" y="3057195"/>
            <a:ext cx="360079" cy="519810"/>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000" b="1" dirty="0" smtClean="0">
                <a:solidFill>
                  <a:schemeClr val="bg1"/>
                </a:solidFill>
              </a:rPr>
              <a:t>運協</a:t>
            </a:r>
            <a:endParaRPr kumimoji="1" lang="en-US" altLang="ja-JP" sz="1000" b="1" dirty="0" smtClean="0">
              <a:solidFill>
                <a:schemeClr val="bg1"/>
              </a:solidFill>
            </a:endParaRPr>
          </a:p>
          <a:p>
            <a:pPr algn="ctr"/>
            <a:r>
              <a:rPr kumimoji="1" lang="ja-JP" altLang="en-US" sz="1000" b="1" dirty="0" smtClean="0">
                <a:solidFill>
                  <a:schemeClr val="bg1"/>
                </a:solidFill>
              </a:rPr>
              <a:t>開催</a:t>
            </a:r>
            <a:endParaRPr kumimoji="1" lang="ja-JP" altLang="en-US" sz="1000" b="1" dirty="0">
              <a:solidFill>
                <a:schemeClr val="bg1"/>
              </a:solidFill>
            </a:endParaRPr>
          </a:p>
        </p:txBody>
      </p:sp>
    </p:spTree>
    <p:extLst>
      <p:ext uri="{BB962C8B-B14F-4D97-AF65-F5344CB8AC3E}">
        <p14:creationId xmlns:p14="http://schemas.microsoft.com/office/powerpoint/2010/main" val="41278456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p:spPr>
        <p:txBody>
          <a:bodyPr>
            <a:normAutofit/>
          </a:bodyPr>
          <a:lstStyle/>
          <a:p>
            <a:r>
              <a:rPr lang="en-US" altLang="ja-JP" sz="1600" dirty="0" smtClean="0"/>
              <a:t>【</a:t>
            </a:r>
            <a:r>
              <a:rPr lang="ja-JP" altLang="en-US" sz="1600" dirty="0" smtClean="0"/>
              <a:t>参　考</a:t>
            </a:r>
            <a:r>
              <a:rPr lang="en-US" altLang="ja-JP" sz="1600" dirty="0" smtClean="0"/>
              <a:t>】</a:t>
            </a:r>
            <a:r>
              <a:rPr lang="ja-JP" altLang="en-US" sz="1600" dirty="0" smtClean="0"/>
              <a:t>　</a:t>
            </a:r>
            <a:r>
              <a:rPr kumimoji="1" lang="ja-JP" altLang="en-US" sz="1600" dirty="0" smtClean="0"/>
              <a:t>国民健康保険法（抜粋）</a:t>
            </a:r>
            <a:endParaRPr kumimoji="1" lang="ja-JP" altLang="en-US" sz="1600" dirty="0"/>
          </a:p>
        </p:txBody>
      </p:sp>
      <p:sp>
        <p:nvSpPr>
          <p:cNvPr id="4" name="縦書きテキスト プレースホルダー 3"/>
          <p:cNvSpPr>
            <a:spLocks noGrp="1"/>
          </p:cNvSpPr>
          <p:nvPr>
            <p:ph type="body" orient="vert" idx="1"/>
          </p:nvPr>
        </p:nvSpPr>
        <p:spPr>
          <a:xfrm>
            <a:off x="272480" y="692696"/>
            <a:ext cx="9361040" cy="6048672"/>
          </a:xfrm>
        </p:spPr>
        <p:txBody>
          <a:bodyPr vert="horz">
            <a:normAutofit lnSpcReduction="10000"/>
          </a:bodyPr>
          <a:lstStyle/>
          <a:p>
            <a:pPr marL="0" indent="0">
              <a:buNone/>
            </a:pPr>
            <a:r>
              <a:rPr lang="ja-JP" altLang="en-US" sz="1100" dirty="0"/>
              <a:t>（国民健康保険事業の運営に関する協議会）</a:t>
            </a:r>
          </a:p>
          <a:p>
            <a:pPr marL="0" indent="0">
              <a:buNone/>
            </a:pPr>
            <a:r>
              <a:rPr lang="ja-JP" altLang="en-US" sz="1100" dirty="0" smtClean="0"/>
              <a:t>第十一条</a:t>
            </a:r>
            <a:r>
              <a:rPr lang="ja-JP" altLang="en-US" sz="1100" dirty="0"/>
              <a:t>　国民健康保険事業の運営に関する事項（この法律の定めるところにより都道府県が処理することとされている事務に係るものであつて、</a:t>
            </a:r>
            <a:r>
              <a:rPr lang="ja-JP" altLang="en-US" sz="1100" dirty="0" smtClean="0"/>
              <a:t>第七十五</a:t>
            </a:r>
            <a:endParaRPr lang="en-US" altLang="ja-JP" sz="1100" dirty="0" smtClean="0"/>
          </a:p>
          <a:p>
            <a:pPr marL="0" indent="0">
              <a:buNone/>
            </a:pPr>
            <a:r>
              <a:rPr lang="ja-JP" altLang="en-US" sz="1100" dirty="0"/>
              <a:t>　</a:t>
            </a:r>
            <a:r>
              <a:rPr lang="ja-JP" altLang="en-US" sz="1100" dirty="0" smtClean="0"/>
              <a:t>条</a:t>
            </a:r>
            <a:r>
              <a:rPr lang="ja-JP" altLang="en-US" sz="1100" dirty="0"/>
              <a:t>の七第一項の規定による国民健康保険事業費納付金の徴収、第八十二条の二第一項の規定による都道府県国民健康保険運営方針</a:t>
            </a:r>
            <a:r>
              <a:rPr lang="ja-JP" altLang="en-US" sz="1100" dirty="0" smtClean="0"/>
              <a:t>の作成</a:t>
            </a:r>
            <a:r>
              <a:rPr lang="ja-JP" altLang="en-US" sz="1100" dirty="0"/>
              <a:t>その他の</a:t>
            </a:r>
            <a:r>
              <a:rPr lang="ja-JP" altLang="en-US" sz="1100" dirty="0" smtClean="0"/>
              <a:t>重</a:t>
            </a:r>
            <a:endParaRPr lang="en-US" altLang="ja-JP" sz="1100" dirty="0" smtClean="0"/>
          </a:p>
          <a:p>
            <a:pPr marL="0" indent="0">
              <a:buNone/>
            </a:pPr>
            <a:r>
              <a:rPr lang="ja-JP" altLang="en-US" sz="1100" dirty="0"/>
              <a:t>　</a:t>
            </a:r>
            <a:r>
              <a:rPr lang="ja-JP" altLang="en-US" sz="1100" dirty="0" smtClean="0"/>
              <a:t>要事項</a:t>
            </a:r>
            <a:r>
              <a:rPr lang="ja-JP" altLang="en-US" sz="1100" dirty="0"/>
              <a:t>に限る。）を審議させるため、都道府県に都道府県の国民健康保険事業の運営に関する協議会を置く。</a:t>
            </a:r>
          </a:p>
          <a:p>
            <a:pPr marL="0" indent="0" algn="ctr">
              <a:buNone/>
            </a:pPr>
            <a:r>
              <a:rPr lang="ja-JP" altLang="en-US" sz="1100" dirty="0" smtClean="0"/>
              <a:t>（以下略）</a:t>
            </a:r>
            <a:endParaRPr lang="en-US" altLang="ja-JP" sz="1100" dirty="0" smtClean="0"/>
          </a:p>
          <a:p>
            <a:pPr marL="0" indent="0">
              <a:buNone/>
            </a:pPr>
            <a:r>
              <a:rPr lang="ja-JP" altLang="en-US" sz="1100" dirty="0" smtClean="0"/>
              <a:t>（</a:t>
            </a:r>
            <a:r>
              <a:rPr lang="ja-JP" altLang="en-US" sz="1100" dirty="0"/>
              <a:t>都道府県国民健康保険運営方針）</a:t>
            </a:r>
          </a:p>
          <a:p>
            <a:pPr marL="0" indent="0">
              <a:buNone/>
            </a:pPr>
            <a:r>
              <a:rPr lang="ja-JP" altLang="en-US" sz="1100" dirty="0" smtClean="0"/>
              <a:t>　第八十二条</a:t>
            </a:r>
            <a:r>
              <a:rPr lang="ja-JP" altLang="en-US" sz="1100" dirty="0"/>
              <a:t>の二　都道府県は、都道府県等が行う国民健康保険の安定的な財政運営並びに当該都道府県内の市町村の国民健康保険事業の</a:t>
            </a:r>
            <a:r>
              <a:rPr lang="ja-JP" altLang="en-US" sz="1100" dirty="0" smtClean="0"/>
              <a:t>広域的及び</a:t>
            </a:r>
            <a:endParaRPr lang="en-US" altLang="ja-JP" sz="1100" dirty="0" smtClean="0"/>
          </a:p>
          <a:p>
            <a:pPr marL="0" indent="0">
              <a:buNone/>
            </a:pPr>
            <a:r>
              <a:rPr lang="ja-JP" altLang="en-US" sz="1100" dirty="0"/>
              <a:t>　</a:t>
            </a:r>
            <a:r>
              <a:rPr lang="ja-JP" altLang="en-US" sz="1100" dirty="0" smtClean="0"/>
              <a:t>　効率的</a:t>
            </a:r>
            <a:r>
              <a:rPr lang="ja-JP" altLang="en-US" sz="1100" dirty="0"/>
              <a:t>な運営の推進を図るため、都道府県及び当該都道府県内の市町村の国民健康保険事業の運営に関する方針（以下「都道府県</a:t>
            </a:r>
            <a:r>
              <a:rPr lang="ja-JP" altLang="en-US" sz="1100" dirty="0" smtClean="0"/>
              <a:t>国民健康</a:t>
            </a:r>
            <a:r>
              <a:rPr lang="ja-JP" altLang="en-US" sz="1100" dirty="0"/>
              <a:t>保険</a:t>
            </a:r>
            <a:r>
              <a:rPr lang="ja-JP" altLang="en-US" sz="1100" dirty="0" smtClean="0"/>
              <a:t>運営</a:t>
            </a:r>
            <a:endParaRPr lang="en-US" altLang="ja-JP" sz="1100" dirty="0" smtClean="0"/>
          </a:p>
          <a:p>
            <a:pPr marL="0" indent="0">
              <a:buNone/>
            </a:pPr>
            <a:r>
              <a:rPr lang="ja-JP" altLang="en-US" sz="1100" dirty="0"/>
              <a:t>　</a:t>
            </a:r>
            <a:r>
              <a:rPr lang="ja-JP" altLang="en-US" sz="1100" dirty="0" smtClean="0"/>
              <a:t>　方針</a:t>
            </a:r>
            <a:r>
              <a:rPr lang="ja-JP" altLang="en-US" sz="1100" dirty="0"/>
              <a:t>」という。）を定めるものとする。</a:t>
            </a:r>
          </a:p>
          <a:p>
            <a:pPr marL="0" indent="0">
              <a:buNone/>
            </a:pPr>
            <a:r>
              <a:rPr lang="ja-JP" altLang="en-US" sz="1100" dirty="0" smtClean="0"/>
              <a:t>　２</a:t>
            </a:r>
            <a:r>
              <a:rPr lang="ja-JP" altLang="en-US" sz="1100" dirty="0"/>
              <a:t>　都道府県国民健康保険運営方針においては、次に掲げる事項を定めるものとする。</a:t>
            </a:r>
          </a:p>
          <a:p>
            <a:pPr marL="0" indent="0">
              <a:buNone/>
            </a:pPr>
            <a:r>
              <a:rPr lang="ja-JP" altLang="en-US" sz="1100" dirty="0"/>
              <a:t>　</a:t>
            </a:r>
            <a:r>
              <a:rPr lang="ja-JP" altLang="en-US" sz="1100" dirty="0" smtClean="0"/>
              <a:t>　一</a:t>
            </a:r>
            <a:r>
              <a:rPr lang="ja-JP" altLang="en-US" sz="1100" dirty="0"/>
              <a:t>　国民健康保険の医療に要する費用及び財政の見通し</a:t>
            </a:r>
          </a:p>
          <a:p>
            <a:pPr marL="0" indent="0">
              <a:buNone/>
            </a:pPr>
            <a:r>
              <a:rPr lang="ja-JP" altLang="en-US" sz="1100" dirty="0" smtClean="0"/>
              <a:t>　　二</a:t>
            </a:r>
            <a:r>
              <a:rPr lang="ja-JP" altLang="en-US" sz="1100" dirty="0"/>
              <a:t>　当該都道府県内の市町村における保険料の標準的な算定方法に関する事項</a:t>
            </a:r>
          </a:p>
          <a:p>
            <a:pPr marL="0" indent="0">
              <a:buNone/>
            </a:pPr>
            <a:r>
              <a:rPr lang="ja-JP" altLang="en-US" sz="1100" dirty="0" smtClean="0"/>
              <a:t>　　三</a:t>
            </a:r>
            <a:r>
              <a:rPr lang="ja-JP" altLang="en-US" sz="1100" dirty="0"/>
              <a:t>　当該都道府県内の市町村における保険料の徴収の適正な実施に関する事項</a:t>
            </a:r>
          </a:p>
          <a:p>
            <a:pPr marL="0" indent="0">
              <a:buNone/>
            </a:pPr>
            <a:r>
              <a:rPr lang="ja-JP" altLang="en-US" sz="1100" dirty="0" smtClean="0"/>
              <a:t>　　四</a:t>
            </a:r>
            <a:r>
              <a:rPr lang="ja-JP" altLang="en-US" sz="1100" dirty="0"/>
              <a:t>　当該都道府県内の市町村における保険給付の適正な実施に関する事項</a:t>
            </a:r>
          </a:p>
          <a:p>
            <a:pPr marL="0" indent="0">
              <a:buNone/>
            </a:pPr>
            <a:r>
              <a:rPr lang="ja-JP" altLang="en-US" sz="1100" dirty="0" smtClean="0"/>
              <a:t>　３</a:t>
            </a:r>
            <a:r>
              <a:rPr lang="ja-JP" altLang="en-US" sz="1100" dirty="0"/>
              <a:t>　都道府県国民健康保険運営方針においては、前項に規定する事項のほか、おおむね次に掲げる事項を定めるものとする。</a:t>
            </a:r>
          </a:p>
          <a:p>
            <a:pPr marL="0" indent="0">
              <a:buNone/>
            </a:pPr>
            <a:r>
              <a:rPr lang="ja-JP" altLang="en-US" sz="1100" dirty="0" smtClean="0"/>
              <a:t>　　一</a:t>
            </a:r>
            <a:r>
              <a:rPr lang="ja-JP" altLang="en-US" sz="1100" dirty="0"/>
              <a:t>　医療に要する費用の適正化の取組に関する</a:t>
            </a:r>
            <a:r>
              <a:rPr lang="ja-JP" altLang="en-US" sz="1100" dirty="0" smtClean="0"/>
              <a:t>事項</a:t>
            </a:r>
          </a:p>
          <a:p>
            <a:pPr marL="0" indent="0">
              <a:buNone/>
            </a:pPr>
            <a:r>
              <a:rPr lang="ja-JP" altLang="en-US" sz="1100" dirty="0" smtClean="0"/>
              <a:t>　　二　当該都道府県内の市町村の国民健康保険事業の広域的及び効率的な運営の推進に関する事項</a:t>
            </a:r>
          </a:p>
          <a:p>
            <a:pPr marL="0" indent="0">
              <a:buNone/>
            </a:pPr>
            <a:r>
              <a:rPr lang="ja-JP" altLang="en-US" sz="1100" dirty="0" smtClean="0"/>
              <a:t>　　三</a:t>
            </a:r>
            <a:r>
              <a:rPr lang="ja-JP" altLang="en-US" sz="1100" dirty="0"/>
              <a:t>　保健医療サービス及び福祉サービスに関する施策その他の関連施策との連携に関する事項</a:t>
            </a:r>
          </a:p>
          <a:p>
            <a:pPr marL="0" indent="0">
              <a:buNone/>
            </a:pPr>
            <a:r>
              <a:rPr lang="ja-JP" altLang="en-US" sz="1100" dirty="0" smtClean="0"/>
              <a:t>　　四</a:t>
            </a:r>
            <a:r>
              <a:rPr lang="ja-JP" altLang="en-US" sz="1100" dirty="0"/>
              <a:t>　前項各号（第一号を除く。）及び前三号に掲げる事項の実施のために必要な関係市町村相互間の連絡調整その他都道府県が必要と認める</a:t>
            </a:r>
            <a:r>
              <a:rPr lang="ja-JP" altLang="en-US" sz="1100" dirty="0" smtClean="0"/>
              <a:t>事項</a:t>
            </a:r>
            <a:endParaRPr lang="ja-JP" altLang="en-US" sz="1100" dirty="0"/>
          </a:p>
          <a:p>
            <a:pPr marL="0" indent="0">
              <a:buNone/>
            </a:pPr>
            <a:r>
              <a:rPr lang="ja-JP" altLang="en-US" sz="1100" dirty="0" smtClean="0"/>
              <a:t>　４</a:t>
            </a:r>
            <a:r>
              <a:rPr lang="ja-JP" altLang="en-US" sz="1100" dirty="0"/>
              <a:t>　都道府県は、当該都道府県内の市町村のうち、当該市町村における医療に要する費用の額が厚生労働省令で定めるところにより被保険者の</a:t>
            </a:r>
            <a:r>
              <a:rPr lang="ja-JP" altLang="en-US" sz="1100" dirty="0" smtClean="0"/>
              <a:t>数及び年</a:t>
            </a:r>
            <a:endParaRPr lang="en-US" altLang="ja-JP" sz="1100" dirty="0" smtClean="0"/>
          </a:p>
          <a:p>
            <a:pPr marL="0" indent="0">
              <a:buNone/>
            </a:pPr>
            <a:r>
              <a:rPr lang="ja-JP" altLang="en-US" sz="1100" dirty="0"/>
              <a:t>　</a:t>
            </a:r>
            <a:r>
              <a:rPr lang="ja-JP" altLang="en-US" sz="1100" dirty="0" smtClean="0"/>
              <a:t>　齢</a:t>
            </a:r>
            <a:r>
              <a:rPr lang="ja-JP" altLang="en-US" sz="1100" dirty="0"/>
              <a:t>階層別の分布状況その他の事情を勘案してもなお著しく多額であると認められるものがある場合には、その定める都道府県国民健康</a:t>
            </a:r>
            <a:r>
              <a:rPr lang="ja-JP" altLang="en-US" sz="1100" dirty="0" smtClean="0"/>
              <a:t>保険</a:t>
            </a:r>
            <a:r>
              <a:rPr lang="ja-JP" altLang="en-US" sz="1100" dirty="0"/>
              <a:t>運営方針</a:t>
            </a:r>
            <a:r>
              <a:rPr lang="ja-JP" altLang="en-US" sz="1100" dirty="0" smtClean="0"/>
              <a:t>に</a:t>
            </a:r>
            <a:endParaRPr lang="en-US" altLang="ja-JP" sz="1100" dirty="0" smtClean="0"/>
          </a:p>
          <a:p>
            <a:pPr marL="0" indent="0">
              <a:buNone/>
            </a:pPr>
            <a:r>
              <a:rPr lang="ja-JP" altLang="en-US" sz="1100" dirty="0"/>
              <a:t>　</a:t>
            </a:r>
            <a:r>
              <a:rPr lang="ja-JP" altLang="en-US" sz="1100" dirty="0" smtClean="0"/>
              <a:t>　おいて</a:t>
            </a:r>
            <a:r>
              <a:rPr lang="ja-JP" altLang="en-US" sz="1100" dirty="0"/>
              <a:t>、前項第一号に掲げる事項として医療に要する費用の適正化その他の必要な措置を定めるよう努めるものとする。</a:t>
            </a:r>
          </a:p>
          <a:p>
            <a:pPr marL="0" indent="0">
              <a:buNone/>
            </a:pPr>
            <a:r>
              <a:rPr lang="ja-JP" altLang="en-US" sz="1100" dirty="0" smtClean="0"/>
              <a:t>　５</a:t>
            </a:r>
            <a:r>
              <a:rPr lang="ja-JP" altLang="en-US" sz="1100" dirty="0"/>
              <a:t>　都道府県国民健康保険運営方針は、高齢者の医療の確保に関する法律第九条第一項に規定する都道府県医療費適正化計画との整合性の</a:t>
            </a:r>
            <a:r>
              <a:rPr lang="ja-JP" altLang="en-US" sz="1100" dirty="0" smtClean="0"/>
              <a:t>確保</a:t>
            </a:r>
            <a:r>
              <a:rPr lang="ja-JP" altLang="en-US" sz="1100" dirty="0"/>
              <a:t>が</a:t>
            </a:r>
            <a:r>
              <a:rPr lang="ja-JP" altLang="en-US" sz="1100" dirty="0" smtClean="0"/>
              <a:t>図</a:t>
            </a:r>
            <a:endParaRPr lang="en-US" altLang="ja-JP" sz="1100" dirty="0" smtClean="0"/>
          </a:p>
          <a:p>
            <a:pPr marL="0" indent="0">
              <a:buNone/>
            </a:pPr>
            <a:r>
              <a:rPr lang="ja-JP" altLang="en-US" sz="1100" dirty="0"/>
              <a:t>　</a:t>
            </a:r>
            <a:r>
              <a:rPr lang="ja-JP" altLang="en-US" sz="1100" dirty="0" smtClean="0"/>
              <a:t>　ら</a:t>
            </a:r>
            <a:r>
              <a:rPr lang="ja-JP" altLang="en-US" sz="1100" dirty="0" err="1" smtClean="0"/>
              <a:t>れた</a:t>
            </a:r>
            <a:r>
              <a:rPr lang="ja-JP" altLang="en-US" sz="1100" dirty="0"/>
              <a:t>ものでなければならない。</a:t>
            </a:r>
          </a:p>
          <a:p>
            <a:pPr marL="0" indent="0">
              <a:buNone/>
            </a:pPr>
            <a:r>
              <a:rPr lang="ja-JP" altLang="en-US" sz="1100" dirty="0" smtClean="0"/>
              <a:t>　６</a:t>
            </a:r>
            <a:r>
              <a:rPr lang="ja-JP" altLang="en-US" sz="1100" dirty="0"/>
              <a:t>　都道府県は、都道府県国民健康保険運営方針を定め、又はこれを変更しようとするときは、あらかじめ、当該都道府県内</a:t>
            </a:r>
            <a:r>
              <a:rPr lang="ja-JP" altLang="en-US" sz="1100" dirty="0" smtClean="0"/>
              <a:t>の市町村の意見</a:t>
            </a:r>
            <a:r>
              <a:rPr lang="ja-JP" altLang="en-US" sz="1100" dirty="0"/>
              <a:t>を</a:t>
            </a:r>
            <a:r>
              <a:rPr lang="ja-JP" altLang="en-US" sz="1100" dirty="0" err="1" smtClean="0"/>
              <a:t>聴かな</a:t>
            </a:r>
            <a:r>
              <a:rPr lang="ja-JP" altLang="en-US" sz="1100" dirty="0" smtClean="0"/>
              <a:t>けれ</a:t>
            </a:r>
            <a:endParaRPr lang="en-US" altLang="ja-JP" sz="1100" dirty="0" smtClean="0"/>
          </a:p>
          <a:p>
            <a:pPr marL="0" indent="0">
              <a:buNone/>
            </a:pPr>
            <a:r>
              <a:rPr lang="ja-JP" altLang="en-US" sz="1100" dirty="0"/>
              <a:t>　</a:t>
            </a:r>
            <a:r>
              <a:rPr lang="ja-JP" altLang="en-US" sz="1100" dirty="0" smtClean="0"/>
              <a:t>　</a:t>
            </a:r>
            <a:r>
              <a:rPr lang="ja-JP" altLang="en-US" sz="1100" dirty="0" err="1" smtClean="0"/>
              <a:t>ば</a:t>
            </a:r>
            <a:r>
              <a:rPr lang="ja-JP" altLang="en-US" sz="1100" dirty="0"/>
              <a:t>ならない。</a:t>
            </a:r>
          </a:p>
          <a:p>
            <a:pPr marL="0" indent="0">
              <a:buNone/>
            </a:pPr>
            <a:r>
              <a:rPr lang="ja-JP" altLang="en-US" sz="1100" dirty="0" smtClean="0"/>
              <a:t>　７</a:t>
            </a:r>
            <a:r>
              <a:rPr lang="ja-JP" altLang="en-US" sz="1100" dirty="0"/>
              <a:t>　都道府県は、都道府県国民健康保険運営方針を定め、又はこれを変更したときは、遅滞なく、これを公表するよう努めるものとする。</a:t>
            </a:r>
          </a:p>
          <a:p>
            <a:pPr marL="0" indent="0">
              <a:buNone/>
            </a:pPr>
            <a:r>
              <a:rPr lang="ja-JP" altLang="en-US" sz="1100" dirty="0" smtClean="0"/>
              <a:t>　８</a:t>
            </a:r>
            <a:r>
              <a:rPr lang="ja-JP" altLang="en-US" sz="1100" dirty="0"/>
              <a:t>　市町村は、都道府県国民健康保険運営方針を踏まえた国民健康保険の事務の実施に努めるものとする。</a:t>
            </a:r>
          </a:p>
          <a:p>
            <a:pPr marL="0" indent="0">
              <a:buNone/>
            </a:pPr>
            <a:r>
              <a:rPr lang="ja-JP" altLang="en-US" sz="1100" dirty="0" smtClean="0"/>
              <a:t>　９</a:t>
            </a:r>
            <a:r>
              <a:rPr lang="ja-JP" altLang="en-US" sz="1100" dirty="0"/>
              <a:t>　都道府県は、都道府県国民健康保険運営方針の作成及び都道府県国民健康保険運営方針に定める施策の実施に関して必要があると認める</a:t>
            </a:r>
            <a:r>
              <a:rPr lang="ja-JP" altLang="en-US" sz="1100" dirty="0" smtClean="0"/>
              <a:t>とき</a:t>
            </a:r>
            <a:r>
              <a:rPr lang="ja-JP" altLang="en-US" sz="1100" dirty="0"/>
              <a:t>は、</a:t>
            </a:r>
            <a:r>
              <a:rPr lang="ja-JP" altLang="en-US" sz="1100" dirty="0" smtClean="0"/>
              <a:t>国</a:t>
            </a:r>
            <a:endParaRPr lang="en-US" altLang="ja-JP" sz="1100" dirty="0" smtClean="0"/>
          </a:p>
          <a:p>
            <a:pPr marL="0" indent="0">
              <a:buNone/>
            </a:pPr>
            <a:r>
              <a:rPr lang="ja-JP" altLang="en-US" sz="1100" dirty="0"/>
              <a:t>　</a:t>
            </a:r>
            <a:r>
              <a:rPr lang="ja-JP" altLang="en-US" sz="1100" dirty="0" smtClean="0"/>
              <a:t>　民</a:t>
            </a:r>
            <a:r>
              <a:rPr lang="ja-JP" altLang="en-US" sz="1100" dirty="0"/>
              <a:t>健康保険団体連合会その他の関係者に対して必要な協力を求めることができる</a:t>
            </a:r>
            <a:r>
              <a:rPr lang="ja-JP" altLang="en-US" sz="1100" dirty="0" smtClean="0"/>
              <a:t>。</a:t>
            </a:r>
            <a:endParaRPr kumimoji="1" lang="ja-JP" altLang="en-US" sz="1100" dirty="0"/>
          </a:p>
        </p:txBody>
      </p:sp>
    </p:spTree>
    <p:extLst>
      <p:ext uri="{BB962C8B-B14F-4D97-AF65-F5344CB8AC3E}">
        <p14:creationId xmlns:p14="http://schemas.microsoft.com/office/powerpoint/2010/main" val="25920264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TotalTime>
  <Words>184</Words>
  <Application>Microsoft Office PowerPoint</Application>
  <PresentationFormat>A4 210 x 297 mm</PresentationFormat>
  <Paragraphs>114</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HGS創英角ｺﾞｼｯｸUB</vt:lpstr>
      <vt:lpstr>ＭＳ Ｐゴシック</vt:lpstr>
      <vt:lpstr>ＭＳ ゴシック</vt:lpstr>
      <vt:lpstr>ＭＳ 明朝</vt:lpstr>
      <vt:lpstr>Arial</vt:lpstr>
      <vt:lpstr>Calibri</vt:lpstr>
      <vt:lpstr>Times New Roman</vt:lpstr>
      <vt:lpstr>Office ​​テーマ</vt:lpstr>
      <vt:lpstr>PowerPoint プレゼンテーション</vt:lpstr>
      <vt:lpstr>【参　考】　国民健康保険法（抜粋）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阪口　功一</cp:lastModifiedBy>
  <cp:revision>118</cp:revision>
  <cp:lastPrinted>2019-12-04T06:52:10Z</cp:lastPrinted>
  <dcterms:created xsi:type="dcterms:W3CDTF">2016-06-28T04:38:26Z</dcterms:created>
  <dcterms:modified xsi:type="dcterms:W3CDTF">2020-03-24T06:56:53Z</dcterms:modified>
</cp:coreProperties>
</file>