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57" r:id="rId2"/>
  </p:sldIdLst>
  <p:sldSz cx="12801600" cy="9601200" type="A3"/>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101" autoAdjust="0"/>
  </p:normalViewPr>
  <p:slideViewPr>
    <p:cSldViewPr snapToGrid="0">
      <p:cViewPr varScale="1">
        <p:scale>
          <a:sx n="49" d="100"/>
          <a:sy n="49" d="100"/>
        </p:scale>
        <p:origin x="144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solidFill>
                <a:latin typeface="ＭＳ Ｐゴシック" panose="020B0600070205080204" pitchFamily="50" charset="-128"/>
                <a:ea typeface="ＭＳ Ｐゴシック" panose="020B0600070205080204" pitchFamily="50" charset="-128"/>
                <a:cs typeface="+mn-cs"/>
              </a:defRPr>
            </a:pPr>
            <a:r>
              <a:rPr lang="ja-JP" altLang="en-US" sz="800" b="0" dirty="0" smtClean="0">
                <a:solidFill>
                  <a:schemeClr val="tx1"/>
                </a:solidFill>
                <a:latin typeface="ＭＳ Ｐゴシック" panose="020B0600070205080204" pitchFamily="50" charset="-128"/>
                <a:ea typeface="ＭＳ Ｐゴシック" panose="020B0600070205080204" pitchFamily="50" charset="-128"/>
              </a:rPr>
              <a:t>（総診療費に占める割合）　</a:t>
            </a:r>
            <a:endParaRPr lang="zh-TW" altLang="en-US" sz="800" b="0" dirty="0">
              <a:solidFill>
                <a:schemeClr val="tx1"/>
              </a:solidFill>
              <a:latin typeface="ＭＳ Ｐゴシック" panose="020B0600070205080204" pitchFamily="50" charset="-128"/>
              <a:ea typeface="ＭＳ Ｐゴシック" panose="020B0600070205080204" pitchFamily="50" charset="-128"/>
            </a:endParaRPr>
          </a:p>
        </c:rich>
      </c:tx>
      <c:layout>
        <c:manualLayout>
          <c:xMode val="edge"/>
          <c:yMode val="edge"/>
          <c:x val="0.55674350067776912"/>
          <c:y val="0.13308798164775087"/>
        </c:manualLayout>
      </c:layout>
      <c:overlay val="0"/>
      <c:spPr>
        <a:noFill/>
        <a:ln>
          <a:noFill/>
        </a:ln>
        <a:effectLst/>
      </c:spPr>
      <c:txPr>
        <a:bodyPr rot="0" spcFirstLastPara="1" vertOverflow="ellipsis" vert="horz" wrap="square" anchor="ctr" anchorCtr="1"/>
        <a:lstStyle/>
        <a:p>
          <a:pPr>
            <a:defRPr sz="800" b="0" i="0" u="none" strike="noStrike" kern="1200" spc="0" baseline="0">
              <a:solidFill>
                <a:schemeClr val="tx1"/>
              </a:solidFill>
              <a:latin typeface="ＭＳ Ｐゴシック" panose="020B0600070205080204" pitchFamily="50" charset="-128"/>
              <a:ea typeface="ＭＳ Ｐゴシック" panose="020B0600070205080204" pitchFamily="50" charset="-128"/>
              <a:cs typeface="+mn-cs"/>
            </a:defRPr>
          </a:pPr>
          <a:endParaRPr lang="ja-JP"/>
        </a:p>
      </c:txPr>
    </c:title>
    <c:autoTitleDeleted val="0"/>
    <c:plotArea>
      <c:layout>
        <c:manualLayout>
          <c:layoutTarget val="inner"/>
          <c:xMode val="edge"/>
          <c:yMode val="edge"/>
          <c:x val="0.3284234389784158"/>
          <c:y val="0.16276086861331798"/>
          <c:w val="0.2965024538874903"/>
          <c:h val="0.83723913138668205"/>
        </c:manualLayout>
      </c:layout>
      <c:pieChart>
        <c:varyColors val="1"/>
        <c:ser>
          <c:idx val="0"/>
          <c:order val="0"/>
          <c:tx>
            <c:strRef>
              <c:f>診療データ③!$G$1</c:f>
              <c:strCache>
                <c:ptCount val="1"/>
                <c:pt idx="0">
                  <c:v>令和2年度（推計値）</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BBA-4D2D-AB5E-DC58C1925A8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BBA-4D2D-AB5E-DC58C1925A81}"/>
              </c:ext>
            </c:extLst>
          </c:dPt>
          <c:dLbls>
            <c:dLbl>
              <c:idx val="0"/>
              <c:layout>
                <c:manualLayout>
                  <c:x val="-7.7204035752323874E-2"/>
                  <c:y val="-0.14817802190103735"/>
                </c:manualLayout>
              </c:layout>
              <c:tx>
                <c:rich>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r>
                      <a:rPr lang="en-US" altLang="ja-JP" sz="1000" dirty="0" smtClean="0"/>
                      <a:t>70</a:t>
                    </a:r>
                    <a:r>
                      <a:rPr lang="ja-JP" altLang="en-US" sz="1000" dirty="0" smtClean="0"/>
                      <a:t>歳未満</a:t>
                    </a:r>
                    <a:fld id="{7109B1D2-D112-4389-9A73-1F0138BBD7E0}" type="VALUE">
                      <a:rPr lang="en-US" altLang="ja-JP" sz="1000" smtClean="0"/>
                      <a:pPr>
                        <a:defRPr sz="1000" b="1">
                          <a:latin typeface="ＭＳ Ｐゴシック" panose="020B0600070205080204" pitchFamily="50" charset="-128"/>
                          <a:ea typeface="ＭＳ Ｐゴシック" panose="020B0600070205080204" pitchFamily="50" charset="-128"/>
                        </a:defRPr>
                      </a:pPr>
                      <a:t>[値]</a:t>
                    </a:fld>
                    <a:endParaRPr lang="ja-JP" altLang="en-US" sz="1000" dirty="0" smtClean="0"/>
                  </a:p>
                </c:rich>
              </c:tx>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32939241322134005"/>
                      <c:h val="0.46658115669151151"/>
                    </c:manualLayout>
                  </c15:layout>
                  <c15:dlblFieldTable/>
                  <c15:showDataLabelsRange val="0"/>
                </c:ext>
                <c:ext xmlns:c16="http://schemas.microsoft.com/office/drawing/2014/chart" uri="{C3380CC4-5D6E-409C-BE32-E72D297353CC}">
                  <c16:uniqueId val="{00000001-6BBA-4D2D-AB5E-DC58C1925A81}"/>
                </c:ext>
              </c:extLst>
            </c:dLbl>
            <c:dLbl>
              <c:idx val="1"/>
              <c:layout>
                <c:manualLayout>
                  <c:x val="3.0781764378388844E-2"/>
                  <c:y val="0.23628013712052576"/>
                </c:manualLayout>
              </c:layout>
              <c:tx>
                <c:rich>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r>
                      <a:rPr lang="en-US" altLang="ja-JP" sz="1000" dirty="0" smtClean="0"/>
                      <a:t>70</a:t>
                    </a:r>
                    <a:r>
                      <a:rPr lang="ja-JP" altLang="en-US" sz="1000" dirty="0" smtClean="0"/>
                      <a:t>歳以上</a:t>
                    </a:r>
                    <a:fld id="{22EE875B-9562-4BF1-80B6-88E333FFE9DD}" type="VALUE">
                      <a:rPr lang="en-US" altLang="ja-JP" sz="1000" smtClean="0"/>
                      <a:pPr>
                        <a:defRPr sz="1000" b="1">
                          <a:latin typeface="ＭＳ Ｐゴシック" panose="020B0600070205080204" pitchFamily="50" charset="-128"/>
                          <a:ea typeface="ＭＳ Ｐゴシック" panose="020B0600070205080204" pitchFamily="50" charset="-128"/>
                        </a:defRPr>
                      </a:pPr>
                      <a:t>[値]</a:t>
                    </a:fld>
                    <a:endParaRPr lang="ja-JP" altLang="en-US" sz="1000" dirty="0" smtClean="0"/>
                  </a:p>
                </c:rich>
              </c:tx>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4773484399206042"/>
                      <c:h val="0.48014456240928804"/>
                    </c:manualLayout>
                  </c15:layout>
                  <c15:dlblFieldTable/>
                  <c15:showDataLabelsRange val="0"/>
                </c:ext>
                <c:ext xmlns:c16="http://schemas.microsoft.com/office/drawing/2014/chart" uri="{C3380CC4-5D6E-409C-BE32-E72D297353CC}">
                  <c16:uniqueId val="{00000003-6BBA-4D2D-AB5E-DC58C1925A81}"/>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val>
            <c:numRef>
              <c:f>診療データ③!$G$2:$G$5</c:f>
              <c:numCache>
                <c:formatCode>0.00%</c:formatCode>
                <c:ptCount val="2"/>
                <c:pt idx="0">
                  <c:v>0.61350000000000005</c:v>
                </c:pt>
                <c:pt idx="1">
                  <c:v>0.38650000000000001</c:v>
                </c:pt>
              </c:numCache>
            </c:numRef>
          </c:val>
          <c:extLst>
            <c:ext xmlns:c16="http://schemas.microsoft.com/office/drawing/2014/chart" uri="{C3380CC4-5D6E-409C-BE32-E72D297353CC}">
              <c16:uniqueId val="{00000004-6BBA-4D2D-AB5E-DC58C1925A8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r>
              <a:rPr lang="ja-JP" altLang="en-US" sz="800" b="0" i="0" u="none" strike="noStrike" kern="1200" spc="0" baseline="0" dirty="0" smtClean="0">
                <a:solidFill>
                  <a:schemeClr val="tx1"/>
                </a:solidFill>
                <a:latin typeface="ＭＳ Ｐゴシック" panose="020B0600070205080204" pitchFamily="50" charset="-128"/>
                <a:ea typeface="ＭＳ Ｐゴシック" panose="020B0600070205080204" pitchFamily="50" charset="-128"/>
                <a:cs typeface="+mn-cs"/>
              </a:rPr>
              <a:t>（</a:t>
            </a:r>
            <a:r>
              <a:rPr lang="en-US" sz="800" b="0" i="0" u="none" strike="noStrike" kern="1200" spc="0" baseline="0" dirty="0" smtClean="0">
                <a:solidFill>
                  <a:schemeClr val="tx1"/>
                </a:solidFill>
                <a:latin typeface="ＭＳ Ｐゴシック" panose="020B0600070205080204" pitchFamily="50" charset="-128"/>
                <a:ea typeface="ＭＳ Ｐゴシック" panose="020B0600070205080204" pitchFamily="50" charset="-128"/>
                <a:cs typeface="+mn-cs"/>
              </a:rPr>
              <a:t>1</a:t>
            </a:r>
            <a:r>
              <a:rPr lang="ja-JP" sz="800" b="0" i="0" u="none" strike="noStrike" kern="1200" spc="0" baseline="0" dirty="0">
                <a:solidFill>
                  <a:schemeClr val="tx1"/>
                </a:solidFill>
                <a:latin typeface="ＭＳ Ｐゴシック" panose="020B0600070205080204" pitchFamily="50" charset="-128"/>
                <a:ea typeface="ＭＳ Ｐゴシック" panose="020B0600070205080204" pitchFamily="50" charset="-128"/>
                <a:cs typeface="+mn-cs"/>
              </a:rPr>
              <a:t>人あたり</a:t>
            </a:r>
            <a:r>
              <a:rPr lang="ja-JP" sz="800" b="0" i="0" u="none" strike="noStrike" kern="1200" spc="0" baseline="0" dirty="0" smtClean="0">
                <a:solidFill>
                  <a:schemeClr val="tx1"/>
                </a:solidFill>
                <a:latin typeface="ＭＳ Ｐゴシック" panose="020B0600070205080204" pitchFamily="50" charset="-128"/>
                <a:ea typeface="ＭＳ Ｐゴシック" panose="020B0600070205080204" pitchFamily="50" charset="-128"/>
                <a:cs typeface="+mn-cs"/>
              </a:rPr>
              <a:t>診療費</a:t>
            </a:r>
            <a:r>
              <a:rPr lang="ja-JP" altLang="en-US" sz="800" b="0" i="0" u="none" strike="noStrike" kern="1200" spc="0" baseline="0" dirty="0" smtClean="0">
                <a:solidFill>
                  <a:schemeClr val="tx1"/>
                </a:solidFill>
                <a:latin typeface="ＭＳ Ｐゴシック" panose="020B0600070205080204" pitchFamily="50" charset="-128"/>
                <a:ea typeface="ＭＳ Ｐゴシック" panose="020B0600070205080204" pitchFamily="50" charset="-128"/>
                <a:cs typeface="+mn-cs"/>
              </a:rPr>
              <a:t>の比較）</a:t>
            </a:r>
            <a:endParaRPr lang="zh-TW" sz="800" b="0" i="0" u="none" strike="noStrike" kern="1200" spc="0" baseline="0" dirty="0">
              <a:solidFill>
                <a:schemeClr val="tx1"/>
              </a:solidFill>
              <a:latin typeface="ＭＳ Ｐゴシック" panose="020B0600070205080204" pitchFamily="50" charset="-128"/>
              <a:ea typeface="ＭＳ Ｐゴシック" panose="020B0600070205080204" pitchFamily="50" charset="-128"/>
              <a:cs typeface="+mn-cs"/>
            </a:endParaRPr>
          </a:p>
        </c:rich>
      </c:tx>
      <c:layout>
        <c:manualLayout>
          <c:xMode val="edge"/>
          <c:yMode val="edge"/>
          <c:x val="0.55228784678435749"/>
          <c:y val="0.10680598410472184"/>
        </c:manualLayout>
      </c:layout>
      <c:overlay val="0"/>
      <c:spPr>
        <a:noFill/>
        <a:ln>
          <a:noFill/>
        </a:ln>
        <a:effectLst/>
      </c:spPr>
      <c:txPr>
        <a:bodyPr rot="0" spcFirstLastPara="1" vertOverflow="ellipsis" vert="horz" wrap="square" anchor="ctr" anchorCtr="1"/>
        <a:lstStyle/>
        <a:p>
          <a:pPr>
            <a:defRPr sz="800" b="0" i="0" u="none" strike="noStrike" kern="1200" spc="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title>
    <c:autoTitleDeleted val="0"/>
    <c:plotArea>
      <c:layout>
        <c:manualLayout>
          <c:layoutTarget val="inner"/>
          <c:xMode val="edge"/>
          <c:yMode val="edge"/>
          <c:x val="5.0594585980917477E-2"/>
          <c:y val="0.23998592705815219"/>
          <c:w val="0.89881082803816503"/>
          <c:h val="0.60520798303787826"/>
        </c:manualLayout>
      </c:layout>
      <c:barChart>
        <c:barDir val="col"/>
        <c:grouping val="clustered"/>
        <c:varyColors val="0"/>
        <c:ser>
          <c:idx val="0"/>
          <c:order val="0"/>
          <c:tx>
            <c:strRef>
              <c:f>診療データ③!$C$1</c:f>
              <c:strCache>
                <c:ptCount val="1"/>
                <c:pt idx="0">
                  <c:v>平成31年度(推計値）</c:v>
                </c:pt>
              </c:strCache>
            </c:strRef>
          </c:tx>
          <c:spPr>
            <a:solidFill>
              <a:schemeClr val="accent1"/>
            </a:solidFill>
            <a:ln>
              <a:noFill/>
            </a:ln>
            <a:effectLst/>
          </c:spPr>
          <c:invertIfNegative val="0"/>
          <c:cat>
            <c:strRef>
              <c:f>診療データ③!$A$2:$A$5</c:f>
              <c:strCache>
                <c:ptCount val="2"/>
                <c:pt idx="0">
                  <c:v>70歳未満</c:v>
                </c:pt>
                <c:pt idx="1">
                  <c:v>70歳以上</c:v>
                </c:pt>
              </c:strCache>
            </c:strRef>
          </c:cat>
          <c:val>
            <c:numRef>
              <c:f>診療データ③!$C$2:$C$5</c:f>
            </c:numRef>
          </c:val>
          <c:extLst>
            <c:ext xmlns:c16="http://schemas.microsoft.com/office/drawing/2014/chart" uri="{C3380CC4-5D6E-409C-BE32-E72D297353CC}">
              <c16:uniqueId val="{00000000-4913-4CB8-A278-873AE445209D}"/>
            </c:ext>
          </c:extLst>
        </c:ser>
        <c:ser>
          <c:idx val="1"/>
          <c:order val="1"/>
          <c:tx>
            <c:strRef>
              <c:f>診療データ③!$D$1</c:f>
              <c:strCache>
                <c:ptCount val="1"/>
                <c:pt idx="0">
                  <c:v>令和2年度（推計値）</c:v>
                </c:pt>
              </c:strCache>
            </c:strRef>
          </c:tx>
          <c:spPr>
            <a:solidFill>
              <a:schemeClr val="accent2"/>
            </a:solidFill>
            <a:ln>
              <a:noFill/>
            </a:ln>
            <a:effectLst/>
          </c:spPr>
          <c:invertIfNegative val="0"/>
          <c:dLbls>
            <c:dLbl>
              <c:idx val="0"/>
              <c:layout>
                <c:manualLayout>
                  <c:x val="-1.6821561267948381E-2"/>
                  <c:y val="3.3600748013090175E-2"/>
                </c:manualLayout>
              </c:layout>
              <c:tx>
                <c:rich>
                  <a:bodyPr rot="0" spcFirstLastPara="1" vertOverflow="ellipsis" vert="horz" wrap="square" anchor="ctr" anchorCtr="1"/>
                  <a:lstStyle/>
                  <a:p>
                    <a:pPr>
                      <a:defRPr sz="1000" b="1" i="0" u="none" strike="noStrike" kern="1200" baseline="0">
                        <a:solidFill>
                          <a:schemeClr val="tx1">
                            <a:lumMod val="75000"/>
                            <a:lumOff val="25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defRPr>
                    </a:pPr>
                    <a:fld id="{EC8F92FB-32F5-4870-ACD9-EAF784108BB9}" type="VALUE">
                      <a:rPr lang="en-US" altLang="ja-JP" sz="1000" b="1" i="0" u="none" strike="noStrike" kern="1200" spc="0" baseline="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rPr>
                      <a:pPr>
                        <a:defRPr sz="1000" b="1">
                          <a:effectLst>
                            <a:outerShdw blurRad="38100" dist="38100" dir="2700000" algn="tl">
                              <a:srgbClr val="000000">
                                <a:alpha val="43137"/>
                              </a:srgbClr>
                            </a:outerShdw>
                          </a:effectLst>
                        </a:defRPr>
                      </a:pPr>
                      <a:t>[値]</a:t>
                    </a:fld>
                    <a:r>
                      <a:rPr lang="ja-JP" altLang="en-US" sz="1000" b="1" i="0" u="none" strike="noStrike" kern="1200" spc="0" baseline="0"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rPr>
                      <a:t>円</a:t>
                    </a:r>
                  </a:p>
                </c:rich>
              </c:tx>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9137328274376506"/>
                      <c:h val="0.19949509116409536"/>
                    </c:manualLayout>
                  </c15:layout>
                  <c15:dlblFieldTable/>
                  <c15:showDataLabelsRange val="0"/>
                </c:ext>
                <c:ext xmlns:c16="http://schemas.microsoft.com/office/drawing/2014/chart" uri="{C3380CC4-5D6E-409C-BE32-E72D297353CC}">
                  <c16:uniqueId val="{00000003-4913-4CB8-A278-873AE445209D}"/>
                </c:ext>
              </c:extLst>
            </c:dLbl>
            <c:dLbl>
              <c:idx val="1"/>
              <c:layout>
                <c:manualLayout>
                  <c:x val="2.8837151392537574E-2"/>
                  <c:y val="1.1874707807386574E-2"/>
                </c:manualLayout>
              </c:layout>
              <c:tx>
                <c:rich>
                  <a:bodyPr rot="0" spcFirstLastPara="1" vertOverflow="ellipsis" vert="horz" wrap="square" anchor="ctr" anchorCtr="1"/>
                  <a:lstStyle/>
                  <a:p>
                    <a:pPr>
                      <a:defRPr sz="1000" b="1" i="0" u="none" strike="noStrike" kern="1200" baseline="0">
                        <a:solidFill>
                          <a:schemeClr val="tx1">
                            <a:lumMod val="75000"/>
                            <a:lumOff val="25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defRPr>
                    </a:pPr>
                    <a:fld id="{AAB8BF8E-FFEE-4742-8D85-C30E588953B2}" type="VALUE">
                      <a:rPr lang="en-US" altLang="ja-JP" sz="1000" b="1" i="0" u="none" strike="noStrike" kern="1200" spc="0" baseline="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rPr>
                      <a:pPr>
                        <a:defRPr sz="1000" b="1">
                          <a:effectLst>
                            <a:outerShdw blurRad="38100" dist="38100" dir="2700000" algn="tl">
                              <a:srgbClr val="000000">
                                <a:alpha val="43137"/>
                              </a:srgbClr>
                            </a:outerShdw>
                          </a:effectLst>
                        </a:defRPr>
                      </a:pPr>
                      <a:t>[値]</a:t>
                    </a:fld>
                    <a:r>
                      <a:rPr lang="ja-JP" altLang="en-US" sz="1000" b="1" i="0" u="none" strike="noStrike" kern="1200" spc="0" baseline="0"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rPr>
                      <a:t>円</a:t>
                    </a:r>
                  </a:p>
                  <a:p>
                    <a:pPr>
                      <a:defRPr sz="1000" b="1">
                        <a:effectLst>
                          <a:outerShdw blurRad="38100" dist="38100" dir="2700000" algn="tl">
                            <a:srgbClr val="000000">
                              <a:alpha val="43137"/>
                            </a:srgbClr>
                          </a:outerShdw>
                        </a:effectLst>
                      </a:defRPr>
                    </a:pPr>
                    <a:endParaRPr lang="ja-JP" altLang="en-US"/>
                  </a:p>
                </c:rich>
              </c:tx>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27214864129468114"/>
                      <c:h val="0.15674614305750351"/>
                    </c:manualLayout>
                  </c15:layout>
                  <c15:dlblFieldTable/>
                  <c15:showDataLabelsRange val="0"/>
                </c:ext>
                <c:ext xmlns:c16="http://schemas.microsoft.com/office/drawing/2014/chart" uri="{C3380CC4-5D6E-409C-BE32-E72D297353CC}">
                  <c16:uniqueId val="{00000002-4913-4CB8-A278-873AE445209D}"/>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診療データ③!$A$2:$A$5</c:f>
              <c:strCache>
                <c:ptCount val="2"/>
                <c:pt idx="0">
                  <c:v>70歳未満</c:v>
                </c:pt>
                <c:pt idx="1">
                  <c:v>70歳以上</c:v>
                </c:pt>
              </c:strCache>
            </c:strRef>
          </c:cat>
          <c:val>
            <c:numRef>
              <c:f>診療データ③!$D$2:$D$4</c:f>
              <c:numCache>
                <c:formatCode>#,##0_);[Red]\(#,##0\)</c:formatCode>
                <c:ptCount val="2"/>
                <c:pt idx="0">
                  <c:v>314532.65398227097</c:v>
                </c:pt>
                <c:pt idx="1">
                  <c:v>630123.31178758328</c:v>
                </c:pt>
              </c:numCache>
            </c:numRef>
          </c:val>
          <c:extLst>
            <c:ext xmlns:c16="http://schemas.microsoft.com/office/drawing/2014/chart" uri="{C3380CC4-5D6E-409C-BE32-E72D297353CC}">
              <c16:uniqueId val="{00000001-4913-4CB8-A278-873AE445209D}"/>
            </c:ext>
          </c:extLst>
        </c:ser>
        <c:dLbls>
          <c:showLegendKey val="0"/>
          <c:showVal val="0"/>
          <c:showCatName val="0"/>
          <c:showSerName val="0"/>
          <c:showPercent val="0"/>
          <c:showBubbleSize val="0"/>
        </c:dLbls>
        <c:gapWidth val="160"/>
        <c:overlap val="-77"/>
        <c:axId val="857819632"/>
        <c:axId val="857822128"/>
      </c:barChart>
      <c:catAx>
        <c:axId val="8578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857822128"/>
        <c:crosses val="autoZero"/>
        <c:auto val="1"/>
        <c:lblAlgn val="ctr"/>
        <c:lblOffset val="100"/>
        <c:noMultiLvlLbl val="0"/>
      </c:catAx>
      <c:valAx>
        <c:axId val="857822128"/>
        <c:scaling>
          <c:orientation val="minMax"/>
        </c:scaling>
        <c:delete val="1"/>
        <c:axPos val="l"/>
        <c:numFmt formatCode="#,##0_);[Red]\(#,##0\)" sourceLinked="1"/>
        <c:majorTickMark val="none"/>
        <c:minorTickMark val="none"/>
        <c:tickLblPos val="nextTo"/>
        <c:crossAx val="8578196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700">
          <a:latin typeface="ＭＳ Ｐゴシック" panose="020B0600070205080204" pitchFamily="50" charset="-128"/>
          <a:ea typeface="ＭＳ Ｐゴシック" panose="020B0600070205080204" pitchFamily="50" charset="-128"/>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r>
              <a:rPr kumimoji="1" lang="ja-JP" altLang="ja-JP" sz="900" b="0" i="0" u="none" strike="noStrike" baseline="0" dirty="0" smtClean="0">
                <a:effectLst/>
                <a:latin typeface="ＭＳ Ｐゴシック" panose="020B0600070205080204" pitchFamily="50" charset="-128"/>
                <a:ea typeface="ＭＳ Ｐゴシック" panose="020B0600070205080204" pitchFamily="50" charset="-128"/>
              </a:rPr>
              <a:t>令和６年度までの国保被保険者数</a:t>
            </a:r>
            <a:r>
              <a:rPr kumimoji="1" lang="ja-JP" altLang="en-US" sz="900" b="0" i="0" u="none" strike="noStrike" baseline="0" dirty="0" smtClean="0">
                <a:effectLst/>
                <a:latin typeface="ＭＳ Ｐゴシック" panose="020B0600070205080204" pitchFamily="50" charset="-128"/>
                <a:ea typeface="ＭＳ Ｐゴシック" panose="020B0600070205080204" pitchFamily="50" charset="-128"/>
              </a:rPr>
              <a:t>（推計）</a:t>
            </a:r>
            <a:endParaRPr lang="ja-JP" altLang="en-US" sz="900" dirty="0">
              <a:latin typeface="ＭＳ Ｐゴシック" panose="020B0600070205080204" pitchFamily="50" charset="-128"/>
              <a:ea typeface="ＭＳ Ｐゴシック" panose="020B0600070205080204" pitchFamily="50" charset="-128"/>
            </a:endParaRPr>
          </a:p>
        </c:rich>
      </c:tx>
      <c:layout>
        <c:manualLayout>
          <c:xMode val="edge"/>
          <c:yMode val="edge"/>
          <c:x val="0.33877002192322114"/>
          <c:y val="1.841895577611462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title>
    <c:autoTitleDeleted val="0"/>
    <c:plotArea>
      <c:layout>
        <c:manualLayout>
          <c:layoutTarget val="inner"/>
          <c:xMode val="edge"/>
          <c:yMode val="edge"/>
          <c:x val="8.3601454631402852E-2"/>
          <c:y val="3.7300588095106266E-2"/>
          <c:w val="0.87729547522654294"/>
          <c:h val="0.825237226541638"/>
        </c:manualLayout>
      </c:layout>
      <c:barChart>
        <c:barDir val="col"/>
        <c:grouping val="stacked"/>
        <c:varyColors val="0"/>
        <c:ser>
          <c:idx val="0"/>
          <c:order val="0"/>
          <c:tx>
            <c:strRef>
              <c:f>一被保データ!$A$2</c:f>
              <c:strCache>
                <c:ptCount val="1"/>
                <c:pt idx="0">
                  <c:v>未就学児</c:v>
                </c:pt>
              </c:strCache>
            </c:strRef>
          </c:tx>
          <c:spPr>
            <a:solidFill>
              <a:schemeClr val="accent1"/>
            </a:solidFill>
            <a:ln>
              <a:solidFill>
                <a:schemeClr val="accent5"/>
              </a:solidFill>
            </a:ln>
            <a:effectLst/>
          </c:spPr>
          <c:invertIfNegative val="0"/>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一被保データ!$B$2:$L$2</c:f>
              <c:numCache>
                <c:formatCode>#,##0_);[Red]\(#,##0\)</c:formatCode>
                <c:ptCount val="7"/>
                <c:pt idx="0">
                  <c:v>61307</c:v>
                </c:pt>
                <c:pt idx="1">
                  <c:v>56750</c:v>
                </c:pt>
                <c:pt idx="2">
                  <c:v>53835</c:v>
                </c:pt>
                <c:pt idx="3">
                  <c:v>50867.501804316518</c:v>
                </c:pt>
                <c:pt idx="4">
                  <c:v>48063.560892864931</c:v>
                </c:pt>
                <c:pt idx="5">
                  <c:v>45414.192013350839</c:v>
                </c:pt>
                <c:pt idx="6">
                  <c:v>42910.858770032202</c:v>
                </c:pt>
              </c:numCache>
            </c:numRef>
          </c:val>
          <c:extLst>
            <c:ext xmlns:c16="http://schemas.microsoft.com/office/drawing/2014/chart" uri="{C3380CC4-5D6E-409C-BE32-E72D297353CC}">
              <c16:uniqueId val="{00000000-A1E8-47BB-A39D-18C94F492CFE}"/>
            </c:ext>
          </c:extLst>
        </c:ser>
        <c:ser>
          <c:idx val="1"/>
          <c:order val="1"/>
          <c:tx>
            <c:strRef>
              <c:f>一被保データ!$A$3</c:f>
              <c:strCache>
                <c:ptCount val="1"/>
                <c:pt idx="0">
                  <c:v>70歳未満</c:v>
                </c:pt>
              </c:strCache>
            </c:strRef>
          </c:tx>
          <c:spPr>
            <a:pattFill prst="wdUpDiag">
              <a:fgClr>
                <a:schemeClr val="accent2"/>
              </a:fgClr>
              <a:bgClr>
                <a:schemeClr val="bg1"/>
              </a:bgClr>
            </a:pattFill>
            <a:ln>
              <a:solidFill>
                <a:schemeClr val="accent2"/>
              </a:solidFill>
            </a:ln>
            <a:effectLst/>
          </c:spPr>
          <c:invertIfNegative val="0"/>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一被保データ!$B$3:$L$3</c:f>
              <c:numCache>
                <c:formatCode>#,##0_);[Red]\(#,##0\)</c:formatCode>
                <c:ptCount val="7"/>
                <c:pt idx="0">
                  <c:v>1532714</c:v>
                </c:pt>
                <c:pt idx="1">
                  <c:v>1442597</c:v>
                </c:pt>
                <c:pt idx="2">
                  <c:v>1365757</c:v>
                </c:pt>
                <c:pt idx="3">
                  <c:v>1285799.4383092904</c:v>
                </c:pt>
                <c:pt idx="4">
                  <c:v>1208325.1972595113</c:v>
                </c:pt>
                <c:pt idx="5">
                  <c:v>1133203.8020307561</c:v>
                </c:pt>
                <c:pt idx="6">
                  <c:v>1060305.8432279404</c:v>
                </c:pt>
              </c:numCache>
            </c:numRef>
          </c:val>
          <c:extLst>
            <c:ext xmlns:c16="http://schemas.microsoft.com/office/drawing/2014/chart" uri="{C3380CC4-5D6E-409C-BE32-E72D297353CC}">
              <c16:uniqueId val="{00000001-A1E8-47BB-A39D-18C94F492CFE}"/>
            </c:ext>
          </c:extLst>
        </c:ser>
        <c:ser>
          <c:idx val="2"/>
          <c:order val="2"/>
          <c:tx>
            <c:strRef>
              <c:f>一被保データ!$A$4</c:f>
              <c:strCache>
                <c:ptCount val="1"/>
                <c:pt idx="0">
                  <c:v>70歳以上一般</c:v>
                </c:pt>
              </c:strCache>
            </c:strRef>
          </c:tx>
          <c:spPr>
            <a:pattFill prst="pct5">
              <a:fgClr>
                <a:schemeClr val="accent3"/>
              </a:fgClr>
              <a:bgClr>
                <a:schemeClr val="bg1"/>
              </a:bgClr>
            </a:pattFill>
            <a:ln>
              <a:solidFill>
                <a:schemeClr val="accent3"/>
              </a:solidFill>
            </a:ln>
            <a:effectLst/>
          </c:spPr>
          <c:invertIfNegative val="0"/>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一被保データ!$B$4:$L$4</c:f>
              <c:numCache>
                <c:formatCode>#,##0_);[Red]\(#,##0\)</c:formatCode>
                <c:ptCount val="7"/>
                <c:pt idx="0">
                  <c:v>397898</c:v>
                </c:pt>
                <c:pt idx="1">
                  <c:v>411415</c:v>
                </c:pt>
                <c:pt idx="2">
                  <c:v>419025</c:v>
                </c:pt>
                <c:pt idx="3">
                  <c:v>425085.79054194939</c:v>
                </c:pt>
                <c:pt idx="4">
                  <c:v>431234.08802724775</c:v>
                </c:pt>
                <c:pt idx="5">
                  <c:v>437471.42764275603</c:v>
                </c:pt>
                <c:pt idx="6">
                  <c:v>443798.94867687859</c:v>
                </c:pt>
              </c:numCache>
            </c:numRef>
          </c:val>
          <c:extLst>
            <c:ext xmlns:c16="http://schemas.microsoft.com/office/drawing/2014/chart" uri="{C3380CC4-5D6E-409C-BE32-E72D297353CC}">
              <c16:uniqueId val="{00000002-A1E8-47BB-A39D-18C94F492CFE}"/>
            </c:ext>
          </c:extLst>
        </c:ser>
        <c:ser>
          <c:idx val="3"/>
          <c:order val="3"/>
          <c:tx>
            <c:strRef>
              <c:f>一被保データ!$A$5</c:f>
              <c:strCache>
                <c:ptCount val="1"/>
                <c:pt idx="0">
                  <c:v>70歳以上現役</c:v>
                </c:pt>
              </c:strCache>
            </c:strRef>
          </c:tx>
          <c:spPr>
            <a:solidFill>
              <a:schemeClr val="accent4"/>
            </a:solidFill>
            <a:ln>
              <a:solidFill>
                <a:schemeClr val="accent4"/>
              </a:solidFill>
            </a:ln>
            <a:effectLst/>
          </c:spPr>
          <c:invertIfNegative val="0"/>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一被保データ!$B$5:$L$5</c:f>
              <c:numCache>
                <c:formatCode>#,##0_);[Red]\(#,##0\)</c:formatCode>
                <c:ptCount val="7"/>
                <c:pt idx="0">
                  <c:v>25364</c:v>
                </c:pt>
                <c:pt idx="1">
                  <c:v>24953</c:v>
                </c:pt>
                <c:pt idx="2">
                  <c:v>27343</c:v>
                </c:pt>
                <c:pt idx="3">
                  <c:v>29843.269344443423</c:v>
                </c:pt>
                <c:pt idx="4">
                  <c:v>32572.153820376032</c:v>
                </c:pt>
                <c:pt idx="5">
                  <c:v>35550.578313137004</c:v>
                </c:pt>
                <c:pt idx="6">
                  <c:v>38801.349325148731</c:v>
                </c:pt>
              </c:numCache>
            </c:numRef>
          </c:val>
          <c:extLst>
            <c:ext xmlns:c16="http://schemas.microsoft.com/office/drawing/2014/chart" uri="{C3380CC4-5D6E-409C-BE32-E72D297353CC}">
              <c16:uniqueId val="{00000003-A1E8-47BB-A39D-18C94F492CFE}"/>
            </c:ext>
          </c:extLst>
        </c:ser>
        <c:dLbls>
          <c:showLegendKey val="0"/>
          <c:showVal val="0"/>
          <c:showCatName val="0"/>
          <c:showSerName val="0"/>
          <c:showPercent val="0"/>
          <c:showBubbleSize val="0"/>
        </c:dLbls>
        <c:gapWidth val="219"/>
        <c:overlap val="100"/>
        <c:axId val="1793585712"/>
        <c:axId val="1793586128"/>
      </c:barChart>
      <c:lineChart>
        <c:grouping val="standard"/>
        <c:varyColors val="0"/>
        <c:ser>
          <c:idx val="4"/>
          <c:order val="4"/>
          <c:tx>
            <c:strRef>
              <c:f>一被保データ!$A$6</c:f>
              <c:strCache>
                <c:ptCount val="1"/>
                <c:pt idx="0">
                  <c:v>合計</c:v>
                </c:pt>
              </c:strCache>
            </c:strRef>
          </c:tx>
          <c:spPr>
            <a:ln w="28575" cap="rnd">
              <a:solidFill>
                <a:schemeClr val="accent1"/>
              </a:solidFill>
              <a:prstDash val="sysDot"/>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ＭＳ Ｐゴシック" panose="020B0600070205080204" pitchFamily="50" charset="-128"/>
                    <a:ea typeface="ＭＳ Ｐゴシック" panose="020B0600070205080204" pitchFamily="50" charset="-128"/>
                    <a:cs typeface="Arial Unicode MS" panose="020B0604020202020204" pitchFamily="50" charset="-128"/>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一被保データ!$B$1:$L$1</c:f>
              <c:strCache>
                <c:ptCount val="7"/>
                <c:pt idx="0">
                  <c:v>平成30年度</c:v>
                </c:pt>
                <c:pt idx="1">
                  <c:v>令和元年度(９月末）</c:v>
                </c:pt>
                <c:pt idx="2">
                  <c:v>令和２年度（本算定）</c:v>
                </c:pt>
                <c:pt idx="3">
                  <c:v>令和３年度（推計）</c:v>
                </c:pt>
                <c:pt idx="4">
                  <c:v>令和４年度（推計）</c:v>
                </c:pt>
                <c:pt idx="5">
                  <c:v>令和５年度（推計）</c:v>
                </c:pt>
                <c:pt idx="6">
                  <c:v>令和６年度（推計）</c:v>
                </c:pt>
              </c:strCache>
            </c:strRef>
          </c:cat>
          <c:val>
            <c:numRef>
              <c:f>一被保データ!$B$6:$L$6</c:f>
              <c:numCache>
                <c:formatCode>#,##0_);[Red]\(#,##0\)</c:formatCode>
                <c:ptCount val="7"/>
                <c:pt idx="0">
                  <c:v>2017283</c:v>
                </c:pt>
                <c:pt idx="1">
                  <c:v>1935715</c:v>
                </c:pt>
                <c:pt idx="2">
                  <c:v>1865960</c:v>
                </c:pt>
                <c:pt idx="3">
                  <c:v>1791595.9999999998</c:v>
                </c:pt>
                <c:pt idx="4">
                  <c:v>1720195</c:v>
                </c:pt>
                <c:pt idx="5">
                  <c:v>1651640</c:v>
                </c:pt>
                <c:pt idx="6">
                  <c:v>1585816.9999999998</c:v>
                </c:pt>
              </c:numCache>
            </c:numRef>
          </c:val>
          <c:smooth val="0"/>
          <c:extLst>
            <c:ext xmlns:c16="http://schemas.microsoft.com/office/drawing/2014/chart" uri="{C3380CC4-5D6E-409C-BE32-E72D297353CC}">
              <c16:uniqueId val="{00000004-A1E8-47BB-A39D-18C94F492CFE}"/>
            </c:ext>
          </c:extLst>
        </c:ser>
        <c:dLbls>
          <c:showLegendKey val="0"/>
          <c:showVal val="0"/>
          <c:showCatName val="0"/>
          <c:showSerName val="0"/>
          <c:showPercent val="0"/>
          <c:showBubbleSize val="0"/>
        </c:dLbls>
        <c:marker val="1"/>
        <c:smooth val="0"/>
        <c:axId val="1793585712"/>
        <c:axId val="1793586128"/>
      </c:lineChart>
      <c:catAx>
        <c:axId val="17935857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500" b="1"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crossAx val="1793586128"/>
        <c:crosses val="autoZero"/>
        <c:auto val="1"/>
        <c:lblAlgn val="ctr"/>
        <c:lblOffset val="100"/>
        <c:noMultiLvlLbl val="0"/>
      </c:catAx>
      <c:valAx>
        <c:axId val="1793586128"/>
        <c:scaling>
          <c:orientation val="minMax"/>
          <c:max val="2500000"/>
          <c:min val="0"/>
        </c:scaling>
        <c:delete val="0"/>
        <c:axPos val="l"/>
        <c:majorGridlines>
          <c:spPr>
            <a:ln w="9525" cap="flat" cmpd="sng" algn="ctr">
              <a:no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500" b="0" i="0" u="none" strike="noStrike" kern="1200" baseline="0">
                <a:solidFill>
                  <a:schemeClr val="tx1">
                    <a:lumMod val="65000"/>
                    <a:lumOff val="35000"/>
                  </a:schemeClr>
                </a:solidFill>
                <a:latin typeface="Arial Unicode MS" panose="020B0604020202020204" pitchFamily="50" charset="-128"/>
                <a:ea typeface="Arial Unicode MS" panose="020B0604020202020204" pitchFamily="50" charset="-128"/>
                <a:cs typeface="Arial Unicode MS" panose="020B0604020202020204" pitchFamily="50" charset="-128"/>
              </a:defRPr>
            </a:pPr>
            <a:endParaRPr lang="ja-JP"/>
          </a:p>
        </c:txPr>
        <c:crossAx val="1793585712"/>
        <c:crosses val="autoZero"/>
        <c:crossBetween val="between"/>
      </c:valAx>
      <c:spPr>
        <a:noFill/>
        <a:ln>
          <a:noFill/>
        </a:ln>
        <a:effectLst/>
      </c:spPr>
    </c:plotArea>
    <c:legend>
      <c:legendPos val="b"/>
      <c:layout>
        <c:manualLayout>
          <c:xMode val="edge"/>
          <c:yMode val="edge"/>
          <c:x val="0.14711923753565515"/>
          <c:y val="0.90437541404248256"/>
          <c:w val="0.70576135412574514"/>
          <c:h val="9.562458595751748E-2"/>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lumMod val="65000"/>
                  <a:lumOff val="35000"/>
                </a:schemeClr>
              </a:solidFill>
              <a:latin typeface="ＭＳ Ｐゴシック" panose="020B0600070205080204" pitchFamily="50" charset="-128"/>
              <a:ea typeface="ＭＳ Ｐゴシック" panose="020B060007020508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00" b="0" i="0" u="none" strike="noStrike" kern="1200" spc="0" baseline="0">
                <a:solidFill>
                  <a:prstClr val="black">
                    <a:lumMod val="65000"/>
                    <a:lumOff val="35000"/>
                  </a:prstClr>
                </a:solidFill>
                <a:latin typeface="ＭＳ Ｐゴシック" panose="020B0600070205080204" pitchFamily="50" charset="-128"/>
                <a:ea typeface="ＭＳ Ｐゴシック" panose="020B0600070205080204" pitchFamily="50" charset="-128"/>
                <a:cs typeface="+mn-cs"/>
              </a:defRPr>
            </a:pPr>
            <a:r>
              <a:rPr kumimoji="1" lang="ja-JP" altLang="en-US" sz="900" b="0" i="0" u="none" strike="noStrike" kern="1200" spc="0" baseline="0" dirty="0" smtClean="0">
                <a:solidFill>
                  <a:prstClr val="black">
                    <a:lumMod val="65000"/>
                    <a:lumOff val="35000"/>
                  </a:prstClr>
                </a:solidFill>
                <a:effectLst/>
                <a:latin typeface="ＭＳ Ｐゴシック" panose="020B0600070205080204" pitchFamily="50" charset="-128"/>
                <a:ea typeface="ＭＳ Ｐゴシック" panose="020B0600070205080204" pitchFamily="50" charset="-128"/>
                <a:cs typeface="+mn-cs"/>
              </a:rPr>
              <a:t>大阪府一人当たり保険料額の傾向分析（推計）</a:t>
            </a:r>
            <a:endParaRPr kumimoji="1" lang="ja-JP" altLang="en-US" sz="900" b="0" i="0" u="none" strike="noStrike" kern="1200" spc="0" baseline="0" dirty="0">
              <a:solidFill>
                <a:prstClr val="black">
                  <a:lumMod val="65000"/>
                  <a:lumOff val="35000"/>
                </a:prstClr>
              </a:solidFill>
              <a:effectLst/>
              <a:latin typeface="ＭＳ Ｐゴシック" panose="020B0600070205080204" pitchFamily="50" charset="-128"/>
              <a:ea typeface="ＭＳ Ｐゴシック" panose="020B0600070205080204" pitchFamily="50" charset="-128"/>
              <a:cs typeface="+mn-cs"/>
            </a:endParaRPr>
          </a:p>
        </c:rich>
      </c:tx>
      <c:layout>
        <c:manualLayout>
          <c:xMode val="edge"/>
          <c:yMode val="edge"/>
          <c:x val="0.29404440293944345"/>
          <c:y val="3.2350812161862461E-2"/>
        </c:manualLayout>
      </c:layout>
      <c:overlay val="0"/>
      <c:spPr>
        <a:noFill/>
        <a:ln>
          <a:noFill/>
        </a:ln>
        <a:effectLst/>
      </c:spPr>
      <c:txPr>
        <a:bodyPr rot="0" spcFirstLastPara="1" vertOverflow="ellipsis" vert="horz" wrap="square" anchor="ctr" anchorCtr="1"/>
        <a:lstStyle/>
        <a:p>
          <a:pPr algn="ctr" rtl="0">
            <a:defRPr sz="1400" b="0" i="0" u="none" strike="noStrike" kern="1200" spc="0" baseline="0">
              <a:solidFill>
                <a:prstClr val="black">
                  <a:lumMod val="65000"/>
                  <a:lumOff val="35000"/>
                </a:prstClr>
              </a:solidFill>
              <a:latin typeface="ＭＳ Ｐゴシック" panose="020B0600070205080204" pitchFamily="50" charset="-128"/>
              <a:ea typeface="ＭＳ Ｐゴシック" panose="020B0600070205080204" pitchFamily="50" charset="-128"/>
              <a:cs typeface="+mn-cs"/>
            </a:defRPr>
          </a:pPr>
          <a:endParaRPr lang="ja-JP"/>
        </a:p>
      </c:txPr>
    </c:title>
    <c:autoTitleDeleted val="0"/>
    <c:plotArea>
      <c:layout>
        <c:manualLayout>
          <c:layoutTarget val="inner"/>
          <c:xMode val="edge"/>
          <c:yMode val="edge"/>
          <c:x val="5.6675534939884725E-2"/>
          <c:y val="4.5765184551372927E-2"/>
          <c:w val="0.90609516332759499"/>
          <c:h val="0.89113127904078693"/>
        </c:manualLayout>
      </c:layout>
      <c:areaChart>
        <c:grouping val="stacked"/>
        <c:varyColors val="0"/>
        <c:ser>
          <c:idx val="3"/>
          <c:order val="3"/>
          <c:spPr>
            <a:noFill/>
            <a:ln>
              <a:noFill/>
            </a:ln>
            <a:effectLst/>
          </c:spP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グラフ作成!$F$4:$F$9</c:f>
              <c:numCache>
                <c:formatCode>#,##0_);[Red]\(#,##0\)</c:formatCode>
                <c:ptCount val="6"/>
                <c:pt idx="0">
                  <c:v>139668.95998730359</c:v>
                </c:pt>
                <c:pt idx="1">
                  <c:v>148247.20354829708</c:v>
                </c:pt>
                <c:pt idx="2">
                  <c:v>154152.907567849</c:v>
                </c:pt>
                <c:pt idx="3">
                  <c:v>164734.25987632779</c:v>
                </c:pt>
                <c:pt idx="4">
                  <c:v>172348.43252424884</c:v>
                </c:pt>
                <c:pt idx="5">
                  <c:v>179696.13863796944</c:v>
                </c:pt>
              </c:numCache>
            </c:numRef>
          </c:val>
          <c:extLst>
            <c:ext xmlns:c16="http://schemas.microsoft.com/office/drawing/2014/chart" uri="{C3380CC4-5D6E-409C-BE32-E72D297353CC}">
              <c16:uniqueId val="{00000000-80C6-40F5-95D4-5BBBFF45E4DC}"/>
            </c:ext>
          </c:extLst>
        </c:ser>
        <c:ser>
          <c:idx val="4"/>
          <c:order val="4"/>
          <c:spPr>
            <a:solidFill>
              <a:schemeClr val="bg2">
                <a:lumMod val="50000"/>
              </a:schemeClr>
            </a:solidFill>
            <a:ln>
              <a:noFill/>
            </a:ln>
            <a:effectLst/>
          </c:spP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グラフ作成!$G$4:$G$9</c:f>
              <c:numCache>
                <c:formatCode>#,##0_);[Red]\(#,##0\)</c:formatCode>
                <c:ptCount val="6"/>
                <c:pt idx="0">
                  <c:v>0</c:v>
                </c:pt>
                <c:pt idx="1">
                  <c:v>0</c:v>
                </c:pt>
                <c:pt idx="2">
                  <c:v>9962.5395333622291</c:v>
                </c:pt>
                <c:pt idx="3">
                  <c:v>15777.835126692895</c:v>
                </c:pt>
                <c:pt idx="4">
                  <c:v>21865.013927680498</c:v>
                </c:pt>
                <c:pt idx="5">
                  <c:v>28175.130776841426</c:v>
                </c:pt>
              </c:numCache>
            </c:numRef>
          </c:val>
          <c:extLst>
            <c:ext xmlns:c16="http://schemas.microsoft.com/office/drawing/2014/chart" uri="{C3380CC4-5D6E-409C-BE32-E72D297353CC}">
              <c16:uniqueId val="{00000001-80C6-40F5-95D4-5BBBFF45E4DC}"/>
            </c:ext>
          </c:extLst>
        </c:ser>
        <c:dLbls>
          <c:showLegendKey val="0"/>
          <c:showVal val="0"/>
          <c:showCatName val="0"/>
          <c:showSerName val="0"/>
          <c:showPercent val="0"/>
          <c:showBubbleSize val="0"/>
        </c:dLbls>
        <c:axId val="68465215"/>
        <c:axId val="68470623"/>
      </c:areaChart>
      <c:lineChart>
        <c:grouping val="standard"/>
        <c:varyColors val="0"/>
        <c:ser>
          <c:idx val="0"/>
          <c:order val="0"/>
          <c:tx>
            <c:v>A</c:v>
          </c:tx>
          <c:spPr>
            <a:ln w="28575" cap="rnd">
              <a:solidFill>
                <a:schemeClr val="accent5">
                  <a:lumMod val="75000"/>
                </a:schemeClr>
              </a:solidFill>
              <a:round/>
            </a:ln>
            <a:effectLst/>
          </c:spPr>
          <c:marker>
            <c:symbol val="diamond"/>
            <c:size val="10"/>
            <c:spPr>
              <a:solidFill>
                <a:schemeClr val="accent1"/>
              </a:solidFill>
              <a:ln w="28575">
                <a:solidFill>
                  <a:schemeClr val="accent5">
                    <a:lumMod val="75000"/>
                  </a:schemeClr>
                </a:solidFill>
              </a:ln>
              <a:effectLst/>
            </c:spPr>
          </c:marke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グラフ作成!$C$4:$C$9</c:f>
              <c:numCache>
                <c:formatCode>#,##0_);[Red]\(#,##0\)</c:formatCode>
                <c:ptCount val="6"/>
                <c:pt idx="0">
                  <c:v>139668.95998730359</c:v>
                </c:pt>
                <c:pt idx="1">
                  <c:v>148247.20354829708</c:v>
                </c:pt>
                <c:pt idx="2">
                  <c:v>154152.907567849</c:v>
                </c:pt>
                <c:pt idx="3">
                  <c:v>164734.25987632779</c:v>
                </c:pt>
                <c:pt idx="4">
                  <c:v>172348.43252424884</c:v>
                </c:pt>
                <c:pt idx="5">
                  <c:v>179696.13863796944</c:v>
                </c:pt>
              </c:numCache>
            </c:numRef>
          </c:val>
          <c:smooth val="0"/>
          <c:extLst>
            <c:ext xmlns:c16="http://schemas.microsoft.com/office/drawing/2014/chart" uri="{C3380CC4-5D6E-409C-BE32-E72D297353CC}">
              <c16:uniqueId val="{00000002-80C6-40F5-95D4-5BBBFF45E4DC}"/>
            </c:ext>
          </c:extLst>
        </c:ser>
        <c:ser>
          <c:idx val="1"/>
          <c:order val="1"/>
          <c:tx>
            <c:v>B</c:v>
          </c:tx>
          <c:spPr>
            <a:ln w="28575" cap="rnd">
              <a:solidFill>
                <a:schemeClr val="accent2">
                  <a:lumMod val="75000"/>
                </a:schemeClr>
              </a:solidFill>
              <a:round/>
            </a:ln>
            <a:effectLst/>
          </c:spPr>
          <c:marker>
            <c:symbol val="square"/>
            <c:size val="10"/>
            <c:spPr>
              <a:solidFill>
                <a:schemeClr val="accent2"/>
              </a:solidFill>
              <a:ln w="28575">
                <a:solidFill>
                  <a:schemeClr val="accent2">
                    <a:lumMod val="75000"/>
                  </a:schemeClr>
                </a:solidFill>
              </a:ln>
              <a:effectLst/>
            </c:spPr>
          </c:marke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グラフ作成!$D$4:$D$9</c:f>
              <c:numCache>
                <c:formatCode>#,##0_);[Red]\(#,##0\)</c:formatCode>
                <c:ptCount val="6"/>
                <c:pt idx="0">
                  <c:v>139668.95998730359</c:v>
                </c:pt>
                <c:pt idx="1">
                  <c:v>148247.20354829708</c:v>
                </c:pt>
                <c:pt idx="2">
                  <c:v>162110.69635497924</c:v>
                </c:pt>
                <c:pt idx="3">
                  <c:v>176386.97820143178</c:v>
                </c:pt>
                <c:pt idx="4">
                  <c:v>187847.31242697319</c:v>
                </c:pt>
                <c:pt idx="5">
                  <c:v>199138.23482565593</c:v>
                </c:pt>
              </c:numCache>
            </c:numRef>
          </c:val>
          <c:smooth val="0"/>
          <c:extLst>
            <c:ext xmlns:c16="http://schemas.microsoft.com/office/drawing/2014/chart" uri="{C3380CC4-5D6E-409C-BE32-E72D297353CC}">
              <c16:uniqueId val="{00000003-80C6-40F5-95D4-5BBBFF45E4DC}"/>
            </c:ext>
          </c:extLst>
        </c:ser>
        <c:ser>
          <c:idx val="2"/>
          <c:order val="2"/>
          <c:tx>
            <c:v>C</c:v>
          </c:tx>
          <c:spPr>
            <a:ln w="28575" cap="rnd">
              <a:solidFill>
                <a:schemeClr val="tx2">
                  <a:lumMod val="50000"/>
                </a:schemeClr>
              </a:solidFill>
              <a:round/>
            </a:ln>
            <a:effectLst/>
          </c:spPr>
          <c:marker>
            <c:symbol val="circle"/>
            <c:size val="10"/>
            <c:spPr>
              <a:solidFill>
                <a:schemeClr val="accent3"/>
              </a:solidFill>
              <a:ln w="28575">
                <a:solidFill>
                  <a:schemeClr val="tx2">
                    <a:lumMod val="50000"/>
                  </a:schemeClr>
                </a:solidFill>
              </a:ln>
              <a:effectLst/>
            </c:spPr>
          </c:marker>
          <c:cat>
            <c:strRef>
              <c:f>グラフ作成!$B$4:$B$9</c:f>
              <c:strCache>
                <c:ptCount val="6"/>
                <c:pt idx="0">
                  <c:v>令和元年度</c:v>
                </c:pt>
                <c:pt idx="1">
                  <c:v>令和２年度（本算定）</c:v>
                </c:pt>
                <c:pt idx="2">
                  <c:v>令和3年度（推計）</c:v>
                </c:pt>
                <c:pt idx="3">
                  <c:v>令和４年度（推計）</c:v>
                </c:pt>
                <c:pt idx="4">
                  <c:v>令和５年度（推計）</c:v>
                </c:pt>
                <c:pt idx="5">
                  <c:v>令和６年度（推計）</c:v>
                </c:pt>
              </c:strCache>
            </c:strRef>
          </c:cat>
          <c:val>
            <c:numRef>
              <c:f>グラフ作成!$E$4:$E$9</c:f>
              <c:numCache>
                <c:formatCode>#,##0_);[Red]\(#,##0\)</c:formatCode>
                <c:ptCount val="6"/>
                <c:pt idx="0">
                  <c:v>139668.95998730359</c:v>
                </c:pt>
                <c:pt idx="1">
                  <c:v>148247.20354829708</c:v>
                </c:pt>
                <c:pt idx="2">
                  <c:v>164115.44710121123</c:v>
                </c:pt>
                <c:pt idx="3">
                  <c:v>180512.09500302069</c:v>
                </c:pt>
                <c:pt idx="4">
                  <c:v>194213.44645192934</c:v>
                </c:pt>
                <c:pt idx="5">
                  <c:v>207871.26941481087</c:v>
                </c:pt>
              </c:numCache>
            </c:numRef>
          </c:val>
          <c:smooth val="0"/>
          <c:extLst>
            <c:ext xmlns:c16="http://schemas.microsoft.com/office/drawing/2014/chart" uri="{C3380CC4-5D6E-409C-BE32-E72D297353CC}">
              <c16:uniqueId val="{00000004-80C6-40F5-95D4-5BBBFF45E4DC}"/>
            </c:ext>
          </c:extLst>
        </c:ser>
        <c:dLbls>
          <c:showLegendKey val="0"/>
          <c:showVal val="0"/>
          <c:showCatName val="0"/>
          <c:showSerName val="0"/>
          <c:showPercent val="0"/>
          <c:showBubbleSize val="0"/>
        </c:dLbls>
        <c:marker val="1"/>
        <c:smooth val="0"/>
        <c:axId val="68465215"/>
        <c:axId val="68470623"/>
      </c:lineChart>
      <c:catAx>
        <c:axId val="68465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6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8470623"/>
        <c:crosses val="autoZero"/>
        <c:auto val="1"/>
        <c:lblAlgn val="ctr"/>
        <c:lblOffset val="100"/>
        <c:noMultiLvlLbl val="0"/>
      </c:catAx>
      <c:valAx>
        <c:axId val="68470623"/>
        <c:scaling>
          <c:orientation val="minMax"/>
          <c:max val="210000"/>
          <c:min val="135000"/>
        </c:scaling>
        <c:delete val="1"/>
        <c:axPos val="l"/>
        <c:numFmt formatCode="#,##0_);[Red]\(#,##0\)" sourceLinked="1"/>
        <c:majorTickMark val="none"/>
        <c:minorTickMark val="none"/>
        <c:tickLblPos val="nextTo"/>
        <c:crossAx val="68465215"/>
        <c:crosses val="autoZero"/>
        <c:crossBetween val="between"/>
        <c:majorUnit val="1000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0.36663</cdr:x>
      <cdr:y>0.27494</cdr:y>
    </cdr:from>
    <cdr:to>
      <cdr:x>0.63337</cdr:x>
      <cdr:y>0.49828</cdr:y>
    </cdr:to>
    <cdr:sp macro="" textlink="">
      <cdr:nvSpPr>
        <cdr:cNvPr id="2" name="テキスト ボックス 1"/>
        <cdr:cNvSpPr txBox="1"/>
      </cdr:nvSpPr>
      <cdr:spPr>
        <a:xfrm xmlns:a="http://schemas.openxmlformats.org/drawingml/2006/main">
          <a:off x="968796" y="294050"/>
          <a:ext cx="704850" cy="2388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b="1" dirty="0" smtClean="0">
              <a:latin typeface="ＭＳ Ｐゴシック" panose="020B0600070205080204" pitchFamily="50" charset="-128"/>
              <a:ea typeface="ＭＳ Ｐゴシック" panose="020B0600070205080204" pitchFamily="50" charset="-128"/>
            </a:rPr>
            <a:t>2</a:t>
          </a:r>
          <a:r>
            <a:rPr lang="ja-JP" altLang="en-US" b="1" dirty="0" smtClean="0">
              <a:latin typeface="ＭＳ Ｐゴシック" panose="020B0600070205080204" pitchFamily="50" charset="-128"/>
              <a:ea typeface="ＭＳ Ｐゴシック" panose="020B0600070205080204" pitchFamily="50" charset="-128"/>
            </a:rPr>
            <a:t>倍以上</a:t>
          </a:r>
          <a:endParaRPr lang="ja-JP" altLang="en-US" b="1" dirty="0">
            <a:latin typeface="ＭＳ Ｐゴシック" panose="020B0600070205080204" pitchFamily="50" charset="-128"/>
            <a:ea typeface="ＭＳ Ｐゴシック" panose="020B0600070205080204" pitchFamily="50" charset="-128"/>
          </a:endParaRPr>
        </a:p>
      </cdr:txBody>
    </cdr:sp>
  </cdr:relSizeAnchor>
  <cdr:relSizeAnchor xmlns:cdr="http://schemas.openxmlformats.org/drawingml/2006/chartDrawing">
    <cdr:from>
      <cdr:x>0.41555</cdr:x>
      <cdr:y>0.52776</cdr:y>
    </cdr:from>
    <cdr:to>
      <cdr:x>0.58445</cdr:x>
      <cdr:y>0.78752</cdr:y>
    </cdr:to>
    <cdr:sp macro="" textlink="">
      <cdr:nvSpPr>
        <cdr:cNvPr id="3" name="右矢印 2"/>
        <cdr:cNvSpPr/>
      </cdr:nvSpPr>
      <cdr:spPr>
        <a:xfrm xmlns:a="http://schemas.openxmlformats.org/drawingml/2006/main" rot="20715332">
          <a:off x="1098072" y="564438"/>
          <a:ext cx="446298" cy="277816"/>
        </a:xfrm>
        <a:prstGeom xmlns:a="http://schemas.openxmlformats.org/drawingml/2006/main" prst="right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a:p>
      </cdr:txBody>
    </cdr:sp>
  </cdr:relSizeAnchor>
</c:userShapes>
</file>

<file path=ppt/drawings/drawing2.xml><?xml version="1.0" encoding="utf-8"?>
<c:userShapes xmlns:c="http://schemas.openxmlformats.org/drawingml/2006/chart">
  <cdr:relSizeAnchor xmlns:cdr="http://schemas.openxmlformats.org/drawingml/2006/chartDrawing">
    <cdr:from>
      <cdr:x>0.16807</cdr:x>
      <cdr:y>0.19375</cdr:y>
    </cdr:from>
    <cdr:to>
      <cdr:x>0.17594</cdr:x>
      <cdr:y>0.32789</cdr:y>
    </cdr:to>
    <cdr:sp macro="" textlink="">
      <cdr:nvSpPr>
        <cdr:cNvPr id="2" name="右中かっこ 1"/>
        <cdr:cNvSpPr/>
      </cdr:nvSpPr>
      <cdr:spPr>
        <a:xfrm xmlns:a="http://schemas.openxmlformats.org/drawingml/2006/main">
          <a:off x="984008" y="291830"/>
          <a:ext cx="46083" cy="202042"/>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0.92133</cdr:x>
      <cdr:y>0.32686</cdr:y>
    </cdr:from>
    <cdr:to>
      <cdr:x>0.93035</cdr:x>
      <cdr:y>0.48854</cdr:y>
    </cdr:to>
    <cdr:sp macro="" textlink="">
      <cdr:nvSpPr>
        <cdr:cNvPr id="6" name="右中かっこ 5"/>
        <cdr:cNvSpPr/>
      </cdr:nvSpPr>
      <cdr:spPr>
        <a:xfrm xmlns:a="http://schemas.openxmlformats.org/drawingml/2006/main">
          <a:off x="5394136" y="492325"/>
          <a:ext cx="52805" cy="243524"/>
        </a:xfrm>
        <a:prstGeom xmlns:a="http://schemas.openxmlformats.org/drawingml/2006/main" prst="rightBrac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0.93426</cdr:x>
      <cdr:y>0.33294</cdr:y>
    </cdr:from>
    <cdr:to>
      <cdr:x>1</cdr:x>
      <cdr:y>0.48479</cdr:y>
    </cdr:to>
    <cdr:sp macro="" textlink="">
      <cdr:nvSpPr>
        <cdr:cNvPr id="7" name="角丸四角形 6"/>
        <cdr:cNvSpPr/>
      </cdr:nvSpPr>
      <cdr:spPr>
        <a:xfrm xmlns:a="http://schemas.openxmlformats.org/drawingml/2006/main">
          <a:off x="5438963" y="683103"/>
          <a:ext cx="382717" cy="311555"/>
        </a:xfrm>
        <a:prstGeom xmlns:a="http://schemas.openxmlformats.org/drawingml/2006/main" prst="roundRect">
          <a:avLst>
            <a:gd name="adj" fmla="val 19168"/>
          </a:avLst>
        </a:prstGeom>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altLang="ja-JP" sz="500" b="1" dirty="0" smtClean="0">
              <a:latin typeface="+mn-ea"/>
            </a:rPr>
            <a:t>70</a:t>
          </a:r>
          <a:r>
            <a:rPr lang="ja-JP" altLang="en-US" sz="500" b="1" dirty="0" smtClean="0">
              <a:latin typeface="+mn-ea"/>
            </a:rPr>
            <a:t>歳</a:t>
          </a:r>
          <a:endParaRPr lang="en-US" altLang="ja-JP" sz="500" b="1" dirty="0" smtClean="0">
            <a:latin typeface="+mn-ea"/>
          </a:endParaRPr>
        </a:p>
        <a:p xmlns:a="http://schemas.openxmlformats.org/drawingml/2006/main">
          <a:pPr algn="ctr"/>
          <a:r>
            <a:rPr lang="ja-JP" altLang="en-US" sz="500" b="1" dirty="0" smtClean="0">
              <a:latin typeface="+mn-ea"/>
            </a:rPr>
            <a:t>以上</a:t>
          </a:r>
          <a:endParaRPr lang="en-US" altLang="ja-JP" sz="500" b="1" dirty="0" smtClean="0">
            <a:latin typeface="+mn-ea"/>
          </a:endParaRPr>
        </a:p>
        <a:p xmlns:a="http://schemas.openxmlformats.org/drawingml/2006/main">
          <a:pPr algn="ctr"/>
          <a:r>
            <a:rPr lang="en-US" altLang="ja-JP" sz="500" b="1" dirty="0">
              <a:latin typeface="+mn-ea"/>
            </a:rPr>
            <a:t>30</a:t>
          </a:r>
          <a:r>
            <a:rPr lang="en-US" altLang="ja-JP" sz="500" b="1" dirty="0" smtClean="0">
              <a:latin typeface="+mn-ea"/>
            </a:rPr>
            <a:t>%</a:t>
          </a:r>
          <a:endParaRPr lang="ja-JP" sz="500" b="1" dirty="0">
            <a:latin typeface="+mn-ea"/>
          </a:endParaRPr>
        </a:p>
      </cdr:txBody>
    </cdr:sp>
  </cdr:relSizeAnchor>
  <cdr:relSizeAnchor xmlns:cdr="http://schemas.openxmlformats.org/drawingml/2006/chartDrawing">
    <cdr:from>
      <cdr:x>0.21584</cdr:x>
      <cdr:y>0.43963</cdr:y>
    </cdr:from>
    <cdr:to>
      <cdr:x>0.37202</cdr:x>
      <cdr:y>1</cdr:y>
    </cdr:to>
    <cdr:sp macro="" textlink="">
      <cdr:nvSpPr>
        <cdr:cNvPr id="3" name="テキスト ボックス 2"/>
        <cdr:cNvSpPr txBox="1"/>
      </cdr:nvSpPr>
      <cdr:spPr>
        <a:xfrm xmlns:a="http://schemas.openxmlformats.org/drawingml/2006/main">
          <a:off x="1263650" y="100927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100" dirty="0"/>
        </a:p>
      </cdr:txBody>
    </cdr:sp>
  </cdr:relSizeAnchor>
  <cdr:relSizeAnchor xmlns:cdr="http://schemas.openxmlformats.org/drawingml/2006/chartDrawing">
    <cdr:from>
      <cdr:x>0.17576</cdr:x>
      <cdr:y>0.23561</cdr:y>
    </cdr:from>
    <cdr:to>
      <cdr:x>0.2475</cdr:x>
      <cdr:y>0.38746</cdr:y>
    </cdr:to>
    <cdr:sp macro="" textlink="">
      <cdr:nvSpPr>
        <cdr:cNvPr id="8" name="角丸四角形 7"/>
        <cdr:cNvSpPr/>
      </cdr:nvSpPr>
      <cdr:spPr>
        <a:xfrm xmlns:a="http://schemas.openxmlformats.org/drawingml/2006/main">
          <a:off x="1023219" y="483408"/>
          <a:ext cx="417641" cy="311555"/>
        </a:xfrm>
        <a:prstGeom xmlns:a="http://schemas.openxmlformats.org/drawingml/2006/main" prst="roundRect">
          <a:avLst>
            <a:gd name="adj" fmla="val 19168"/>
          </a:avLst>
        </a:prstGeom>
      </cdr:spPr>
      <cdr:style>
        <a:lnRef xmlns:a="http://schemas.openxmlformats.org/drawingml/2006/main" idx="2">
          <a:schemeClr val="accent1"/>
        </a:lnRef>
        <a:fillRef xmlns:a="http://schemas.openxmlformats.org/drawingml/2006/main" idx="1">
          <a:schemeClr val="lt1"/>
        </a:fillRef>
        <a:effectRef xmlns:a="http://schemas.openxmlformats.org/drawingml/2006/main" idx="0">
          <a:schemeClr val="accent1"/>
        </a:effectRef>
        <a:fontRef xmlns:a="http://schemas.openxmlformats.org/drawingml/2006/main" idx="minor">
          <a:schemeClr val="dk1"/>
        </a:fontRef>
      </cdr:style>
      <cdr:txBody>
        <a:bodyPr xmlns:a="http://schemas.openxmlformats.org/drawingml/2006/main"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lang="en-US" altLang="ja-JP" sz="500" b="1" dirty="0" smtClean="0">
              <a:latin typeface="+mn-ea"/>
            </a:rPr>
            <a:t>70</a:t>
          </a:r>
          <a:r>
            <a:rPr lang="ja-JP" altLang="en-US" sz="500" b="1" dirty="0" smtClean="0">
              <a:latin typeface="+mn-ea"/>
            </a:rPr>
            <a:t>歳</a:t>
          </a:r>
          <a:endParaRPr lang="en-US" altLang="ja-JP" sz="500" b="1" dirty="0" smtClean="0">
            <a:latin typeface="+mn-ea"/>
          </a:endParaRPr>
        </a:p>
        <a:p xmlns:a="http://schemas.openxmlformats.org/drawingml/2006/main">
          <a:pPr algn="ctr"/>
          <a:r>
            <a:rPr lang="ja-JP" altLang="en-US" sz="500" b="1" dirty="0" smtClean="0">
              <a:latin typeface="+mn-ea"/>
            </a:rPr>
            <a:t>以上</a:t>
          </a:r>
          <a:endParaRPr lang="en-US" altLang="ja-JP" sz="500" b="1" dirty="0" smtClean="0">
            <a:latin typeface="+mn-ea"/>
          </a:endParaRPr>
        </a:p>
        <a:p xmlns:a="http://schemas.openxmlformats.org/drawingml/2006/main">
          <a:pPr algn="ctr"/>
          <a:r>
            <a:rPr lang="en-US" altLang="ja-JP" sz="500" b="1" dirty="0" smtClean="0">
              <a:latin typeface="+mn-ea"/>
            </a:rPr>
            <a:t>21%</a:t>
          </a:r>
          <a:endParaRPr lang="ja-JP" sz="500" b="1" dirty="0">
            <a:latin typeface="+mn-ea"/>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0.05989</cdr:x>
      <cdr:y>0.11887</cdr:y>
    </cdr:from>
    <cdr:to>
      <cdr:x>0.65617</cdr:x>
      <cdr:y>0.24614</cdr:y>
    </cdr:to>
    <cdr:sp macro="" textlink="">
      <cdr:nvSpPr>
        <cdr:cNvPr id="2" name="正方形/長方形 1"/>
        <cdr:cNvSpPr/>
      </cdr:nvSpPr>
      <cdr:spPr>
        <a:xfrm xmlns:a="http://schemas.openxmlformats.org/drawingml/2006/main">
          <a:off x="350136" y="357488"/>
          <a:ext cx="3486305" cy="382759"/>
        </a:xfrm>
        <a:prstGeom xmlns:a="http://schemas.openxmlformats.org/drawingml/2006/main" prst="rect">
          <a:avLst/>
        </a:prstGeom>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altLang="ja-JP" sz="700" dirty="0" smtClean="0">
              <a:latin typeface="Meiryo UI" panose="020B0604030504040204" pitchFamily="50" charset="-128"/>
              <a:ea typeface="Meiryo UI" panose="020B0604030504040204" pitchFamily="50" charset="-128"/>
            </a:rPr>
            <a:t>A</a:t>
          </a:r>
          <a:r>
            <a:rPr lang="ja-JP" altLang="en-US" sz="700" dirty="0" smtClean="0">
              <a:latin typeface="Meiryo UI" panose="020B0604030504040204" pitchFamily="50" charset="-128"/>
              <a:ea typeface="Meiryo UI" panose="020B0604030504040204" pitchFamily="50" charset="-128"/>
            </a:rPr>
            <a:t>：算定ガイドライン（</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）に基づき推計</a:t>
          </a:r>
          <a:endParaRPr lang="en-US" altLang="ja-JP" sz="700" dirty="0" smtClean="0">
            <a:latin typeface="Meiryo UI" panose="020B0604030504040204" pitchFamily="50" charset="-128"/>
            <a:ea typeface="Meiryo UI" panose="020B0604030504040204" pitchFamily="50" charset="-128"/>
          </a:endParaRPr>
        </a:p>
        <a:p xmlns:a="http://schemas.openxmlformats.org/drawingml/2006/main">
          <a:r>
            <a:rPr lang="en-US" altLang="ja-JP" sz="700" dirty="0" smtClean="0">
              <a:latin typeface="Meiryo UI" panose="020B0604030504040204" pitchFamily="50" charset="-128"/>
              <a:ea typeface="Meiryo UI" panose="020B0604030504040204" pitchFamily="50" charset="-128"/>
            </a:rPr>
            <a:t>B</a:t>
          </a:r>
          <a:r>
            <a:rPr lang="ja-JP" altLang="en-US" sz="700" dirty="0" smtClean="0">
              <a:latin typeface="Meiryo UI" panose="020B0604030504040204" pitchFamily="50" charset="-128"/>
              <a:ea typeface="Meiryo UI" panose="020B0604030504040204" pitchFamily="50" charset="-128"/>
            </a:rPr>
            <a:t>：前期高齢者に係る給付、後期支援金分及び介護納付金分の増加傾向を見込んだ推計</a:t>
          </a:r>
          <a:endParaRPr lang="en-US" altLang="ja-JP" sz="700" dirty="0" smtClean="0">
            <a:latin typeface="Meiryo UI" panose="020B0604030504040204" pitchFamily="50" charset="-128"/>
            <a:ea typeface="Meiryo UI" panose="020B0604030504040204" pitchFamily="50" charset="-128"/>
          </a:endParaRPr>
        </a:p>
        <a:p xmlns:a="http://schemas.openxmlformats.org/drawingml/2006/main">
          <a:r>
            <a:rPr lang="en-US" altLang="ja-JP" sz="700" dirty="0" smtClean="0">
              <a:latin typeface="Meiryo UI" panose="020B0604030504040204" pitchFamily="50" charset="-128"/>
              <a:ea typeface="Meiryo UI" panose="020B0604030504040204" pitchFamily="50" charset="-128"/>
            </a:rPr>
            <a:t>C</a:t>
          </a:r>
          <a:r>
            <a:rPr lang="ja-JP" altLang="en-US" sz="700" dirty="0" smtClean="0">
              <a:latin typeface="Meiryo UI" panose="020B0604030504040204" pitchFamily="50" charset="-128"/>
              <a:ea typeface="Meiryo UI" panose="020B0604030504040204" pitchFamily="50" charset="-128"/>
            </a:rPr>
            <a:t>：</a:t>
          </a:r>
          <a:r>
            <a:rPr lang="en-US" altLang="ja-JP" sz="700" dirty="0">
              <a:latin typeface="Meiryo UI" panose="020B0604030504040204" pitchFamily="50" charset="-128"/>
              <a:ea typeface="Meiryo UI" panose="020B0604030504040204" pitchFamily="50" charset="-128"/>
            </a:rPr>
            <a:t>B</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医療費の</a:t>
          </a:r>
          <a:r>
            <a:rPr lang="ja-JP" altLang="en-US" sz="700" dirty="0">
              <a:latin typeface="Meiryo UI" panose="020B0604030504040204" pitchFamily="50" charset="-128"/>
              <a:ea typeface="Meiryo UI" panose="020B0604030504040204" pitchFamily="50" charset="-128"/>
            </a:rPr>
            <a:t>増加傾向</a:t>
          </a:r>
          <a:r>
            <a:rPr lang="ja-JP" altLang="en-US" sz="700" dirty="0" smtClean="0">
              <a:latin typeface="Meiryo UI" panose="020B0604030504040204" pitchFamily="50" charset="-128"/>
              <a:ea typeface="Meiryo UI" panose="020B0604030504040204" pitchFamily="50" charset="-128"/>
            </a:rPr>
            <a:t>を見込んだ推計</a:t>
          </a:r>
          <a:endParaRPr lang="en-US" altLang="ja-JP" sz="700" dirty="0" smtClean="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0.90035</cdr:x>
      <cdr:y>0.30505</cdr:y>
    </cdr:from>
    <cdr:to>
      <cdr:x>0.95983</cdr:x>
      <cdr:y>0.40012</cdr:y>
    </cdr:to>
    <cdr:sp macro="" textlink="">
      <cdr:nvSpPr>
        <cdr:cNvPr id="3" name="テキスト ボックス 2"/>
        <cdr:cNvSpPr txBox="1"/>
      </cdr:nvSpPr>
      <cdr:spPr>
        <a:xfrm xmlns:a="http://schemas.openxmlformats.org/drawingml/2006/main">
          <a:off x="5264081" y="917436"/>
          <a:ext cx="347761" cy="28591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ja-JP" altLang="en-US" sz="1600" dirty="0" smtClean="0">
              <a:latin typeface="HGPｺﾞｼｯｸE" panose="020B0900000000000000" pitchFamily="50" charset="-128"/>
              <a:ea typeface="HGPｺﾞｼｯｸE" panose="020B0900000000000000" pitchFamily="50" charset="-128"/>
            </a:rPr>
            <a:t>　</a:t>
          </a:r>
          <a:r>
            <a:rPr lang="en-US" altLang="ja-JP" sz="1600" dirty="0" smtClean="0">
              <a:latin typeface="HGPｺﾞｼｯｸE" panose="020B0900000000000000" pitchFamily="50" charset="-128"/>
              <a:ea typeface="HGPｺﾞｼｯｸE" panose="020B0900000000000000" pitchFamily="50" charset="-128"/>
            </a:rPr>
            <a:t>A</a:t>
          </a:r>
          <a:endParaRPr lang="ja-JP" altLang="en-US" sz="1600" dirty="0">
            <a:latin typeface="HGPｺﾞｼｯｸE" panose="020B0900000000000000" pitchFamily="50" charset="-128"/>
            <a:ea typeface="HGPｺﾞｼｯｸE" panose="020B0900000000000000" pitchFamily="50" charset="-128"/>
          </a:endParaRPr>
        </a:p>
      </cdr:txBody>
    </cdr:sp>
  </cdr:relSizeAnchor>
  <cdr:relSizeAnchor xmlns:cdr="http://schemas.openxmlformats.org/drawingml/2006/chartDrawing">
    <cdr:from>
      <cdr:x>0.90213</cdr:x>
      <cdr:y>0.14997</cdr:y>
    </cdr:from>
    <cdr:to>
      <cdr:x>0.96161</cdr:x>
      <cdr:y>0.23592</cdr:y>
    </cdr:to>
    <cdr:sp macro="" textlink="">
      <cdr:nvSpPr>
        <cdr:cNvPr id="4" name="テキスト ボックス 1"/>
        <cdr:cNvSpPr txBox="1"/>
      </cdr:nvSpPr>
      <cdr:spPr>
        <a:xfrm xmlns:a="http://schemas.openxmlformats.org/drawingml/2006/main">
          <a:off x="5274465" y="447709"/>
          <a:ext cx="347761" cy="2565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ja-JP" altLang="en-US" sz="1600" dirty="0" smtClean="0">
              <a:latin typeface="HGPｺﾞｼｯｸE" panose="020B0900000000000000" pitchFamily="50" charset="-128"/>
              <a:ea typeface="HGPｺﾞｼｯｸE" panose="020B0900000000000000" pitchFamily="50" charset="-128"/>
            </a:rPr>
            <a:t>　</a:t>
          </a:r>
          <a:r>
            <a:rPr lang="en-US" altLang="ja-JP" sz="1600" dirty="0" smtClean="0">
              <a:latin typeface="HGPｺﾞｼｯｸE" panose="020B0900000000000000" pitchFamily="50" charset="-128"/>
              <a:ea typeface="HGPｺﾞｼｯｸE" panose="020B0900000000000000" pitchFamily="50" charset="-128"/>
            </a:rPr>
            <a:t>B</a:t>
          </a:r>
        </a:p>
      </cdr:txBody>
    </cdr:sp>
  </cdr:relSizeAnchor>
  <cdr:relSizeAnchor xmlns:cdr="http://schemas.openxmlformats.org/drawingml/2006/chartDrawing">
    <cdr:from>
      <cdr:x>0.9001</cdr:x>
      <cdr:y>0.00638</cdr:y>
    </cdr:from>
    <cdr:to>
      <cdr:x>0.95958</cdr:x>
      <cdr:y>0.09233</cdr:y>
    </cdr:to>
    <cdr:sp macro="" textlink="">
      <cdr:nvSpPr>
        <cdr:cNvPr id="5" name="テキスト ボックス 1"/>
        <cdr:cNvSpPr txBox="1"/>
      </cdr:nvSpPr>
      <cdr:spPr>
        <a:xfrm xmlns:a="http://schemas.openxmlformats.org/drawingml/2006/main">
          <a:off x="5262601" y="20099"/>
          <a:ext cx="347761" cy="27071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600" dirty="0" smtClean="0">
              <a:latin typeface="HGPｺﾞｼｯｸE" panose="020B0900000000000000" pitchFamily="50" charset="-128"/>
              <a:ea typeface="HGPｺﾞｼｯｸE" panose="020B0900000000000000" pitchFamily="50" charset="-128"/>
            </a:rPr>
            <a:t>　</a:t>
          </a:r>
          <a:r>
            <a:rPr lang="en-US" altLang="ja-JP" sz="1600" dirty="0" smtClean="0">
              <a:latin typeface="HGPｺﾞｼｯｸE" panose="020B0900000000000000" pitchFamily="50" charset="-128"/>
              <a:ea typeface="HGPｺﾞｼｯｸE" panose="020B0900000000000000" pitchFamily="50" charset="-128"/>
            </a:rPr>
            <a:t>C</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4306888" cy="341313"/>
          </a:xfrm>
          <a:prstGeom prst="rect">
            <a:avLst/>
          </a:prstGeom>
        </p:spPr>
        <p:txBody>
          <a:bodyPr vert="horz" lIns="91423" tIns="45711" rIns="91423" bIns="45711"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8" y="1"/>
            <a:ext cx="4308475" cy="341313"/>
          </a:xfrm>
          <a:prstGeom prst="rect">
            <a:avLst/>
          </a:prstGeom>
        </p:spPr>
        <p:txBody>
          <a:bodyPr vert="horz" lIns="91423" tIns="45711" rIns="91423" bIns="45711" rtlCol="0"/>
          <a:lstStyle>
            <a:lvl1pPr algn="r">
              <a:defRPr sz="1200"/>
            </a:lvl1pPr>
          </a:lstStyle>
          <a:p>
            <a:fld id="{C83DB947-36EF-4388-9DA8-D67254378BB1}" type="datetimeFigureOut">
              <a:rPr kumimoji="1" lang="ja-JP" altLang="en-US" smtClean="0"/>
              <a:t>2020/3/23</a:t>
            </a:fld>
            <a:endParaRPr kumimoji="1" lang="ja-JP" altLang="en-US"/>
          </a:p>
        </p:txBody>
      </p:sp>
      <p:sp>
        <p:nvSpPr>
          <p:cNvPr id="4" name="スライド イメージ プレースホルダー 3"/>
          <p:cNvSpPr>
            <a:spLocks noGrp="1" noRot="1" noChangeAspect="1"/>
          </p:cNvSpPr>
          <p:nvPr>
            <p:ph type="sldImg" idx="2"/>
          </p:nvPr>
        </p:nvSpPr>
        <p:spPr>
          <a:xfrm>
            <a:off x="3438525" y="850900"/>
            <a:ext cx="3062288" cy="2297113"/>
          </a:xfrm>
          <a:prstGeom prst="rect">
            <a:avLst/>
          </a:prstGeom>
          <a:noFill/>
          <a:ln w="12700">
            <a:solidFill>
              <a:prstClr val="black"/>
            </a:solidFill>
          </a:ln>
        </p:spPr>
        <p:txBody>
          <a:bodyPr vert="horz" lIns="91423" tIns="45711" rIns="91423" bIns="45711" rtlCol="0" anchor="ctr"/>
          <a:lstStyle/>
          <a:p>
            <a:endParaRPr lang="ja-JP" altLang="en-US"/>
          </a:p>
        </p:txBody>
      </p:sp>
      <p:sp>
        <p:nvSpPr>
          <p:cNvPr id="5" name="ノート プレースホルダー 4"/>
          <p:cNvSpPr>
            <a:spLocks noGrp="1"/>
          </p:cNvSpPr>
          <p:nvPr>
            <p:ph type="body" sz="quarter" idx="3"/>
          </p:nvPr>
        </p:nvSpPr>
        <p:spPr>
          <a:xfrm>
            <a:off x="993775" y="3276601"/>
            <a:ext cx="7951788" cy="2679700"/>
          </a:xfrm>
          <a:prstGeom prst="rect">
            <a:avLst/>
          </a:prstGeom>
        </p:spPr>
        <p:txBody>
          <a:bodyPr vert="horz" lIns="91423" tIns="45711" rIns="91423" bIns="4571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23" tIns="45711" rIns="91423" bIns="4571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8" y="6465888"/>
            <a:ext cx="4308475" cy="341312"/>
          </a:xfrm>
          <a:prstGeom prst="rect">
            <a:avLst/>
          </a:prstGeom>
        </p:spPr>
        <p:txBody>
          <a:bodyPr vert="horz" lIns="91423" tIns="45711" rIns="91423" bIns="45711" rtlCol="0" anchor="b"/>
          <a:lstStyle>
            <a:lvl1pPr algn="r">
              <a:defRPr sz="1200"/>
            </a:lvl1pPr>
          </a:lstStyle>
          <a:p>
            <a:fld id="{61CD8910-EE5D-420F-B51B-6F0E4097F225}" type="slidenum">
              <a:rPr kumimoji="1" lang="ja-JP" altLang="en-US" smtClean="0"/>
              <a:t>‹#›</a:t>
            </a:fld>
            <a:endParaRPr kumimoji="1" lang="ja-JP" altLang="en-US"/>
          </a:p>
        </p:txBody>
      </p:sp>
    </p:spTree>
    <p:extLst>
      <p:ext uri="{BB962C8B-B14F-4D97-AF65-F5344CB8AC3E}">
        <p14:creationId xmlns:p14="http://schemas.microsoft.com/office/powerpoint/2010/main" val="3566173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1CD8910-EE5D-420F-B51B-6F0E4097F225}" type="slidenum">
              <a:rPr kumimoji="1" lang="ja-JP" altLang="en-US" smtClean="0"/>
              <a:t>1</a:t>
            </a:fld>
            <a:endParaRPr kumimoji="1" lang="ja-JP" altLang="en-US"/>
          </a:p>
        </p:txBody>
      </p:sp>
    </p:spTree>
    <p:extLst>
      <p:ext uri="{BB962C8B-B14F-4D97-AF65-F5344CB8AC3E}">
        <p14:creationId xmlns:p14="http://schemas.microsoft.com/office/powerpoint/2010/main" val="2198412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3909029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485747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471290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780949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698733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3598967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1110789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3587713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660949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2337716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9D1609C-E09E-4746-81AE-AE64721CF1D6}" type="datetimeFigureOut">
              <a:rPr kumimoji="1" lang="ja-JP" altLang="en-US" smtClean="0"/>
              <a:t>2020/3/23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4096960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9D1609C-E09E-4746-81AE-AE64721CF1D6}" type="datetimeFigureOut">
              <a:rPr kumimoji="1" lang="ja-JP" altLang="en-US" smtClean="0"/>
              <a:t>2020/3/23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747759B-6033-4B45-BF24-171404C3290D}" type="slidenum">
              <a:rPr kumimoji="1" lang="ja-JP" altLang="en-US" smtClean="0"/>
              <a:t>‹#›</a:t>
            </a:fld>
            <a:endParaRPr kumimoji="1" lang="ja-JP" altLang="en-US"/>
          </a:p>
        </p:txBody>
      </p:sp>
    </p:spTree>
    <p:extLst>
      <p:ext uri="{BB962C8B-B14F-4D97-AF65-F5344CB8AC3E}">
        <p14:creationId xmlns:p14="http://schemas.microsoft.com/office/powerpoint/2010/main" val="39430395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chart" Target="../charts/chart1.xm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eg"/><Relationship Id="rId11" Type="http://schemas.openxmlformats.org/officeDocument/2006/relationships/chart" Target="../charts/chart4.xml"/><Relationship Id="rId5" Type="http://schemas.openxmlformats.org/officeDocument/2006/relationships/chart" Target="../charts/chart3.xml"/><Relationship Id="rId10" Type="http://schemas.openxmlformats.org/officeDocument/2006/relationships/image" Target="../media/image5.emf"/><Relationship Id="rId4" Type="http://schemas.openxmlformats.org/officeDocument/2006/relationships/chart" Target="../charts/chart2.xm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0770027" y="5020149"/>
            <a:ext cx="1683257" cy="1023640"/>
          </a:xfrm>
          <a:prstGeom prst="roundRect">
            <a:avLst>
              <a:gd name="adj" fmla="val 3722"/>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0" bIns="0" rtlCol="0" anchor="t"/>
          <a:lstStyle/>
          <a:p>
            <a:r>
              <a:rPr kumimoji="1" lang="ja-JP" altLang="en-US" sz="1000" dirty="0" smtClean="0">
                <a:solidFill>
                  <a:srgbClr val="002060"/>
                </a:solidFill>
              </a:rPr>
              <a:t>見える化支援</a:t>
            </a:r>
            <a:endParaRPr kumimoji="1" lang="en-US" altLang="ja-JP" sz="1000" dirty="0" smtClean="0">
              <a:solidFill>
                <a:srgbClr val="002060"/>
              </a:solidFill>
            </a:endParaRPr>
          </a:p>
          <a:p>
            <a:r>
              <a:rPr kumimoji="1" lang="ja-JP" altLang="en-US" sz="1000" dirty="0" smtClean="0">
                <a:solidFill>
                  <a:srgbClr val="002060"/>
                </a:solidFill>
              </a:rPr>
              <a:t>ツールの提供</a:t>
            </a:r>
            <a:endParaRPr kumimoji="1" lang="ja-JP" altLang="en-US" sz="1000" dirty="0">
              <a:solidFill>
                <a:srgbClr val="002060"/>
              </a:solidFill>
            </a:endParaRPr>
          </a:p>
        </p:txBody>
      </p:sp>
      <p:sp>
        <p:nvSpPr>
          <p:cNvPr id="6" name="正方形/長方形 5"/>
          <p:cNvSpPr/>
          <p:nvPr/>
        </p:nvSpPr>
        <p:spPr>
          <a:xfrm>
            <a:off x="20431" y="705550"/>
            <a:ext cx="6008727" cy="88589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76949" indent="-276949">
              <a:buFont typeface="Wingdings" panose="05000000000000000000" pitchFamily="2" charset="2"/>
              <a:buChar char="Ø"/>
            </a:pPr>
            <a:endParaRPr kumimoji="1" lang="en-US" altLang="ja-JP" sz="1163" b="1" dirty="0" smtClean="0">
              <a:solidFill>
                <a:schemeClr val="tx1"/>
              </a:solidFill>
              <a:latin typeface="HG丸ｺﾞｼｯｸM-PRO" panose="020F0600000000000000" pitchFamily="50" charset="-128"/>
              <a:ea typeface="HG丸ｺﾞｼｯｸM-PRO" panose="020F0600000000000000" pitchFamily="50" charset="-128"/>
            </a:endParaRPr>
          </a:p>
          <a:p>
            <a:pPr marL="276949" indent="-276949">
              <a:buFont typeface="Wingdings" panose="05000000000000000000" pitchFamily="2" charset="2"/>
              <a:buChar char="Ø"/>
            </a:pPr>
            <a:endParaRPr kumimoji="1" lang="en-US" altLang="ja-JP" sz="1163" b="1" dirty="0" smtClean="0">
              <a:solidFill>
                <a:schemeClr val="tx1"/>
              </a:solidFill>
              <a:latin typeface="HG丸ｺﾞｼｯｸM-PRO" panose="020F0600000000000000" pitchFamily="50" charset="-128"/>
              <a:ea typeface="HG丸ｺﾞｼｯｸM-PRO" panose="020F0600000000000000" pitchFamily="50" charset="-128"/>
            </a:endParaRPr>
          </a:p>
          <a:p>
            <a:pPr marL="276949" indent="-276949">
              <a:buFont typeface="Wingdings" panose="05000000000000000000" pitchFamily="2" charset="2"/>
              <a:buChar char="Ø"/>
            </a:pPr>
            <a:endParaRPr kumimoji="1" lang="en-US" altLang="ja-JP" sz="1163" b="1" dirty="0">
              <a:solidFill>
                <a:schemeClr val="tx1"/>
              </a:solidFill>
              <a:latin typeface="HG丸ｺﾞｼｯｸM-PRO" panose="020F0600000000000000" pitchFamily="50" charset="-128"/>
              <a:ea typeface="HG丸ｺﾞｼｯｸM-PRO" panose="020F0600000000000000" pitchFamily="50" charset="-128"/>
            </a:endParaRPr>
          </a:p>
          <a:p>
            <a:pPr marL="276949" indent="-276949">
              <a:buFont typeface="Wingdings" panose="05000000000000000000" pitchFamily="2" charset="2"/>
              <a:buChar char="Ø"/>
            </a:pPr>
            <a:endParaRPr kumimoji="1" lang="en-US" altLang="ja-JP" sz="1163" b="1"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b="1"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下矢印 6"/>
          <p:cNvSpPr/>
          <p:nvPr/>
        </p:nvSpPr>
        <p:spPr>
          <a:xfrm rot="16200000">
            <a:off x="6116456" y="4559379"/>
            <a:ext cx="469720" cy="4283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45"/>
          </a:p>
        </p:txBody>
      </p:sp>
      <p:sp>
        <p:nvSpPr>
          <p:cNvPr id="32" name="テキスト ボックス 31"/>
          <p:cNvSpPr txBox="1"/>
          <p:nvPr/>
        </p:nvSpPr>
        <p:spPr>
          <a:xfrm>
            <a:off x="0" y="-20951"/>
            <a:ext cx="12801600" cy="360868"/>
          </a:xfrm>
          <a:prstGeom prst="rect">
            <a:avLst/>
          </a:prstGeom>
          <a:solidFill>
            <a:srgbClr val="0070C0"/>
          </a:solidFill>
        </p:spPr>
        <p:txBody>
          <a:bodyPr wrap="square" rtlCol="0" anchor="ctr" anchorCtr="0">
            <a:spAutoFit/>
          </a:bodyPr>
          <a:lstStyle/>
          <a:p>
            <a:r>
              <a:rPr kumimoji="1" lang="ja-JP" altLang="en-US" sz="1745" dirty="0" smtClean="0">
                <a:solidFill>
                  <a:schemeClr val="bg1"/>
                </a:solidFill>
                <a:latin typeface="ＭＳ ゴシック" panose="020B0609070205080204" pitchFamily="49" charset="-128"/>
                <a:ea typeface="ＭＳ ゴシック" panose="020B0609070205080204" pitchFamily="49" charset="-128"/>
              </a:rPr>
              <a:t>　　　　　　　　　　　　国民健康保険事業の状況及び保健事業・医療費適正化の推進等について　　　</a:t>
            </a:r>
            <a:r>
              <a:rPr kumimoji="1" lang="ja-JP" altLang="en-US" sz="1300" dirty="0" smtClean="0">
                <a:solidFill>
                  <a:schemeClr val="bg1"/>
                </a:solidFill>
                <a:latin typeface="ＭＳ ゴシック" panose="020B0609070205080204" pitchFamily="49" charset="-128"/>
                <a:ea typeface="ＭＳ ゴシック" panose="020B0609070205080204" pitchFamily="49" charset="-128"/>
              </a:rPr>
              <a:t>（健康医療部）</a:t>
            </a:r>
            <a:endParaRPr kumimoji="1" lang="ja-JP" altLang="en-US" sz="1300" dirty="0">
              <a:solidFill>
                <a:schemeClr val="bg1"/>
              </a:solidFill>
              <a:latin typeface="ＭＳ ゴシック" panose="020B0609070205080204" pitchFamily="49" charset="-128"/>
              <a:ea typeface="ＭＳ ゴシック" panose="020B0609070205080204" pitchFamily="49" charset="-128"/>
            </a:endParaRPr>
          </a:p>
        </p:txBody>
      </p:sp>
      <p:sp>
        <p:nvSpPr>
          <p:cNvPr id="14" name="正方形/長方形 13"/>
          <p:cNvSpPr/>
          <p:nvPr/>
        </p:nvSpPr>
        <p:spPr>
          <a:xfrm>
            <a:off x="11821757" y="0"/>
            <a:ext cx="979843" cy="3324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kumimoji="1" lang="ja-JP" altLang="en-US" sz="1500" dirty="0" smtClean="0">
                <a:solidFill>
                  <a:schemeClr val="tx1"/>
                </a:solidFill>
                <a:latin typeface="HG丸ｺﾞｼｯｸM-PRO" panose="020F0600000000000000" pitchFamily="50" charset="-128"/>
                <a:ea typeface="HG丸ｺﾞｼｯｸM-PRO" panose="020F0600000000000000" pitchFamily="50" charset="-128"/>
              </a:rPr>
              <a:t>資料</a:t>
            </a:r>
            <a:r>
              <a:rPr kumimoji="1" lang="en-US" altLang="ja-JP" sz="1500" dirty="0" smtClean="0">
                <a:solidFill>
                  <a:schemeClr val="tx1"/>
                </a:solidFill>
                <a:latin typeface="HG丸ｺﾞｼｯｸM-PRO" panose="020F0600000000000000" pitchFamily="50" charset="-128"/>
                <a:ea typeface="HG丸ｺﾞｼｯｸM-PRO" panose="020F0600000000000000" pitchFamily="50" charset="-128"/>
              </a:rPr>
              <a:t>11</a:t>
            </a:r>
            <a:endParaRPr kumimoji="1" lang="ja-JP" altLang="en-US" sz="15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3" name="角丸四角形 32"/>
          <p:cNvSpPr/>
          <p:nvPr/>
        </p:nvSpPr>
        <p:spPr>
          <a:xfrm>
            <a:off x="20432" y="600624"/>
            <a:ext cx="1463311" cy="220616"/>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1">
                    <a:lumMod val="95000"/>
                  </a:schemeClr>
                </a:solidFill>
                <a:latin typeface="ＭＳ ゴシック" panose="020B0609070205080204" pitchFamily="49" charset="-128"/>
                <a:ea typeface="ＭＳ ゴシック" panose="020B0609070205080204" pitchFamily="49" charset="-128"/>
              </a:rPr>
              <a:t>国保事業の状況</a:t>
            </a:r>
            <a:endParaRPr kumimoji="1" lang="ja-JP" altLang="en-US" sz="1200" dirty="0">
              <a:solidFill>
                <a:schemeClr val="bg1">
                  <a:lumMod val="95000"/>
                </a:schemeClr>
              </a:solidFill>
              <a:latin typeface="ＭＳ ゴシック" panose="020B0609070205080204" pitchFamily="49" charset="-128"/>
              <a:ea typeface="ＭＳ ゴシック" panose="020B0609070205080204" pitchFamily="49" charset="-128"/>
            </a:endParaRPr>
          </a:p>
        </p:txBody>
      </p:sp>
      <p:sp>
        <p:nvSpPr>
          <p:cNvPr id="39" name="角丸四角形 38"/>
          <p:cNvSpPr/>
          <p:nvPr/>
        </p:nvSpPr>
        <p:spPr>
          <a:xfrm>
            <a:off x="25106" y="862629"/>
            <a:ext cx="6004052" cy="23090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令和２年度国民健康保険料</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48" name="正方形/長方形 47"/>
          <p:cNvSpPr/>
          <p:nvPr/>
        </p:nvSpPr>
        <p:spPr>
          <a:xfrm>
            <a:off x="6600273" y="1701799"/>
            <a:ext cx="6001376" cy="63617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p:txBody>
      </p:sp>
      <p:sp>
        <p:nvSpPr>
          <p:cNvPr id="21" name="正方形/長方形 20"/>
          <p:cNvSpPr/>
          <p:nvPr/>
        </p:nvSpPr>
        <p:spPr>
          <a:xfrm>
            <a:off x="6571481" y="8327612"/>
            <a:ext cx="5968306" cy="1300356"/>
          </a:xfrm>
          <a:prstGeom prst="rect">
            <a:avLst/>
          </a:prstGeom>
          <a:ln>
            <a:noFill/>
          </a:ln>
        </p:spPr>
        <p:txBody>
          <a:bodyPr wrap="square">
            <a:spAutoFit/>
          </a:bodyPr>
          <a:lstStyle/>
          <a:p>
            <a:r>
              <a:rPr kumimoji="1" lang="ja-JP" altLang="en-US" sz="1200" b="1" dirty="0">
                <a:solidFill>
                  <a:prstClr val="black"/>
                </a:solidFill>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令和２年度における検討予定スケジュール</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1</a:t>
            </a:r>
            <a:r>
              <a:rPr lang="ja-JP" altLang="en-US" sz="1000" dirty="0">
                <a:latin typeface="HG丸ｺﾞｼｯｸM-PRO" panose="020F0600000000000000" pitchFamily="50" charset="-128"/>
                <a:ea typeface="HG丸ｺﾞｼｯｸM-PRO" panose="020F0600000000000000" pitchFamily="50" charset="-128"/>
              </a:rPr>
              <a:t>）令和</a:t>
            </a:r>
            <a:r>
              <a:rPr lang="ja-JP" altLang="en-US" sz="1000" dirty="0" smtClean="0">
                <a:latin typeface="HG丸ｺﾞｼｯｸM-PRO" panose="020F0600000000000000" pitchFamily="50" charset="-128"/>
                <a:ea typeface="HG丸ｺﾞｼｯｸM-PRO" panose="020F0600000000000000" pitchFamily="50" charset="-128"/>
              </a:rPr>
              <a:t>２年６月以降</a:t>
            </a:r>
            <a:r>
              <a:rPr lang="ja-JP" altLang="en-US" sz="1000" dirty="0">
                <a:latin typeface="HG丸ｺﾞｼｯｸM-PRO" panose="020F0600000000000000" pitchFamily="50" charset="-128"/>
                <a:ea typeface="HG丸ｺﾞｼｯｸM-PRO" panose="020F0600000000000000" pitchFamily="50" charset="-128"/>
              </a:rPr>
              <a:t>　広域化調整会議等にて検討開始</a:t>
            </a: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2</a:t>
            </a:r>
            <a:r>
              <a:rPr lang="ja-JP" altLang="en-US" sz="1000" dirty="0">
                <a:latin typeface="HG丸ｺﾞｼｯｸM-PRO" panose="020F0600000000000000" pitchFamily="50" charset="-128"/>
                <a:ea typeface="HG丸ｺﾞｼｯｸM-PRO" panose="020F0600000000000000" pitchFamily="50" charset="-128"/>
              </a:rPr>
              <a:t>）令和２年秋頃　府内市町村への意見</a:t>
            </a:r>
            <a:r>
              <a:rPr lang="ja-JP" altLang="en-US" sz="1000" dirty="0" smtClean="0">
                <a:latin typeface="HG丸ｺﾞｼｯｸM-PRO" panose="020F0600000000000000" pitchFamily="50" charset="-128"/>
                <a:ea typeface="HG丸ｺﾞｼｯｸM-PRO" panose="020F0600000000000000" pitchFamily="50" charset="-128"/>
              </a:rPr>
              <a:t>聴取</a:t>
            </a:r>
            <a:r>
              <a:rPr lang="ja-JP" altLang="en-US" sz="1050" dirty="0" smtClean="0">
                <a:latin typeface="HG丸ｺﾞｼｯｸM-PRO" panose="020F0600000000000000" pitchFamily="50" charset="-128"/>
                <a:ea typeface="HG丸ｺﾞｼｯｸM-PRO" panose="020F0600000000000000" pitchFamily="50" charset="-128"/>
              </a:rPr>
              <a:t>　</a:t>
            </a:r>
            <a:r>
              <a:rPr lang="ja-JP" altLang="en-US" sz="900" dirty="0" smtClean="0">
                <a:latin typeface="HG丸ｺﾞｼｯｸM-PRO" panose="020F0600000000000000" pitchFamily="50" charset="-128"/>
                <a:ea typeface="HG丸ｺﾞｼｯｸM-PRO" panose="020F0600000000000000" pitchFamily="50" charset="-128"/>
              </a:rPr>
              <a:t> （国民</a:t>
            </a:r>
            <a:r>
              <a:rPr lang="ja-JP" altLang="en-US" sz="900" dirty="0">
                <a:latin typeface="HG丸ｺﾞｼｯｸM-PRO" panose="020F0600000000000000" pitchFamily="50" charset="-128"/>
                <a:ea typeface="HG丸ｺﾞｼｯｸM-PRO" panose="020F0600000000000000" pitchFamily="50" charset="-128"/>
              </a:rPr>
              <a:t>健康保険法第</a:t>
            </a:r>
            <a:r>
              <a:rPr lang="en-US" altLang="ja-JP" sz="900" dirty="0">
                <a:latin typeface="HG丸ｺﾞｼｯｸM-PRO" panose="020F0600000000000000" pitchFamily="50" charset="-128"/>
                <a:ea typeface="HG丸ｺﾞｼｯｸM-PRO" panose="020F0600000000000000" pitchFamily="50" charset="-128"/>
              </a:rPr>
              <a:t>82</a:t>
            </a:r>
            <a:r>
              <a:rPr lang="ja-JP" altLang="en-US" sz="900" dirty="0">
                <a:latin typeface="HG丸ｺﾞｼｯｸM-PRO" panose="020F0600000000000000" pitchFamily="50" charset="-128"/>
                <a:ea typeface="HG丸ｺﾞｼｯｸM-PRO" panose="020F0600000000000000" pitchFamily="50" charset="-128"/>
              </a:rPr>
              <a:t>条の２</a:t>
            </a:r>
            <a:r>
              <a:rPr lang="ja-JP" altLang="en-US" sz="900" dirty="0" smtClean="0">
                <a:latin typeface="HG丸ｺﾞｼｯｸM-PRO" panose="020F0600000000000000" pitchFamily="50" charset="-128"/>
                <a:ea typeface="HG丸ｺﾞｼｯｸM-PRO" panose="020F0600000000000000" pitchFamily="50" charset="-128"/>
              </a:rPr>
              <a:t>第６項）</a:t>
            </a:r>
            <a:endParaRPr lang="ja-JP" altLang="en-US" sz="9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3</a:t>
            </a:r>
            <a:r>
              <a:rPr lang="ja-JP" altLang="en-US" sz="1000" dirty="0">
                <a:latin typeface="HG丸ｺﾞｼｯｸM-PRO" panose="020F0600000000000000" pitchFamily="50" charset="-128"/>
                <a:ea typeface="HG丸ｺﾞｼｯｸM-PRO" panose="020F0600000000000000" pitchFamily="50" charset="-128"/>
              </a:rPr>
              <a:t>）令和</a:t>
            </a:r>
            <a:r>
              <a:rPr lang="ja-JP" altLang="en-US" sz="1000" dirty="0" smtClean="0">
                <a:latin typeface="HG丸ｺﾞｼｯｸM-PRO" panose="020F0600000000000000" pitchFamily="50" charset="-128"/>
                <a:ea typeface="HG丸ｺﾞｼｯｸM-PRO" panose="020F0600000000000000" pitchFamily="50" charset="-128"/>
              </a:rPr>
              <a:t>２年</a:t>
            </a:r>
            <a:r>
              <a:rPr lang="ja-JP" altLang="en-US" sz="1000" dirty="0">
                <a:latin typeface="HG丸ｺﾞｼｯｸM-PRO" panose="020F0600000000000000" pitchFamily="50" charset="-128"/>
                <a:ea typeface="HG丸ｺﾞｼｯｸM-PRO" panose="020F0600000000000000" pitchFamily="50" charset="-128"/>
              </a:rPr>
              <a:t>１１</a:t>
            </a:r>
            <a:r>
              <a:rPr lang="ja-JP" altLang="en-US" sz="1000" dirty="0" smtClean="0">
                <a:latin typeface="HG丸ｺﾞｼｯｸM-PRO" panose="020F0600000000000000" pitchFamily="50" charset="-128"/>
                <a:ea typeface="HG丸ｺﾞｼｯｸM-PRO" panose="020F0600000000000000" pitchFamily="50" charset="-128"/>
              </a:rPr>
              <a:t>月</a:t>
            </a:r>
            <a:r>
              <a:rPr lang="ja-JP" altLang="en-US" sz="1000" dirty="0">
                <a:latin typeface="HG丸ｺﾞｼｯｸM-PRO" panose="020F0600000000000000" pitchFamily="50" charset="-128"/>
                <a:ea typeface="HG丸ｺﾞｼｯｸM-PRO" panose="020F0600000000000000" pitchFamily="50" charset="-128"/>
              </a:rPr>
              <a:t>　大阪府国民健康保険運営協議会へ</a:t>
            </a:r>
            <a:r>
              <a:rPr lang="ja-JP" altLang="en-US" sz="1000" dirty="0" smtClean="0">
                <a:latin typeface="HG丸ｺﾞｼｯｸM-PRO" panose="020F0600000000000000" pitchFamily="50" charset="-128"/>
                <a:ea typeface="HG丸ｺﾞｼｯｸM-PRO" panose="020F0600000000000000" pitchFamily="50" charset="-128"/>
              </a:rPr>
              <a:t>の諮問</a:t>
            </a:r>
            <a:r>
              <a:rPr lang="ja-JP" altLang="en-US" sz="900" dirty="0" smtClean="0">
                <a:latin typeface="HG丸ｺﾞｼｯｸM-PRO" panose="020F0600000000000000" pitchFamily="50" charset="-128"/>
                <a:ea typeface="HG丸ｺﾞｼｯｸM-PRO" panose="020F0600000000000000" pitchFamily="50" charset="-128"/>
              </a:rPr>
              <a:t>（ 国民</a:t>
            </a:r>
            <a:r>
              <a:rPr lang="ja-JP" altLang="en-US" sz="900" dirty="0">
                <a:latin typeface="HG丸ｺﾞｼｯｸM-PRO" panose="020F0600000000000000" pitchFamily="50" charset="-128"/>
                <a:ea typeface="HG丸ｺﾞｼｯｸM-PRO" panose="020F0600000000000000" pitchFamily="50" charset="-128"/>
              </a:rPr>
              <a:t>健康保険法第</a:t>
            </a:r>
            <a:r>
              <a:rPr lang="en-US" altLang="ja-JP" sz="900" dirty="0">
                <a:latin typeface="HG丸ｺﾞｼｯｸM-PRO" panose="020F0600000000000000" pitchFamily="50" charset="-128"/>
                <a:ea typeface="HG丸ｺﾞｼｯｸM-PRO" panose="020F0600000000000000" pitchFamily="50" charset="-128"/>
              </a:rPr>
              <a:t>11</a:t>
            </a:r>
            <a:r>
              <a:rPr lang="ja-JP" altLang="en-US" sz="900" dirty="0">
                <a:latin typeface="HG丸ｺﾞｼｯｸM-PRO" panose="020F0600000000000000" pitchFamily="50" charset="-128"/>
                <a:ea typeface="HG丸ｺﾞｼｯｸM-PRO" panose="020F0600000000000000" pitchFamily="50" charset="-128"/>
              </a:rPr>
              <a:t>条</a:t>
            </a:r>
            <a:r>
              <a:rPr lang="ja-JP" altLang="en-US" sz="900" dirty="0" smtClean="0">
                <a:latin typeface="HG丸ｺﾞｼｯｸM-PRO" panose="020F0600000000000000" pitchFamily="50" charset="-128"/>
                <a:ea typeface="HG丸ｺﾞｼｯｸM-PRO" panose="020F0600000000000000" pitchFamily="50" charset="-128"/>
              </a:rPr>
              <a:t>第１項）</a:t>
            </a:r>
            <a:endParaRPr lang="ja-JP" altLang="en-US" sz="9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4</a:t>
            </a:r>
            <a:r>
              <a:rPr lang="ja-JP" altLang="en-US" sz="1000" dirty="0">
                <a:latin typeface="HG丸ｺﾞｼｯｸM-PRO" panose="020F0600000000000000" pitchFamily="50" charset="-128"/>
                <a:ea typeface="HG丸ｺﾞｼｯｸM-PRO" panose="020F0600000000000000" pitchFamily="50" charset="-128"/>
              </a:rPr>
              <a:t>）令和</a:t>
            </a:r>
            <a:r>
              <a:rPr lang="ja-JP" altLang="en-US" sz="1000" dirty="0" smtClean="0">
                <a:latin typeface="HG丸ｺﾞｼｯｸM-PRO" panose="020F0600000000000000" pitchFamily="50" charset="-128"/>
                <a:ea typeface="HG丸ｺﾞｼｯｸM-PRO" panose="020F0600000000000000" pitchFamily="50" charset="-128"/>
              </a:rPr>
              <a:t>２年１</a:t>
            </a:r>
            <a:r>
              <a:rPr lang="ja-JP" altLang="en-US" sz="1000" dirty="0">
                <a:latin typeface="HG丸ｺﾞｼｯｸM-PRO" panose="020F0600000000000000" pitchFamily="50" charset="-128"/>
                <a:ea typeface="HG丸ｺﾞｼｯｸM-PRO" panose="020F0600000000000000" pitchFamily="50" charset="-128"/>
              </a:rPr>
              <a:t>２</a:t>
            </a:r>
            <a:r>
              <a:rPr lang="ja-JP" altLang="en-US" sz="1000" dirty="0" smtClean="0">
                <a:latin typeface="HG丸ｺﾞｼｯｸM-PRO" panose="020F0600000000000000" pitchFamily="50" charset="-128"/>
                <a:ea typeface="HG丸ｺﾞｼｯｸM-PRO" panose="020F0600000000000000" pitchFamily="50" charset="-128"/>
              </a:rPr>
              <a:t>月</a:t>
            </a: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次期大阪府国民健康保険運営方針策定</a:t>
            </a:r>
            <a:r>
              <a:rPr lang="ja-JP" altLang="en-US" sz="900" dirty="0" smtClean="0">
                <a:latin typeface="HG丸ｺﾞｼｯｸM-PRO" panose="020F0600000000000000" pitchFamily="50" charset="-128"/>
                <a:ea typeface="HG丸ｺﾞｼｯｸM-PRO" panose="020F0600000000000000" pitchFamily="50" charset="-128"/>
              </a:rPr>
              <a:t>（国民</a:t>
            </a:r>
            <a:r>
              <a:rPr lang="ja-JP" altLang="en-US" sz="900" dirty="0">
                <a:latin typeface="HG丸ｺﾞｼｯｸM-PRO" panose="020F0600000000000000" pitchFamily="50" charset="-128"/>
                <a:ea typeface="HG丸ｺﾞｼｯｸM-PRO" panose="020F0600000000000000" pitchFamily="50" charset="-128"/>
              </a:rPr>
              <a:t>健康保険法第</a:t>
            </a:r>
            <a:r>
              <a:rPr lang="en-US" altLang="ja-JP" sz="900" dirty="0">
                <a:latin typeface="HG丸ｺﾞｼｯｸM-PRO" panose="020F0600000000000000" pitchFamily="50" charset="-128"/>
                <a:ea typeface="HG丸ｺﾞｼｯｸM-PRO" panose="020F0600000000000000" pitchFamily="50" charset="-128"/>
              </a:rPr>
              <a:t>82</a:t>
            </a:r>
            <a:r>
              <a:rPr lang="ja-JP" altLang="en-US" sz="900" dirty="0">
                <a:latin typeface="HG丸ｺﾞｼｯｸM-PRO" panose="020F0600000000000000" pitchFamily="50" charset="-128"/>
                <a:ea typeface="HG丸ｺﾞｼｯｸM-PRO" panose="020F0600000000000000" pitchFamily="50" charset="-128"/>
              </a:rPr>
              <a:t>条の２</a:t>
            </a:r>
            <a:r>
              <a:rPr lang="ja-JP" altLang="en-US" sz="900" dirty="0" smtClean="0">
                <a:latin typeface="HG丸ｺﾞｼｯｸM-PRO" panose="020F0600000000000000" pitchFamily="50" charset="-128"/>
                <a:ea typeface="HG丸ｺﾞｼｯｸM-PRO" panose="020F0600000000000000" pitchFamily="50" charset="-128"/>
              </a:rPr>
              <a:t>第１項）</a:t>
            </a:r>
            <a:endParaRPr lang="ja-JP" altLang="en-US" sz="9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5</a:t>
            </a:r>
            <a:r>
              <a:rPr lang="ja-JP" altLang="en-US" sz="1000" dirty="0">
                <a:latin typeface="HG丸ｺﾞｼｯｸM-PRO" panose="020F0600000000000000" pitchFamily="50" charset="-128"/>
                <a:ea typeface="HG丸ｺﾞｼｯｸM-PRO" panose="020F0600000000000000" pitchFamily="50" charset="-128"/>
              </a:rPr>
              <a:t>）令和３年１月　令和３年度国民健康保険事業費納付金本算定</a:t>
            </a:r>
          </a:p>
          <a:p>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6</a:t>
            </a:r>
            <a:r>
              <a:rPr lang="ja-JP" altLang="en-US" sz="1000" dirty="0">
                <a:latin typeface="HG丸ｺﾞｼｯｸM-PRO" panose="020F0600000000000000" pitchFamily="50" charset="-128"/>
                <a:ea typeface="HG丸ｺﾞｼｯｸM-PRO" panose="020F0600000000000000" pitchFamily="50" charset="-128"/>
              </a:rPr>
              <a:t>）令和３年４月１日～令和６年</a:t>
            </a:r>
            <a:r>
              <a:rPr lang="ja-JP" altLang="en-US" sz="1000" dirty="0" smtClean="0">
                <a:latin typeface="HG丸ｺﾞｼｯｸM-PRO" panose="020F0600000000000000" pitchFamily="50" charset="-128"/>
                <a:ea typeface="HG丸ｺﾞｼｯｸM-PRO" panose="020F0600000000000000" pitchFamily="50" charset="-128"/>
              </a:rPr>
              <a:t>３月３</a:t>
            </a:r>
            <a:r>
              <a:rPr lang="ja-JP" altLang="en-US" sz="1000" dirty="0">
                <a:latin typeface="HG丸ｺﾞｼｯｸM-PRO" panose="020F0600000000000000" pitchFamily="50" charset="-128"/>
                <a:ea typeface="HG丸ｺﾞｼｯｸM-PRO" panose="020F0600000000000000" pitchFamily="50" charset="-128"/>
              </a:rPr>
              <a:t>１</a:t>
            </a:r>
            <a:r>
              <a:rPr lang="ja-JP" altLang="en-US" sz="1000" dirty="0" smtClean="0">
                <a:latin typeface="HG丸ｺﾞｼｯｸM-PRO" panose="020F0600000000000000" pitchFamily="50" charset="-128"/>
                <a:ea typeface="HG丸ｺﾞｼｯｸM-PRO" panose="020F0600000000000000" pitchFamily="50" charset="-128"/>
              </a:rPr>
              <a:t>日</a:t>
            </a:r>
            <a:r>
              <a:rPr lang="ja-JP" altLang="en-US" sz="1000" dirty="0">
                <a:latin typeface="HG丸ｺﾞｼｯｸM-PRO" panose="020F0600000000000000" pitchFamily="50" charset="-128"/>
                <a:ea typeface="HG丸ｺﾞｼｯｸM-PRO" panose="020F0600000000000000" pitchFamily="50" charset="-128"/>
              </a:rPr>
              <a:t>　次期方針対象</a:t>
            </a:r>
            <a:r>
              <a:rPr lang="ja-JP" altLang="en-US" sz="1000" dirty="0" smtClean="0">
                <a:latin typeface="HG丸ｺﾞｼｯｸM-PRO" panose="020F0600000000000000" pitchFamily="50" charset="-128"/>
                <a:ea typeface="HG丸ｺﾞｼｯｸM-PRO" panose="020F0600000000000000" pitchFamily="50" charset="-128"/>
              </a:rPr>
              <a:t>期間　</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600" dirty="0" smtClean="0">
                <a:latin typeface="HG丸ｺﾞｼｯｸM-PRO" panose="020F0600000000000000" pitchFamily="50" charset="-128"/>
                <a:ea typeface="HG丸ｺﾞｼｯｸM-PRO" panose="020F0600000000000000" pitchFamily="50" charset="-128"/>
              </a:rPr>
              <a:t>　</a:t>
            </a:r>
            <a:endParaRPr lang="en-US" altLang="ja-JP" sz="1000" dirty="0" smtClean="0">
              <a:latin typeface="HG丸ｺﾞｼｯｸM-PRO" panose="020F0600000000000000" pitchFamily="50" charset="-128"/>
              <a:ea typeface="HG丸ｺﾞｼｯｸM-PRO" panose="020F0600000000000000" pitchFamily="50" charset="-128"/>
            </a:endParaRPr>
          </a:p>
        </p:txBody>
      </p:sp>
      <p:sp>
        <p:nvSpPr>
          <p:cNvPr id="34" name="角丸四角形 33"/>
          <p:cNvSpPr/>
          <p:nvPr/>
        </p:nvSpPr>
        <p:spPr>
          <a:xfrm>
            <a:off x="28303" y="3108846"/>
            <a:ext cx="6000855" cy="30099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令和６年度までの国保被保険者数と一人当たり保険料額の傾向分析</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35" name="角丸四角形 34"/>
          <p:cNvSpPr/>
          <p:nvPr/>
        </p:nvSpPr>
        <p:spPr>
          <a:xfrm>
            <a:off x="6610648" y="1809471"/>
            <a:ext cx="5980626" cy="223514"/>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保険者努力支援制度の獲得状況</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36" name="角丸四角形 35"/>
          <p:cNvSpPr/>
          <p:nvPr/>
        </p:nvSpPr>
        <p:spPr>
          <a:xfrm>
            <a:off x="6624030" y="1551857"/>
            <a:ext cx="2378688" cy="22547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bg1">
                    <a:lumMod val="95000"/>
                  </a:schemeClr>
                </a:solidFill>
                <a:latin typeface="ＭＳ ゴシック" panose="020B0609070205080204" pitchFamily="49" charset="-128"/>
                <a:ea typeface="ＭＳ ゴシック" panose="020B0609070205080204" pitchFamily="49" charset="-128"/>
              </a:rPr>
              <a:t>保健</a:t>
            </a:r>
            <a:r>
              <a:rPr kumimoji="1" lang="ja-JP" altLang="en-US" sz="1200" dirty="0" smtClean="0">
                <a:solidFill>
                  <a:schemeClr val="bg1">
                    <a:lumMod val="95000"/>
                  </a:schemeClr>
                </a:solidFill>
                <a:latin typeface="ＭＳ ゴシック" panose="020B0609070205080204" pitchFamily="49" charset="-128"/>
                <a:ea typeface="ＭＳ ゴシック" panose="020B0609070205080204" pitchFamily="49" charset="-128"/>
              </a:rPr>
              <a:t>事業・医療費適正化の推進</a:t>
            </a:r>
            <a:endParaRPr kumimoji="1" lang="ja-JP" altLang="en-US" sz="1200" dirty="0">
              <a:solidFill>
                <a:schemeClr val="bg1">
                  <a:lumMod val="95000"/>
                </a:schemeClr>
              </a:solidFill>
              <a:latin typeface="ＭＳ ゴシック" panose="020B0609070205080204" pitchFamily="49" charset="-128"/>
              <a:ea typeface="ＭＳ ゴシック" panose="020B0609070205080204" pitchFamily="49" charset="-128"/>
            </a:endParaRPr>
          </a:p>
        </p:txBody>
      </p:sp>
      <p:sp>
        <p:nvSpPr>
          <p:cNvPr id="44" name="角丸四角形 43"/>
          <p:cNvSpPr/>
          <p:nvPr/>
        </p:nvSpPr>
        <p:spPr>
          <a:xfrm>
            <a:off x="6604892" y="4705091"/>
            <a:ext cx="5996757" cy="26103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ゴシック" panose="020B0609070205080204" pitchFamily="49" charset="-128"/>
                <a:ea typeface="ＭＳ ゴシック" panose="020B0609070205080204" pitchFamily="49" charset="-128"/>
              </a:rPr>
              <a:t>大阪府による市町村支援</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6713665" y="8710152"/>
            <a:ext cx="4868091" cy="156657"/>
          </a:xfrm>
          <a:prstGeom prst="rect">
            <a:avLst/>
          </a:prstGeom>
          <a:noFill/>
          <a:ln w="6350">
            <a:solidFill>
              <a:schemeClr val="tx1"/>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42883" y="1093532"/>
            <a:ext cx="2572560" cy="1177245"/>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050" b="1" dirty="0" smtClean="0">
                <a:latin typeface="HG丸ｺﾞｼｯｸM-PRO" panose="020F0600000000000000" pitchFamily="50" charset="-128"/>
                <a:ea typeface="HG丸ｺﾞｼｯｸM-PRO" panose="020F0600000000000000" pitchFamily="50" charset="-128"/>
              </a:rPr>
              <a:t>保険料の状況</a:t>
            </a:r>
            <a:endParaRPr kumimoji="1" lang="en-US" altLang="ja-JP" sz="1050" b="1"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府内平均一人あたり保険料（理論値）</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・令和元年度：　　１３９，６６９円</a:t>
            </a:r>
          </a:p>
          <a:p>
            <a:r>
              <a:rPr kumimoji="1" lang="ja-JP" altLang="en-US" sz="1000" dirty="0" smtClean="0">
                <a:latin typeface="HG丸ｺﾞｼｯｸM-PRO" panose="020F0600000000000000" pitchFamily="50" charset="-128"/>
                <a:ea typeface="HG丸ｺﾞｼｯｸM-PRO" panose="020F0600000000000000" pitchFamily="50" charset="-128"/>
              </a:rPr>
              <a:t>・令和２年度：　　１４８，２４７円　</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　　　　　　　　（伸び率６</a:t>
            </a:r>
            <a:r>
              <a:rPr kumimoji="1" lang="en-US" altLang="ja-JP" sz="1000" dirty="0" smtClean="0">
                <a:latin typeface="HG丸ｺﾞｼｯｸM-PRO" panose="020F0600000000000000" pitchFamily="50" charset="-128"/>
                <a:ea typeface="HG丸ｺﾞｼｯｸM-PRO" panose="020F0600000000000000" pitchFamily="50" charset="-128"/>
              </a:rPr>
              <a:t>.1</a:t>
            </a:r>
            <a:r>
              <a:rPr kumimoji="1" lang="ja-JP" altLang="en-US" sz="1000" dirty="0" smtClean="0">
                <a:latin typeface="HG丸ｺﾞｼｯｸM-PRO" panose="020F0600000000000000" pitchFamily="50" charset="-128"/>
                <a:ea typeface="HG丸ｺﾞｼｯｸM-PRO" panose="020F0600000000000000" pitchFamily="50" charset="-128"/>
              </a:rPr>
              <a:t>４</a:t>
            </a: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激変緩和措置後</a:t>
            </a: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１４２，８４４円　</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a:latin typeface="HG丸ｺﾞｼｯｸM-PRO" panose="020F0600000000000000" pitchFamily="50" charset="-128"/>
                <a:ea typeface="HG丸ｺﾞｼｯｸM-PRO" panose="020F0600000000000000" pitchFamily="50" charset="-128"/>
              </a:rPr>
              <a:t>　</a:t>
            </a:r>
            <a:r>
              <a:rPr kumimoji="1" lang="ja-JP" altLang="en-US" sz="1000" dirty="0" smtClean="0">
                <a:latin typeface="HG丸ｺﾞｼｯｸM-PRO" panose="020F0600000000000000" pitchFamily="50" charset="-128"/>
                <a:ea typeface="HG丸ｺﾞｼｯｸM-PRO" panose="020F0600000000000000" pitchFamily="50" charset="-128"/>
              </a:rPr>
              <a:t>　　　　　　　　（伸び率２</a:t>
            </a:r>
            <a:r>
              <a:rPr kumimoji="1" lang="en-US" altLang="ja-JP" sz="1000" dirty="0" smtClean="0">
                <a:latin typeface="HG丸ｺﾞｼｯｸM-PRO" panose="020F0600000000000000" pitchFamily="50" charset="-128"/>
                <a:ea typeface="HG丸ｺﾞｼｯｸM-PRO" panose="020F0600000000000000" pitchFamily="50" charset="-128"/>
              </a:rPr>
              <a:t>.</a:t>
            </a:r>
            <a:r>
              <a:rPr kumimoji="1" lang="ja-JP" altLang="en-US" sz="1000" dirty="0" smtClean="0">
                <a:latin typeface="HG丸ｺﾞｼｯｸM-PRO" panose="020F0600000000000000" pitchFamily="50" charset="-128"/>
                <a:ea typeface="HG丸ｺﾞｼｯｸM-PRO" panose="020F0600000000000000" pitchFamily="50" charset="-128"/>
              </a:rPr>
              <a:t>５０％）</a:t>
            </a:r>
            <a:endParaRPr kumimoji="1" lang="ja-JP" altLang="en-US" sz="1000" dirty="0">
              <a:latin typeface="HG丸ｺﾞｼｯｸM-PRO" panose="020F0600000000000000" pitchFamily="50" charset="-128"/>
              <a:ea typeface="HG丸ｺﾞｼｯｸM-PRO" panose="020F0600000000000000" pitchFamily="50" charset="-128"/>
            </a:endParaRPr>
          </a:p>
        </p:txBody>
      </p:sp>
      <p:sp>
        <p:nvSpPr>
          <p:cNvPr id="18" name="テキスト ボックス 17"/>
          <p:cNvSpPr txBox="1"/>
          <p:nvPr/>
        </p:nvSpPr>
        <p:spPr>
          <a:xfrm>
            <a:off x="58665" y="2195918"/>
            <a:ext cx="3071397" cy="276999"/>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050" b="1" dirty="0" smtClean="0">
                <a:latin typeface="HG丸ｺﾞｼｯｸM-PRO" panose="020F0600000000000000" pitchFamily="50" charset="-128"/>
                <a:ea typeface="HG丸ｺﾞｼｯｸM-PRO" panose="020F0600000000000000" pitchFamily="50" charset="-128"/>
              </a:rPr>
              <a:t>保険給付費の伸びとその要因</a:t>
            </a:r>
            <a:r>
              <a:rPr kumimoji="1" lang="ja-JP" altLang="en-US" sz="1200" dirty="0">
                <a:latin typeface="HG丸ｺﾞｼｯｸM-PRO" panose="020F0600000000000000" pitchFamily="50" charset="-128"/>
                <a:ea typeface="HG丸ｺﾞｼｯｸM-PRO" panose="020F0600000000000000" pitchFamily="50" charset="-128"/>
              </a:rPr>
              <a:t>　　　　　　　　　</a:t>
            </a:r>
          </a:p>
        </p:txBody>
      </p:sp>
      <p:sp>
        <p:nvSpPr>
          <p:cNvPr id="26" name="テキスト ボックス 25"/>
          <p:cNvSpPr txBox="1"/>
          <p:nvPr/>
        </p:nvSpPr>
        <p:spPr>
          <a:xfrm>
            <a:off x="120071" y="2513074"/>
            <a:ext cx="2958131" cy="507831"/>
          </a:xfrm>
          <a:prstGeom prst="rect">
            <a:avLst/>
          </a:prstGeom>
          <a:noFill/>
          <a:ln>
            <a:solidFill>
              <a:schemeClr val="accent5"/>
            </a:solidFill>
            <a:prstDash val="sysDot"/>
          </a:ln>
        </p:spPr>
        <p:txBody>
          <a:bodyPr wrap="square" rtlCol="0" anchor="ctr" anchorCtr="0">
            <a:spAutoFit/>
          </a:bodyPr>
          <a:lstStyle/>
          <a:p>
            <a:r>
              <a:rPr kumimoji="1" lang="ja-JP" altLang="en-US" sz="900" dirty="0" smtClean="0">
                <a:latin typeface="HG丸ｺﾞｼｯｸM-PRO" panose="020F0600000000000000" pitchFamily="50" charset="-128"/>
                <a:ea typeface="HG丸ｺﾞｼｯｸM-PRO" panose="020F0600000000000000" pitchFamily="50" charset="-128"/>
              </a:rPr>
              <a:t>高齢者割合の増加による自然増</a:t>
            </a:r>
            <a:endParaRPr kumimoji="1" lang="en-US" altLang="ja-JP" sz="900" dirty="0">
              <a:latin typeface="HG丸ｺﾞｼｯｸM-PRO" panose="020F0600000000000000" pitchFamily="50" charset="-128"/>
              <a:ea typeface="HG丸ｺﾞｼｯｸM-PRO" panose="020F0600000000000000" pitchFamily="50" charset="-128"/>
            </a:endParaRPr>
          </a:p>
          <a:p>
            <a:r>
              <a:rPr kumimoji="1" lang="ja-JP" altLang="en-US" sz="900" dirty="0" smtClean="0">
                <a:latin typeface="HG丸ｺﾞｼｯｸM-PRO" panose="020F0600000000000000" pitchFamily="50" charset="-128"/>
                <a:ea typeface="HG丸ｺﾞｼｯｸM-PRO" panose="020F0600000000000000" pitchFamily="50" charset="-128"/>
              </a:rPr>
              <a:t>→総診療費に占める</a:t>
            </a:r>
            <a:r>
              <a:rPr kumimoji="1" lang="en-US" altLang="ja-JP" sz="900" dirty="0" smtClean="0">
                <a:latin typeface="HG丸ｺﾞｼｯｸM-PRO" panose="020F0600000000000000" pitchFamily="50" charset="-128"/>
                <a:ea typeface="HG丸ｺﾞｼｯｸM-PRO" panose="020F0600000000000000" pitchFamily="50" charset="-128"/>
              </a:rPr>
              <a:t>70</a:t>
            </a:r>
            <a:r>
              <a:rPr kumimoji="1" lang="ja-JP" altLang="en-US" sz="900" dirty="0" smtClean="0">
                <a:latin typeface="HG丸ｺﾞｼｯｸM-PRO" panose="020F0600000000000000" pitchFamily="50" charset="-128"/>
                <a:ea typeface="HG丸ｺﾞｼｯｸM-PRO" panose="020F0600000000000000" pitchFamily="50" charset="-128"/>
              </a:rPr>
              <a:t>歳以上の割合が約</a:t>
            </a:r>
            <a:r>
              <a:rPr kumimoji="1" lang="en-US" altLang="ja-JP" sz="900" dirty="0" smtClean="0">
                <a:latin typeface="HG丸ｺﾞｼｯｸM-PRO" panose="020F0600000000000000" pitchFamily="50" charset="-128"/>
                <a:ea typeface="HG丸ｺﾞｼｯｸM-PRO" panose="020F0600000000000000" pitchFamily="50" charset="-128"/>
              </a:rPr>
              <a:t>4</a:t>
            </a:r>
            <a:r>
              <a:rPr kumimoji="1" lang="ja-JP" altLang="en-US" sz="900" dirty="0" smtClean="0">
                <a:latin typeface="HG丸ｺﾞｼｯｸM-PRO" panose="020F0600000000000000" pitchFamily="50" charset="-128"/>
                <a:ea typeface="HG丸ｺﾞｼｯｸM-PRO" panose="020F0600000000000000" pitchFamily="50" charset="-128"/>
              </a:rPr>
              <a:t>割。</a:t>
            </a:r>
            <a:endParaRPr kumimoji="1" lang="en-US" altLang="ja-JP" sz="900" dirty="0" smtClean="0">
              <a:latin typeface="HG丸ｺﾞｼｯｸM-PRO" panose="020F0600000000000000" pitchFamily="50" charset="-128"/>
              <a:ea typeface="HG丸ｺﾞｼｯｸM-PRO" panose="020F0600000000000000" pitchFamily="50" charset="-128"/>
            </a:endParaRPr>
          </a:p>
          <a:p>
            <a:r>
              <a:rPr kumimoji="1" lang="ja-JP" altLang="en-US" sz="900" dirty="0" smtClean="0">
                <a:latin typeface="HG丸ｺﾞｼｯｸM-PRO" panose="020F0600000000000000" pitchFamily="50" charset="-128"/>
                <a:ea typeface="HG丸ｺﾞｼｯｸM-PRO" panose="020F0600000000000000" pitchFamily="50" charset="-128"/>
              </a:rPr>
              <a:t>→この世代の診療費単価が約</a:t>
            </a:r>
            <a:r>
              <a:rPr kumimoji="1" lang="en-US" altLang="ja-JP" sz="900" dirty="0" smtClean="0">
                <a:latin typeface="HG丸ｺﾞｼｯｸM-PRO" panose="020F0600000000000000" pitchFamily="50" charset="-128"/>
                <a:ea typeface="HG丸ｺﾞｼｯｸM-PRO" panose="020F0600000000000000" pitchFamily="50" charset="-128"/>
              </a:rPr>
              <a:t>2</a:t>
            </a:r>
            <a:r>
              <a:rPr kumimoji="1" lang="ja-JP" altLang="en-US" sz="900" dirty="0" smtClean="0">
                <a:latin typeface="HG丸ｺﾞｼｯｸM-PRO" panose="020F0600000000000000" pitchFamily="50" charset="-128"/>
                <a:ea typeface="HG丸ｺﾞｼｯｸM-PRO" panose="020F0600000000000000" pitchFamily="50" charset="-128"/>
              </a:rPr>
              <a:t>倍</a:t>
            </a:r>
            <a:endParaRPr kumimoji="1" lang="ja-JP" altLang="en-US" sz="900" dirty="0">
              <a:latin typeface="HG丸ｺﾞｼｯｸM-PRO" panose="020F0600000000000000" pitchFamily="50" charset="-128"/>
              <a:ea typeface="HG丸ｺﾞｼｯｸM-PRO" panose="020F0600000000000000" pitchFamily="50" charset="-128"/>
            </a:endParaRPr>
          </a:p>
        </p:txBody>
      </p:sp>
      <p:graphicFrame>
        <p:nvGraphicFramePr>
          <p:cNvPr id="27" name="グラフ 26"/>
          <p:cNvGraphicFramePr>
            <a:graphicFrameLocks/>
          </p:cNvGraphicFramePr>
          <p:nvPr>
            <p:extLst>
              <p:ext uri="{D42A27DB-BD31-4B8C-83A1-F6EECF244321}">
                <p14:modId xmlns:p14="http://schemas.microsoft.com/office/powerpoint/2010/main" val="1134761567"/>
              </p:ext>
            </p:extLst>
          </p:nvPr>
        </p:nvGraphicFramePr>
        <p:xfrm>
          <a:off x="3238052" y="1139621"/>
          <a:ext cx="2643968" cy="10562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グラフ 27" title="1人あたり診療費　平成31年度推計値"/>
          <p:cNvGraphicFramePr>
            <a:graphicFrameLocks/>
          </p:cNvGraphicFramePr>
          <p:nvPr>
            <p:extLst>
              <p:ext uri="{D42A27DB-BD31-4B8C-83A1-F6EECF244321}">
                <p14:modId xmlns:p14="http://schemas.microsoft.com/office/powerpoint/2010/main" val="449754074"/>
              </p:ext>
            </p:extLst>
          </p:nvPr>
        </p:nvGraphicFramePr>
        <p:xfrm>
          <a:off x="3168295" y="2017947"/>
          <a:ext cx="2798461" cy="10695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グラフ 24"/>
          <p:cNvGraphicFramePr>
            <a:graphicFrameLocks noGrp="1"/>
          </p:cNvGraphicFramePr>
          <p:nvPr>
            <p:extLst>
              <p:ext uri="{D42A27DB-BD31-4B8C-83A1-F6EECF244321}">
                <p14:modId xmlns:p14="http://schemas.microsoft.com/office/powerpoint/2010/main" val="3198273242"/>
              </p:ext>
            </p:extLst>
          </p:nvPr>
        </p:nvGraphicFramePr>
        <p:xfrm>
          <a:off x="151377" y="3393708"/>
          <a:ext cx="5821681" cy="2077045"/>
        </p:xfrm>
        <a:graphic>
          <a:graphicData uri="http://schemas.openxmlformats.org/drawingml/2006/chart">
            <c:chart xmlns:c="http://schemas.openxmlformats.org/drawingml/2006/chart" xmlns:r="http://schemas.openxmlformats.org/officeDocument/2006/relationships" r:id="rId5"/>
          </a:graphicData>
        </a:graphic>
      </p:graphicFrame>
      <p:sp>
        <p:nvSpPr>
          <p:cNvPr id="40" name="テキスト ボックス 39"/>
          <p:cNvSpPr txBox="1"/>
          <p:nvPr/>
        </p:nvSpPr>
        <p:spPr>
          <a:xfrm>
            <a:off x="58616" y="5470753"/>
            <a:ext cx="5908140" cy="507831"/>
          </a:xfrm>
          <a:prstGeom prst="rect">
            <a:avLst/>
          </a:prstGeom>
          <a:noFill/>
          <a:ln>
            <a:solidFill>
              <a:schemeClr val="accent5"/>
            </a:solidFill>
            <a:prstDash val="sysDot"/>
          </a:ln>
        </p:spPr>
        <p:txBody>
          <a:bodyPr wrap="square" rtlCol="0" anchor="ctr" anchorCtr="0">
            <a:spAutoFit/>
          </a:bodyPr>
          <a:lstStyle/>
          <a:p>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一般被</a:t>
            </a:r>
            <a:r>
              <a:rPr kumimoji="1" lang="ja-JP" altLang="en-US" sz="900" kern="100" spc="-40" dirty="0">
                <a:ln w="0"/>
                <a:solidFill>
                  <a:srgbClr val="000000"/>
                </a:solidFill>
                <a:latin typeface="HG丸ｺﾞｼｯｸM-PRO" panose="020F0600000000000000" pitchFamily="50" charset="-128"/>
                <a:ea typeface="HG丸ｺﾞｼｯｸM-PRO" panose="020F0600000000000000" pitchFamily="50" charset="-128"/>
              </a:rPr>
              <a:t>保険者数が大きく減少していくが、</a:t>
            </a:r>
            <a:r>
              <a:rPr kumimoji="1" lang="en-US" altLang="ja-JP" sz="900" kern="100" spc="-40" dirty="0">
                <a:ln w="0"/>
                <a:solidFill>
                  <a:srgbClr val="000000"/>
                </a:solidFill>
                <a:latin typeface="HG丸ｺﾞｼｯｸM-PRO" panose="020F0600000000000000" pitchFamily="50" charset="-128"/>
                <a:ea typeface="HG丸ｺﾞｼｯｸM-PRO" panose="020F0600000000000000" pitchFamily="50" charset="-128"/>
              </a:rPr>
              <a:t>70</a:t>
            </a:r>
            <a:r>
              <a:rPr kumimoji="1" lang="ja-JP" altLang="en-US" sz="900" kern="100" spc="-40" dirty="0">
                <a:ln w="0"/>
                <a:solidFill>
                  <a:srgbClr val="000000"/>
                </a:solidFill>
                <a:latin typeface="HG丸ｺﾞｼｯｸM-PRO" panose="020F0600000000000000" pitchFamily="50" charset="-128"/>
                <a:ea typeface="HG丸ｺﾞｼｯｸM-PRO" panose="020F0600000000000000" pitchFamily="50" charset="-128"/>
              </a:rPr>
              <a:t>歳以上の割合は増加していくことが見込まれる。被保険者数の減少に伴い、保険給付費総額は減少するが、被保険者に占める高齢者の割合の増加により、一人当たりの保険給付費は今後も増加していく傾向であると考えられる</a:t>
            </a:r>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a:t>
            </a:r>
            <a:endParaRPr kumimoji="1" lang="ja-JP" altLang="en-US" sz="900" dirty="0">
              <a:ln w="0"/>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6600273" y="2011833"/>
            <a:ext cx="3813690" cy="253916"/>
          </a:xfrm>
          <a:prstGeom prst="rect">
            <a:avLst/>
          </a:prstGeom>
          <a:noFill/>
        </p:spPr>
        <p:txBody>
          <a:bodyPr wrap="square" rtlCol="0">
            <a:spAutoFit/>
          </a:bodyPr>
          <a:lstStyle/>
          <a:p>
            <a:pPr marL="171450" indent="-171450">
              <a:buFont typeface="Wingdings" panose="05000000000000000000" pitchFamily="2" charset="2"/>
              <a:buChar char="Ø"/>
            </a:pPr>
            <a:r>
              <a:rPr kumimoji="1" lang="ja-JP" altLang="en-US" sz="1050" b="1" dirty="0" smtClean="0">
                <a:latin typeface="HG丸ｺﾞｼｯｸM-PRO" panose="020F0600000000000000" pitchFamily="50" charset="-128"/>
                <a:ea typeface="HG丸ｺﾞｼｯｸM-PRO" panose="020F0600000000000000" pitchFamily="50" charset="-128"/>
              </a:rPr>
              <a:t>保険者努力支援制度の府及び市町村分の評価</a:t>
            </a:r>
            <a:endParaRPr kumimoji="1" lang="en-US" altLang="ja-JP" sz="1050" b="1" dirty="0" smtClean="0">
              <a:latin typeface="HG丸ｺﾞｼｯｸM-PRO" panose="020F0600000000000000" pitchFamily="50" charset="-128"/>
              <a:ea typeface="HG丸ｺﾞｼｯｸM-PRO" panose="020F0600000000000000" pitchFamily="50" charset="-128"/>
            </a:endParaRPr>
          </a:p>
        </p:txBody>
      </p:sp>
      <p:sp>
        <p:nvSpPr>
          <p:cNvPr id="43" name="テキスト ボックス 42"/>
          <p:cNvSpPr txBox="1"/>
          <p:nvPr/>
        </p:nvSpPr>
        <p:spPr>
          <a:xfrm>
            <a:off x="6713665" y="2284380"/>
            <a:ext cx="5826516" cy="230832"/>
          </a:xfrm>
          <a:prstGeom prst="rect">
            <a:avLst/>
          </a:prstGeom>
          <a:noFill/>
          <a:ln>
            <a:solidFill>
              <a:schemeClr val="accent5"/>
            </a:solidFill>
            <a:prstDash val="sysDot"/>
          </a:ln>
        </p:spPr>
        <p:txBody>
          <a:bodyPr wrap="square" rtlCol="0" anchor="ctr" anchorCtr="0">
            <a:spAutoFit/>
          </a:bodyPr>
          <a:lstStyle/>
          <a:p>
            <a:r>
              <a:rPr kumimoji="1" lang="ja-JP" altLang="en-US" sz="900" dirty="0" smtClean="0">
                <a:latin typeface="HG丸ｺﾞｼｯｸM-PRO" panose="020F0600000000000000" pitchFamily="50" charset="-128"/>
                <a:ea typeface="HG丸ｺﾞｼｯｸM-PRO" panose="020F0600000000000000" pitchFamily="50" charset="-128"/>
              </a:rPr>
              <a:t>・交付見込額は、対令和元年度比、約</a:t>
            </a:r>
            <a:r>
              <a:rPr kumimoji="1" lang="en-US" altLang="ja-JP" sz="900" dirty="0" smtClean="0">
                <a:latin typeface="HG丸ｺﾞｼｯｸM-PRO" panose="020F0600000000000000" pitchFamily="50" charset="-128"/>
                <a:ea typeface="HG丸ｺﾞｼｯｸM-PRO" panose="020F0600000000000000" pitchFamily="50" charset="-128"/>
              </a:rPr>
              <a:t>4.5</a:t>
            </a:r>
            <a:r>
              <a:rPr kumimoji="1" lang="ja-JP" altLang="en-US" sz="900" dirty="0" smtClean="0">
                <a:latin typeface="HG丸ｺﾞｼｯｸM-PRO" panose="020F0600000000000000" pitchFamily="50" charset="-128"/>
                <a:ea typeface="HG丸ｺﾞｼｯｸM-PRO" panose="020F0600000000000000" pitchFamily="50" charset="-128"/>
              </a:rPr>
              <a:t>億円増。うち市町村指標の都道府県単位評価が大きく約</a:t>
            </a:r>
            <a:r>
              <a:rPr kumimoji="1" lang="en-US" altLang="ja-JP" sz="900" dirty="0" smtClean="0">
                <a:latin typeface="HG丸ｺﾞｼｯｸM-PRO" panose="020F0600000000000000" pitchFamily="50" charset="-128"/>
                <a:ea typeface="HG丸ｺﾞｼｯｸM-PRO" panose="020F0600000000000000" pitchFamily="50" charset="-128"/>
              </a:rPr>
              <a:t>4.4</a:t>
            </a:r>
            <a:r>
              <a:rPr kumimoji="1" lang="ja-JP" altLang="en-US" sz="900" dirty="0" smtClean="0">
                <a:latin typeface="HG丸ｺﾞｼｯｸM-PRO" panose="020F0600000000000000" pitchFamily="50" charset="-128"/>
                <a:ea typeface="HG丸ｺﾞｼｯｸM-PRO" panose="020F0600000000000000" pitchFamily="50" charset="-128"/>
              </a:rPr>
              <a:t>億円の増</a:t>
            </a:r>
            <a:endParaRPr kumimoji="1" lang="en-US" altLang="ja-JP" sz="900" dirty="0" smtClean="0">
              <a:latin typeface="HG丸ｺﾞｼｯｸM-PRO" panose="020F0600000000000000" pitchFamily="50" charset="-128"/>
              <a:ea typeface="HG丸ｺﾞｼｯｸM-PRO" panose="020F0600000000000000"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3740525722"/>
              </p:ext>
            </p:extLst>
          </p:nvPr>
        </p:nvGraphicFramePr>
        <p:xfrm>
          <a:off x="6713665" y="2755931"/>
          <a:ext cx="2920634" cy="188976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1944394404"/>
                    </a:ext>
                  </a:extLst>
                </a:gridCol>
                <a:gridCol w="760274">
                  <a:extLst>
                    <a:ext uri="{9D8B030D-6E8A-4147-A177-3AD203B41FA5}">
                      <a16:colId xmlns:a16="http://schemas.microsoft.com/office/drawing/2014/main" val="3547250370"/>
                    </a:ext>
                  </a:extLst>
                </a:gridCol>
                <a:gridCol w="914400">
                  <a:extLst>
                    <a:ext uri="{9D8B030D-6E8A-4147-A177-3AD203B41FA5}">
                      <a16:colId xmlns:a16="http://schemas.microsoft.com/office/drawing/2014/main" val="1676185694"/>
                    </a:ext>
                  </a:extLst>
                </a:gridCol>
                <a:gridCol w="1037680">
                  <a:extLst>
                    <a:ext uri="{9D8B030D-6E8A-4147-A177-3AD203B41FA5}">
                      <a16:colId xmlns:a16="http://schemas.microsoft.com/office/drawing/2014/main" val="2836304646"/>
                    </a:ext>
                  </a:extLst>
                </a:gridCol>
              </a:tblGrid>
              <a:tr h="0">
                <a:tc rowSpan="2" gridSpan="2">
                  <a:txBody>
                    <a:bodyPr/>
                    <a:lstStyle/>
                    <a:p>
                      <a:endParaRPr kumimoji="1" lang="ja-JP" altLang="en-US" sz="700" dirty="0">
                        <a:latin typeface="ＭＳ Ｐゴシック" panose="020B0600070205080204" pitchFamily="50" charset="-128"/>
                        <a:ea typeface="ＭＳ Ｐゴシック" panose="020B0600070205080204" pitchFamily="50" charset="-128"/>
                      </a:endParaRPr>
                    </a:p>
                  </a:txBody>
                  <a:tcPr/>
                </a:tc>
                <a:tc rowSpan="2" h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令和元年度</a:t>
                      </a:r>
                      <a:endParaRPr kumimoji="1" lang="ja-JP" altLang="en-US" sz="700" dirty="0">
                        <a:latin typeface="ＭＳ Ｐゴシック" panose="020B0600070205080204" pitchFamily="50" charset="-128"/>
                        <a:ea typeface="ＭＳ Ｐゴシック" panose="020B0600070205080204" pitchFamily="50" charset="-128"/>
                      </a:endParaRPr>
                    </a:p>
                  </a:txBody>
                  <a:tcPr>
                    <a:lnB w="12700" cap="flat" cmpd="sng" algn="ctr">
                      <a:solidFill>
                        <a:schemeClr val="bg1"/>
                      </a:solidFill>
                      <a:prstDash val="solid"/>
                      <a:round/>
                      <a:headEnd type="none" w="med" len="med"/>
                      <a:tailEnd type="none" w="med" len="med"/>
                    </a:lnB>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令和２年度</a:t>
                      </a:r>
                      <a:endParaRPr kumimoji="1" lang="ja-JP" altLang="en-US" sz="700" dirty="0">
                        <a:latin typeface="ＭＳ Ｐゴシック" panose="020B0600070205080204" pitchFamily="50" charset="-128"/>
                        <a:ea typeface="ＭＳ Ｐゴシック" panose="020B060007020508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06417866"/>
                  </a:ext>
                </a:extLst>
              </a:tr>
              <a:tr h="0">
                <a:tc gridSpan="2" vMerge="1">
                  <a:txBody>
                    <a:bodyPr/>
                    <a:lstStyle/>
                    <a:p>
                      <a:pPr algn="ct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hMerge="1" vMerge="1">
                  <a:txBody>
                    <a:bodyPr/>
                    <a:lstStyle/>
                    <a:p>
                      <a:endParaRPr kumimoji="1" lang="ja-JP" altLang="en-US"/>
                    </a:p>
                  </a:txBody>
                  <a:tcPr/>
                </a:tc>
                <a:tc>
                  <a:txBody>
                    <a:bodyPr/>
                    <a:lstStyle/>
                    <a:p>
                      <a:pPr algn="ctr"/>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得点率（％）</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得点率（％）</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95451212"/>
                  </a:ext>
                </a:extLst>
              </a:tr>
              <a:tr h="153312">
                <a:tc gridSpan="2">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府内市町村平均</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h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４５．８（</a:t>
                      </a:r>
                      <a:r>
                        <a:rPr kumimoji="1" lang="en-US" altLang="ja-JP" sz="700" dirty="0" smtClean="0">
                          <a:latin typeface="ＭＳ Ｐゴシック" panose="020B0600070205080204" pitchFamily="50" charset="-128"/>
                          <a:ea typeface="ＭＳ Ｐゴシック" panose="020B0600070205080204" pitchFamily="50" charset="-128"/>
                        </a:rPr>
                        <a:t>21.6</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68.2</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lnT w="38100" cap="flat" cmpd="sng" algn="ctr">
                      <a:solidFill>
                        <a:schemeClr val="bg1"/>
                      </a:solidFill>
                      <a:prstDash val="solid"/>
                      <a:round/>
                      <a:headEnd type="none" w="med" len="med"/>
                      <a:tailEnd type="none" w="med" len="med"/>
                    </a:lnT>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４７．７（</a:t>
                      </a:r>
                      <a:r>
                        <a:rPr kumimoji="1" lang="en-US" altLang="ja-JP" sz="700" dirty="0" smtClean="0">
                          <a:latin typeface="ＭＳ Ｐゴシック" panose="020B0600070205080204" pitchFamily="50" charset="-128"/>
                          <a:ea typeface="ＭＳ Ｐゴシック" panose="020B0600070205080204" pitchFamily="50" charset="-128"/>
                        </a:rPr>
                        <a:t>37.1</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62.8</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572626689"/>
                  </a:ext>
                </a:extLst>
              </a:tr>
              <a:tr h="0">
                <a:tc rowSpan="6">
                  <a:txBody>
                    <a:bodyPr/>
                    <a:lstStyle/>
                    <a:p>
                      <a:r>
                        <a:rPr kumimoji="1" lang="ja-JP" altLang="en-US" sz="700" dirty="0" smtClean="0">
                          <a:latin typeface="ＭＳ Ｐゴシック" panose="020B0600070205080204" pitchFamily="50" charset="-128"/>
                          <a:ea typeface="ＭＳ Ｐゴシック" panose="020B0600070205080204" pitchFamily="50" charset="-128"/>
                        </a:rPr>
                        <a:t>主な評価指標</a:t>
                      </a:r>
                      <a:endParaRPr kumimoji="1" lang="ja-JP" altLang="en-US" sz="700" dirty="0">
                        <a:latin typeface="ＭＳ Ｐゴシック" panose="020B0600070205080204" pitchFamily="50" charset="-128"/>
                        <a:ea typeface="ＭＳ Ｐゴシック" panose="020B0600070205080204" pitchFamily="50" charset="-128"/>
                      </a:endParaRPr>
                    </a:p>
                  </a:txBody>
                  <a:tcPr vert="eaVert" anchor="ctr" anchorCtr="1"/>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特定健診</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６．７（</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50.0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２．２（▲</a:t>
                      </a:r>
                      <a:r>
                        <a:rPr kumimoji="1" lang="en-US" altLang="ja-JP" sz="700" dirty="0" smtClean="0">
                          <a:latin typeface="ＭＳ Ｐゴシック" panose="020B0600070205080204" pitchFamily="50" charset="-128"/>
                          <a:ea typeface="ＭＳ Ｐゴシック" panose="020B0600070205080204" pitchFamily="50" charset="-128"/>
                        </a:rPr>
                        <a:t>28.6</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35.7</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783602710"/>
                  </a:ext>
                </a:extLst>
              </a:tr>
              <a:tr h="0">
                <a:tc vMerge="1">
                  <a:txBody>
                    <a:bodyPr/>
                    <a:lstStyle/>
                    <a:p>
                      <a:endParaRPr kumimoji="1" lang="ja-JP" altLang="en-US"/>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特定保健指導</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１４．４（</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　９．３（▲</a:t>
                      </a:r>
                      <a:r>
                        <a:rPr kumimoji="1" lang="en-US" altLang="ja-JP" sz="700" dirty="0" smtClean="0">
                          <a:latin typeface="ＭＳ Ｐゴシック" panose="020B0600070205080204" pitchFamily="50" charset="-128"/>
                          <a:ea typeface="ＭＳ Ｐゴシック" panose="020B0600070205080204" pitchFamily="50" charset="-128"/>
                        </a:rPr>
                        <a:t>50.0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494314864"/>
                  </a:ext>
                </a:extLst>
              </a:tr>
              <a:tr h="0">
                <a:tc v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がん検診</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３．１（</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33.3</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４．３（</a:t>
                      </a:r>
                      <a:r>
                        <a:rPr kumimoji="1" lang="en-US" altLang="ja-JP" sz="700" dirty="0" smtClean="0">
                          <a:latin typeface="ＭＳ Ｐゴシック" panose="020B0600070205080204" pitchFamily="50" charset="-128"/>
                          <a:ea typeface="ＭＳ Ｐゴシック" panose="020B0600070205080204" pitchFamily="50" charset="-128"/>
                        </a:rPr>
                        <a:t>36.4</a:t>
                      </a:r>
                      <a:r>
                        <a:rPr kumimoji="1" lang="ja-JP" altLang="en-US" sz="700" dirty="0" smtClean="0">
                          <a:latin typeface="ＭＳ Ｐゴシック" panose="020B0600070205080204" pitchFamily="50" charset="-128"/>
                          <a:ea typeface="ＭＳ Ｐゴシック" panose="020B0600070205080204" pitchFamily="50" charset="-128"/>
                        </a:rPr>
                        <a:t>～ </a:t>
                      </a:r>
                      <a:r>
                        <a:rPr kumimoji="1" lang="en-US" altLang="ja-JP" sz="700" dirty="0" smtClean="0">
                          <a:latin typeface="ＭＳ Ｐゴシック" panose="020B0600070205080204" pitchFamily="50" charset="-128"/>
                          <a:ea typeface="ＭＳ Ｐゴシック" panose="020B0600070205080204" pitchFamily="50" charset="-128"/>
                        </a:rPr>
                        <a:t>96.4</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815060319"/>
                  </a:ext>
                </a:extLst>
              </a:tr>
              <a:tr h="0">
                <a:tc v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重症化予防</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６６．９（</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７７．１（</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626023154"/>
                  </a:ext>
                </a:extLst>
              </a:tr>
              <a:tr h="0">
                <a:tc v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インセンティブ</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６２．１（</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７７．３（</a:t>
                      </a:r>
                      <a:r>
                        <a:rPr kumimoji="1" lang="en-US" altLang="ja-JP" sz="700" dirty="0" smtClean="0">
                          <a:latin typeface="ＭＳ Ｐゴシック" panose="020B0600070205080204" pitchFamily="50" charset="-128"/>
                          <a:ea typeface="ＭＳ Ｐゴシック" panose="020B0600070205080204" pitchFamily="50" charset="-128"/>
                        </a:rPr>
                        <a:t>72.7</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100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218557660"/>
                  </a:ext>
                </a:extLst>
              </a:tr>
              <a:tr h="0">
                <a:tc vMerge="1">
                  <a:txBody>
                    <a:bodyPr/>
                    <a:lstStyle/>
                    <a:p>
                      <a:endParaRPr kumimoji="1" lang="ja-JP" altLang="en-US" sz="800" dirty="0">
                        <a:latin typeface="+mn-ea"/>
                        <a:ea typeface="+mn-ea"/>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後発医薬品</a:t>
                      </a:r>
                      <a:endParaRPr kumimoji="1" lang="en-US" altLang="ja-JP" sz="700" dirty="0" smtClean="0">
                        <a:latin typeface="ＭＳ Ｐゴシック" panose="020B0600070205080204" pitchFamily="50" charset="-128"/>
                        <a:ea typeface="ＭＳ Ｐゴシック" panose="020B0600070205080204" pitchFamily="50" charset="-128"/>
                      </a:endParaRPr>
                    </a:p>
                    <a:p>
                      <a:pPr algn="ctr"/>
                      <a:r>
                        <a:rPr kumimoji="1" lang="ja-JP" altLang="en-US" sz="700" dirty="0" smtClean="0">
                          <a:latin typeface="ＭＳ Ｐゴシック" panose="020B0600070205080204" pitchFamily="50" charset="-128"/>
                          <a:ea typeface="ＭＳ Ｐゴシック" panose="020B0600070205080204" pitchFamily="50" charset="-128"/>
                        </a:rPr>
                        <a:t>使用割合</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７．６（</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85.0</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６．４（ </a:t>
                      </a:r>
                      <a:r>
                        <a:rPr kumimoji="1" lang="en-US" altLang="ja-JP" sz="700" dirty="0" smtClean="0">
                          <a:latin typeface="ＭＳ Ｐゴシック" panose="020B0600070205080204" pitchFamily="50" charset="-128"/>
                          <a:ea typeface="ＭＳ Ｐゴシック" panose="020B0600070205080204" pitchFamily="50" charset="-128"/>
                        </a:rPr>
                        <a:t>0.0</a:t>
                      </a:r>
                      <a:r>
                        <a:rPr kumimoji="1" lang="ja-JP" altLang="en-US" sz="700" dirty="0" smtClean="0">
                          <a:latin typeface="ＭＳ Ｐゴシック" panose="020B0600070205080204" pitchFamily="50" charset="-128"/>
                          <a:ea typeface="ＭＳ Ｐゴシック" panose="020B0600070205080204" pitchFamily="50" charset="-128"/>
                        </a:rPr>
                        <a:t>～</a:t>
                      </a:r>
                      <a:r>
                        <a:rPr kumimoji="1" lang="en-US" altLang="ja-JP" sz="700" dirty="0" smtClean="0">
                          <a:latin typeface="ＭＳ Ｐゴシック" panose="020B0600070205080204" pitchFamily="50" charset="-128"/>
                          <a:ea typeface="ＭＳ Ｐゴシック" panose="020B0600070205080204" pitchFamily="50" charset="-128"/>
                        </a:rPr>
                        <a:t>37.5</a:t>
                      </a:r>
                      <a:r>
                        <a:rPr kumimoji="1" lang="ja-JP" altLang="en-US" sz="700" dirty="0" smtClean="0">
                          <a:latin typeface="ＭＳ Ｐゴシック" panose="020B0600070205080204" pitchFamily="50" charset="-128"/>
                          <a:ea typeface="ＭＳ Ｐゴシック" panose="020B0600070205080204" pitchFamily="50" charset="-128"/>
                        </a:rPr>
                        <a:t>）</a:t>
                      </a:r>
                      <a:endParaRPr kumimoji="1" lang="ja-JP" altLang="en-US" sz="7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542034537"/>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3854369031"/>
              </p:ext>
            </p:extLst>
          </p:nvPr>
        </p:nvGraphicFramePr>
        <p:xfrm>
          <a:off x="9793209" y="2769948"/>
          <a:ext cx="2767369" cy="1295400"/>
        </p:xfrm>
        <a:graphic>
          <a:graphicData uri="http://schemas.openxmlformats.org/drawingml/2006/table">
            <a:tbl>
              <a:tblPr firstRow="1" bandRow="1">
                <a:tableStyleId>{5C22544A-7EE6-4342-B048-85BDC9FD1C3A}</a:tableStyleId>
              </a:tblPr>
              <a:tblGrid>
                <a:gridCol w="811748">
                  <a:extLst>
                    <a:ext uri="{9D8B030D-6E8A-4147-A177-3AD203B41FA5}">
                      <a16:colId xmlns:a16="http://schemas.microsoft.com/office/drawing/2014/main" val="3994359780"/>
                    </a:ext>
                  </a:extLst>
                </a:gridCol>
                <a:gridCol w="662940">
                  <a:extLst>
                    <a:ext uri="{9D8B030D-6E8A-4147-A177-3AD203B41FA5}">
                      <a16:colId xmlns:a16="http://schemas.microsoft.com/office/drawing/2014/main" val="266042784"/>
                    </a:ext>
                  </a:extLst>
                </a:gridCol>
                <a:gridCol w="660221">
                  <a:extLst>
                    <a:ext uri="{9D8B030D-6E8A-4147-A177-3AD203B41FA5}">
                      <a16:colId xmlns:a16="http://schemas.microsoft.com/office/drawing/2014/main" val="2556635740"/>
                    </a:ext>
                  </a:extLst>
                </a:gridCol>
                <a:gridCol w="632460">
                  <a:extLst>
                    <a:ext uri="{9D8B030D-6E8A-4147-A177-3AD203B41FA5}">
                      <a16:colId xmlns:a16="http://schemas.microsoft.com/office/drawing/2014/main" val="2083725627"/>
                    </a:ext>
                  </a:extLst>
                </a:gridCol>
              </a:tblGrid>
              <a:tr h="0">
                <a:tc rowSpan="2">
                  <a:txBody>
                    <a:bodyPr/>
                    <a:lstStyle/>
                    <a:p>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gridSpan="2">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令和元年度</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令和２年度</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125519114"/>
                  </a:ext>
                </a:extLst>
              </a:tr>
              <a:tr h="0">
                <a:tc vMerge="1">
                  <a:txBody>
                    <a:bodyPr/>
                    <a:lstStyle/>
                    <a:p>
                      <a:pPr algn="ct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l"/>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一人あたり</a:t>
                      </a:r>
                      <a:endParaRPr kumimoji="1" lang="en-US" altLang="ja-JP" sz="700" b="1" dirty="0" smtClean="0">
                        <a:solidFill>
                          <a:schemeClr val="bg1"/>
                        </a:solidFill>
                        <a:latin typeface="ＭＳ Ｐゴシック" panose="020B0600070205080204" pitchFamily="50" charset="-128"/>
                        <a:ea typeface="ＭＳ Ｐゴシック" panose="020B0600070205080204" pitchFamily="50" charset="-128"/>
                      </a:endParaRPr>
                    </a:p>
                    <a:p>
                      <a:pPr algn="l"/>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交付額順位</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r"/>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得点率（％）</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r"/>
                      <a:r>
                        <a:rPr kumimoji="1" lang="ja-JP" altLang="en-US" sz="700" b="1" dirty="0" smtClean="0">
                          <a:solidFill>
                            <a:schemeClr val="bg1"/>
                          </a:solidFill>
                          <a:latin typeface="ＭＳ Ｐゴシック" panose="020B0600070205080204" pitchFamily="50" charset="-128"/>
                          <a:ea typeface="ＭＳ Ｐゴシック" panose="020B0600070205080204" pitchFamily="50" charset="-128"/>
                        </a:rPr>
                        <a:t>得点率（％）</a:t>
                      </a:r>
                      <a:endParaRPr kumimoji="1" lang="ja-JP" altLang="en-US" sz="700" b="1" dirty="0">
                        <a:solidFill>
                          <a:schemeClr val="bg1"/>
                        </a:solidFill>
                        <a:latin typeface="ＭＳ Ｐゴシック" panose="020B0600070205080204" pitchFamily="50" charset="-128"/>
                        <a:ea typeface="ＭＳ Ｐゴシック" panose="020B060007020508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475397545"/>
                  </a:ext>
                </a:extLst>
              </a:tr>
              <a:tr h="0">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合　　　　　計</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４６位</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５５．７</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４１．３</a:t>
                      </a:r>
                      <a:endParaRPr kumimoji="1" lang="ja-JP" altLang="en-US" sz="700" dirty="0">
                        <a:latin typeface="ＭＳ Ｐゴシック" panose="020B0600070205080204" pitchFamily="50" charset="-128"/>
                        <a:ea typeface="ＭＳ Ｐゴシック" panose="020B0600070205080204" pitchFamily="50" charset="-128"/>
                      </a:endParaRP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348357299"/>
                  </a:ext>
                </a:extLst>
              </a:tr>
              <a:tr h="0">
                <a:tc>
                  <a:txBody>
                    <a:bodyPr/>
                    <a:lstStyle/>
                    <a:p>
                      <a:pPr algn="l"/>
                      <a:r>
                        <a:rPr kumimoji="1" lang="ja-JP" altLang="en-US" sz="700" dirty="0" smtClean="0">
                          <a:latin typeface="ＭＳ Ｐゴシック" panose="020B0600070205080204" pitchFamily="50" charset="-128"/>
                          <a:ea typeface="ＭＳ Ｐゴシック" panose="020B0600070205080204" pitchFamily="50" charset="-128"/>
                        </a:rPr>
                        <a:t>①市町村取組</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４５位</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４０．０</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４９．１</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4030923422"/>
                  </a:ext>
                </a:extLst>
              </a:tr>
              <a:tr h="175577">
                <a:tc>
                  <a:txBody>
                    <a:bodyPr/>
                    <a:lstStyle/>
                    <a:p>
                      <a:pPr algn="l"/>
                      <a:r>
                        <a:rPr kumimoji="1" lang="ja-JP" altLang="en-US" sz="700" dirty="0" smtClean="0">
                          <a:latin typeface="ＭＳ Ｐゴシック" panose="020B0600070205080204" pitchFamily="50" charset="-128"/>
                          <a:ea typeface="ＭＳ Ｐゴシック" panose="020B0600070205080204" pitchFamily="50" charset="-128"/>
                        </a:rPr>
                        <a:t>②医療費水準</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３４位</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０．０</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０．０</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2210300068"/>
                  </a:ext>
                </a:extLst>
              </a:tr>
              <a:tr h="0">
                <a:tc>
                  <a:txBody>
                    <a:bodyPr/>
                    <a:lstStyle/>
                    <a:p>
                      <a:pPr algn="l"/>
                      <a:r>
                        <a:rPr kumimoji="1" lang="ja-JP" altLang="en-US" sz="700" dirty="0" smtClean="0">
                          <a:latin typeface="ＭＳ Ｐゴシック" panose="020B0600070205080204" pitchFamily="50" charset="-128"/>
                          <a:ea typeface="ＭＳ Ｐゴシック" panose="020B0600070205080204" pitchFamily="50" charset="-128"/>
                        </a:rPr>
                        <a:t>③都道府県取組</a:t>
                      </a:r>
                      <a:endParaRPr kumimoji="1" lang="en-US" altLang="ja-JP" sz="700" dirty="0" smtClean="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１５位</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９７．１</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700" dirty="0" smtClean="0">
                          <a:latin typeface="ＭＳ Ｐゴシック" panose="020B0600070205080204" pitchFamily="50" charset="-128"/>
                          <a:ea typeface="ＭＳ Ｐゴシック" panose="020B0600070205080204" pitchFamily="50" charset="-128"/>
                        </a:rPr>
                        <a:t>６１．７</a:t>
                      </a:r>
                      <a:endParaRPr kumimoji="1" lang="ja-JP" altLang="en-US" sz="700" dirty="0">
                        <a:latin typeface="ＭＳ Ｐゴシック" panose="020B0600070205080204" pitchFamily="50" charset="-128"/>
                        <a:ea typeface="ＭＳ Ｐゴシック" panose="020B0600070205080204" pitchFamily="50" charset="-128"/>
                      </a:endParaRPr>
                    </a:p>
                  </a:txBody>
                  <a:tcPr anchor="ctr"/>
                </a:tc>
                <a:extLst>
                  <a:ext uri="{0D108BD9-81ED-4DB2-BD59-A6C34878D82A}">
                    <a16:rowId xmlns:a16="http://schemas.microsoft.com/office/drawing/2014/main" val="3988977680"/>
                  </a:ext>
                </a:extLst>
              </a:tr>
            </a:tbl>
          </a:graphicData>
        </a:graphic>
      </p:graphicFrame>
      <p:sp>
        <p:nvSpPr>
          <p:cNvPr id="47" name="テキスト ボックス 46"/>
          <p:cNvSpPr txBox="1"/>
          <p:nvPr/>
        </p:nvSpPr>
        <p:spPr>
          <a:xfrm>
            <a:off x="9886957" y="4051003"/>
            <a:ext cx="2677328" cy="646331"/>
          </a:xfrm>
          <a:prstGeom prst="rect">
            <a:avLst/>
          </a:prstGeom>
          <a:noFill/>
        </p:spPr>
        <p:txBody>
          <a:bodyPr wrap="square" rtlCol="0">
            <a:spAutoFit/>
          </a:bodyPr>
          <a:lstStyle/>
          <a:p>
            <a:r>
              <a:rPr kumimoji="1" lang="ja-JP" altLang="en-US" sz="600" dirty="0" smtClean="0">
                <a:latin typeface="ＭＳ Ｐゴシック" panose="020B0600070205080204" pitchFamily="50" charset="-128"/>
                <a:ea typeface="ＭＳ Ｐゴシック" panose="020B0600070205080204" pitchFamily="50" charset="-128"/>
              </a:rPr>
              <a:t>（注釈）</a:t>
            </a:r>
            <a:endParaRPr kumimoji="1" lang="en-US" altLang="ja-JP" sz="600" dirty="0" smtClean="0">
              <a:latin typeface="ＭＳ Ｐゴシック" panose="020B0600070205080204" pitchFamily="50" charset="-128"/>
              <a:ea typeface="ＭＳ Ｐゴシック" panose="020B0600070205080204" pitchFamily="50" charset="-128"/>
            </a:endParaRPr>
          </a:p>
          <a:p>
            <a:r>
              <a:rPr kumimoji="1" lang="ja-JP" altLang="en-US" sz="600" dirty="0" smtClean="0">
                <a:latin typeface="ＭＳ Ｐゴシック" panose="020B0600070205080204" pitchFamily="50" charset="-128"/>
                <a:ea typeface="ＭＳ Ｐゴシック" panose="020B0600070205080204" pitchFamily="50" charset="-128"/>
              </a:rPr>
              <a:t>　</a:t>
            </a:r>
            <a:r>
              <a:rPr kumimoji="1" lang="en-US" altLang="ja-JP" sz="600" dirty="0" smtClean="0">
                <a:latin typeface="ＭＳ Ｐゴシック" panose="020B0600070205080204" pitchFamily="50" charset="-128"/>
                <a:ea typeface="ＭＳ Ｐゴシック" panose="020B0600070205080204" pitchFamily="50" charset="-128"/>
              </a:rPr>
              <a:t>【</a:t>
            </a:r>
            <a:r>
              <a:rPr kumimoji="1" lang="ja-JP" altLang="en-US" sz="600" dirty="0" smtClean="0">
                <a:latin typeface="ＭＳ Ｐゴシック" panose="020B0600070205080204" pitchFamily="50" charset="-128"/>
                <a:ea typeface="ＭＳ Ｐゴシック" panose="020B0600070205080204" pitchFamily="50" charset="-128"/>
              </a:rPr>
              <a:t>保険者努力支援制度（市町村分）</a:t>
            </a:r>
            <a:r>
              <a:rPr kumimoji="1" lang="en-US" altLang="ja-JP" sz="600" dirty="0" smtClean="0">
                <a:latin typeface="ＭＳ Ｐゴシック" panose="020B0600070205080204" pitchFamily="50" charset="-128"/>
                <a:ea typeface="ＭＳ Ｐゴシック" panose="020B0600070205080204" pitchFamily="50" charset="-128"/>
              </a:rPr>
              <a:t>】</a:t>
            </a:r>
          </a:p>
          <a:p>
            <a:r>
              <a:rPr kumimoji="1" lang="ja-JP" altLang="en-US" sz="600" dirty="0" smtClean="0">
                <a:latin typeface="ＭＳ Ｐゴシック" panose="020B0600070205080204" pitchFamily="50" charset="-128"/>
                <a:ea typeface="ＭＳ Ｐゴシック" panose="020B0600070205080204" pitchFamily="50" charset="-128"/>
              </a:rPr>
              <a:t>　　・体制構築加点を含まない（令和２年度廃止）</a:t>
            </a:r>
            <a:endParaRPr kumimoji="1" lang="en-US" altLang="ja-JP" sz="600" dirty="0" smtClean="0">
              <a:latin typeface="ＭＳ Ｐゴシック" panose="020B0600070205080204" pitchFamily="50" charset="-128"/>
              <a:ea typeface="ＭＳ Ｐゴシック" panose="020B0600070205080204" pitchFamily="50" charset="-128"/>
            </a:endParaRPr>
          </a:p>
          <a:p>
            <a:r>
              <a:rPr kumimoji="1" lang="ja-JP" altLang="en-US" sz="600" dirty="0" smtClean="0">
                <a:latin typeface="ＭＳ Ｐゴシック" panose="020B0600070205080204" pitchFamily="50" charset="-128"/>
                <a:ea typeface="ＭＳ Ｐゴシック" panose="020B0600070205080204" pitchFamily="50" charset="-128"/>
              </a:rPr>
              <a:t>　　・得点率下段（　）内は、府内市町村間の最低値と最高値</a:t>
            </a:r>
            <a:endParaRPr kumimoji="1" lang="en-US" altLang="ja-JP" sz="600" dirty="0" smtClean="0">
              <a:latin typeface="ＭＳ Ｐゴシック" panose="020B0600070205080204" pitchFamily="50" charset="-128"/>
              <a:ea typeface="ＭＳ Ｐゴシック" panose="020B0600070205080204" pitchFamily="50" charset="-128"/>
            </a:endParaRPr>
          </a:p>
          <a:p>
            <a:r>
              <a:rPr kumimoji="1" lang="ja-JP" altLang="en-US" sz="600" dirty="0" smtClean="0">
                <a:latin typeface="ＭＳ Ｐゴシック" panose="020B0600070205080204" pitchFamily="50" charset="-128"/>
                <a:ea typeface="ＭＳ Ｐゴシック" panose="020B0600070205080204" pitchFamily="50" charset="-128"/>
              </a:rPr>
              <a:t>　</a:t>
            </a:r>
            <a:r>
              <a:rPr kumimoji="1" lang="en-US" altLang="ja-JP" sz="600" dirty="0" smtClean="0">
                <a:latin typeface="ＭＳ Ｐゴシック" panose="020B0600070205080204" pitchFamily="50" charset="-128"/>
                <a:ea typeface="ＭＳ Ｐゴシック" panose="020B0600070205080204" pitchFamily="50" charset="-128"/>
              </a:rPr>
              <a:t>【</a:t>
            </a:r>
            <a:r>
              <a:rPr kumimoji="1" lang="ja-JP" altLang="en-US" sz="600" dirty="0" smtClean="0">
                <a:latin typeface="ＭＳ Ｐゴシック" panose="020B0600070205080204" pitchFamily="50" charset="-128"/>
                <a:ea typeface="ＭＳ Ｐゴシック" panose="020B0600070205080204" pitchFamily="50" charset="-128"/>
              </a:rPr>
              <a:t>保険者努力支援制度（都道府県分）</a:t>
            </a:r>
            <a:r>
              <a:rPr kumimoji="1" lang="en-US" altLang="ja-JP" sz="600" dirty="0" smtClean="0">
                <a:latin typeface="ＭＳ Ｐゴシック" panose="020B0600070205080204" pitchFamily="50" charset="-128"/>
                <a:ea typeface="ＭＳ Ｐゴシック" panose="020B0600070205080204" pitchFamily="50" charset="-128"/>
              </a:rPr>
              <a:t>】</a:t>
            </a:r>
          </a:p>
          <a:p>
            <a:r>
              <a:rPr kumimoji="1" lang="ja-JP" altLang="en-US" sz="600" dirty="0" smtClean="0">
                <a:latin typeface="ＭＳ Ｐゴシック" panose="020B0600070205080204" pitchFamily="50" charset="-128"/>
                <a:ea typeface="ＭＳ Ｐゴシック" panose="020B0600070205080204" pitchFamily="50" charset="-128"/>
              </a:rPr>
              <a:t>　　・体制構築加点を含む（令和２年度廃止）</a:t>
            </a:r>
            <a:endParaRPr kumimoji="1" lang="en-US" altLang="ja-JP" sz="600" dirty="0" smtClean="0">
              <a:latin typeface="ＭＳ Ｐゴシック" panose="020B0600070205080204" pitchFamily="50" charset="-128"/>
              <a:ea typeface="ＭＳ Ｐゴシック" panose="020B0600070205080204" pitchFamily="50" charset="-128"/>
            </a:endParaRPr>
          </a:p>
        </p:txBody>
      </p:sp>
      <p:sp>
        <p:nvSpPr>
          <p:cNvPr id="49" name="テキスト ボックス 48"/>
          <p:cNvSpPr txBox="1"/>
          <p:nvPr/>
        </p:nvSpPr>
        <p:spPr>
          <a:xfrm>
            <a:off x="7279168" y="2514229"/>
            <a:ext cx="1723549" cy="215444"/>
          </a:xfrm>
          <a:prstGeom prst="rect">
            <a:avLst/>
          </a:prstGeom>
          <a:noFill/>
        </p:spPr>
        <p:txBody>
          <a:bodyPr wrap="square" rtlCol="0">
            <a:spAutoFit/>
          </a:bodyPr>
          <a:lstStyle/>
          <a:p>
            <a:pPr algn="ct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保険者努力支援制度（市町村分）</a:t>
            </a:r>
            <a:r>
              <a:rPr kumimoji="1" lang="en-US" altLang="ja-JP" sz="800" dirty="0" smtClean="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p:txBody>
      </p:sp>
      <p:sp>
        <p:nvSpPr>
          <p:cNvPr id="50" name="テキスト ボックス 49"/>
          <p:cNvSpPr txBox="1"/>
          <p:nvPr/>
        </p:nvSpPr>
        <p:spPr>
          <a:xfrm>
            <a:off x="10263822" y="2547355"/>
            <a:ext cx="1826142" cy="215444"/>
          </a:xfrm>
          <a:prstGeom prst="rect">
            <a:avLst/>
          </a:prstGeom>
          <a:noFill/>
        </p:spPr>
        <p:txBody>
          <a:bodyPr wrap="none" rtlCol="0">
            <a:spAutoFit/>
          </a:bodyPr>
          <a:lstStyle/>
          <a:p>
            <a:pPr algn="ctr"/>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保険者努力支援制度</a:t>
            </a:r>
            <a:r>
              <a:rPr kumimoji="1" lang="ja-JP" altLang="en-US" sz="800" dirty="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都道府県分）</a:t>
            </a:r>
            <a:r>
              <a:rPr kumimoji="1" lang="en-US" altLang="ja-JP" sz="800" dirty="0" smtClean="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p:txBody>
      </p:sp>
      <p:sp>
        <p:nvSpPr>
          <p:cNvPr id="52" name="角丸四角形 51"/>
          <p:cNvSpPr/>
          <p:nvPr/>
        </p:nvSpPr>
        <p:spPr>
          <a:xfrm>
            <a:off x="6687038" y="6449184"/>
            <a:ext cx="3037786" cy="233813"/>
          </a:xfrm>
          <a:prstGeom prst="roundRect">
            <a:avLst/>
          </a:prstGeom>
          <a:solidFill>
            <a:srgbClr val="002060"/>
          </a:solidFill>
          <a:ln>
            <a:noFill/>
          </a:ln>
        </p:spPr>
        <p:style>
          <a:lnRef idx="3">
            <a:schemeClr val="lt1"/>
          </a:lnRef>
          <a:fillRef idx="1">
            <a:schemeClr val="accent3"/>
          </a:fillRef>
          <a:effectRef idx="1">
            <a:schemeClr val="accent3"/>
          </a:effectRef>
          <a:fontRef idx="minor">
            <a:schemeClr val="lt1"/>
          </a:fontRef>
        </p:style>
        <p:txBody>
          <a:bodyPr lIns="0" tIns="0" rIns="0" bIns="0" rtlCol="0" anchor="ctr"/>
          <a:lstStyle/>
          <a:p>
            <a:pPr algn="ctr"/>
            <a:r>
              <a:rPr kumimoji="1" lang="ja-JP" altLang="en-US" sz="1100" dirty="0" smtClean="0">
                <a:latin typeface="ＭＳ ゴシック" panose="020B0609070205080204" pitchFamily="49" charset="-128"/>
                <a:ea typeface="ＭＳ ゴシック" panose="020B0609070205080204" pitchFamily="49" charset="-128"/>
              </a:rPr>
              <a:t>健康アプリ「アスマイル」府内全域への展開</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53" name="角丸四角形 52"/>
          <p:cNvSpPr/>
          <p:nvPr/>
        </p:nvSpPr>
        <p:spPr>
          <a:xfrm>
            <a:off x="6671353" y="5020865"/>
            <a:ext cx="2578125" cy="233813"/>
          </a:xfrm>
          <a:prstGeom prst="roundRect">
            <a:avLst/>
          </a:prstGeom>
          <a:solidFill>
            <a:srgbClr val="002060"/>
          </a:solidFill>
          <a:ln>
            <a:noFill/>
          </a:ln>
        </p:spPr>
        <p:style>
          <a:lnRef idx="3">
            <a:schemeClr val="lt1"/>
          </a:lnRef>
          <a:fillRef idx="1">
            <a:schemeClr val="accent3"/>
          </a:fillRef>
          <a:effectRef idx="1">
            <a:schemeClr val="accent3"/>
          </a:effectRef>
          <a:fontRef idx="minor">
            <a:schemeClr val="lt1"/>
          </a:fontRef>
        </p:style>
        <p:txBody>
          <a:bodyPr lIns="0" tIns="0" rIns="0" bIns="0" rtlCol="0" anchor="ctr"/>
          <a:lstStyle/>
          <a:p>
            <a:pPr algn="ctr"/>
            <a:r>
              <a:rPr kumimoji="1" lang="ja-JP" altLang="en-US" sz="1100" dirty="0">
                <a:latin typeface="ＭＳ ゴシック" panose="020B0609070205080204" pitchFamily="49" charset="-128"/>
                <a:ea typeface="ＭＳ ゴシック" panose="020B0609070205080204" pitchFamily="49" charset="-128"/>
              </a:rPr>
              <a:t>国保ヘルスアップ支援事業による支援</a:t>
            </a:r>
            <a:endParaRPr kumimoji="1" lang="en-US" altLang="ja-JP" sz="1100" dirty="0">
              <a:latin typeface="ＭＳ ゴシック" panose="020B0609070205080204" pitchFamily="49" charset="-128"/>
              <a:ea typeface="ＭＳ ゴシック" panose="020B0609070205080204" pitchFamily="49" charset="-128"/>
            </a:endParaRPr>
          </a:p>
        </p:txBody>
      </p:sp>
      <p:pic>
        <p:nvPicPr>
          <p:cNvPr id="54" name="図 5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559553">
            <a:off x="11862319" y="6859709"/>
            <a:ext cx="260946" cy="521892"/>
          </a:xfrm>
          <a:prstGeom prst="rect">
            <a:avLst/>
          </a:prstGeom>
        </p:spPr>
      </p:pic>
      <p:pic>
        <p:nvPicPr>
          <p:cNvPr id="55" name="図 5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2126626" y="6861450"/>
            <a:ext cx="387072" cy="706712"/>
          </a:xfrm>
          <a:prstGeom prst="rect">
            <a:avLst/>
          </a:prstGeom>
        </p:spPr>
      </p:pic>
      <p:pic>
        <p:nvPicPr>
          <p:cNvPr id="56" name="図 55"/>
          <p:cNvPicPr>
            <a:picLocks noChangeAspect="1"/>
          </p:cNvPicPr>
          <p:nvPr/>
        </p:nvPicPr>
        <p:blipFill>
          <a:blip r:embed="rId8"/>
          <a:stretch>
            <a:fillRect/>
          </a:stretch>
        </p:blipFill>
        <p:spPr>
          <a:xfrm>
            <a:off x="11672878" y="6467225"/>
            <a:ext cx="795420" cy="274662"/>
          </a:xfrm>
          <a:prstGeom prst="rect">
            <a:avLst/>
          </a:prstGeom>
        </p:spPr>
      </p:pic>
      <p:pic>
        <p:nvPicPr>
          <p:cNvPr id="57" name="図 56">
            <a:extLst>
              <a:ext uri="{FF2B5EF4-FFF2-40B4-BE49-F238E27FC236}">
                <a16:creationId xmlns:a16="http://schemas.microsoft.com/office/drawing/2014/main" id="{E94F0960-3159-4FD8-9BF7-FC630B91CF2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972234" y="5379076"/>
            <a:ext cx="605480" cy="563821"/>
          </a:xfrm>
          <a:prstGeom prst="rect">
            <a:avLst/>
          </a:prstGeom>
        </p:spPr>
      </p:pic>
      <p:pic>
        <p:nvPicPr>
          <p:cNvPr id="59" name="Picture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725365" y="5042917"/>
            <a:ext cx="735967" cy="1020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 name="角丸四角形 57"/>
          <p:cNvSpPr/>
          <p:nvPr/>
        </p:nvSpPr>
        <p:spPr>
          <a:xfrm>
            <a:off x="6719299" y="7260755"/>
            <a:ext cx="3433086" cy="233813"/>
          </a:xfrm>
          <a:prstGeom prst="roundRect">
            <a:avLst/>
          </a:prstGeom>
          <a:solidFill>
            <a:srgbClr val="002060"/>
          </a:solidFill>
          <a:ln>
            <a:noFill/>
          </a:ln>
        </p:spPr>
        <p:style>
          <a:lnRef idx="3">
            <a:schemeClr val="lt1"/>
          </a:lnRef>
          <a:fillRef idx="1">
            <a:schemeClr val="accent3"/>
          </a:fillRef>
          <a:effectRef idx="1">
            <a:schemeClr val="accent3"/>
          </a:effectRef>
          <a:fontRef idx="minor">
            <a:schemeClr val="lt1"/>
          </a:fontRef>
        </p:style>
        <p:txBody>
          <a:bodyPr lIns="0" tIns="0" rIns="0" bIns="0" rtlCol="0" anchor="ctr"/>
          <a:lstStyle/>
          <a:p>
            <a:pPr algn="ctr"/>
            <a:r>
              <a:rPr kumimoji="1" lang="ja-JP" altLang="en-US" sz="1100" dirty="0" smtClean="0">
                <a:latin typeface="ＭＳ ゴシック" panose="020B0609070205080204" pitchFamily="49" charset="-128"/>
                <a:ea typeface="ＭＳ ゴシック" panose="020B0609070205080204" pitchFamily="49" charset="-128"/>
              </a:rPr>
              <a:t>国の予防・健康づくり支援交付金の充実（</a:t>
            </a:r>
            <a:r>
              <a:rPr kumimoji="1" lang="en-US" altLang="ja-JP" sz="1100" dirty="0" smtClean="0">
                <a:latin typeface="ＭＳ ゴシック" panose="020B0609070205080204" pitchFamily="49" charset="-128"/>
                <a:ea typeface="ＭＳ ゴシック" panose="020B0609070205080204" pitchFamily="49" charset="-128"/>
              </a:rPr>
              <a:t>R2</a:t>
            </a:r>
            <a:r>
              <a:rPr kumimoji="1" lang="ja-JP" altLang="en-US" sz="1100" dirty="0" smtClean="0">
                <a:latin typeface="ＭＳ ゴシック" panose="020B0609070205080204" pitchFamily="49" charset="-128"/>
                <a:ea typeface="ＭＳ ゴシック" panose="020B0609070205080204" pitchFamily="49" charset="-128"/>
              </a:rPr>
              <a:t>年度～）</a:t>
            </a:r>
            <a:endParaRPr kumimoji="1" lang="en-US" altLang="ja-JP" sz="1100" dirty="0" smtClean="0">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3230579" y="1139621"/>
            <a:ext cx="1112820" cy="174876"/>
          </a:xfrm>
          <a:prstGeom prst="rect">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dirty="0" smtClean="0">
                <a:latin typeface="ＭＳ Ｐゴシック" panose="020B0600070205080204" pitchFamily="50" charset="-128"/>
                <a:ea typeface="ＭＳ Ｐゴシック" panose="020B0600070205080204" pitchFamily="50" charset="-128"/>
              </a:rPr>
              <a:t>令和２年度（推計値）</a:t>
            </a:r>
            <a:endParaRPr kumimoji="1" lang="ja-JP" altLang="en-US" sz="800" dirty="0">
              <a:latin typeface="ＭＳ Ｐゴシック" panose="020B0600070205080204" pitchFamily="50" charset="-128"/>
              <a:ea typeface="ＭＳ Ｐゴシック" panose="020B0600070205080204" pitchFamily="50" charset="-128"/>
            </a:endParaRPr>
          </a:p>
        </p:txBody>
      </p:sp>
      <p:sp>
        <p:nvSpPr>
          <p:cNvPr id="41" name="テキスト ボックス 40"/>
          <p:cNvSpPr txBox="1"/>
          <p:nvPr/>
        </p:nvSpPr>
        <p:spPr>
          <a:xfrm>
            <a:off x="58616" y="9079057"/>
            <a:ext cx="5908140" cy="369332"/>
          </a:xfrm>
          <a:prstGeom prst="rect">
            <a:avLst/>
          </a:prstGeom>
          <a:noFill/>
          <a:ln>
            <a:solidFill>
              <a:schemeClr val="accent5"/>
            </a:solidFill>
            <a:prstDash val="sysDot"/>
          </a:ln>
        </p:spPr>
        <p:txBody>
          <a:bodyPr wrap="square" rtlCol="0" anchor="ctr" anchorCtr="0">
            <a:spAutoFit/>
          </a:bodyPr>
          <a:lstStyle/>
          <a:p>
            <a:r>
              <a:rPr kumimoji="1" lang="en-US" altLang="ja-JP" sz="900" kern="100" spc="-40" dirty="0" smtClean="0">
                <a:ln w="0"/>
                <a:solidFill>
                  <a:srgbClr val="000000"/>
                </a:solidFill>
                <a:latin typeface="HG丸ｺﾞｼｯｸM-PRO" panose="020F0600000000000000" pitchFamily="50" charset="-128"/>
                <a:ea typeface="HG丸ｺﾞｼｯｸM-PRO" panose="020F0600000000000000" pitchFamily="50" charset="-128"/>
              </a:rPr>
              <a:t>2024</a:t>
            </a:r>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（令和６）年度</a:t>
            </a:r>
            <a:r>
              <a:rPr kumimoji="1" lang="ja-JP" altLang="en-US" sz="900" kern="100" spc="-40" dirty="0">
                <a:ln w="0"/>
                <a:solidFill>
                  <a:srgbClr val="000000"/>
                </a:solidFill>
                <a:latin typeface="HG丸ｺﾞｼｯｸM-PRO" panose="020F0600000000000000" pitchFamily="50" charset="-128"/>
                <a:ea typeface="HG丸ｺﾞｼｯｸM-PRO" panose="020F0600000000000000" pitchFamily="50" charset="-128"/>
              </a:rPr>
              <a:t>まで</a:t>
            </a:r>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の一人</a:t>
            </a:r>
            <a:r>
              <a:rPr kumimoji="1" lang="ja-JP" altLang="en-US" sz="900" kern="100" spc="-40" dirty="0">
                <a:ln w="0"/>
                <a:solidFill>
                  <a:srgbClr val="000000"/>
                </a:solidFill>
                <a:latin typeface="HG丸ｺﾞｼｯｸM-PRO" panose="020F0600000000000000" pitchFamily="50" charset="-128"/>
                <a:ea typeface="HG丸ｺﾞｼｯｸM-PRO" panose="020F0600000000000000" pitchFamily="50" charset="-128"/>
              </a:rPr>
              <a:t>当たり保険料額の推計における増嵩リスクを３パターンに</a:t>
            </a:r>
            <a:r>
              <a:rPr kumimoji="1" lang="ja-JP" altLang="en-US" sz="900" kern="100" spc="-40" dirty="0" smtClean="0">
                <a:ln w="0"/>
                <a:solidFill>
                  <a:srgbClr val="000000"/>
                </a:solidFill>
                <a:latin typeface="HG丸ｺﾞｼｯｸM-PRO" panose="020F0600000000000000" pitchFamily="50" charset="-128"/>
                <a:ea typeface="HG丸ｺﾞｼｯｸM-PRO" panose="020F0600000000000000" pitchFamily="50" charset="-128"/>
              </a:rPr>
              <a:t>分けて行い、その結果、令和元年度の一人当たり保険料額と比較して、最大約４９．６％、最小でも２８．７％増加する見込みとなった。</a:t>
            </a:r>
            <a:endParaRPr kumimoji="1" lang="ja-JP" altLang="en-US" sz="900" dirty="0">
              <a:ln w="0"/>
              <a:latin typeface="HG丸ｺﾞｼｯｸM-PRO" panose="020F0600000000000000" pitchFamily="50" charset="-128"/>
              <a:ea typeface="HG丸ｺﾞｼｯｸM-PRO" panose="020F0600000000000000" pitchFamily="50" charset="-128"/>
            </a:endParaRPr>
          </a:p>
        </p:txBody>
      </p:sp>
      <p:graphicFrame>
        <p:nvGraphicFramePr>
          <p:cNvPr id="62" name="グラフ 61"/>
          <p:cNvGraphicFramePr>
            <a:graphicFrameLocks/>
          </p:cNvGraphicFramePr>
          <p:nvPr>
            <p:extLst>
              <p:ext uri="{D42A27DB-BD31-4B8C-83A1-F6EECF244321}">
                <p14:modId xmlns:p14="http://schemas.microsoft.com/office/powerpoint/2010/main" val="2102880820"/>
              </p:ext>
            </p:extLst>
          </p:nvPr>
        </p:nvGraphicFramePr>
        <p:xfrm>
          <a:off x="120071" y="5978584"/>
          <a:ext cx="5846685" cy="3007467"/>
        </p:xfrm>
        <a:graphic>
          <a:graphicData uri="http://schemas.openxmlformats.org/drawingml/2006/chart">
            <c:chart xmlns:c="http://schemas.openxmlformats.org/drawingml/2006/chart" xmlns:r="http://schemas.openxmlformats.org/officeDocument/2006/relationships" r:id="rId11"/>
          </a:graphicData>
        </a:graphic>
      </p:graphicFrame>
      <p:sp>
        <p:nvSpPr>
          <p:cNvPr id="63" name="テキスト ボックス 62"/>
          <p:cNvSpPr txBox="1"/>
          <p:nvPr/>
        </p:nvSpPr>
        <p:spPr>
          <a:xfrm>
            <a:off x="5363872" y="6240194"/>
            <a:ext cx="736083"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20.8</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5363873" y="6649360"/>
            <a:ext cx="736083"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19.9</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5343776" y="7140188"/>
            <a:ext cx="736083"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17.9</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graphicFrame>
        <p:nvGraphicFramePr>
          <p:cNvPr id="60" name="表 59"/>
          <p:cNvGraphicFramePr>
            <a:graphicFrameLocks noGrp="1"/>
          </p:cNvGraphicFramePr>
          <p:nvPr>
            <p:extLst>
              <p:ext uri="{D42A27DB-BD31-4B8C-83A1-F6EECF244321}">
                <p14:modId xmlns:p14="http://schemas.microsoft.com/office/powerpoint/2010/main" val="2352388829"/>
              </p:ext>
            </p:extLst>
          </p:nvPr>
        </p:nvGraphicFramePr>
        <p:xfrm>
          <a:off x="3257550" y="7909122"/>
          <a:ext cx="2709205" cy="816729"/>
        </p:xfrm>
        <a:graphic>
          <a:graphicData uri="http://schemas.openxmlformats.org/drawingml/2006/table">
            <a:tbl>
              <a:tblPr>
                <a:tableStyleId>{3B4B98B0-60AC-42C2-AFA5-B58CD77FA1E5}</a:tableStyleId>
              </a:tblPr>
              <a:tblGrid>
                <a:gridCol w="257175">
                  <a:extLst>
                    <a:ext uri="{9D8B030D-6E8A-4147-A177-3AD203B41FA5}">
                      <a16:colId xmlns:a16="http://schemas.microsoft.com/office/drawing/2014/main" val="2372627955"/>
                    </a:ext>
                  </a:extLst>
                </a:gridCol>
                <a:gridCol w="170352">
                  <a:extLst>
                    <a:ext uri="{9D8B030D-6E8A-4147-A177-3AD203B41FA5}">
                      <a16:colId xmlns:a16="http://schemas.microsoft.com/office/drawing/2014/main" val="1212202014"/>
                    </a:ext>
                  </a:extLst>
                </a:gridCol>
                <a:gridCol w="343998">
                  <a:extLst>
                    <a:ext uri="{9D8B030D-6E8A-4147-A177-3AD203B41FA5}">
                      <a16:colId xmlns:a16="http://schemas.microsoft.com/office/drawing/2014/main" val="4124053609"/>
                    </a:ext>
                  </a:extLst>
                </a:gridCol>
                <a:gridCol w="285750">
                  <a:extLst>
                    <a:ext uri="{9D8B030D-6E8A-4147-A177-3AD203B41FA5}">
                      <a16:colId xmlns:a16="http://schemas.microsoft.com/office/drawing/2014/main" val="619857354"/>
                    </a:ext>
                  </a:extLst>
                </a:gridCol>
                <a:gridCol w="328723">
                  <a:extLst>
                    <a:ext uri="{9D8B030D-6E8A-4147-A177-3AD203B41FA5}">
                      <a16:colId xmlns:a16="http://schemas.microsoft.com/office/drawing/2014/main" val="2181570201"/>
                    </a:ext>
                  </a:extLst>
                </a:gridCol>
                <a:gridCol w="280512">
                  <a:extLst>
                    <a:ext uri="{9D8B030D-6E8A-4147-A177-3AD203B41FA5}">
                      <a16:colId xmlns:a16="http://schemas.microsoft.com/office/drawing/2014/main" val="3736952947"/>
                    </a:ext>
                  </a:extLst>
                </a:gridCol>
                <a:gridCol w="338805">
                  <a:extLst>
                    <a:ext uri="{9D8B030D-6E8A-4147-A177-3AD203B41FA5}">
                      <a16:colId xmlns:a16="http://schemas.microsoft.com/office/drawing/2014/main" val="3410517820"/>
                    </a:ext>
                  </a:extLst>
                </a:gridCol>
                <a:gridCol w="340449">
                  <a:extLst>
                    <a:ext uri="{9D8B030D-6E8A-4147-A177-3AD203B41FA5}">
                      <a16:colId xmlns:a16="http://schemas.microsoft.com/office/drawing/2014/main" val="1406593466"/>
                    </a:ext>
                  </a:extLst>
                </a:gridCol>
                <a:gridCol w="363441">
                  <a:extLst>
                    <a:ext uri="{9D8B030D-6E8A-4147-A177-3AD203B41FA5}">
                      <a16:colId xmlns:a16="http://schemas.microsoft.com/office/drawing/2014/main" val="2467283720"/>
                    </a:ext>
                  </a:extLst>
                </a:gridCol>
              </a:tblGrid>
              <a:tr h="352231">
                <a:tc>
                  <a:txBody>
                    <a:bodyPr/>
                    <a:lstStyle/>
                    <a:p>
                      <a:pPr algn="ctr" fontAlgn="ctr"/>
                      <a:r>
                        <a:rPr lang="ja-JP" altLang="en-US" sz="600" b="1" u="none" strike="noStrike" dirty="0" smtClean="0">
                          <a:effectLst/>
                          <a:latin typeface="Meiryo UI" panose="020B0604030504040204" pitchFamily="50" charset="-128"/>
                          <a:ea typeface="Meiryo UI" panose="020B0604030504040204" pitchFamily="50" charset="-128"/>
                        </a:rPr>
                        <a:t>単年度</a:t>
                      </a:r>
                      <a:endParaRPr lang="en-US" altLang="ja-JP" sz="600" b="1" u="none" strike="noStrike" dirty="0" smtClean="0">
                        <a:effectLst/>
                        <a:latin typeface="Meiryo UI" panose="020B0604030504040204" pitchFamily="50" charset="-128"/>
                        <a:ea typeface="Meiryo UI" panose="020B0604030504040204" pitchFamily="50" charset="-128"/>
                      </a:endParaRPr>
                    </a:p>
                    <a:p>
                      <a:pPr algn="ctr" fontAlgn="ctr"/>
                      <a:r>
                        <a:rPr lang="ja-JP" altLang="en-US" sz="600" b="1" u="none" strike="noStrike" dirty="0" smtClean="0">
                          <a:effectLst/>
                          <a:latin typeface="Meiryo UI" panose="020B0604030504040204" pitchFamily="50" charset="-128"/>
                          <a:ea typeface="Meiryo UI" panose="020B0604030504040204" pitchFamily="50" charset="-128"/>
                        </a:rPr>
                        <a:t>伸び率</a:t>
                      </a: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R1</a:t>
                      </a:r>
                      <a:endParaRPr 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smtClean="0">
                          <a:effectLst/>
                          <a:latin typeface="Meiryo UI" panose="020B0604030504040204" pitchFamily="50" charset="-128"/>
                          <a:ea typeface="Meiryo UI" panose="020B0604030504040204" pitchFamily="50" charset="-128"/>
                        </a:rPr>
                        <a:t>R2</a:t>
                      </a:r>
                    </a:p>
                    <a:p>
                      <a:pPr algn="ctr" fontAlgn="ctr"/>
                      <a:r>
                        <a:rPr lang="ja-JP" altLang="en-US" sz="500" b="1" u="none" strike="noStrike" dirty="0" smtClean="0">
                          <a:effectLst/>
                          <a:latin typeface="Meiryo UI" panose="020B0604030504040204" pitchFamily="50" charset="-128"/>
                          <a:ea typeface="Meiryo UI" panose="020B0604030504040204" pitchFamily="50" charset="-128"/>
                        </a:rPr>
                        <a:t>（本算定）</a:t>
                      </a:r>
                      <a:endParaRPr lang="en-US" altLang="ja-JP" sz="5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R3</a:t>
                      </a:r>
                      <a:endParaRPr 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R4</a:t>
                      </a:r>
                      <a:endParaRPr 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R5</a:t>
                      </a:r>
                      <a:endParaRPr 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R6</a:t>
                      </a:r>
                      <a:endParaRPr lang="en-US" sz="600" b="1" i="0" u="none" strike="noStrike" dirty="0">
                        <a:solidFill>
                          <a:srgbClr val="FFFFFF"/>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600" b="1" u="none" strike="noStrike" dirty="0">
                          <a:effectLst/>
                          <a:latin typeface="Meiryo UI" panose="020B0604030504040204" pitchFamily="50" charset="-128"/>
                          <a:ea typeface="Meiryo UI" panose="020B0604030504040204" pitchFamily="50" charset="-128"/>
                        </a:rPr>
                        <a:t>H31⇒R6</a:t>
                      </a:r>
                      <a:br>
                        <a:rPr lang="en-US" sz="600" b="1" u="none" strike="noStrike" dirty="0">
                          <a:effectLst/>
                          <a:latin typeface="Meiryo UI" panose="020B0604030504040204" pitchFamily="50" charset="-128"/>
                          <a:ea typeface="Meiryo UI" panose="020B0604030504040204" pitchFamily="50" charset="-128"/>
                        </a:rPr>
                      </a:br>
                      <a:r>
                        <a:rPr lang="ja-JP" altLang="en-US" sz="600" b="1" u="none" strike="noStrike" dirty="0">
                          <a:effectLst/>
                          <a:latin typeface="Meiryo UI" panose="020B0604030504040204" pitchFamily="50" charset="-128"/>
                          <a:ea typeface="Meiryo UI" panose="020B0604030504040204" pitchFamily="50" charset="-128"/>
                        </a:rPr>
                        <a:t>単</a:t>
                      </a:r>
                      <a:r>
                        <a:rPr lang="ja-JP" altLang="en-US" sz="600" b="1" u="none" strike="noStrike" dirty="0" smtClean="0">
                          <a:effectLst/>
                          <a:latin typeface="Meiryo UI" panose="020B0604030504040204" pitchFamily="50" charset="-128"/>
                          <a:ea typeface="Meiryo UI" panose="020B0604030504040204" pitchFamily="50" charset="-128"/>
                        </a:rPr>
                        <a:t>年度</a:t>
                      </a:r>
                      <a:endParaRPr lang="en-US" altLang="ja-JP" sz="600" b="1" u="none" strike="noStrike" dirty="0" smtClean="0">
                        <a:effectLst/>
                        <a:latin typeface="Meiryo UI" panose="020B0604030504040204" pitchFamily="50" charset="-128"/>
                        <a:ea typeface="Meiryo UI" panose="020B0604030504040204" pitchFamily="50" charset="-128"/>
                      </a:endParaRPr>
                    </a:p>
                    <a:p>
                      <a:pPr algn="ctr" fontAlgn="ctr"/>
                      <a:r>
                        <a:rPr lang="ja-JP" altLang="en-US" sz="600" b="1" u="none" strike="noStrike" dirty="0" smtClean="0">
                          <a:effectLst/>
                          <a:latin typeface="Meiryo UI" panose="020B0604030504040204" pitchFamily="50" charset="-128"/>
                          <a:ea typeface="Meiryo UI" panose="020B0604030504040204" pitchFamily="50" charset="-128"/>
                        </a:rPr>
                        <a:t>伸び率</a:t>
                      </a:r>
                      <a:endParaRPr lang="ja-JP" altLang="en-US" sz="600" b="1" i="0" u="none" strike="noStrike" dirty="0">
                        <a:solidFill>
                          <a:srgbClr val="FFFFFF"/>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600" b="1" u="none" strike="noStrike" dirty="0" smtClean="0">
                          <a:effectLst/>
                          <a:latin typeface="Meiryo UI" panose="020B0604030504040204" pitchFamily="50" charset="-128"/>
                          <a:ea typeface="Meiryo UI" panose="020B0604030504040204" pitchFamily="50" charset="-128"/>
                        </a:rPr>
                        <a:t>Ｒ</a:t>
                      </a:r>
                      <a:r>
                        <a:rPr lang="en-US" altLang="ja-JP" sz="600" b="1" u="none" strike="noStrike" dirty="0" smtClean="0">
                          <a:effectLst/>
                          <a:latin typeface="Meiryo UI" panose="020B0604030504040204" pitchFamily="50" charset="-128"/>
                          <a:ea typeface="Meiryo UI" panose="020B0604030504040204" pitchFamily="50" charset="-128"/>
                        </a:rPr>
                        <a:t>1⇒R6</a:t>
                      </a:r>
                      <a:br>
                        <a:rPr lang="en-US" altLang="ja-JP" sz="600" b="1" u="none" strike="noStrike" dirty="0" smtClean="0">
                          <a:effectLst/>
                          <a:latin typeface="Meiryo UI" panose="020B0604030504040204" pitchFamily="50" charset="-128"/>
                          <a:ea typeface="Meiryo UI" panose="020B0604030504040204" pitchFamily="50" charset="-128"/>
                        </a:rPr>
                      </a:br>
                      <a:r>
                        <a:rPr lang="ja-JP" altLang="en-US" sz="600" b="1" u="none" strike="noStrike" dirty="0" smtClean="0">
                          <a:effectLst/>
                          <a:latin typeface="Meiryo UI" panose="020B0604030504040204" pitchFamily="50" charset="-128"/>
                          <a:ea typeface="Meiryo UI" panose="020B0604030504040204" pitchFamily="50" charset="-128"/>
                        </a:rPr>
                        <a:t>伸び率</a:t>
                      </a:r>
                      <a:endParaRPr lang="en-US" altLang="ja-JP" sz="600" b="1" u="none" strike="noStrike" dirty="0" smtClean="0">
                        <a:effectLst/>
                        <a:latin typeface="Meiryo UI" panose="020B0604030504040204" pitchFamily="50" charset="-128"/>
                        <a:ea typeface="Meiryo UI" panose="020B0604030504040204" pitchFamily="50" charset="-128"/>
                      </a:endParaRPr>
                    </a:p>
                    <a:p>
                      <a:pPr algn="ctr" fontAlgn="ctr"/>
                      <a:r>
                        <a:rPr lang="ja-JP" altLang="en-US" sz="600" b="1" u="none" strike="noStrike" dirty="0" smtClean="0">
                          <a:effectLst/>
                          <a:latin typeface="Meiryo UI" panose="020B0604030504040204" pitchFamily="50" charset="-128"/>
                          <a:ea typeface="Meiryo UI" panose="020B0604030504040204" pitchFamily="50" charset="-128"/>
                        </a:rPr>
                        <a:t>累計</a:t>
                      </a:r>
                      <a:endParaRPr lang="ja-JP" altLang="en-US" sz="600" b="1" i="0" u="none" strike="noStrike" dirty="0">
                        <a:solidFill>
                          <a:srgbClr val="FFFFFF"/>
                        </a:solidFill>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379965914"/>
                  </a:ext>
                </a:extLst>
              </a:tr>
              <a:tr h="125710">
                <a:tc>
                  <a:txBody>
                    <a:bodyPr/>
                    <a:lstStyle/>
                    <a:p>
                      <a:pPr algn="ctr" fontAlgn="ctr"/>
                      <a:r>
                        <a:rPr lang="ja-JP" altLang="en-US" sz="600" b="1" u="none" strike="noStrike" dirty="0" smtClean="0">
                          <a:effectLst/>
                          <a:latin typeface="Meiryo UI" panose="020B0604030504040204" pitchFamily="50" charset="-128"/>
                          <a:ea typeface="Meiryo UI" panose="020B0604030504040204" pitchFamily="50" charset="-128"/>
                        </a:rPr>
                        <a:t>Ａ</a:t>
                      </a:r>
                      <a:endParaRPr lang="en-US"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600" b="1" u="none" strike="noStrike" dirty="0" smtClean="0">
                          <a:effectLst/>
                          <a:latin typeface="Meiryo UI" panose="020B0604030504040204" pitchFamily="50" charset="-128"/>
                          <a:ea typeface="Meiryo UI" panose="020B0604030504040204" pitchFamily="50" charset="-128"/>
                        </a:rPr>
                        <a:t>6.1</a:t>
                      </a:r>
                      <a:r>
                        <a:rPr lang="ja-JP" altLang="en-US"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4.1%</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6.5%</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4.9%</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4.1%</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5.2%</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rPr>
                        <a:t>28.7%</a:t>
                      </a:r>
                    </a:p>
                  </a:txBody>
                  <a:tcPr marL="9525" marR="9525" marT="9525" marB="0" anchor="ctr"/>
                </a:tc>
                <a:extLst>
                  <a:ext uri="{0D108BD9-81ED-4DB2-BD59-A6C34878D82A}">
                    <a16:rowId xmlns:a16="http://schemas.microsoft.com/office/drawing/2014/main" val="2379563986"/>
                  </a:ext>
                </a:extLst>
              </a:tr>
              <a:tr h="178350">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B</a:t>
                      </a:r>
                      <a:endParaRPr lang="en-US"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600" b="1" u="none" strike="noStrike" dirty="0" smtClean="0">
                          <a:effectLst/>
                          <a:latin typeface="Meiryo UI" panose="020B0604030504040204" pitchFamily="50" charset="-128"/>
                          <a:ea typeface="Meiryo UI" panose="020B0604030504040204" pitchFamily="50" charset="-128"/>
                        </a:rPr>
                        <a:t>-</a:t>
                      </a:r>
                    </a:p>
                    <a:p>
                      <a:pPr algn="ctr" fontAlgn="ct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6.1</a:t>
                      </a:r>
                      <a:r>
                        <a:rPr lang="ja-JP" altLang="en-US"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9.5%</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8.6%</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6.8%</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5.9%</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7.4%</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rPr>
                        <a:t>43.1%</a:t>
                      </a:r>
                    </a:p>
                  </a:txBody>
                  <a:tcPr marL="9525" marR="9525" marT="9525" marB="0" anchor="ctr"/>
                </a:tc>
                <a:extLst>
                  <a:ext uri="{0D108BD9-81ED-4DB2-BD59-A6C34878D82A}">
                    <a16:rowId xmlns:a16="http://schemas.microsoft.com/office/drawing/2014/main" val="4102053235"/>
                  </a:ext>
                </a:extLst>
              </a:tr>
              <a:tr h="125710">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C</a:t>
                      </a:r>
                      <a:endParaRPr lang="en-US"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6.1</a:t>
                      </a:r>
                      <a:r>
                        <a:rPr lang="ja-JP" altLang="en-US" sz="600" b="1" u="none" strike="noStrike" dirty="0" smtClean="0">
                          <a:effectLst/>
                          <a:latin typeface="Meiryo UI" panose="020B0604030504040204" pitchFamily="50" charset="-128"/>
                          <a:ea typeface="Meiryo UI" panose="020B0604030504040204" pitchFamily="50" charset="-128"/>
                        </a:rPr>
                        <a:t>％</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10.8%</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10.4%</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7.2%</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7.2%</a:t>
                      </a:r>
                      <a:endParaRPr lang="en-US" altLang="ja-JP" sz="6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u="none" strike="noStrike" dirty="0" smtClean="0">
                          <a:effectLst/>
                          <a:latin typeface="Meiryo UI" panose="020B0604030504040204" pitchFamily="50" charset="-128"/>
                          <a:ea typeface="Meiryo UI" panose="020B0604030504040204" pitchFamily="50" charset="-128"/>
                        </a:rPr>
                        <a:t>8.4%</a:t>
                      </a:r>
                      <a:endPar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600" b="1" i="0" u="none" strike="noStrike" dirty="0" smtClean="0">
                          <a:solidFill>
                            <a:srgbClr val="000000"/>
                          </a:solidFill>
                          <a:effectLst/>
                          <a:latin typeface="Meiryo UI" panose="020B0604030504040204" pitchFamily="50" charset="-128"/>
                          <a:ea typeface="Meiryo UI" panose="020B0604030504040204" pitchFamily="50" charset="-128"/>
                        </a:rPr>
                        <a:t>49.6%</a:t>
                      </a:r>
                    </a:p>
                  </a:txBody>
                  <a:tcPr marL="9525" marR="9525" marT="9525" marB="0" anchor="ctr"/>
                </a:tc>
                <a:extLst>
                  <a:ext uri="{0D108BD9-81ED-4DB2-BD59-A6C34878D82A}">
                    <a16:rowId xmlns:a16="http://schemas.microsoft.com/office/drawing/2014/main" val="4048284588"/>
                  </a:ext>
                </a:extLst>
              </a:tr>
            </a:tbl>
          </a:graphicData>
        </a:graphic>
      </p:graphicFrame>
      <p:sp>
        <p:nvSpPr>
          <p:cNvPr id="61" name="テキスト ボックス 60"/>
          <p:cNvSpPr txBox="1"/>
          <p:nvPr/>
        </p:nvSpPr>
        <p:spPr>
          <a:xfrm>
            <a:off x="487072" y="8151618"/>
            <a:ext cx="736083"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13.9</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1335897" y="7916383"/>
            <a:ext cx="736083"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rPr>
              <a:t>14.8</a:t>
            </a:r>
            <a:r>
              <a:rPr lang="ja-JP" altLang="en-US" sz="1000" dirty="0" smtClean="0">
                <a:latin typeface="Meiryo UI" panose="020B0604030504040204" pitchFamily="50" charset="-128"/>
                <a:ea typeface="Meiryo UI" panose="020B0604030504040204" pitchFamily="50" charset="-128"/>
              </a:rPr>
              <a:t>万円</a:t>
            </a:r>
            <a:endParaRPr kumimoji="1" lang="ja-JP" altLang="en-US" sz="1000"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6618991" y="848577"/>
            <a:ext cx="5791542" cy="553998"/>
          </a:xfrm>
          <a:prstGeom prst="rect">
            <a:avLst/>
          </a:prstGeom>
          <a:noFill/>
          <a:ln>
            <a:noFill/>
            <a:prstDash val="sysDot"/>
          </a:ln>
        </p:spPr>
        <p:txBody>
          <a:bodyPr wrap="square" rtlCol="0" anchor="ctr" anchorCtr="0">
            <a:spAutoFit/>
          </a:bodyPr>
          <a:lstStyle/>
          <a:p>
            <a:r>
              <a:rPr kumimoji="1" lang="ja-JP" altLang="en-US" sz="1000" dirty="0" smtClean="0">
                <a:latin typeface="HG丸ｺﾞｼｯｸM-PRO" panose="020F0600000000000000" pitchFamily="50" charset="-128"/>
                <a:ea typeface="HG丸ｺﾞｼｯｸM-PRO" panose="020F0600000000000000" pitchFamily="50" charset="-128"/>
              </a:rPr>
              <a:t>負担の公平をめざし、保険料率の完全統一を実現</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latin typeface="HG丸ｺﾞｼｯｸM-PRO" panose="020F0600000000000000" pitchFamily="50" charset="-128"/>
                <a:ea typeface="HG丸ｺﾞｼｯｸM-PRO" panose="020F0600000000000000" pitchFamily="50" charset="-128"/>
              </a:rPr>
              <a:t>➢ 　保健事業・医療費適正化のさらなる取り組み（国インセンティブの活用）</a:t>
            </a:r>
            <a:endParaRPr kumimoji="1" lang="en-US" altLang="ja-JP" sz="1000" dirty="0" smtClean="0">
              <a:latin typeface="HG丸ｺﾞｼｯｸM-PRO" panose="020F0600000000000000" pitchFamily="50" charset="-128"/>
              <a:ea typeface="HG丸ｺﾞｼｯｸM-PRO" panose="020F0600000000000000" pitchFamily="50" charset="-128"/>
            </a:endParaRPr>
          </a:p>
          <a:p>
            <a:r>
              <a:rPr kumimoji="1" lang="ja-JP" altLang="en-US" sz="1000" dirty="0" smtClean="0">
                <a:solidFill>
                  <a:prstClr val="black"/>
                </a:solidFill>
                <a:latin typeface="HG丸ｺﾞｼｯｸM-PRO" panose="020F0600000000000000" pitchFamily="50" charset="-128"/>
                <a:ea typeface="HG丸ｺﾞｼｯｸM-PRO" panose="020F0600000000000000" pitchFamily="50" charset="-128"/>
              </a:rPr>
              <a:t>➢ 　統一保険料率との乖離幅の計画的な縮小</a:t>
            </a:r>
            <a:endParaRPr kumimoji="1" lang="en-US" altLang="ja-JP" sz="1000" dirty="0">
              <a:latin typeface="HG丸ｺﾞｼｯｸM-PRO" panose="020F0600000000000000" pitchFamily="50" charset="-128"/>
              <a:ea typeface="HG丸ｺﾞｼｯｸM-PRO" panose="020F0600000000000000" pitchFamily="50" charset="-128"/>
            </a:endParaRPr>
          </a:p>
        </p:txBody>
      </p:sp>
      <p:sp>
        <p:nvSpPr>
          <p:cNvPr id="4" name="楕円 3"/>
          <p:cNvSpPr/>
          <p:nvPr/>
        </p:nvSpPr>
        <p:spPr>
          <a:xfrm>
            <a:off x="10066061" y="7179678"/>
            <a:ext cx="379836" cy="354125"/>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ＭＳ ゴシック" panose="020B0609070205080204" pitchFamily="49" charset="-128"/>
                <a:ea typeface="ＭＳ ゴシック" panose="020B0609070205080204" pitchFamily="49" charset="-128"/>
              </a:rPr>
              <a:t>新</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70" name="正方形/長方形 69"/>
          <p:cNvSpPr/>
          <p:nvPr/>
        </p:nvSpPr>
        <p:spPr>
          <a:xfrm>
            <a:off x="6600273" y="705550"/>
            <a:ext cx="6001376" cy="75405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p:txBody>
      </p:sp>
      <p:sp>
        <p:nvSpPr>
          <p:cNvPr id="71" name="角丸四角形 70"/>
          <p:cNvSpPr/>
          <p:nvPr/>
        </p:nvSpPr>
        <p:spPr>
          <a:xfrm>
            <a:off x="6622482" y="597520"/>
            <a:ext cx="1436346" cy="2160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bg1">
                    <a:lumMod val="95000"/>
                  </a:schemeClr>
                </a:solidFill>
                <a:latin typeface="ＭＳ ゴシック" panose="020B0609070205080204" pitchFamily="49" charset="-128"/>
                <a:ea typeface="ＭＳ ゴシック" panose="020B0609070205080204" pitchFamily="49" charset="-128"/>
              </a:rPr>
              <a:t>府の取組みの視点</a:t>
            </a:r>
            <a:endParaRPr kumimoji="1" lang="ja-JP" altLang="en-US" sz="1200" dirty="0">
              <a:solidFill>
                <a:schemeClr val="bg1">
                  <a:lumMod val="95000"/>
                </a:schemeClr>
              </a:solidFill>
              <a:latin typeface="ＭＳ ゴシック" panose="020B0609070205080204" pitchFamily="49" charset="-128"/>
              <a:ea typeface="ＭＳ ゴシック" panose="020B0609070205080204" pitchFamily="49" charset="-128"/>
            </a:endParaRPr>
          </a:p>
        </p:txBody>
      </p:sp>
      <p:sp>
        <p:nvSpPr>
          <p:cNvPr id="73" name="正方形/長方形 72"/>
          <p:cNvSpPr/>
          <p:nvPr/>
        </p:nvSpPr>
        <p:spPr>
          <a:xfrm>
            <a:off x="6588831" y="8251712"/>
            <a:ext cx="6001376" cy="12953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63" dirty="0">
              <a:solidFill>
                <a:schemeClr val="tx1"/>
              </a:solidFill>
              <a:latin typeface="HG丸ｺﾞｼｯｸM-PRO" panose="020F0600000000000000" pitchFamily="50" charset="-128"/>
              <a:ea typeface="HG丸ｺﾞｼｯｸM-PRO" panose="020F0600000000000000" pitchFamily="50" charset="-128"/>
            </a:endParaRPr>
          </a:p>
        </p:txBody>
      </p:sp>
      <p:sp>
        <p:nvSpPr>
          <p:cNvPr id="74" name="角丸四角形 73"/>
          <p:cNvSpPr/>
          <p:nvPr/>
        </p:nvSpPr>
        <p:spPr>
          <a:xfrm>
            <a:off x="6610648" y="8143658"/>
            <a:ext cx="3060000" cy="2196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63" dirty="0">
                <a:solidFill>
                  <a:schemeClr val="bg1">
                    <a:lumMod val="95000"/>
                  </a:schemeClr>
                </a:solidFill>
                <a:latin typeface="ＭＳ ゴシック" panose="020B0609070205080204" pitchFamily="49" charset="-128"/>
                <a:ea typeface="ＭＳ ゴシック" panose="020B0609070205080204" pitchFamily="49" charset="-128"/>
              </a:rPr>
              <a:t>次期大阪府国民健康保険運営方針の策定</a:t>
            </a:r>
          </a:p>
        </p:txBody>
      </p:sp>
      <p:sp>
        <p:nvSpPr>
          <p:cNvPr id="12" name="正方形/長方形 11"/>
          <p:cNvSpPr/>
          <p:nvPr/>
        </p:nvSpPr>
        <p:spPr>
          <a:xfrm>
            <a:off x="6528431" y="5245205"/>
            <a:ext cx="6400800" cy="1169551"/>
          </a:xfrm>
          <a:prstGeom prst="rect">
            <a:avLst/>
          </a:prstGeom>
        </p:spPr>
        <p:txBody>
          <a:bodyPr>
            <a:spAutoFit/>
          </a:bodyPr>
          <a:lstStyle/>
          <a:p>
            <a:pPr lvl="0"/>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市町村保健事業への介入支援事業</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p>
          <a:p>
            <a:pPr lvl="0"/>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学識経験者とともに、データ等を活用しながら、地域の</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保健課題や背景を明らかにして、対応策を検討</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en-US" altLang="ja-JP" sz="1000" b="1" dirty="0" smtClean="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糖尿病性腎症重症化予防アドバイザー事業</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　糖尿病性腎症重症化予防事業に取り組めていない市町村を中心に、アドバイザーを派遣し、</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課題の明確化や、専門医・地区医師会（かかりつけ医）・市町村のネットワーク構築を支援</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6522799" y="6695980"/>
            <a:ext cx="6400800" cy="553998"/>
          </a:xfrm>
          <a:prstGeom prst="rect">
            <a:avLst/>
          </a:prstGeom>
        </p:spPr>
        <p:txBody>
          <a:bodyPr>
            <a:spAutoFit/>
          </a:bodyPr>
          <a:lstStyle/>
          <a:p>
            <a:pPr lvl="0"/>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個人インセンティブ、日々の健康情報（歩数・</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BMI</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等）の見える化により、</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府民の主体的な健康づくりを促進する</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　市町村との共同事業化により努力支援制度のポイント獲得に寄与</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6522799" y="7355978"/>
            <a:ext cx="6400800" cy="707886"/>
          </a:xfrm>
          <a:prstGeom prst="rect">
            <a:avLst/>
          </a:prstGeom>
        </p:spPr>
        <p:txBody>
          <a:bodyPr>
            <a:spAutoFit/>
          </a:bodyPr>
          <a:lstStyle/>
          <a:p>
            <a:pPr lvl="0"/>
            <a:endParaRPr kumimoji="1" lang="en-US" altLang="ja-JP" sz="1000" b="1"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　</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人生</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100</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年時代を見据え、予防・健康づくり事業を抜本的に強化</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（総額</a:t>
            </a:r>
            <a:r>
              <a:rPr kumimoji="1" lang="en-US" altLang="ja-JP" sz="1000" b="1" dirty="0">
                <a:solidFill>
                  <a:prstClr val="black"/>
                </a:solidFill>
                <a:latin typeface="HG丸ｺﾞｼｯｸM-PRO" panose="020F0600000000000000" pitchFamily="50" charset="-128"/>
                <a:ea typeface="HG丸ｺﾞｼｯｸM-PRO" panose="020F0600000000000000" pitchFamily="50" charset="-128"/>
              </a:rPr>
              <a:t>550</a:t>
            </a:r>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億円）</a:t>
            </a:r>
            <a:endParaRPr kumimoji="1" lang="en-US" altLang="ja-JP" sz="1000" b="1"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b="1" dirty="0">
                <a:solidFill>
                  <a:prstClr val="black"/>
                </a:solidFill>
                <a:latin typeface="HG丸ｺﾞｼｯｸM-PRO" panose="020F0600000000000000" pitchFamily="50" charset="-128"/>
                <a:ea typeface="HG丸ｺﾞｼｯｸM-PRO" panose="020F0600000000000000" pitchFamily="50" charset="-128"/>
              </a:rPr>
              <a:t>　</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事業費分（</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250</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億円）</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交付上限額の拡充、重点事業の位置づけ［府・市町村とも］</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a:p>
            <a:pPr lvl="0"/>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　➢　事業費連動分（</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300</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億円）</a:t>
            </a:r>
            <a:r>
              <a:rPr kumimoji="1" lang="en-US" altLang="ja-JP" sz="1000" dirty="0">
                <a:solidFill>
                  <a:prstClr val="black"/>
                </a:solidFill>
                <a:latin typeface="HG丸ｺﾞｼｯｸM-PRO" panose="020F0600000000000000" pitchFamily="50" charset="-128"/>
                <a:ea typeface="HG丸ｺﾞｼｯｸM-PRO" panose="020F0600000000000000" pitchFamily="50" charset="-128"/>
              </a:rPr>
              <a:t>…</a:t>
            </a:r>
            <a:r>
              <a:rPr kumimoji="1" lang="ja-JP" altLang="en-US" sz="1000" dirty="0">
                <a:solidFill>
                  <a:prstClr val="black"/>
                </a:solidFill>
                <a:latin typeface="HG丸ｺﾞｼｯｸM-PRO" panose="020F0600000000000000" pitchFamily="50" charset="-128"/>
                <a:ea typeface="HG丸ｺﾞｼｯｸM-PRO" panose="020F0600000000000000" pitchFamily="50" charset="-128"/>
              </a:rPr>
              <a:t>重点事業の取組状況や事業評価を踏まえ配分</a:t>
            </a:r>
            <a:endParaRPr kumimoji="1" lang="en-US" altLang="ja-JP" sz="1000"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77616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1999</TotalTime>
  <Words>702</Words>
  <Application>Microsoft Office PowerPoint</Application>
  <PresentationFormat>A3 297x420 mm</PresentationFormat>
  <Paragraphs>210</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HGPｺﾞｼｯｸE</vt:lpstr>
      <vt:lpstr>HG丸ｺﾞｼｯｸM-PRO</vt:lpstr>
      <vt:lpstr>Meiryo UI</vt:lpstr>
      <vt:lpstr>ＭＳ Ｐゴシック</vt:lpstr>
      <vt:lpstr>ＭＳ ゴシック</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領家　誠</dc:creator>
  <cp:lastModifiedBy>阪口　功一</cp:lastModifiedBy>
  <cp:revision>216</cp:revision>
  <cp:lastPrinted>2020-01-15T04:15:06Z</cp:lastPrinted>
  <dcterms:created xsi:type="dcterms:W3CDTF">2019-01-07T08:48:27Z</dcterms:created>
  <dcterms:modified xsi:type="dcterms:W3CDTF">2020-03-23T10:49:35Z</dcterms:modified>
</cp:coreProperties>
</file>