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sldIdLst>
    <p:sldId id="479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FFFF"/>
    <a:srgbClr val="FF99CC"/>
    <a:srgbClr val="FF0066"/>
    <a:srgbClr val="CCCCFF"/>
    <a:srgbClr val="FFCC66"/>
    <a:srgbClr val="CCFF33"/>
    <a:srgbClr val="CC66FF"/>
    <a:srgbClr val="66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8940" autoAdjust="0"/>
  </p:normalViewPr>
  <p:slideViewPr>
    <p:cSldViewPr>
      <p:cViewPr varScale="1">
        <p:scale>
          <a:sx n="74" d="100"/>
          <a:sy n="74" d="100"/>
        </p:scale>
        <p:origin x="1146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A65DB8-6A52-485E-BB03-47A5A6AEE682}" type="datetimeFigureOut">
              <a:rPr kumimoji="1" lang="ja-JP" altLang="en-US" smtClean="0"/>
              <a:pPr/>
              <a:t>2019/4/18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3127AF-C7BC-408E-BDD8-83B83C8118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091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3127AF-C7BC-408E-BDD8-83B83C8118E2}" type="slidenum">
              <a:rPr kumimoji="1" lang="ja-JP" altLang="en-US" smtClean="0"/>
              <a:pPr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5964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3CAFB-2AE5-45E5-B409-132E36DCC473}" type="datetime1">
              <a:rPr kumimoji="1" lang="ja-JP" altLang="en-US" smtClean="0"/>
              <a:pPr/>
              <a:t>2019/4/18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397-3737-4E86-9587-15052BE202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588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78F3-682D-41F8-86C6-208FDDEE996F}" type="datetime1">
              <a:rPr kumimoji="1" lang="ja-JP" altLang="en-US" smtClean="0"/>
              <a:pPr/>
              <a:t>2019/4/18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397-3737-4E86-9587-15052BE202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327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33FA7-0244-4CA7-BB4E-967A6312C9A1}" type="datetime1">
              <a:rPr kumimoji="1" lang="ja-JP" altLang="en-US" smtClean="0"/>
              <a:pPr/>
              <a:t>2019/4/18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397-3737-4E86-9587-15052BE202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195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D7E7C-272E-4DB0-BA89-6756508F0D9E}" type="datetime1">
              <a:rPr kumimoji="1" lang="ja-JP" altLang="en-US" smtClean="0"/>
              <a:pPr/>
              <a:t>2019/4/18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397-3737-4E86-9587-15052BE202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366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436E-BF35-49B8-B1A6-21D46C79C404}" type="datetime1">
              <a:rPr kumimoji="1" lang="ja-JP" altLang="en-US" smtClean="0"/>
              <a:pPr/>
              <a:t>2019/4/18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397-3737-4E86-9587-15052BE202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585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AFED-99F8-40C2-BCBE-1FACFA6D8363}" type="datetime1">
              <a:rPr kumimoji="1" lang="ja-JP" altLang="en-US" smtClean="0"/>
              <a:pPr/>
              <a:t>2019/4/18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397-3737-4E86-9587-15052BE202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661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863A-B005-4C83-912F-414AB273564B}" type="datetime1">
              <a:rPr kumimoji="1" lang="ja-JP" altLang="en-US" smtClean="0"/>
              <a:pPr/>
              <a:t>2019/4/18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397-3737-4E86-9587-15052BE202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4491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27033-C472-4706-B38E-AD0F02AC65B4}" type="datetime1">
              <a:rPr kumimoji="1" lang="ja-JP" altLang="en-US" smtClean="0"/>
              <a:pPr/>
              <a:t>2019/4/18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397-3737-4E86-9587-15052BE202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7893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521F1-C9A8-4C84-8126-FC059EBA86EF}" type="datetime1">
              <a:rPr kumimoji="1" lang="ja-JP" altLang="en-US" smtClean="0"/>
              <a:pPr/>
              <a:t>2019/4/18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594600" y="6469634"/>
            <a:ext cx="2311400" cy="365125"/>
          </a:xfrm>
        </p:spPr>
        <p:txBody>
          <a:bodyPr/>
          <a:lstStyle/>
          <a:p>
            <a:fld id="{53BF2397-3737-4E86-9587-15052BE202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0520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1A47A-7F8B-484F-B782-BC97C55C48E1}" type="datetime1">
              <a:rPr kumimoji="1" lang="ja-JP" altLang="en-US" smtClean="0"/>
              <a:pPr/>
              <a:t>2019/4/18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397-3737-4E86-9587-15052BE202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808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9038D-C767-40FE-8CB6-B8BFEF614D43}" type="datetime1">
              <a:rPr kumimoji="1" lang="ja-JP" altLang="en-US" smtClean="0"/>
              <a:pPr/>
              <a:t>2019/4/18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397-3737-4E86-9587-15052BE202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1405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EAE90-8136-46E2-9BF6-60D6CAA0EB9B}" type="datetime1">
              <a:rPr kumimoji="1" lang="ja-JP" altLang="en-US" smtClean="0"/>
              <a:pPr/>
              <a:t>2019/4/18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F2397-3737-4E86-9587-15052BE202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906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テキスト ボックス 42"/>
          <p:cNvSpPr txBox="1"/>
          <p:nvPr/>
        </p:nvSpPr>
        <p:spPr>
          <a:xfrm>
            <a:off x="241989" y="4086011"/>
            <a:ext cx="1001412" cy="60016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事業費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納付金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2,686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億円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5" name="テキスト ボックス 6"/>
          <p:cNvSpPr txBox="1">
            <a:spLocks noChangeArrowheads="1"/>
          </p:cNvSpPr>
          <p:nvPr/>
        </p:nvSpPr>
        <p:spPr bwMode="auto">
          <a:xfrm>
            <a:off x="8181" y="198303"/>
            <a:ext cx="9906000" cy="40009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lIns="91429" tIns="45715" rIns="91429" bIns="45715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2000" dirty="0" smtClean="0">
                <a:solidFill>
                  <a:srgbClr val="FFFFFF"/>
                </a:solidFill>
                <a:latin typeface="HGP創英角ｺﾞｼｯｸUB" pitchFamily="50" charset="-128"/>
                <a:ea typeface="HGP創英角ｺﾞｼｯｸUB" pitchFamily="50" charset="-128"/>
              </a:rPr>
              <a:t>平成</a:t>
            </a:r>
            <a:r>
              <a:rPr lang="en-US" altLang="ja-JP" sz="2000" dirty="0" smtClean="0">
                <a:solidFill>
                  <a:srgbClr val="FFFFFF"/>
                </a:solidFill>
                <a:latin typeface="HGP創英角ｺﾞｼｯｸUB" pitchFamily="50" charset="-128"/>
                <a:ea typeface="HGP創英角ｺﾞｼｯｸUB" pitchFamily="50" charset="-128"/>
              </a:rPr>
              <a:t>31</a:t>
            </a:r>
            <a:r>
              <a:rPr lang="ja-JP" altLang="en-US" sz="2000" dirty="0" smtClean="0">
                <a:solidFill>
                  <a:srgbClr val="FFFFFF"/>
                </a:solidFill>
                <a:latin typeface="HGP創英角ｺﾞｼｯｸUB" pitchFamily="50" charset="-128"/>
                <a:ea typeface="HGP創英角ｺﾞｼｯｸUB" pitchFamily="50" charset="-128"/>
              </a:rPr>
              <a:t>年度　大阪府の国保特別会計</a:t>
            </a:r>
            <a:r>
              <a:rPr lang="en-US" altLang="ja-JP" sz="2000" dirty="0" smtClean="0">
                <a:solidFill>
                  <a:srgbClr val="FFFFFF"/>
                </a:solidFill>
                <a:latin typeface="HGP創英角ｺﾞｼｯｸUB" pitchFamily="50" charset="-128"/>
                <a:ea typeface="HGP創英角ｺﾞｼｯｸUB" pitchFamily="50" charset="-128"/>
              </a:rPr>
              <a:t>【</a:t>
            </a:r>
            <a:r>
              <a:rPr lang="ja-JP" altLang="en-US" sz="2000" dirty="0" smtClean="0">
                <a:solidFill>
                  <a:srgbClr val="FFFFFF"/>
                </a:solidFill>
                <a:latin typeface="HGP創英角ｺﾞｼｯｸUB" pitchFamily="50" charset="-128"/>
                <a:ea typeface="HGP創英角ｺﾞｼｯｸUB" pitchFamily="50" charset="-128"/>
              </a:rPr>
              <a:t>Ｈ</a:t>
            </a:r>
            <a:r>
              <a:rPr lang="en-US" altLang="ja-JP" sz="2000" dirty="0" smtClean="0">
                <a:solidFill>
                  <a:srgbClr val="FFFFFF"/>
                </a:solidFill>
                <a:latin typeface="HGP創英角ｺﾞｼｯｸUB" pitchFamily="50" charset="-128"/>
                <a:ea typeface="HGP創英角ｺﾞｼｯｸUB" pitchFamily="50" charset="-128"/>
              </a:rPr>
              <a:t>31</a:t>
            </a:r>
            <a:r>
              <a:rPr lang="ja-JP" altLang="en-US" sz="2000" dirty="0" smtClean="0">
                <a:solidFill>
                  <a:srgbClr val="FFFFFF"/>
                </a:solidFill>
                <a:latin typeface="HGP創英角ｺﾞｼｯｸUB" pitchFamily="50" charset="-128"/>
                <a:ea typeface="HGP創英角ｺﾞｼｯｸUB" pitchFamily="50" charset="-128"/>
              </a:rPr>
              <a:t>本算定ベース</a:t>
            </a:r>
            <a:r>
              <a:rPr lang="en-US" altLang="ja-JP" sz="2000" dirty="0" smtClean="0">
                <a:solidFill>
                  <a:srgbClr val="FFFFFF"/>
                </a:solidFill>
                <a:latin typeface="HGP創英角ｺﾞｼｯｸUB" pitchFamily="50" charset="-128"/>
                <a:ea typeface="HGP創英角ｺﾞｼｯｸUB" pitchFamily="50" charset="-128"/>
              </a:rPr>
              <a:t>】</a:t>
            </a:r>
            <a:r>
              <a:rPr lang="ja-JP" altLang="en-US" sz="2000" dirty="0" smtClean="0">
                <a:solidFill>
                  <a:srgbClr val="FFFFFF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資料３－２</a:t>
            </a:r>
            <a:endParaRPr lang="ja-JP" altLang="en-US" sz="2000" dirty="0" smtClean="0">
              <a:solidFill>
                <a:srgbClr val="FFFFFF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6" name="左中かっこ 15"/>
          <p:cNvSpPr/>
          <p:nvPr/>
        </p:nvSpPr>
        <p:spPr>
          <a:xfrm>
            <a:off x="1057869" y="2921775"/>
            <a:ext cx="199368" cy="2518189"/>
          </a:xfrm>
          <a:prstGeom prst="leftBrace">
            <a:avLst>
              <a:gd name="adj1" fmla="val 60141"/>
              <a:gd name="adj2" fmla="val 4955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16690" y="6604084"/>
            <a:ext cx="27578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/>
              <a:t>２，９７３億円 </a:t>
            </a:r>
            <a:endParaRPr lang="ja-JP" altLang="en-US" sz="9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428645" y="6607155"/>
            <a:ext cx="27578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dirty="0" smtClean="0"/>
              <a:t>２，６７２</a:t>
            </a:r>
            <a:r>
              <a:rPr kumimoji="1" lang="ja-JP" altLang="en-US" sz="900" dirty="0" smtClean="0"/>
              <a:t>億円 </a:t>
            </a:r>
            <a:endParaRPr lang="ja-JP" altLang="en-US" sz="9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821596" y="6607155"/>
            <a:ext cx="14859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dirty="0" smtClean="0"/>
              <a:t>２，４８０億円</a:t>
            </a:r>
            <a:endParaRPr lang="ja-JP" altLang="en-US" sz="900" dirty="0"/>
          </a:p>
        </p:txBody>
      </p:sp>
      <p:graphicFrame>
        <p:nvGraphicFramePr>
          <p:cNvPr id="46" name="表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61016"/>
              </p:ext>
            </p:extLst>
          </p:nvPr>
        </p:nvGraphicFramePr>
        <p:xfrm>
          <a:off x="1243401" y="1400859"/>
          <a:ext cx="3493276" cy="106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3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4769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総額</a:t>
                      </a:r>
                      <a:endParaRPr kumimoji="1" lang="ja-JP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１人当たり金額</a:t>
                      </a:r>
                      <a:endParaRPr kumimoji="1" lang="ja-JP" alt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847"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①</a:t>
                      </a:r>
                      <a:r>
                        <a:rPr kumimoji="1" lang="zh-TW" altLang="en-US" sz="8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保険給付費等</a:t>
                      </a:r>
                      <a:r>
                        <a:rPr kumimoji="1" lang="ja-JP" altLang="en-US" sz="8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交付金等</a:t>
                      </a:r>
                      <a:endParaRPr kumimoji="1" lang="ja-JP" altLang="en-US" sz="8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800" dirty="0" smtClean="0"/>
                        <a:t>６，５６３億円</a:t>
                      </a:r>
                      <a:endParaRPr kumimoji="1" lang="ja-JP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３３７，６９９円</a:t>
                      </a:r>
                      <a:endParaRPr kumimoji="1" lang="ja-JP" alt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847"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②後期高齢者支援金等</a:t>
                      </a:r>
                      <a:endParaRPr kumimoji="1" lang="ja-JP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１，１３１億円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　５８，２０８円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847"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③介護納付金</a:t>
                      </a:r>
                      <a:endParaRPr kumimoji="1" lang="ja-JP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　　４３１億円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　６９，５８６円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769"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計（①＋②＋③）</a:t>
                      </a:r>
                      <a:endParaRPr kumimoji="1" lang="ja-JP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 smtClean="0"/>
                        <a:t>８，１２５億円</a:t>
                      </a:r>
                      <a:endParaRPr kumimoji="1" lang="ja-JP" alt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４６５，４９３円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4821596" y="1585531"/>
            <a:ext cx="1915479" cy="417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8000"/>
              </a:lnSpc>
            </a:pPr>
            <a:r>
              <a:rPr lang="ja-JP" altLang="en-US" sz="800" dirty="0" smtClean="0">
                <a:latin typeface="ＭＳ Ｐ明朝" pitchFamily="18" charset="-128"/>
              </a:rPr>
              <a:t>一般被保険者数：１，９４３，４１１人</a:t>
            </a:r>
            <a:endParaRPr lang="en-US" altLang="ja-JP" sz="800" dirty="0" smtClean="0">
              <a:latin typeface="ＭＳ Ｐ明朝" pitchFamily="18" charset="-128"/>
            </a:endParaRPr>
          </a:p>
          <a:p>
            <a:pPr>
              <a:lnSpc>
                <a:spcPct val="88000"/>
              </a:lnSpc>
            </a:pPr>
            <a:r>
              <a:rPr lang="ja-JP" altLang="en-US" sz="800" dirty="0" smtClean="0">
                <a:latin typeface="ＭＳ Ｐ明朝" pitchFamily="18" charset="-128"/>
              </a:rPr>
              <a:t>介護第２号被保険者数（退職含む）</a:t>
            </a:r>
            <a:endParaRPr lang="en-US" altLang="ja-JP" sz="800" dirty="0" smtClean="0">
              <a:latin typeface="ＭＳ Ｐ明朝" pitchFamily="18" charset="-128"/>
            </a:endParaRPr>
          </a:p>
          <a:p>
            <a:pPr>
              <a:lnSpc>
                <a:spcPct val="88000"/>
              </a:lnSpc>
            </a:pPr>
            <a:r>
              <a:rPr lang="ja-JP" altLang="en-US" sz="800" dirty="0" smtClean="0">
                <a:latin typeface="ＭＳ Ｐ明朝" pitchFamily="18" charset="-128"/>
              </a:rPr>
              <a:t>                           ：６１９，６４０人</a:t>
            </a:r>
            <a:endParaRPr lang="ja-JP" altLang="en-US" sz="800" dirty="0"/>
          </a:p>
        </p:txBody>
      </p:sp>
      <p:sp>
        <p:nvSpPr>
          <p:cNvPr id="54" name="テキスト ボックス 58"/>
          <p:cNvSpPr txBox="1">
            <a:spLocks noChangeArrowheads="1"/>
          </p:cNvSpPr>
          <p:nvPr/>
        </p:nvSpPr>
        <p:spPr bwMode="auto">
          <a:xfrm>
            <a:off x="272480" y="1392609"/>
            <a:ext cx="662583" cy="254813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8000"/>
              </a:lnSpc>
            </a:pPr>
            <a:r>
              <a:rPr lang="ja-JP" altLang="en-US" sz="1200" b="1" dirty="0" smtClean="0">
                <a:latin typeface="ＭＳ Ｐ明朝" pitchFamily="18" charset="-128"/>
              </a:rPr>
              <a:t>（歳出）</a:t>
            </a:r>
            <a:endParaRPr lang="en-US" altLang="ja-JP" sz="1200" b="1" dirty="0" smtClean="0">
              <a:latin typeface="ＭＳ Ｐ明朝" pitchFamily="18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1249557" y="2708920"/>
            <a:ext cx="5256582" cy="3887469"/>
            <a:chOff x="1659945" y="1403156"/>
            <a:chExt cx="5885342" cy="4801185"/>
          </a:xfrm>
        </p:grpSpPr>
        <p:grpSp>
          <p:nvGrpSpPr>
            <p:cNvPr id="11" name="グループ化 10"/>
            <p:cNvGrpSpPr/>
            <p:nvPr/>
          </p:nvGrpSpPr>
          <p:grpSpPr>
            <a:xfrm>
              <a:off x="1659945" y="1403156"/>
              <a:ext cx="5885342" cy="4801185"/>
              <a:chOff x="1659944" y="1401731"/>
              <a:chExt cx="6623295" cy="5290489"/>
            </a:xfrm>
          </p:grpSpPr>
          <p:grpSp>
            <p:nvGrpSpPr>
              <p:cNvPr id="7" name="グループ化 6"/>
              <p:cNvGrpSpPr/>
              <p:nvPr/>
            </p:nvGrpSpPr>
            <p:grpSpPr>
              <a:xfrm>
                <a:off x="1659944" y="1417149"/>
                <a:ext cx="6576829" cy="5275071"/>
                <a:chOff x="1573822" y="1037538"/>
                <a:chExt cx="6402243" cy="5178758"/>
              </a:xfrm>
            </p:grpSpPr>
            <p:grpSp>
              <p:nvGrpSpPr>
                <p:cNvPr id="3" name="グループ化 2"/>
                <p:cNvGrpSpPr/>
                <p:nvPr/>
              </p:nvGrpSpPr>
              <p:grpSpPr>
                <a:xfrm>
                  <a:off x="1573822" y="1037538"/>
                  <a:ext cx="6402243" cy="5178758"/>
                  <a:chOff x="1424211" y="938471"/>
                  <a:chExt cx="8187075" cy="5447827"/>
                </a:xfrm>
              </p:grpSpPr>
              <p:sp>
                <p:nvSpPr>
                  <p:cNvPr id="65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4222921" y="4652266"/>
                    <a:ext cx="2437108" cy="1734032"/>
                  </a:xfrm>
                  <a:prstGeom prst="rect">
                    <a:avLst/>
                  </a:prstGeom>
                  <a:solidFill>
                    <a:srgbClr val="66FF66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lIns="91428" tIns="45714" rIns="91428" bIns="45714" anchor="ctr"/>
                  <a:lstStyle/>
                  <a:p>
                    <a:pPr algn="ctr"/>
                    <a:r>
                      <a:rPr lang="ja-JP" altLang="en-US" sz="1100" dirty="0" smtClean="0">
                        <a:latin typeface="HG丸ｺﾞｼｯｸM-PRO" pitchFamily="50" charset="-128"/>
                        <a:ea typeface="HG丸ｺﾞｼｯｸM-PRO" pitchFamily="50" charset="-128"/>
                      </a:rPr>
                      <a:t>都道府県繰入金</a:t>
                    </a:r>
                    <a:endParaRPr lang="en-US" altLang="ja-JP" sz="1100" dirty="0">
                      <a:latin typeface="HG丸ｺﾞｼｯｸM-PRO" pitchFamily="50" charset="-128"/>
                      <a:ea typeface="HG丸ｺﾞｼｯｸM-PRO" pitchFamily="50" charset="-128"/>
                    </a:endParaRPr>
                  </a:p>
                  <a:p>
                    <a:pPr algn="ctr">
                      <a:defRPr/>
                    </a:pPr>
                    <a:r>
                      <a:rPr lang="en-US" altLang="ja-JP" sz="1000" dirty="0" smtClean="0">
                        <a:latin typeface="HG丸ｺﾞｼｯｸM-PRO" pitchFamily="50" charset="-128"/>
                        <a:ea typeface="HG丸ｺﾞｼｯｸM-PRO" pitchFamily="50" charset="-128"/>
                      </a:rPr>
                      <a:t>374</a:t>
                    </a:r>
                    <a:r>
                      <a:rPr lang="ja-JP" altLang="en-US" sz="1000" dirty="0" smtClean="0">
                        <a:latin typeface="HG丸ｺﾞｼｯｸM-PRO" pitchFamily="50" charset="-128"/>
                        <a:ea typeface="HG丸ｺﾞｼｯｸM-PRO" pitchFamily="50" charset="-128"/>
                      </a:rPr>
                      <a:t>億円</a:t>
                    </a:r>
                    <a:endParaRPr lang="en-US" altLang="ja-JP" sz="1000" dirty="0">
                      <a:latin typeface="HG丸ｺﾞｼｯｸM-PRO" pitchFamily="50" charset="-128"/>
                      <a:ea typeface="HG丸ｺﾞｼｯｸM-PRO" pitchFamily="50" charset="-128"/>
                    </a:endParaRPr>
                  </a:p>
                </p:txBody>
              </p:sp>
              <p:grpSp>
                <p:nvGrpSpPr>
                  <p:cNvPr id="10" name="グループ化 9"/>
                  <p:cNvGrpSpPr/>
                  <p:nvPr/>
                </p:nvGrpSpPr>
                <p:grpSpPr>
                  <a:xfrm>
                    <a:off x="1424211" y="938471"/>
                    <a:ext cx="8187075" cy="5445562"/>
                    <a:chOff x="1637186" y="1145150"/>
                    <a:chExt cx="7323386" cy="4637779"/>
                  </a:xfrm>
                </p:grpSpPr>
                <p:sp>
                  <p:nvSpPr>
                    <p:cNvPr id="4" name="Rectangle 1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318525" y="1145150"/>
                      <a:ext cx="2642047" cy="4637779"/>
                    </a:xfrm>
                    <a:prstGeom prst="rect">
                      <a:avLst/>
                    </a:prstGeom>
                    <a:solidFill>
                      <a:srgbClr val="FF66FF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lIns="91428" tIns="45714" rIns="91428" bIns="45714" anchor="t" anchorCtr="1"/>
                    <a:lstStyle/>
                    <a:p>
                      <a:endParaRPr lang="ja-JP" altLang="ja-JP" sz="1100">
                        <a:latin typeface="Calibri" pitchFamily="34" charset="0"/>
                        <a:ea typeface="HG丸ｺﾞｼｯｸM-PRO" pitchFamily="50" charset="-128"/>
                      </a:endParaRPr>
                    </a:p>
                  </p:txBody>
                </p:sp>
                <p:sp>
                  <p:nvSpPr>
                    <p:cNvPr id="6" name="Rectangl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40649" y="1145151"/>
                      <a:ext cx="2180007" cy="1380841"/>
                    </a:xfrm>
                    <a:prstGeom prst="rect">
                      <a:avLst/>
                    </a:prstGeom>
                    <a:solidFill>
                      <a:schemeClr val="tx2">
                        <a:lumMod val="20000"/>
                        <a:lumOff val="80000"/>
                      </a:schemeClr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lIns="91428" tIns="45714" rIns="91428" bIns="45714" anchor="t" anchorCtr="1"/>
                    <a:lstStyle/>
                    <a:p>
                      <a:endParaRPr lang="ja-JP" altLang="ja-JP" sz="1100">
                        <a:latin typeface="Calibri" pitchFamily="34" charset="0"/>
                        <a:ea typeface="HG丸ｺﾞｼｯｸM-PRO" pitchFamily="50" charset="-128"/>
                      </a:endParaRPr>
                    </a:p>
                  </p:txBody>
                </p:sp>
                <p:sp>
                  <p:nvSpPr>
                    <p:cNvPr id="17" name="Rectangl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33756" y="2984703"/>
                      <a:ext cx="2184770" cy="1372916"/>
                    </a:xfrm>
                    <a:prstGeom prst="rect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lIns="91428" tIns="45714" rIns="91428" bIns="45714" anchor="t" anchorCtr="1"/>
                    <a:lstStyle/>
                    <a:p>
                      <a:pPr>
                        <a:defRPr/>
                      </a:pPr>
                      <a:endParaRPr lang="ja-JP" altLang="ja-JP" sz="1100">
                        <a:latin typeface="Calibri" pitchFamily="34" charset="0"/>
                        <a:ea typeface="HG丸ｺﾞｼｯｸM-PRO" pitchFamily="50" charset="-128"/>
                      </a:endParaRPr>
                    </a:p>
                  </p:txBody>
                </p:sp>
                <p:sp>
                  <p:nvSpPr>
                    <p:cNvPr id="22" name="Text Box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794552" y="2357398"/>
                      <a:ext cx="2185088" cy="31314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 anchor="t" anchorCtr="1">
                      <a:spAutoFit/>
                    </a:bodyPr>
                    <a:lstStyle/>
                    <a:p>
                      <a:pPr algn="ctr"/>
                      <a:r>
                        <a:rPr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保険料　</a:t>
                      </a:r>
                      <a:r>
                        <a:rPr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2,228</a:t>
                      </a:r>
                      <a:r>
                        <a:rPr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億円</a:t>
                      </a:r>
                      <a:endParaRPr lang="en-US" altLang="ja-JP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p:txBody>
                </p:sp>
                <p:sp>
                  <p:nvSpPr>
                    <p:cNvPr id="23" name="Text Box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69886" y="1500600"/>
                      <a:ext cx="2171525" cy="49734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 anchor="t" anchorCtr="1">
                      <a:spAutoFit/>
                    </a:bodyPr>
                    <a:lstStyle/>
                    <a:p>
                      <a:pPr algn="ctr"/>
                      <a:r>
                        <a:rPr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国普通調整交付金</a:t>
                      </a:r>
                      <a:endParaRPr lang="en-US" altLang="ja-JP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>
                        <a:defRPr/>
                      </a:pPr>
                      <a:r>
                        <a:rPr lang="ja-JP" altLang="en-US" sz="10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６３３億円</a:t>
                      </a:r>
                      <a:endParaRPr lang="en-US" altLang="ja-JP" sz="10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p:txBody>
                </p:sp>
                <p:sp>
                  <p:nvSpPr>
                    <p:cNvPr id="25" name="Text Box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30271" y="3389374"/>
                      <a:ext cx="2200763" cy="51576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 anchor="t" anchorCtr="1">
                      <a:spAutoFit/>
                    </a:bodyPr>
                    <a:lstStyle/>
                    <a:p>
                      <a:pPr algn="ctr">
                        <a:defRPr/>
                      </a:pPr>
                      <a:r>
                        <a:rPr lang="ja-JP" altLang="en-US" sz="11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定率国庫</a:t>
                      </a:r>
                      <a:r>
                        <a:rPr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負担</a:t>
                      </a:r>
                      <a:endParaRPr lang="en-US" altLang="ja-JP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>
                        <a:defRPr/>
                      </a:pPr>
                      <a:r>
                        <a:rPr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1,6</a:t>
                      </a:r>
                      <a:r>
                        <a:rPr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３</a:t>
                      </a:r>
                      <a:r>
                        <a:rPr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0</a:t>
                      </a:r>
                      <a:r>
                        <a:rPr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億円</a:t>
                      </a:r>
                      <a:endParaRPr lang="en-US" altLang="ja-JP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p:txBody>
                </p:sp>
                <p:sp>
                  <p:nvSpPr>
                    <p:cNvPr id="66" name="Rectangl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40757" y="5194737"/>
                      <a:ext cx="2496253" cy="322012"/>
                    </a:xfrm>
                    <a:prstGeom prst="rect">
                      <a:avLst/>
                    </a:prstGeom>
                    <a:solidFill>
                      <a:srgbClr val="CCFFFF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lIns="91428" tIns="45714" rIns="91428" bIns="45714" anchor="t" anchorCtr="1"/>
                    <a:lstStyle/>
                    <a:p>
                      <a:pPr algn="ctr">
                        <a:defRPr/>
                      </a:pPr>
                      <a:r>
                        <a:rPr lang="ja-JP" altLang="en-US" sz="7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高額医療費負担金・特別高額医療費共同</a:t>
                      </a:r>
                      <a:endParaRPr lang="en-US" altLang="ja-JP" sz="7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>
                        <a:defRPr/>
                      </a:pPr>
                      <a:r>
                        <a:rPr lang="ja-JP" altLang="en-US" sz="7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事業負担金（国・都道府県）１６８億円</a:t>
                      </a:r>
                      <a:endParaRPr lang="ja-JP" altLang="ja-JP" sz="900" dirty="0">
                        <a:latin typeface="+mn-ea"/>
                      </a:endParaRPr>
                    </a:p>
                  </p:txBody>
                </p:sp>
                <p:sp>
                  <p:nvSpPr>
                    <p:cNvPr id="78" name="Rectangl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37011" y="2302435"/>
                      <a:ext cx="2183645" cy="325394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lIns="91428" tIns="45714" rIns="91428" bIns="45714" anchor="ctr" anchorCtr="1"/>
                    <a:lstStyle/>
                    <a:p>
                      <a:pPr algn="ctr">
                        <a:defRPr/>
                      </a:pPr>
                      <a:r>
                        <a:rPr lang="ja-JP" altLang="en-US" sz="8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国特別調整交付金</a:t>
                      </a:r>
                      <a:endParaRPr lang="en-US" altLang="ja-JP" sz="8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>
                        <a:defRPr/>
                      </a:pPr>
                      <a:r>
                        <a:rPr lang="ja-JP" altLang="en-US" sz="8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（都道府県分）</a:t>
                      </a:r>
                      <a:r>
                        <a:rPr lang="en-US" altLang="ja-JP" sz="8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2</a:t>
                      </a:r>
                      <a:r>
                        <a:rPr lang="ja-JP" altLang="en-US" sz="8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６億円</a:t>
                      </a:r>
                      <a:endParaRPr lang="ja-JP" altLang="ja-JP" sz="10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p:txBody>
                </p:sp>
                <p:sp>
                  <p:nvSpPr>
                    <p:cNvPr id="83" name="Rectangl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40757" y="1648747"/>
                      <a:ext cx="2493000" cy="254786"/>
                    </a:xfrm>
                    <a:prstGeom prst="rect">
                      <a:avLst/>
                    </a:prstGeom>
                    <a:solidFill>
                      <a:srgbClr val="FFC000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lIns="91428" tIns="45714" rIns="91428" bIns="45714" anchor="t" anchorCtr="1"/>
                    <a:lstStyle/>
                    <a:p>
                      <a:pPr algn="ctr">
                        <a:defRPr/>
                      </a:pPr>
                      <a:r>
                        <a:rPr lang="ja-JP" altLang="en-US" sz="7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財政安定化支援事業　１２２億円</a:t>
                      </a:r>
                      <a:endParaRPr lang="ja-JP" altLang="ja-JP" sz="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>
                        <a:defRPr/>
                      </a:pPr>
                      <a:endParaRPr lang="ja-JP" altLang="ja-JP" sz="1050" dirty="0">
                        <a:latin typeface="+mn-ea"/>
                      </a:endParaRPr>
                    </a:p>
                  </p:txBody>
                </p:sp>
                <p:sp>
                  <p:nvSpPr>
                    <p:cNvPr id="86" name="Rectangl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37186" y="4146531"/>
                      <a:ext cx="2499825" cy="260392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lIns="91428" tIns="45714" rIns="91428" bIns="45714" anchor="t" anchorCtr="1"/>
                    <a:lstStyle/>
                    <a:p>
                      <a:pPr algn="ctr">
                        <a:defRPr/>
                      </a:pPr>
                      <a:r>
                        <a:rPr lang="ja-JP" altLang="en-US" sz="7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保険者支援制度　２０</a:t>
                      </a:r>
                      <a:r>
                        <a:rPr lang="ja-JP" altLang="en-US" sz="7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８</a:t>
                      </a:r>
                      <a:r>
                        <a:rPr lang="ja-JP" altLang="en-US" sz="7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億円</a:t>
                      </a:r>
                      <a:endParaRPr lang="en-US" altLang="ja-JP" sz="7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p:txBody>
                </p:sp>
                <p:sp>
                  <p:nvSpPr>
                    <p:cNvPr id="96" name="Rectangl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37013" y="2631964"/>
                      <a:ext cx="2181512" cy="352739"/>
                    </a:xfrm>
                    <a:prstGeom prst="rect">
                      <a:avLst/>
                    </a:prstGeom>
                    <a:solidFill>
                      <a:srgbClr val="66FFFF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lIns="91428" tIns="18000" rIns="91428" bIns="45714" anchor="t" anchorCtr="0"/>
                    <a:lstStyle/>
                    <a:p>
                      <a:pPr algn="ctr">
                        <a:defRPr/>
                      </a:pPr>
                      <a:r>
                        <a:rPr lang="ja-JP" altLang="en-US" sz="8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国特別調整交付金</a:t>
                      </a:r>
                      <a:endParaRPr lang="en-US" altLang="ja-JP" sz="8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>
                        <a:defRPr/>
                      </a:pPr>
                      <a:r>
                        <a:rPr lang="ja-JP" altLang="en-US" sz="8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（市町村分）９億円</a:t>
                      </a:r>
                      <a:endParaRPr lang="ja-JP" altLang="ja-JP" sz="8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p:txBody>
                </p:sp>
                <p:sp>
                  <p:nvSpPr>
                    <p:cNvPr id="35" name="Rectangl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40632" y="1402173"/>
                      <a:ext cx="2496379" cy="3522133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lIns="91428" tIns="45714" rIns="91428" bIns="45714" anchor="t" anchorCtr="1"/>
                    <a:lstStyle/>
                    <a:p>
                      <a:pPr algn="ctr">
                        <a:defRPr/>
                      </a:pPr>
                      <a:endParaRPr lang="ja-JP" altLang="ja-JP" sz="1100" dirty="0">
                        <a:latin typeface="+mn-ea"/>
                      </a:endParaRPr>
                    </a:p>
                  </p:txBody>
                </p:sp>
              </p:grpSp>
            </p:grpSp>
            <p:sp>
              <p:nvSpPr>
                <p:cNvPr id="39" name="Rectangle 16"/>
                <p:cNvSpPr>
                  <a:spLocks noChangeArrowheads="1"/>
                </p:cNvSpPr>
                <p:nvPr/>
              </p:nvSpPr>
              <p:spPr bwMode="auto">
                <a:xfrm>
                  <a:off x="1583307" y="4671242"/>
                  <a:ext cx="2179759" cy="295649"/>
                </a:xfrm>
                <a:prstGeom prst="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1428" tIns="45714" rIns="91428" bIns="45714" anchor="t" anchorCtr="1"/>
                <a:lstStyle/>
                <a:p>
                  <a:pPr algn="ctr">
                    <a:defRPr/>
                  </a:pPr>
                  <a:r>
                    <a:rPr lang="ja-JP" altLang="en-US" sz="700" dirty="0" smtClean="0">
                      <a:latin typeface="HG丸ｺﾞｼｯｸM-PRO" pitchFamily="50" charset="-128"/>
                      <a:ea typeface="HG丸ｺﾞｼｯｸM-PRO" pitchFamily="50" charset="-128"/>
                    </a:rPr>
                    <a:t>特例基金取崩額（激変緩和）６億円</a:t>
                  </a:r>
                  <a:endParaRPr lang="ja-JP" altLang="ja-JP" sz="900" dirty="0">
                    <a:latin typeface="HG丸ｺﾞｼｯｸM-PRO" pitchFamily="50" charset="-128"/>
                    <a:ea typeface="HG丸ｺﾞｼｯｸM-PRO" pitchFamily="50" charset="-128"/>
                  </a:endParaRPr>
                </a:p>
              </p:txBody>
            </p:sp>
          </p:grpSp>
          <p:sp>
            <p:nvSpPr>
              <p:cNvPr id="61" name="Rectangle 16"/>
              <p:cNvSpPr>
                <a:spLocks noChangeArrowheads="1"/>
              </p:cNvSpPr>
              <p:nvPr/>
            </p:nvSpPr>
            <p:spPr bwMode="auto">
              <a:xfrm>
                <a:off x="1663492" y="6396170"/>
                <a:ext cx="2244989" cy="296050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1428" tIns="45714" rIns="91428" bIns="45714" anchor="t" anchorCtr="1"/>
              <a:lstStyle/>
              <a:p>
                <a:pPr algn="ctr">
                  <a:defRPr/>
                </a:pPr>
                <a:r>
                  <a:rPr lang="ja-JP" altLang="en-US" sz="700" dirty="0" smtClean="0">
                    <a:latin typeface="HG丸ｺﾞｼｯｸM-PRO" pitchFamily="50" charset="-128"/>
                    <a:ea typeface="HG丸ｺﾞｼｯｸM-PRO" pitchFamily="50" charset="-128"/>
                  </a:rPr>
                  <a:t>その他（特定健康診査負担金等）２０億円</a:t>
                </a:r>
                <a:endParaRPr lang="en-US" altLang="ja-JP" sz="700" dirty="0" smtClean="0">
                  <a:latin typeface="HG丸ｺﾞｼｯｸM-PRO" pitchFamily="50" charset="-128"/>
                  <a:ea typeface="HG丸ｺﾞｼｯｸM-PRO" pitchFamily="50" charset="-128"/>
                </a:endParaRPr>
              </a:p>
            </p:txBody>
          </p:sp>
          <p:sp>
            <p:nvSpPr>
              <p:cNvPr id="49" name="Rectangle 111"/>
              <p:cNvSpPr>
                <a:spLocks noChangeArrowheads="1"/>
              </p:cNvSpPr>
              <p:nvPr/>
            </p:nvSpPr>
            <p:spPr bwMode="auto">
              <a:xfrm>
                <a:off x="5910529" y="3646383"/>
                <a:ext cx="2372710" cy="793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8" tIns="45714" rIns="91428" bIns="45714" anchor="t" anchorCtr="1"/>
              <a:lstStyle/>
              <a:p>
                <a:pPr algn="ctr"/>
                <a:r>
                  <a:rPr lang="ja-JP" altLang="en-US" sz="1100" dirty="0">
                    <a:latin typeface="HG丸ｺﾞｼｯｸM-PRO" pitchFamily="50" charset="-128"/>
                    <a:ea typeface="HG丸ｺﾞｼｯｸM-PRO" pitchFamily="50" charset="-128"/>
                  </a:rPr>
                  <a:t>前期</a:t>
                </a:r>
                <a:r>
                  <a:rPr lang="ja-JP" altLang="en-US" sz="1100" dirty="0" smtClean="0">
                    <a:latin typeface="HG丸ｺﾞｼｯｸM-PRO" pitchFamily="50" charset="-128"/>
                    <a:ea typeface="HG丸ｺﾞｼｯｸM-PRO" pitchFamily="50" charset="-128"/>
                  </a:rPr>
                  <a:t>高齢者交付金等</a:t>
                </a:r>
                <a:endParaRPr lang="en-US" altLang="ja-JP" sz="1100" dirty="0" smtClean="0"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pPr algn="ctr">
                  <a:defRPr/>
                </a:pPr>
                <a:r>
                  <a:rPr lang="en-US" altLang="ja-JP" sz="1100" dirty="0" smtClean="0">
                    <a:latin typeface="HG丸ｺﾞｼｯｸM-PRO" pitchFamily="50" charset="-128"/>
                    <a:ea typeface="HG丸ｺﾞｼｯｸM-PRO" pitchFamily="50" charset="-128"/>
                  </a:rPr>
                  <a:t>2,</a:t>
                </a:r>
                <a:r>
                  <a:rPr lang="ja-JP" altLang="en-US" sz="1100" dirty="0" smtClean="0">
                    <a:latin typeface="HG丸ｺﾞｼｯｸM-PRO" pitchFamily="50" charset="-128"/>
                    <a:ea typeface="HG丸ｺﾞｼｯｸM-PRO" pitchFamily="50" charset="-128"/>
                  </a:rPr>
                  <a:t>４８０億円</a:t>
                </a:r>
                <a:endParaRPr lang="en-US" altLang="ja-JP" sz="1100" dirty="0"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pPr algn="ctr">
                  <a:defRPr/>
                </a:pPr>
                <a:endParaRPr lang="en-US" altLang="ja-JP" sz="1100" dirty="0">
                  <a:latin typeface="Calibri" pitchFamily="34" charset="0"/>
                </a:endParaRPr>
              </a:p>
            </p:txBody>
          </p:sp>
          <p:sp>
            <p:nvSpPr>
              <p:cNvPr id="41" name="Rectangle 16"/>
              <p:cNvSpPr>
                <a:spLocks noChangeArrowheads="1"/>
              </p:cNvSpPr>
              <p:nvPr/>
            </p:nvSpPr>
            <p:spPr bwMode="auto">
              <a:xfrm>
                <a:off x="1669621" y="1401731"/>
                <a:ext cx="2238861" cy="289676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1428" tIns="45714" rIns="91428" bIns="45714" anchor="t" anchorCtr="1"/>
              <a:lstStyle/>
              <a:p>
                <a:pPr algn="ctr">
                  <a:defRPr/>
                </a:pPr>
                <a:r>
                  <a:rPr lang="ja-JP" altLang="en-US" sz="7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保険者努力支援制度　２２億円</a:t>
                </a:r>
                <a:endParaRPr lang="ja-JP" altLang="ja-JP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  <p:sp>
          <p:nvSpPr>
            <p:cNvPr id="5" name="テキスト ボックス 4"/>
            <p:cNvSpPr txBox="1"/>
            <p:nvPr/>
          </p:nvSpPr>
          <p:spPr>
            <a:xfrm>
              <a:off x="1936556" y="2946956"/>
              <a:ext cx="1552426" cy="722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ja-JP" altLang="en-US" sz="800" dirty="0" smtClean="0">
                  <a:latin typeface="HG丸ｺﾞｼｯｸM-PRO" pitchFamily="50" charset="-128"/>
                  <a:ea typeface="HG丸ｺﾞｼｯｸM-PRO" pitchFamily="50" charset="-128"/>
                </a:rPr>
                <a:t>（内訳）</a:t>
              </a:r>
              <a:r>
                <a:rPr lang="ja-JP" altLang="en-US" sz="800" dirty="0">
                  <a:latin typeface="HG丸ｺﾞｼｯｸM-PRO" pitchFamily="50" charset="-128"/>
                  <a:ea typeface="HG丸ｺﾞｼｯｸM-PRO" pitchFamily="50" charset="-128"/>
                </a:rPr>
                <a:t>　</a:t>
              </a:r>
              <a:endParaRPr lang="en-US" altLang="ja-JP" sz="800" dirty="0" smtClean="0">
                <a:latin typeface="HG丸ｺﾞｼｯｸM-PRO" pitchFamily="50" charset="-128"/>
                <a:ea typeface="HG丸ｺﾞｼｯｸM-PRO" pitchFamily="50" charset="-128"/>
              </a:endParaRPr>
            </a:p>
            <a:p>
              <a:pPr>
                <a:defRPr/>
              </a:pPr>
              <a:r>
                <a:rPr lang="ja-JP" altLang="en-US" sz="800" dirty="0" smtClean="0">
                  <a:latin typeface="HG丸ｺﾞｼｯｸM-PRO" pitchFamily="50" charset="-128"/>
                  <a:ea typeface="HG丸ｺﾞｼｯｸM-PRO" pitchFamily="50" charset="-128"/>
                </a:rPr>
                <a:t>　・医療分　</a:t>
              </a:r>
              <a:r>
                <a:rPr lang="en-US" altLang="ja-JP" sz="800" dirty="0" smtClean="0">
                  <a:latin typeface="HG丸ｺﾞｼｯｸM-PRO" pitchFamily="50" charset="-128"/>
                  <a:ea typeface="HG丸ｺﾞｼｯｸM-PRO" pitchFamily="50" charset="-128"/>
                </a:rPr>
                <a:t>1,539</a:t>
              </a:r>
              <a:r>
                <a:rPr lang="ja-JP" altLang="en-US" sz="800" dirty="0" smtClean="0">
                  <a:latin typeface="HG丸ｺﾞｼｯｸM-PRO" pitchFamily="50" charset="-128"/>
                  <a:ea typeface="HG丸ｺﾞｼｯｸM-PRO" pitchFamily="50" charset="-128"/>
                </a:rPr>
                <a:t>億円</a:t>
              </a:r>
              <a:endParaRPr lang="en-US" altLang="ja-JP" sz="800" dirty="0" smtClean="0">
                <a:latin typeface="HG丸ｺﾞｼｯｸM-PRO" pitchFamily="50" charset="-128"/>
                <a:ea typeface="HG丸ｺﾞｼｯｸM-PRO" pitchFamily="50" charset="-128"/>
              </a:endParaRPr>
            </a:p>
            <a:p>
              <a:pPr>
                <a:defRPr/>
              </a:pPr>
              <a:r>
                <a:rPr lang="ja-JP" altLang="en-US" sz="800" dirty="0" smtClean="0">
                  <a:latin typeface="HG丸ｺﾞｼｯｸM-PRO" pitchFamily="50" charset="-128"/>
                  <a:ea typeface="HG丸ｺﾞｼｯｸM-PRO" pitchFamily="50" charset="-128"/>
                </a:rPr>
                <a:t>　・後期分　　</a:t>
              </a:r>
              <a:r>
                <a:rPr lang="en-US" altLang="ja-JP" sz="800" dirty="0" smtClean="0">
                  <a:latin typeface="HG丸ｺﾞｼｯｸM-PRO" pitchFamily="50" charset="-128"/>
                  <a:ea typeface="HG丸ｺﾞｼｯｸM-PRO" pitchFamily="50" charset="-128"/>
                </a:rPr>
                <a:t>498</a:t>
              </a:r>
              <a:r>
                <a:rPr lang="ja-JP" altLang="en-US" sz="800" dirty="0" smtClean="0">
                  <a:latin typeface="HG丸ｺﾞｼｯｸM-PRO" pitchFamily="50" charset="-128"/>
                  <a:ea typeface="HG丸ｺﾞｼｯｸM-PRO" pitchFamily="50" charset="-128"/>
                </a:rPr>
                <a:t>億円</a:t>
              </a:r>
              <a:endParaRPr lang="en-US" altLang="ja-JP" sz="800" dirty="0" smtClean="0">
                <a:latin typeface="HG丸ｺﾞｼｯｸM-PRO" pitchFamily="50" charset="-128"/>
                <a:ea typeface="HG丸ｺﾞｼｯｸM-PRO" pitchFamily="50" charset="-128"/>
              </a:endParaRPr>
            </a:p>
            <a:p>
              <a:pPr>
                <a:defRPr/>
              </a:pPr>
              <a:r>
                <a:rPr lang="ja-JP" altLang="en-US" sz="800" dirty="0" smtClean="0">
                  <a:latin typeface="HG丸ｺﾞｼｯｸM-PRO" pitchFamily="50" charset="-128"/>
                  <a:ea typeface="HG丸ｺﾞｼｯｸM-PRO" pitchFamily="50" charset="-128"/>
                </a:rPr>
                <a:t>　・介護分　　</a:t>
              </a:r>
              <a:r>
                <a:rPr lang="en-US" altLang="ja-JP" sz="800" dirty="0" smtClean="0">
                  <a:latin typeface="HG丸ｺﾞｼｯｸM-PRO" pitchFamily="50" charset="-128"/>
                  <a:ea typeface="HG丸ｺﾞｼｯｸM-PRO" pitchFamily="50" charset="-128"/>
                </a:rPr>
                <a:t>19</a:t>
              </a:r>
              <a:r>
                <a:rPr lang="en-US" altLang="ja-JP" sz="800" dirty="0">
                  <a:latin typeface="HG丸ｺﾞｼｯｸM-PRO" pitchFamily="50" charset="-128"/>
                  <a:ea typeface="HG丸ｺﾞｼｯｸM-PRO" pitchFamily="50" charset="-128"/>
                </a:rPr>
                <a:t>1</a:t>
              </a:r>
              <a:r>
                <a:rPr lang="ja-JP" altLang="en-US" sz="800" dirty="0" smtClean="0">
                  <a:latin typeface="HG丸ｺﾞｼｯｸM-PRO" pitchFamily="50" charset="-128"/>
                  <a:ea typeface="HG丸ｺﾞｼｯｸM-PRO" pitchFamily="50" charset="-128"/>
                </a:rPr>
                <a:t>億円</a:t>
              </a:r>
              <a:endParaRPr lang="ja-JP" altLang="ja-JP" sz="800" dirty="0"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</p:grpSp>
      <p:sp>
        <p:nvSpPr>
          <p:cNvPr id="8" name="テキスト ボックス 7"/>
          <p:cNvSpPr txBox="1"/>
          <p:nvPr/>
        </p:nvSpPr>
        <p:spPr>
          <a:xfrm>
            <a:off x="128464" y="4804772"/>
            <a:ext cx="1368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22167" y="682964"/>
            <a:ext cx="9505056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大阪府国保特別会計総額　</a:t>
            </a:r>
            <a:r>
              <a:rPr kumimoji="1"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8,218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内訳：算定対象費用</a:t>
            </a:r>
            <a:r>
              <a:rPr kumimoji="1"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8,125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　対象外費用：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88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　退職分：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64140" y="1062122"/>
            <a:ext cx="13681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算定対象費用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テキスト ボックス 58"/>
          <p:cNvSpPr txBox="1">
            <a:spLocks noChangeArrowheads="1"/>
          </p:cNvSpPr>
          <p:nvPr/>
        </p:nvSpPr>
        <p:spPr bwMode="auto">
          <a:xfrm>
            <a:off x="272480" y="2760906"/>
            <a:ext cx="662583" cy="254813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8000"/>
              </a:lnSpc>
            </a:pPr>
            <a:r>
              <a:rPr lang="ja-JP" altLang="en-US" sz="1200" b="1" dirty="0" smtClean="0">
                <a:latin typeface="ＭＳ Ｐ明朝" pitchFamily="18" charset="-128"/>
              </a:rPr>
              <a:t>（歳入）</a:t>
            </a:r>
            <a:endParaRPr lang="en-US" altLang="ja-JP" sz="1200" b="1" dirty="0" smtClean="0">
              <a:latin typeface="ＭＳ Ｐ明朝" pitchFamily="18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704566" y="1062123"/>
            <a:ext cx="17024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算定対象外費用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314066"/>
              </p:ext>
            </p:extLst>
          </p:nvPr>
        </p:nvGraphicFramePr>
        <p:xfrm>
          <a:off x="6788283" y="2412759"/>
          <a:ext cx="3005548" cy="11602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5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0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8851"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6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・保険者努力支援制度（市町村分）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２６億円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6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・国特別調整交付金（市町村分）　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２１億円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857">
                <a:tc>
                  <a:txBody>
                    <a:bodyPr/>
                    <a:lstStyle/>
                    <a:p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・都道府県２号繰入金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３９億円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648">
                <a:tc>
                  <a:txBody>
                    <a:bodyPr/>
                    <a:lstStyle/>
                    <a:p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・一般会計繰入等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２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億円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0" name="表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540144"/>
              </p:ext>
            </p:extLst>
          </p:nvPr>
        </p:nvGraphicFramePr>
        <p:xfrm>
          <a:off x="6780169" y="1349032"/>
          <a:ext cx="3005548" cy="4759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4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14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7392">
                <a:tc>
                  <a:txBody>
                    <a:bodyPr/>
                    <a:lstStyle/>
                    <a:p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・保険給付費等交付金（特別給付分）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８６億円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6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・基金積立金、総務費等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２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億円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7" name="直線コネクタ 26"/>
          <p:cNvCxnSpPr>
            <a:stCxn id="48" idx="1"/>
          </p:cNvCxnSpPr>
          <p:nvPr/>
        </p:nvCxnSpPr>
        <p:spPr>
          <a:xfrm>
            <a:off x="6704566" y="1200623"/>
            <a:ext cx="0" cy="391793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136645" y="2564904"/>
            <a:ext cx="9649072" cy="37276"/>
          </a:xfrm>
          <a:prstGeom prst="line">
            <a:avLst/>
          </a:prstGeom>
          <a:ln w="2222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16"/>
          <p:cNvSpPr>
            <a:spLocks noChangeArrowheads="1"/>
          </p:cNvSpPr>
          <p:nvPr/>
        </p:nvSpPr>
        <p:spPr bwMode="auto">
          <a:xfrm>
            <a:off x="1249557" y="5007916"/>
            <a:ext cx="1777142" cy="2212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28" tIns="45714" rIns="91428" bIns="45714" anchor="t" anchorCtr="1"/>
          <a:lstStyle/>
          <a:p>
            <a:pPr algn="ctr">
              <a:defRPr/>
            </a:pPr>
            <a:r>
              <a:rPr lang="ja-JP" altLang="en-US" sz="700" dirty="0" smtClean="0">
                <a:latin typeface="HG丸ｺﾞｼｯｸM-PRO" pitchFamily="50" charset="-128"/>
                <a:ea typeface="HG丸ｺﾞｼｯｸM-PRO" pitchFamily="50" charset="-128"/>
              </a:rPr>
              <a:t>市町村一般会計繰入　４７億円</a:t>
            </a:r>
            <a:endParaRPr lang="ja-JP" altLang="ja-JP" sz="9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8" name="Rectangle 16"/>
          <p:cNvSpPr>
            <a:spLocks noChangeArrowheads="1"/>
          </p:cNvSpPr>
          <p:nvPr/>
        </p:nvSpPr>
        <p:spPr bwMode="auto">
          <a:xfrm>
            <a:off x="1251854" y="5655988"/>
            <a:ext cx="1777142" cy="2212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28" tIns="45714" rIns="91428" bIns="45714" anchor="t" anchorCtr="1"/>
          <a:lstStyle/>
          <a:p>
            <a:pPr algn="ctr">
              <a:defRPr/>
            </a:pPr>
            <a:r>
              <a:rPr lang="ja-JP" altLang="en-US" sz="700" dirty="0" smtClean="0">
                <a:latin typeface="HG丸ｺﾞｼｯｸM-PRO" pitchFamily="50" charset="-128"/>
                <a:ea typeface="HG丸ｺﾞｼｯｸM-PRO" pitchFamily="50" charset="-128"/>
              </a:rPr>
              <a:t>暫定措置等分（激変緩和）　２５億円</a:t>
            </a:r>
            <a:endParaRPr lang="ja-JP" altLang="ja-JP" sz="9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89" name="Rectangle 16"/>
          <p:cNvSpPr>
            <a:spLocks noChangeArrowheads="1"/>
          </p:cNvSpPr>
          <p:nvPr/>
        </p:nvSpPr>
        <p:spPr bwMode="auto">
          <a:xfrm>
            <a:off x="1257559" y="2924944"/>
            <a:ext cx="1776873" cy="212855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28" tIns="45714" rIns="91428" bIns="45714" anchor="t" anchorCtr="1"/>
          <a:lstStyle/>
          <a:p>
            <a:pPr algn="ctr">
              <a:defRPr/>
            </a:pPr>
            <a:r>
              <a:rPr lang="ja-JP" altLang="en-US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過年度の保険料収納　８</a:t>
            </a:r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ja-JP" altLang="en-US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億円</a:t>
            </a:r>
            <a:endParaRPr lang="ja-JP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0" name="Rectangle 16"/>
          <p:cNvSpPr>
            <a:spLocks noChangeArrowheads="1"/>
          </p:cNvSpPr>
          <p:nvPr/>
        </p:nvSpPr>
        <p:spPr bwMode="auto">
          <a:xfrm>
            <a:off x="1249348" y="5877272"/>
            <a:ext cx="1777142" cy="2212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28" tIns="45714" rIns="91428" bIns="45714" anchor="t" anchorCtr="1"/>
          <a:lstStyle/>
          <a:p>
            <a:pPr algn="ctr">
              <a:defRPr/>
            </a:pPr>
            <a:r>
              <a:rPr lang="ja-JP" altLang="en-US" sz="700" dirty="0" smtClean="0">
                <a:latin typeface="HG丸ｺﾞｼｯｸM-PRO" pitchFamily="50" charset="-128"/>
                <a:ea typeface="HG丸ｺﾞｼｯｸM-PRO" pitchFamily="50" charset="-128"/>
              </a:rPr>
              <a:t>都道府県繰入金（激変緩和）４６億円</a:t>
            </a:r>
            <a:endParaRPr lang="ja-JP" altLang="ja-JP" sz="9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825208" y="4005064"/>
            <a:ext cx="29020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退職被保険者等医療給付費等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56" name="表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190697"/>
              </p:ext>
            </p:extLst>
          </p:nvPr>
        </p:nvGraphicFramePr>
        <p:xfrm>
          <a:off x="6780169" y="4321161"/>
          <a:ext cx="3005548" cy="6986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4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14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2635">
                <a:tc>
                  <a:txBody>
                    <a:bodyPr/>
                    <a:lstStyle/>
                    <a:p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・保険給付費等交付金（普通給付分）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５億円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　　　　　　　事業費納付金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２億円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635">
                <a:tc>
                  <a:txBody>
                    <a:bodyPr/>
                    <a:lstStyle/>
                    <a:p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　　　　　　　療養給付費等交付金等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３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億円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" name="大かっこ 18"/>
          <p:cNvSpPr/>
          <p:nvPr/>
        </p:nvSpPr>
        <p:spPr>
          <a:xfrm>
            <a:off x="7617296" y="4595135"/>
            <a:ext cx="2109927" cy="394303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4">
            <a:lumMod val="20000"/>
            <a:lumOff val="80000"/>
          </a:schemeClr>
        </a:solidFill>
        <a:ln w="12700">
          <a:solidFill>
            <a:schemeClr val="tx1"/>
          </a:solidFill>
          <a:miter lim="800000"/>
          <a:headEnd/>
          <a:tailEnd/>
        </a:ln>
      </a:spPr>
      <a:bodyPr wrap="none" lIns="91428" tIns="45714" rIns="91428" bIns="45714" anchor="ctr"/>
      <a:lstStyle>
        <a:defPPr>
          <a:defRPr sz="1100">
            <a:latin typeface="Calibri" pitchFamily="34" charset="0"/>
            <a:ea typeface="HG丸ｺﾞｼｯｸM-PRO" pitchFamily="50" charset="-128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10976</TotalTime>
  <Words>267</Words>
  <Application>Microsoft Office PowerPoint</Application>
  <PresentationFormat>A4 210 x 297 mm</PresentationFormat>
  <Paragraphs>77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HG丸ｺﾞｼｯｸM-PRO</vt:lpstr>
      <vt:lpstr>Meiryo UI</vt:lpstr>
      <vt:lpstr>ＭＳ Ｐゴシック</vt:lpstr>
      <vt:lpstr>ＭＳ Ｐ明朝</vt:lpstr>
      <vt:lpstr>Arial</vt:lpstr>
      <vt:lpstr>Calibri</vt:lpstr>
      <vt:lpstr>Default Theme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厚生労働省ネットワークシステム</dc:creator>
  <cp:lastModifiedBy>阪口　功一</cp:lastModifiedBy>
  <cp:revision>982</cp:revision>
  <cp:lastPrinted>2018-01-19T04:02:02Z</cp:lastPrinted>
  <dcterms:created xsi:type="dcterms:W3CDTF">2015-09-14T07:02:13Z</dcterms:created>
  <dcterms:modified xsi:type="dcterms:W3CDTF">2019-04-18T02:56:03Z</dcterms:modified>
</cp:coreProperties>
</file>