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700" autoAdjust="0"/>
  </p:normalViewPr>
  <p:slideViewPr>
    <p:cSldViewPr>
      <p:cViewPr varScale="1">
        <p:scale>
          <a:sx n="70" d="100"/>
          <a:sy n="70" d="100"/>
        </p:scale>
        <p:origin x="139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873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138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03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94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861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057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09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69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8599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08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87C0F-74BD-4AF3-BD7C-BD9F70D2C250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466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87C0F-74BD-4AF3-BD7C-BD9F70D2C250}" type="datetimeFigureOut">
              <a:rPr kumimoji="1" lang="ja-JP" altLang="en-US" smtClean="0"/>
              <a:t>2020/3/16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87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180528" y="-27384"/>
            <a:ext cx="8784976" cy="360040"/>
          </a:xfrm>
        </p:spPr>
        <p:txBody>
          <a:bodyPr>
            <a:noAutofit/>
          </a:bodyPr>
          <a:lstStyle/>
          <a:p>
            <a:r>
              <a:rPr lang="ja-JP" altLang="en-US" sz="18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令和元年度の財政</a:t>
            </a:r>
            <a:r>
              <a:rPr lang="ja-JP" altLang="ja-JP" sz="18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運営</a:t>
            </a:r>
            <a:r>
              <a:rPr lang="ja-JP" altLang="ja-JP" sz="18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検討Ｗ・</a:t>
            </a:r>
            <a:r>
              <a:rPr lang="ja-JP" altLang="ja-JP" sz="18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Ｇ</a:t>
            </a:r>
            <a:r>
              <a:rPr lang="ja-JP" altLang="en-US" sz="1800" b="1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の検討事項</a:t>
            </a:r>
            <a:endParaRPr kumimoji="1" lang="ja-JP" altLang="en-US" sz="1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692282"/>
              </p:ext>
            </p:extLst>
          </p:nvPr>
        </p:nvGraphicFramePr>
        <p:xfrm>
          <a:off x="16630" y="519479"/>
          <a:ext cx="9072765" cy="63102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0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99957">
                  <a:extLst>
                    <a:ext uri="{9D8B030D-6E8A-4147-A177-3AD203B41FA5}">
                      <a16:colId xmlns:a16="http://schemas.microsoft.com/office/drawing/2014/main" val="3958627028"/>
                    </a:ext>
                  </a:extLst>
                </a:gridCol>
              </a:tblGrid>
              <a:tr h="3332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項目</a:t>
                      </a:r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令和元年度検討事項</a:t>
                      </a:r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これまでの検討結果</a:t>
                      </a:r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令和２年度主な検討事項</a:t>
                      </a:r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1199">
                <a:tc>
                  <a:txBody>
                    <a:bodyPr/>
                    <a:lstStyle/>
                    <a:p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保険料率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府全体の共通公費の範囲の検討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①過年度の保険料収納見込み（一般分）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②保険者努力支援制度（都道府県分）の活用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③府独自インセンティブの活用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ja-JP" altLang="en-US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標準保険料率算定に用いる被保険者数・所得の推計方法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府全体の共通公費の範囲の検討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①過年度の保険料収納見込み（一般分）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・過去</a:t>
                      </a: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ヵ年の平均収納額の</a:t>
                      </a: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65%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を基本とし、変動率（</a:t>
                      </a: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=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直近値の平成</a:t>
                      </a: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30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年度の調定額</a:t>
                      </a: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÷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平 成</a:t>
                      </a: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28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～平成</a:t>
                      </a: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30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年度調定額の平均値）を乗じた額を納付金に設定（今年度のみ変動率</a:t>
                      </a: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100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％を上限（来年度検討））。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②保険者努力支援制度（都道府県分）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・引き続き、保険料引き下げ財源として活用。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③府独自インセンティブの活用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・保険者努力支援制度（市町村分）の一人当たり最低交付ラインを限度に、一部を引き下げ財源に活用。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ja-JP" altLang="en-US" sz="1000" b="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被保険者数・所得の推計方法</a:t>
                      </a:r>
                      <a:endParaRPr kumimoji="1" lang="en-US" altLang="ja-JP" sz="1000" b="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令和元年度推計結果の分析及び令和２年度国提示推計方法の妥当性（コーホート要因法含む）を踏まえ、国が示す推計方法のとおり実施。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府全体の共通公費の範囲の検討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87313" marR="0" indent="-873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①過年度の保険料収納見込み（一般分）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85725" marR="0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②保険者努力支援制度（都道府県分）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85725" marR="0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121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保険料減免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・軽減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zh-TW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多子世帯減免</a:t>
                      </a:r>
                      <a:endParaRPr kumimoji="1" lang="en-US" altLang="zh-TW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多子減免</a:t>
                      </a:r>
                      <a:endParaRPr kumimoji="1" lang="en-US" altLang="ja-JP" sz="950" u="sng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国における議論内容や検討状況を踏まえ対応を検証。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981838"/>
                  </a:ext>
                </a:extLst>
              </a:tr>
              <a:tr h="1310122">
                <a:tc>
                  <a:txBody>
                    <a:bodyPr/>
                    <a:lstStyle/>
                    <a:p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標準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  <a:p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収納率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令和元年度においては直近の収納率実績や、保険料抑制効果を勘案し、算定の基となる値を平成</a:t>
                      </a: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27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～</a:t>
                      </a:r>
                      <a:r>
                        <a:rPr kumimoji="1" lang="en-US" altLang="ja-JP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29</a:t>
                      </a: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年度実績に変更し、諸条件を設定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直近の収納率実績を勘案し、算定の基となる値を平成</a:t>
                      </a:r>
                      <a:r>
                        <a:rPr kumimoji="1" lang="en-US" altLang="ja-JP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28</a:t>
                      </a: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～</a:t>
                      </a:r>
                      <a:r>
                        <a:rPr kumimoji="1" lang="en-US" altLang="ja-JP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30</a:t>
                      </a: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年度実績に変更するとともに、設定条件を以下のとおり変更。</a:t>
                      </a:r>
                      <a:endParaRPr kumimoji="1" lang="en-US" altLang="ja-JP" sz="950" u="none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規模別基準収納率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規模別平均収納率▲１％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インセンティブ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規模別基準収納率を上回っている値の</a:t>
                      </a:r>
                      <a:r>
                        <a:rPr kumimoji="1" lang="en-US" altLang="ja-JP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1/2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努力分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実収納率</a:t>
                      </a:r>
                      <a:r>
                        <a:rPr kumimoji="1" lang="en-US" altLang="ja-JP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+0.5</a:t>
                      </a: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％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令和元年度決算状況を踏まえた検証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7884415"/>
                  </a:ext>
                </a:extLst>
              </a:tr>
              <a:tr h="1310122">
                <a:tc>
                  <a:txBody>
                    <a:bodyPr/>
                    <a:lstStyle/>
                    <a:p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保健事業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  <a:p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E" panose="020B0900000000000000" pitchFamily="50" charset="-128"/>
                          <a:ea typeface="HGPｺﾞｼｯｸE" panose="020B0900000000000000" pitchFamily="50" charset="-128"/>
                        </a:rPr>
                        <a:t>（算定条件に関する事項のみ）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E" panose="020B0900000000000000" pitchFamily="50" charset="-128"/>
                        <a:ea typeface="HGPｺﾞｼｯｸE" panose="020B09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独自事業分の財源は、標準保険料率（事業費納付金の対象経費）で確保するものとする。対象経費は、府保険料総額（医療分）の５％を保健事業分として、事業費納付金の対象となる保健事業費（共通分）を除く部分を独自事業分としている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独自事業分の財源のあり方について検討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ja-JP" altLang="en-US" sz="950" u="none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令和２年度については、標準保険料率で賄う対象経費は、府保険料総額（医療分）の</a:t>
                      </a:r>
                      <a:r>
                        <a:rPr kumimoji="1" lang="en-US" altLang="ja-JP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3.5</a:t>
                      </a: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％（被保険者数</a:t>
                      </a:r>
                      <a:r>
                        <a:rPr kumimoji="1" lang="en-US" altLang="ja-JP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10</a:t>
                      </a: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万人以上の保険者）、</a:t>
                      </a:r>
                      <a:r>
                        <a:rPr kumimoji="1" lang="en-US" altLang="ja-JP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5.0</a:t>
                      </a:r>
                      <a:r>
                        <a:rPr kumimoji="1" lang="ja-JP" altLang="en-US" sz="950" u="none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％（その他の保険者）を保健事業分の上限として、事業費納付金の対象となる保健事業費（共通分）を除く部分を独自事業分とする。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ja-JP" altLang="en-US" sz="950" u="none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kumimoji="1" lang="ja-JP" altLang="en-US" sz="950" dirty="0" smtClean="0">
                          <a:solidFill>
                            <a:sysClr val="windowText" lastClr="00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独自事業分の財源の在り方について検討</a:t>
                      </a:r>
                      <a:endParaRPr kumimoji="1" lang="en-US" altLang="ja-JP" sz="950" dirty="0" smtClean="0">
                        <a:solidFill>
                          <a:sysClr val="windowText" lastClr="00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8478541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7884368" y="0"/>
            <a:ext cx="1188132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b="1" dirty="0" smtClean="0">
                <a:latin typeface="+mn-ea"/>
              </a:rPr>
              <a:t>資料２</a:t>
            </a:r>
            <a:r>
              <a:rPr kumimoji="1" lang="ja-JP" altLang="en-US" sz="1400" b="1" dirty="0" smtClean="0">
                <a:latin typeface="+mn-ea"/>
              </a:rPr>
              <a:t>　</a:t>
            </a:r>
            <a:r>
              <a:rPr lang="ja-JP" altLang="en-US" sz="1400" b="1" dirty="0">
                <a:latin typeface="+mn-ea"/>
              </a:rPr>
              <a:t>　</a:t>
            </a:r>
            <a:r>
              <a:rPr kumimoji="1" lang="ja-JP" altLang="en-US" sz="1400" b="1" dirty="0" smtClean="0">
                <a:latin typeface="+mn-ea"/>
              </a:rPr>
              <a:t>　</a:t>
            </a:r>
            <a:r>
              <a:rPr kumimoji="1" lang="ja-JP" altLang="en-US" sz="1200" b="1" dirty="0" smtClean="0">
                <a:latin typeface="+mn-ea"/>
              </a:rPr>
              <a:t>　　</a:t>
            </a:r>
            <a:endParaRPr kumimoji="1" lang="ja-JP" altLang="en-US" sz="12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52668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3102</TotalTime>
  <Words>534</Words>
  <Application>Microsoft Office PowerPoint</Application>
  <PresentationFormat>画面に合わせる (4:3)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HGPｺﾞｼｯｸE</vt:lpstr>
      <vt:lpstr>HGPｺﾞｼｯｸM</vt:lpstr>
      <vt:lpstr>HGS創英角ｺﾞｼｯｸUB</vt:lpstr>
      <vt:lpstr>ＭＳ Ｐゴシック</vt:lpstr>
      <vt:lpstr>Arial</vt:lpstr>
      <vt:lpstr>Calibri</vt:lpstr>
      <vt:lpstr>Wingdings</vt:lpstr>
      <vt:lpstr>Office ​​テーマ</vt:lpstr>
      <vt:lpstr>令和元年度の財政運営検討Ｗ・Ｇの検討事項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財政運営検討Ｗ・Ｇにおける検討課題</dc:title>
  <dc:creator>HOSTNAME</dc:creator>
  <cp:lastModifiedBy>阪口　功一</cp:lastModifiedBy>
  <cp:revision>199</cp:revision>
  <cp:lastPrinted>2020-03-16T09:31:32Z</cp:lastPrinted>
  <dcterms:created xsi:type="dcterms:W3CDTF">2016-01-05T01:34:32Z</dcterms:created>
  <dcterms:modified xsi:type="dcterms:W3CDTF">2020-03-16T09:31:35Z</dcterms:modified>
</cp:coreProperties>
</file>