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434" autoAdjust="0"/>
  </p:normalViewPr>
  <p:slideViewPr>
    <p:cSldViewPr>
      <p:cViewPr>
        <p:scale>
          <a:sx n="125" d="100"/>
          <a:sy n="125" d="100"/>
        </p:scale>
        <p:origin x="-6" y="-3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2020/3/13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2020/3/13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2020/3/13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2020/3/13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2020/3/13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令和元年度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719917346"/>
              </p:ext>
            </p:extLst>
          </p:nvPr>
        </p:nvGraphicFramePr>
        <p:xfrm>
          <a:off x="302296" y="655216"/>
          <a:ext cx="8518176" cy="4873977"/>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経過措置期間について検討を進める</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独自事業分の財源のあり方について検討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令和２年度については、標準保険料率で賄う対象経費は、府保険料総額（医療分）の</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％（その他の保険者）を保健事業分の上限として、事業費納付金の対象となる保健事業費（共通分）を除く部分を独自事業分とする。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独自事業分の財源のあり方については、財政運営検討ワーキンググループに移管し、算定条件に関すること以外の保健事業について検討。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（大阪府薬務課の取り組みとして）</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・患者・医師へのジェネリック安心使用プ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ロジェクトの推進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→薬局薬剤師が患者に対しパネルを活用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した積極的な啓発を行う。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→変更後は変更内容をお薬手帳に貼付し、</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医師、歯科医師へのフィードバックを行う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別に定める基準で規定する実施回数、記載項目等について、改定の必要性について検討。</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令和元年度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74878674"/>
              </p:ext>
            </p:extLst>
          </p:nvPr>
        </p:nvGraphicFramePr>
        <p:xfrm>
          <a:off x="396714" y="675865"/>
          <a:ext cx="8495766" cy="4155215"/>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09201">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レセプト点検</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協議の上、新たな共同処理の必要性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a:t>
                      </a:r>
                      <a:r>
                        <a:rPr lang="zh-TW" altLang="en-US" sz="800" dirty="0" smtClean="0">
                          <a:solidFill>
                            <a:schemeClr val="tx1"/>
                          </a:solidFill>
                          <a:latin typeface="HGSｺﾞｼｯｸM" panose="020B0600000000000000" pitchFamily="50" charset="-128"/>
                          <a:ea typeface="HGSｺﾞｼｯｸM" panose="020B0600000000000000" pitchFamily="50" charset="-128"/>
                        </a:rPr>
                        <a:t>社会保障審議会医療保険部会</a:t>
                      </a:r>
                      <a:r>
                        <a:rPr lang="ja-JP" altLang="en-US" sz="800" dirty="0" smtClean="0">
                          <a:solidFill>
                            <a:schemeClr val="tx1"/>
                          </a:solidFill>
                          <a:latin typeface="HGSｺﾞｼｯｸM" panose="020B0600000000000000" pitchFamily="50" charset="-128"/>
                          <a:ea typeface="HGSｺﾞｼｯｸM" panose="020B0600000000000000" pitchFamily="50" charset="-128"/>
                        </a:rPr>
                        <a:t>「</a:t>
                      </a:r>
                      <a:r>
                        <a:rPr lang="zh-TW" altLang="en-US" sz="800" dirty="0" smtClean="0">
                          <a:solidFill>
                            <a:schemeClr val="tx1"/>
                          </a:solidFill>
                          <a:latin typeface="HGSｺﾞｼｯｸM" panose="020B0600000000000000" pitchFamily="50" charset="-128"/>
                          <a:ea typeface="HGSｺﾞｼｯｸM" panose="020B0600000000000000" pitchFamily="50" charset="-128"/>
                        </a:rPr>
                        <a:t>柔整療養費検討専門委員会</a:t>
                      </a:r>
                      <a:r>
                        <a:rPr lang="ja-JP" altLang="en-US" sz="800" dirty="0" smtClean="0">
                          <a:solidFill>
                            <a:schemeClr val="tx1"/>
                          </a:solidFill>
                          <a:latin typeface="HGSｺﾞｼｯｸM" panose="020B0600000000000000" pitchFamily="50" charset="-128"/>
                          <a:ea typeface="HGSｺﾞｼｯｸM" panose="020B0600000000000000" pitchFamily="50" charset="-128"/>
                        </a:rPr>
                        <a:t>」及び「</a:t>
                      </a:r>
                      <a:r>
                        <a:rPr lang="ja-JP" altLang="en-US" sz="800" dirty="0" err="1" smtClean="0">
                          <a:solidFill>
                            <a:schemeClr val="tx1"/>
                          </a:solidFill>
                          <a:latin typeface="HGSｺﾞｼｯｸM" panose="020B0600000000000000" pitchFamily="50" charset="-128"/>
                          <a:ea typeface="HGSｺﾞｼｯｸM" panose="020B0600000000000000" pitchFamily="50" charset="-128"/>
                        </a:rPr>
                        <a:t>あ</a:t>
                      </a:r>
                      <a:r>
                        <a:rPr lang="ja-JP" altLang="en-US" sz="800" dirty="0" smtClean="0">
                          <a:solidFill>
                            <a:schemeClr val="tx1"/>
                          </a:solidFill>
                          <a:latin typeface="HGSｺﾞｼｯｸM" panose="020B0600000000000000" pitchFamily="50" charset="-128"/>
                          <a:ea typeface="HGSｺﾞｼｯｸM" panose="020B0600000000000000" pitchFamily="50" charset="-128"/>
                        </a:rPr>
                        <a:t>はき療養費検討専門委員会」において審議</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中であるため、議論の状況を継続して注視。</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国において、令和元年</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9</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月に収集した判断に迷う事例（柔整</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239</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件）をもとに検討が行われることとされていることから、当議論の状況を踏まえた検討を行う。</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府に設置する国保総合システムの改修（平成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4</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月本格稼働）を踏まえ、実施範囲を検討し、事務処理方針を策定。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検討事項はなし</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「大阪府給付点検調査に係る事務処理方針」（平成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月策定）に基づき、令和元年度に引き続き実施。</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・府内全市町村を対象に、不正利得の回収に関する実態調査を実施し、過去３年間の回収状況等を把握。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・地方自治法等に係る法的課題（議会の承認、債権を保有しない場合の債権回収に関する都道府県の権限等）を国や他府県へ随時確認。</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年度時点で国民健康法第</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65</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条第</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項による委託として実施可能な範囲を検討し、委託規約を策定。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検討事項はなし</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令和元年度は該当案件なし</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令和２年度も案件の発生があれば委託契約に基づき実施。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保険者間調整の実情把握を行うとともに、過誤調整の好事例の横展開を図る。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令和元年度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171953814"/>
              </p:ext>
            </p:extLst>
          </p:nvPr>
        </p:nvGraphicFramePr>
        <p:xfrm>
          <a:off x="324706" y="655735"/>
          <a:ext cx="8495767" cy="4757129"/>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（令和元年度からの運用）</a:t>
                      </a: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・審査会設置要綱等の改正</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・審査基準の策定</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trike="noStrike"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受付・審査体制の構築</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・普通交付金の対象経費</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検討事項はなし（令和元年度に整理済み）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・新たな取り組みとして、国保連による委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託解除後、国保連顧問弁護士、保険者、</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国保連の協議の場を設定し、法的解決の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支援を行う。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・府と国保連共催で研修会を実施（各保険</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者から約</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100</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名が参加）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・市町村における取組みに関する数値目標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や取組計画の把握を行う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・引き続き、国保連と府が開催する研修会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を活用した能力向上と第三者求償事務ア</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ドバイザーの活用に向けた取組みを実施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府内市町村の意見照会、先行実施済みの他府県での実施状況照会等を踏まえて高齢受給者証との統一に向けた課題を検討。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・引き続き、国保連において被保険者証発</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行業務の共同処理の実施に向けた調整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92075"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、高齢</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受給者証との一体化</a:t>
                      </a:r>
                      <a:r>
                        <a:rPr kumimoji="1" lang="ja-JP" altLang="en-US" sz="800" smtClean="0">
                          <a:solidFill>
                            <a:schemeClr val="tx1"/>
                          </a:solidFill>
                          <a:latin typeface="HGSｺﾞｼｯｸM" panose="020B0600000000000000" pitchFamily="50" charset="-128"/>
                          <a:ea typeface="HGSｺﾞｼｯｸM" panose="020B0600000000000000" pitchFamily="50" charset="-128"/>
                        </a:rPr>
                        <a:t>に向けた</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SｺﾞｼｯｸM" panose="020B0600000000000000" pitchFamily="50" charset="-128"/>
                          <a:ea typeface="HGSｺﾞｼｯｸM" panose="020B0600000000000000" pitchFamily="50" charset="-128"/>
                        </a:rPr>
                        <a:t>国のオンライン資格確認に係る議論を注視しつつ、引き続き、事務の標準化を検討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　オンライン資格確認導入に向けた事務処　</a:t>
                      </a:r>
                      <a:endParaRPr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　理を円滑に各保険者で進めるための検討</a:t>
                      </a:r>
                      <a:endParaRPr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　を行う。　</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各市町村の機器更新の時期を</a:t>
                      </a: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踏まえな</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が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ら証の様式統一に向けた検討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1962363"/>
              </p:ext>
            </p:extLst>
          </p:nvPr>
        </p:nvGraphicFramePr>
        <p:xfrm>
          <a:off x="457200" y="764704"/>
          <a:ext cx="8495766" cy="5815045"/>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各市町村の状況を再確認し、基準の統一が可能なものについて検討。</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公平性確保や、事務の効率化・広域化の観点から、将来的な統一について検討を進める。</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5038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収納率上昇目標の達成状況の評価と合わせ収納率向上が見込まれる取り組みを評価する適切な仕組みの構築に向けて検討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478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医療費適正化に関する啓発など、府と市町村による共同実施について検討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435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917763"/>
                  </a:ext>
                </a:extLst>
              </a:tr>
              <a:tr h="5762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年度から３年間は継続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被保険者の影響を見極めた上で、他制度との整合性や公平性確保の観点からその在り方を検討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1096706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標準的な</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事務運用</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高額療養費の申請手続きの簡素化について、各市町村における機器更新の時期を踏まえながら検討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8169998"/>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令和元年度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Tree>
    <p:extLst>
      <p:ext uri="{BB962C8B-B14F-4D97-AF65-F5344CB8AC3E}">
        <p14:creationId xmlns:p14="http://schemas.microsoft.com/office/powerpoint/2010/main" val="7146496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3466</TotalTime>
  <Words>1650</Words>
  <Application>Microsoft Office PowerPoint</Application>
  <PresentationFormat>画面に合わせる (4:3)</PresentationFormat>
  <Paragraphs>211</Paragraphs>
  <Slides>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令和元年度の事業運営検討Ｗ・Ｇの検討事項</vt:lpstr>
      <vt:lpstr>令和元年度の事業運営検討Ｗ・Ｇの検討事項</vt:lpstr>
      <vt:lpstr>令和元年度の事業運営検討Ｗ・Ｇの検討事項</vt:lpstr>
      <vt:lpstr>令和元年度の事業運営検討Ｗ・Ｇの検討事項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木澤　まゆみ</cp:lastModifiedBy>
  <cp:revision>217</cp:revision>
  <cp:lastPrinted>2020-03-12T05:10:31Z</cp:lastPrinted>
  <dcterms:created xsi:type="dcterms:W3CDTF">2016-01-05T01:34:32Z</dcterms:created>
  <dcterms:modified xsi:type="dcterms:W3CDTF">2020-03-13T06:48:39Z</dcterms:modified>
</cp:coreProperties>
</file>