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4" r:id="rId2"/>
    <p:sldId id="265" r:id="rId3"/>
    <p:sldId id="266" r:id="rId4"/>
    <p:sldId id="267" r:id="rId5"/>
    <p:sldId id="268" r:id="rId6"/>
    <p:sldId id="269" r:id="rId7"/>
    <p:sldId id="270"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52" autoAdjust="0"/>
    <p:restoredTop sz="94660"/>
  </p:normalViewPr>
  <p:slideViewPr>
    <p:cSldViewPr snapToGrid="0">
      <p:cViewPr varScale="1">
        <p:scale>
          <a:sx n="69" d="100"/>
          <a:sy n="69" d="100"/>
        </p:scale>
        <p:origin x="15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E6C96B54-B98B-43C8-A60C-DD38991517F2}" type="datetimeFigureOut">
              <a:rPr kumimoji="1" lang="ja-JP" altLang="en-US" smtClean="0"/>
              <a:t>2022/9/12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E5880DC-7A7B-45EE-B054-4992F36DAF41}" type="slidenum">
              <a:rPr kumimoji="1" lang="ja-JP" altLang="en-US" smtClean="0"/>
              <a:t>‹#›</a:t>
            </a:fld>
            <a:endParaRPr kumimoji="1" lang="ja-JP" altLang="en-US"/>
          </a:p>
        </p:txBody>
      </p:sp>
    </p:spTree>
    <p:extLst>
      <p:ext uri="{BB962C8B-B14F-4D97-AF65-F5344CB8AC3E}">
        <p14:creationId xmlns:p14="http://schemas.microsoft.com/office/powerpoint/2010/main" val="11569862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11138" indent="-273027">
              <a:defRPr kumimoji="1">
                <a:solidFill>
                  <a:schemeClr val="tx1"/>
                </a:solidFill>
                <a:latin typeface="Arial" panose="020B0604020202020204" pitchFamily="34" charset="0"/>
                <a:ea typeface="ＭＳ Ｐゴシック" panose="020B0600070205080204" pitchFamily="50" charset="-128"/>
              </a:defRPr>
            </a:lvl2pPr>
            <a:lvl3pPr marL="1093694" indent="-217469">
              <a:defRPr kumimoji="1">
                <a:solidFill>
                  <a:schemeClr val="tx1"/>
                </a:solidFill>
                <a:latin typeface="Arial" panose="020B0604020202020204" pitchFamily="34" charset="0"/>
                <a:ea typeface="ＭＳ Ｐゴシック" panose="020B0600070205080204" pitchFamily="50" charset="-128"/>
              </a:defRPr>
            </a:lvl3pPr>
            <a:lvl4pPr marL="1531806" indent="-217469">
              <a:defRPr kumimoji="1">
                <a:solidFill>
                  <a:schemeClr val="tx1"/>
                </a:solidFill>
                <a:latin typeface="Arial" panose="020B0604020202020204" pitchFamily="34" charset="0"/>
                <a:ea typeface="ＭＳ Ｐゴシック" panose="020B0600070205080204" pitchFamily="50" charset="-128"/>
              </a:defRPr>
            </a:lvl4pPr>
            <a:lvl5pPr marL="1968330" indent="-217469">
              <a:defRPr kumimoji="1">
                <a:solidFill>
                  <a:schemeClr val="tx1"/>
                </a:solidFill>
                <a:latin typeface="Arial" panose="020B0604020202020204" pitchFamily="34" charset="0"/>
                <a:ea typeface="ＭＳ Ｐゴシック" panose="020B0600070205080204" pitchFamily="50" charset="-128"/>
              </a:defRPr>
            </a:lvl5pPr>
            <a:lvl6pPr marL="242549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8265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3981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9697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1</a:t>
            </a:fld>
            <a:endParaRPr lang="ja-JP" altLang="en-US">
              <a:solidFill>
                <a:srgbClr val="000000"/>
              </a:solidFill>
            </a:endParaRPr>
          </a:p>
        </p:txBody>
      </p:sp>
    </p:spTree>
    <p:extLst>
      <p:ext uri="{BB962C8B-B14F-4D97-AF65-F5344CB8AC3E}">
        <p14:creationId xmlns:p14="http://schemas.microsoft.com/office/powerpoint/2010/main" val="3897983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11138" indent="-273027">
              <a:defRPr kumimoji="1">
                <a:solidFill>
                  <a:schemeClr val="tx1"/>
                </a:solidFill>
                <a:latin typeface="Arial" panose="020B0604020202020204" pitchFamily="34" charset="0"/>
                <a:ea typeface="ＭＳ Ｐゴシック" panose="020B0600070205080204" pitchFamily="50" charset="-128"/>
              </a:defRPr>
            </a:lvl2pPr>
            <a:lvl3pPr marL="1093694" indent="-217469">
              <a:defRPr kumimoji="1">
                <a:solidFill>
                  <a:schemeClr val="tx1"/>
                </a:solidFill>
                <a:latin typeface="Arial" panose="020B0604020202020204" pitchFamily="34" charset="0"/>
                <a:ea typeface="ＭＳ Ｐゴシック" panose="020B0600070205080204" pitchFamily="50" charset="-128"/>
              </a:defRPr>
            </a:lvl3pPr>
            <a:lvl4pPr marL="1531806" indent="-217469">
              <a:defRPr kumimoji="1">
                <a:solidFill>
                  <a:schemeClr val="tx1"/>
                </a:solidFill>
                <a:latin typeface="Arial" panose="020B0604020202020204" pitchFamily="34" charset="0"/>
                <a:ea typeface="ＭＳ Ｐゴシック" panose="020B0600070205080204" pitchFamily="50" charset="-128"/>
              </a:defRPr>
            </a:lvl4pPr>
            <a:lvl5pPr marL="1968330" indent="-217469">
              <a:defRPr kumimoji="1">
                <a:solidFill>
                  <a:schemeClr val="tx1"/>
                </a:solidFill>
                <a:latin typeface="Arial" panose="020B0604020202020204" pitchFamily="34" charset="0"/>
                <a:ea typeface="ＭＳ Ｐゴシック" panose="020B0600070205080204" pitchFamily="50" charset="-128"/>
              </a:defRPr>
            </a:lvl5pPr>
            <a:lvl6pPr marL="242549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8265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3981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9697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2</a:t>
            </a:fld>
            <a:endParaRPr lang="ja-JP" altLang="en-US">
              <a:solidFill>
                <a:srgbClr val="000000"/>
              </a:solidFill>
            </a:endParaRPr>
          </a:p>
        </p:txBody>
      </p:sp>
    </p:spTree>
    <p:extLst>
      <p:ext uri="{BB962C8B-B14F-4D97-AF65-F5344CB8AC3E}">
        <p14:creationId xmlns:p14="http://schemas.microsoft.com/office/powerpoint/2010/main" val="25573873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11138" indent="-273027">
              <a:defRPr kumimoji="1">
                <a:solidFill>
                  <a:schemeClr val="tx1"/>
                </a:solidFill>
                <a:latin typeface="Arial" panose="020B0604020202020204" pitchFamily="34" charset="0"/>
                <a:ea typeface="ＭＳ Ｐゴシック" panose="020B0600070205080204" pitchFamily="50" charset="-128"/>
              </a:defRPr>
            </a:lvl2pPr>
            <a:lvl3pPr marL="1093694" indent="-217469">
              <a:defRPr kumimoji="1">
                <a:solidFill>
                  <a:schemeClr val="tx1"/>
                </a:solidFill>
                <a:latin typeface="Arial" panose="020B0604020202020204" pitchFamily="34" charset="0"/>
                <a:ea typeface="ＭＳ Ｐゴシック" panose="020B0600070205080204" pitchFamily="50" charset="-128"/>
              </a:defRPr>
            </a:lvl3pPr>
            <a:lvl4pPr marL="1531806" indent="-217469">
              <a:defRPr kumimoji="1">
                <a:solidFill>
                  <a:schemeClr val="tx1"/>
                </a:solidFill>
                <a:latin typeface="Arial" panose="020B0604020202020204" pitchFamily="34" charset="0"/>
                <a:ea typeface="ＭＳ Ｐゴシック" panose="020B0600070205080204" pitchFamily="50" charset="-128"/>
              </a:defRPr>
            </a:lvl4pPr>
            <a:lvl5pPr marL="1968330" indent="-217469">
              <a:defRPr kumimoji="1">
                <a:solidFill>
                  <a:schemeClr val="tx1"/>
                </a:solidFill>
                <a:latin typeface="Arial" panose="020B0604020202020204" pitchFamily="34" charset="0"/>
                <a:ea typeface="ＭＳ Ｐゴシック" panose="020B0600070205080204" pitchFamily="50" charset="-128"/>
              </a:defRPr>
            </a:lvl5pPr>
            <a:lvl6pPr marL="242549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8265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3981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9697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3</a:t>
            </a:fld>
            <a:endParaRPr lang="ja-JP" altLang="en-US">
              <a:solidFill>
                <a:srgbClr val="000000"/>
              </a:solidFill>
            </a:endParaRPr>
          </a:p>
        </p:txBody>
      </p:sp>
    </p:spTree>
    <p:extLst>
      <p:ext uri="{BB962C8B-B14F-4D97-AF65-F5344CB8AC3E}">
        <p14:creationId xmlns:p14="http://schemas.microsoft.com/office/powerpoint/2010/main" val="585935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11138" indent="-273027">
              <a:defRPr kumimoji="1">
                <a:solidFill>
                  <a:schemeClr val="tx1"/>
                </a:solidFill>
                <a:latin typeface="Arial" panose="020B0604020202020204" pitchFamily="34" charset="0"/>
                <a:ea typeface="ＭＳ Ｐゴシック" panose="020B0600070205080204" pitchFamily="50" charset="-128"/>
              </a:defRPr>
            </a:lvl2pPr>
            <a:lvl3pPr marL="1093694" indent="-217469">
              <a:defRPr kumimoji="1">
                <a:solidFill>
                  <a:schemeClr val="tx1"/>
                </a:solidFill>
                <a:latin typeface="Arial" panose="020B0604020202020204" pitchFamily="34" charset="0"/>
                <a:ea typeface="ＭＳ Ｐゴシック" panose="020B0600070205080204" pitchFamily="50" charset="-128"/>
              </a:defRPr>
            </a:lvl3pPr>
            <a:lvl4pPr marL="1531806" indent="-217469">
              <a:defRPr kumimoji="1">
                <a:solidFill>
                  <a:schemeClr val="tx1"/>
                </a:solidFill>
                <a:latin typeface="Arial" panose="020B0604020202020204" pitchFamily="34" charset="0"/>
                <a:ea typeface="ＭＳ Ｐゴシック" panose="020B0600070205080204" pitchFamily="50" charset="-128"/>
              </a:defRPr>
            </a:lvl4pPr>
            <a:lvl5pPr marL="1968330" indent="-217469">
              <a:defRPr kumimoji="1">
                <a:solidFill>
                  <a:schemeClr val="tx1"/>
                </a:solidFill>
                <a:latin typeface="Arial" panose="020B0604020202020204" pitchFamily="34" charset="0"/>
                <a:ea typeface="ＭＳ Ｐゴシック" panose="020B0600070205080204" pitchFamily="50" charset="-128"/>
              </a:defRPr>
            </a:lvl5pPr>
            <a:lvl6pPr marL="242549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8265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3981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9697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4</a:t>
            </a:fld>
            <a:endParaRPr lang="ja-JP" altLang="en-US">
              <a:solidFill>
                <a:srgbClr val="000000"/>
              </a:solidFill>
            </a:endParaRPr>
          </a:p>
        </p:txBody>
      </p:sp>
    </p:spTree>
    <p:extLst>
      <p:ext uri="{BB962C8B-B14F-4D97-AF65-F5344CB8AC3E}">
        <p14:creationId xmlns:p14="http://schemas.microsoft.com/office/powerpoint/2010/main" val="361715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11138" indent="-273027">
              <a:defRPr kumimoji="1">
                <a:solidFill>
                  <a:schemeClr val="tx1"/>
                </a:solidFill>
                <a:latin typeface="Arial" panose="020B0604020202020204" pitchFamily="34" charset="0"/>
                <a:ea typeface="ＭＳ Ｐゴシック" panose="020B0600070205080204" pitchFamily="50" charset="-128"/>
              </a:defRPr>
            </a:lvl2pPr>
            <a:lvl3pPr marL="1093694" indent="-217469">
              <a:defRPr kumimoji="1">
                <a:solidFill>
                  <a:schemeClr val="tx1"/>
                </a:solidFill>
                <a:latin typeface="Arial" panose="020B0604020202020204" pitchFamily="34" charset="0"/>
                <a:ea typeface="ＭＳ Ｐゴシック" panose="020B0600070205080204" pitchFamily="50" charset="-128"/>
              </a:defRPr>
            </a:lvl3pPr>
            <a:lvl4pPr marL="1531806" indent="-217469">
              <a:defRPr kumimoji="1">
                <a:solidFill>
                  <a:schemeClr val="tx1"/>
                </a:solidFill>
                <a:latin typeface="Arial" panose="020B0604020202020204" pitchFamily="34" charset="0"/>
                <a:ea typeface="ＭＳ Ｐゴシック" panose="020B0600070205080204" pitchFamily="50" charset="-128"/>
              </a:defRPr>
            </a:lvl4pPr>
            <a:lvl5pPr marL="1968330" indent="-217469">
              <a:defRPr kumimoji="1">
                <a:solidFill>
                  <a:schemeClr val="tx1"/>
                </a:solidFill>
                <a:latin typeface="Arial" panose="020B0604020202020204" pitchFamily="34" charset="0"/>
                <a:ea typeface="ＭＳ Ｐゴシック" panose="020B0600070205080204" pitchFamily="50" charset="-128"/>
              </a:defRPr>
            </a:lvl5pPr>
            <a:lvl6pPr marL="242549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8265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3981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9697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6</a:t>
            </a:fld>
            <a:endParaRPr lang="ja-JP" altLang="en-US">
              <a:solidFill>
                <a:srgbClr val="000000"/>
              </a:solidFill>
            </a:endParaRPr>
          </a:p>
        </p:txBody>
      </p:sp>
    </p:spTree>
    <p:extLst>
      <p:ext uri="{BB962C8B-B14F-4D97-AF65-F5344CB8AC3E}">
        <p14:creationId xmlns:p14="http://schemas.microsoft.com/office/powerpoint/2010/main" val="1895995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latin typeface="Arial" panose="020B0604020202020204" pitchFamily="34" charset="0"/>
            </a:endParaRPr>
          </a:p>
        </p:txBody>
      </p:sp>
      <p:sp>
        <p:nvSpPr>
          <p:cNvPr id="6656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11138" indent="-273027">
              <a:defRPr kumimoji="1">
                <a:solidFill>
                  <a:schemeClr val="tx1"/>
                </a:solidFill>
                <a:latin typeface="Arial" panose="020B0604020202020204" pitchFamily="34" charset="0"/>
                <a:ea typeface="ＭＳ Ｐゴシック" panose="020B0600070205080204" pitchFamily="50" charset="-128"/>
              </a:defRPr>
            </a:lvl2pPr>
            <a:lvl3pPr marL="1093694" indent="-217469">
              <a:defRPr kumimoji="1">
                <a:solidFill>
                  <a:schemeClr val="tx1"/>
                </a:solidFill>
                <a:latin typeface="Arial" panose="020B0604020202020204" pitchFamily="34" charset="0"/>
                <a:ea typeface="ＭＳ Ｐゴシック" panose="020B0600070205080204" pitchFamily="50" charset="-128"/>
              </a:defRPr>
            </a:lvl3pPr>
            <a:lvl4pPr marL="1531806" indent="-217469">
              <a:defRPr kumimoji="1">
                <a:solidFill>
                  <a:schemeClr val="tx1"/>
                </a:solidFill>
                <a:latin typeface="Arial" panose="020B0604020202020204" pitchFamily="34" charset="0"/>
                <a:ea typeface="ＭＳ Ｐゴシック" panose="020B0600070205080204" pitchFamily="50" charset="-128"/>
              </a:defRPr>
            </a:lvl4pPr>
            <a:lvl5pPr marL="1968330" indent="-217469">
              <a:defRPr kumimoji="1">
                <a:solidFill>
                  <a:schemeClr val="tx1"/>
                </a:solidFill>
                <a:latin typeface="Arial" panose="020B0604020202020204" pitchFamily="34" charset="0"/>
                <a:ea typeface="ＭＳ Ｐゴシック" panose="020B0600070205080204" pitchFamily="50" charset="-128"/>
              </a:defRPr>
            </a:lvl5pPr>
            <a:lvl6pPr marL="242549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882651"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33981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796972" indent="-217469"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6B3A316C-D611-4DB1-B4E1-521EDB02C204}" type="slidenum">
              <a:rPr lang="ja-JP" altLang="en-US" smtClean="0">
                <a:solidFill>
                  <a:srgbClr val="000000"/>
                </a:solidFill>
              </a:rPr>
              <a:pPr/>
              <a:t>7</a:t>
            </a:fld>
            <a:endParaRPr lang="ja-JP" altLang="en-US">
              <a:solidFill>
                <a:srgbClr val="000000"/>
              </a:solidFill>
            </a:endParaRPr>
          </a:p>
        </p:txBody>
      </p:sp>
    </p:spTree>
    <p:extLst>
      <p:ext uri="{BB962C8B-B14F-4D97-AF65-F5344CB8AC3E}">
        <p14:creationId xmlns:p14="http://schemas.microsoft.com/office/powerpoint/2010/main" val="828268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140674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2760523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346568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白紙">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a:t>マスター タイトルの書式設定</a:t>
            </a:r>
          </a:p>
        </p:txBody>
      </p:sp>
      <p:sp>
        <p:nvSpPr>
          <p:cNvPr id="2" name="フッター プレースホルダー 1"/>
          <p:cNvSpPr>
            <a:spLocks noGrp="1"/>
          </p:cNvSpPr>
          <p:nvPr>
            <p:ph type="ftr" sz="quarter" idx="10"/>
          </p:nvPr>
        </p:nvSpPr>
        <p:spPr/>
        <p:txBody>
          <a:bodyPr/>
          <a:lstStyle/>
          <a:p>
            <a:endParaRPr kumimoji="1" lang="ja-JP" altLang="en-US"/>
          </a:p>
        </p:txBody>
      </p:sp>
      <p:sp>
        <p:nvSpPr>
          <p:cNvPr id="3" name="スライド番号プレースホルダー 2"/>
          <p:cNvSpPr>
            <a:spLocks noGrp="1"/>
          </p:cNvSpPr>
          <p:nvPr>
            <p:ph type="sldNum" sz="quarter" idx="11"/>
          </p:nvPr>
        </p:nvSpPr>
        <p:spPr>
          <a:xfrm>
            <a:off x="6968018" y="6356351"/>
            <a:ext cx="2057400" cy="365125"/>
          </a:xfrm>
        </p:spPr>
        <p:txBody>
          <a:bodyPr/>
          <a:lstStyle>
            <a:lvl1pPr>
              <a:defRPr>
                <a:solidFill>
                  <a:schemeClr val="tx1"/>
                </a:solidFill>
              </a:defRPr>
            </a:lvl1pPr>
          </a:lstStyle>
          <a:p>
            <a:fld id="{18EAE80E-A420-40D4-8E6A-F3B1068ED3F0}" type="slidenum">
              <a:rPr lang="ja-JP" altLang="en-US" smtClean="0"/>
              <a:pPr/>
              <a:t>‹#›</a:t>
            </a:fld>
            <a:endParaRPr lang="ja-JP" altLang="en-US"/>
          </a:p>
        </p:txBody>
      </p:sp>
    </p:spTree>
    <p:extLst>
      <p:ext uri="{BB962C8B-B14F-4D97-AF65-F5344CB8AC3E}">
        <p14:creationId xmlns:p14="http://schemas.microsoft.com/office/powerpoint/2010/main" val="2465841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1474125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4109178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14052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1594196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159715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4245043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338733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23244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012627-577B-4418-81B4-A133C3B1DBE2}" type="slidenum">
              <a:rPr kumimoji="1" lang="ja-JP" altLang="en-US" smtClean="0"/>
              <a:t>‹#›</a:t>
            </a:fld>
            <a:endParaRPr kumimoji="1" lang="ja-JP" altLang="en-US"/>
          </a:p>
        </p:txBody>
      </p:sp>
    </p:spTree>
    <p:extLst>
      <p:ext uri="{BB962C8B-B14F-4D97-AF65-F5344CB8AC3E}">
        <p14:creationId xmlns:p14="http://schemas.microsoft.com/office/powerpoint/2010/main" val="15271282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10.png"/><Relationship Id="rId11" Type="http://schemas.openxmlformats.org/officeDocument/2006/relationships/image" Target="../media/image15.jpe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jpeg"/><Relationship Id="rId9"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bwMode="auto">
          <a:xfrm>
            <a:off x="0" y="304961"/>
            <a:ext cx="7496632"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en-US" altLang="ja-JP" sz="2400" b="1" dirty="0">
                <a:solidFill>
                  <a:srgbClr val="006699"/>
                </a:solidFill>
              </a:rPr>
              <a:t>CNP</a:t>
            </a:r>
            <a:r>
              <a:rPr lang="ja-JP" altLang="en-US" sz="2400" b="1" dirty="0">
                <a:solidFill>
                  <a:srgbClr val="006699"/>
                </a:solidFill>
              </a:rPr>
              <a:t>形成計画（案）取りまとめに向けた課題</a:t>
            </a:r>
          </a:p>
        </p:txBody>
      </p:sp>
      <p:cxnSp>
        <p:nvCxnSpPr>
          <p:cNvPr id="15" name="直線コネクタ 14"/>
          <p:cNvCxnSpPr/>
          <p:nvPr/>
        </p:nvCxnSpPr>
        <p:spPr>
          <a:xfrm>
            <a:off x="0" y="695105"/>
            <a:ext cx="8972308"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54180" y="942107"/>
            <a:ext cx="8174183" cy="2215991"/>
          </a:xfrm>
          <a:prstGeom prst="rect">
            <a:avLst/>
          </a:prstGeom>
          <a:noFill/>
          <a:ln>
            <a:noFill/>
          </a:ln>
        </p:spPr>
        <p:txBody>
          <a:bodyPr wrap="square" rtlCol="0">
            <a:spAutoFit/>
          </a:bodyPr>
          <a:lstStyle/>
          <a:p>
            <a:pPr>
              <a:lnSpc>
                <a:spcPct val="150000"/>
              </a:lnSpc>
            </a:pPr>
            <a:r>
              <a:rPr kumimoji="1" lang="ja-JP" altLang="en-US" sz="2000" b="1" dirty="0"/>
              <a:t>〇　素案のポイントの確認</a:t>
            </a:r>
            <a:endParaRPr kumimoji="1" lang="en-US" altLang="ja-JP" sz="2000" b="1" dirty="0"/>
          </a:p>
          <a:p>
            <a:pPr marL="285750" indent="-106363">
              <a:lnSpc>
                <a:spcPct val="150000"/>
              </a:lnSpc>
              <a:buFont typeface="Arial" panose="020B0604020202020204" pitchFamily="34" charset="0"/>
              <a:buChar char="•"/>
            </a:pPr>
            <a:r>
              <a:rPr kumimoji="1" lang="ja-JP" altLang="en-US" dirty="0"/>
              <a:t>　温室効果ガス排出量の推計及び削減目標</a:t>
            </a:r>
            <a:endParaRPr kumimoji="1" lang="en-US" altLang="ja-JP" dirty="0"/>
          </a:p>
          <a:p>
            <a:pPr marL="285750" indent="-106363">
              <a:lnSpc>
                <a:spcPct val="150000"/>
              </a:lnSpc>
              <a:buFont typeface="Arial" panose="020B0604020202020204" pitchFamily="34" charset="0"/>
              <a:buChar char="•"/>
            </a:pPr>
            <a:r>
              <a:rPr kumimoji="1" lang="ja-JP" altLang="en-US" dirty="0"/>
              <a:t>　公共セクターでの取組</a:t>
            </a:r>
            <a:endParaRPr kumimoji="1" lang="en-US" altLang="ja-JP" dirty="0"/>
          </a:p>
          <a:p>
            <a:pPr marL="285750" indent="-106363">
              <a:lnSpc>
                <a:spcPct val="150000"/>
              </a:lnSpc>
              <a:buFont typeface="Arial" panose="020B0604020202020204" pitchFamily="34" charset="0"/>
              <a:buChar char="•"/>
            </a:pPr>
            <a:r>
              <a:rPr kumimoji="1" lang="ja-JP" altLang="en-US" dirty="0"/>
              <a:t>　民間セクターでの取組</a:t>
            </a:r>
          </a:p>
          <a:p>
            <a:pPr marL="285750" indent="-106363">
              <a:lnSpc>
                <a:spcPct val="150000"/>
              </a:lnSpc>
              <a:buFont typeface="Arial" panose="020B0604020202020204" pitchFamily="34" charset="0"/>
              <a:buChar char="•"/>
            </a:pPr>
            <a:r>
              <a:rPr kumimoji="1" lang="ja-JP" altLang="en-US" dirty="0"/>
              <a:t>　次世代エネルギー確立までの</a:t>
            </a:r>
            <a:r>
              <a:rPr kumimoji="1" lang="en-US" altLang="ja-JP" dirty="0"/>
              <a:t>LNG</a:t>
            </a:r>
            <a:r>
              <a:rPr kumimoji="1" lang="ja-JP" altLang="en-US" dirty="0"/>
              <a:t>の位置づけ</a:t>
            </a:r>
            <a:endParaRPr kumimoji="1" lang="en-US" altLang="ja-JP" dirty="0"/>
          </a:p>
        </p:txBody>
      </p:sp>
      <p:sp>
        <p:nvSpPr>
          <p:cNvPr id="25" name="テキスト ボックス 24"/>
          <p:cNvSpPr txBox="1"/>
          <p:nvPr/>
        </p:nvSpPr>
        <p:spPr>
          <a:xfrm>
            <a:off x="526473" y="4087089"/>
            <a:ext cx="8118763" cy="2046714"/>
          </a:xfrm>
          <a:prstGeom prst="rect">
            <a:avLst/>
          </a:prstGeom>
          <a:noFill/>
          <a:ln>
            <a:noFill/>
          </a:ln>
        </p:spPr>
        <p:txBody>
          <a:bodyPr wrap="square" rtlCol="0">
            <a:spAutoFit/>
          </a:bodyPr>
          <a:lstStyle/>
          <a:p>
            <a:pPr>
              <a:lnSpc>
                <a:spcPct val="150000"/>
              </a:lnSpc>
            </a:pPr>
            <a:r>
              <a:rPr kumimoji="1" lang="ja-JP" altLang="en-US" sz="2000" b="1" dirty="0"/>
              <a:t>〇　案の作成に向けた課題（第</a:t>
            </a:r>
            <a:r>
              <a:rPr kumimoji="1" lang="en-US" altLang="ja-JP" sz="2000" b="1" dirty="0"/>
              <a:t>4</a:t>
            </a:r>
            <a:r>
              <a:rPr kumimoji="1" lang="ja-JP" altLang="en-US" sz="2000" b="1" dirty="0"/>
              <a:t>回検討会に向けて）</a:t>
            </a:r>
          </a:p>
          <a:p>
            <a:pPr>
              <a:lnSpc>
                <a:spcPct val="150000"/>
              </a:lnSpc>
            </a:pPr>
            <a:r>
              <a:rPr kumimoji="1" lang="ja-JP" altLang="en-US" dirty="0"/>
              <a:t>　エネルギー供給側と需要側の意見を踏まえ、</a:t>
            </a:r>
            <a:endParaRPr kumimoji="1" lang="en-US" altLang="ja-JP" dirty="0"/>
          </a:p>
          <a:p>
            <a:pPr>
              <a:lnSpc>
                <a:spcPct val="150000"/>
              </a:lnSpc>
            </a:pPr>
            <a:r>
              <a:rPr kumimoji="1" lang="ja-JP" altLang="en-US" dirty="0"/>
              <a:t>　　①　次世代エネルギーの活用に向けた取組</a:t>
            </a:r>
          </a:p>
          <a:p>
            <a:pPr>
              <a:lnSpc>
                <a:spcPct val="150000"/>
              </a:lnSpc>
            </a:pPr>
            <a:r>
              <a:rPr kumimoji="1" lang="ja-JP" altLang="en-US" dirty="0"/>
              <a:t>　　②　当該取組のロードマップへの反映</a:t>
            </a:r>
            <a:endParaRPr kumimoji="1" lang="en-US" altLang="ja-JP" dirty="0"/>
          </a:p>
          <a:p>
            <a:pPr marL="517525"/>
            <a:endParaRPr kumimoji="1" lang="ja-JP" altLang="en-US" sz="1600" dirty="0"/>
          </a:p>
        </p:txBody>
      </p:sp>
      <p:sp>
        <p:nvSpPr>
          <p:cNvPr id="4" name="下矢印 3"/>
          <p:cNvSpPr/>
          <p:nvPr/>
        </p:nvSpPr>
        <p:spPr>
          <a:xfrm>
            <a:off x="3602183" y="3394363"/>
            <a:ext cx="1856509" cy="457200"/>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スライド番号プレースホルダー 7"/>
          <p:cNvSpPr>
            <a:spLocks noGrp="1"/>
          </p:cNvSpPr>
          <p:nvPr>
            <p:ph type="sldNum" sz="quarter" idx="11"/>
          </p:nvPr>
        </p:nvSpPr>
        <p:spPr/>
        <p:txBody>
          <a:bodyPr/>
          <a:lstStyle/>
          <a:p>
            <a:fld id="{18EAE80E-A420-40D4-8E6A-F3B1068ED3F0}" type="slidenum">
              <a:rPr lang="ja-JP" altLang="en-US" smtClean="0"/>
              <a:pPr/>
              <a:t>1</a:t>
            </a:fld>
            <a:endParaRPr lang="ja-JP" altLang="en-US" dirty="0"/>
          </a:p>
        </p:txBody>
      </p:sp>
      <p:sp>
        <p:nvSpPr>
          <p:cNvPr id="9" name="テキスト ボックス 6"/>
          <p:cNvSpPr txBox="1"/>
          <p:nvPr/>
        </p:nvSpPr>
        <p:spPr>
          <a:xfrm>
            <a:off x="7582931" y="23550"/>
            <a:ext cx="1404000" cy="612000"/>
          </a:xfrm>
          <a:prstGeom prst="rect">
            <a:avLst/>
          </a:prstGeom>
          <a:solidFill>
            <a:schemeClr val="bg1"/>
          </a:solidFill>
          <a:ln>
            <a:solidFill>
              <a:schemeClr val="tx1"/>
            </a:solidFill>
          </a:ln>
        </p:spPr>
        <p:txBody>
          <a:bodyPr wrap="square" rtlCol="0">
            <a:spAutoFit/>
          </a:bodyPr>
          <a:lstStyle/>
          <a:p>
            <a:pPr algn="ctr">
              <a:spcAft>
                <a:spcPts val="0"/>
              </a:spcAft>
            </a:pPr>
            <a:r>
              <a:rPr lang="ja-JP" sz="32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資料</a:t>
            </a:r>
            <a:r>
              <a:rPr lang="ja-JP" altLang="en-US" sz="3200" kern="1200" dirty="0">
                <a:solidFill>
                  <a:srgbClr val="000000"/>
                </a:solidFill>
                <a:effectLst/>
                <a:latin typeface="ＭＳ Ｐゴシック" panose="020B0600070205080204" pitchFamily="50" charset="-128"/>
                <a:ea typeface="HG丸ｺﾞｼｯｸM-PRO" panose="020F0600000000000000" pitchFamily="50" charset="-128"/>
                <a:cs typeface="Times New Roman" panose="02020603050405020304" pitchFamily="18" charset="0"/>
              </a:rPr>
              <a:t>６</a:t>
            </a:r>
            <a:endParaRPr lang="ja-JP"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225042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 y="969650"/>
            <a:ext cx="8972308"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62" name="タイトル 1"/>
          <p:cNvSpPr txBox="1">
            <a:spLocks/>
          </p:cNvSpPr>
          <p:nvPr/>
        </p:nvSpPr>
        <p:spPr bwMode="auto">
          <a:xfrm>
            <a:off x="1" y="558162"/>
            <a:ext cx="7496632"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846" b="1" dirty="0">
                <a:solidFill>
                  <a:srgbClr val="006699"/>
                </a:solidFill>
              </a:rPr>
              <a:t>温室効果ガス排出量の推計</a:t>
            </a:r>
            <a:endParaRPr lang="en-US" altLang="ja-JP" sz="1846" b="1" dirty="0">
              <a:solidFill>
                <a:srgbClr val="006699"/>
              </a:solidFill>
            </a:endParaRPr>
          </a:p>
          <a:p>
            <a:r>
              <a:rPr lang="ja-JP" altLang="en-US" sz="1846" b="1" dirty="0">
                <a:solidFill>
                  <a:srgbClr val="006699"/>
                </a:solidFill>
              </a:rPr>
              <a:t>温室効果ガスの削減目標及び削減計画</a:t>
            </a:r>
          </a:p>
          <a:p>
            <a:r>
              <a:rPr lang="ja-JP" altLang="en-US" sz="1846" b="1" dirty="0">
                <a:solidFill>
                  <a:srgbClr val="006699"/>
                </a:solidFill>
              </a:rPr>
              <a:t>　</a:t>
            </a:r>
          </a:p>
        </p:txBody>
      </p:sp>
      <p:sp>
        <p:nvSpPr>
          <p:cNvPr id="63" name="タイトル 1"/>
          <p:cNvSpPr txBox="1">
            <a:spLocks/>
          </p:cNvSpPr>
          <p:nvPr/>
        </p:nvSpPr>
        <p:spPr bwMode="auto">
          <a:xfrm>
            <a:off x="6844145" y="429652"/>
            <a:ext cx="2147454"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pPr algn="r"/>
            <a:r>
              <a:rPr lang="ja-JP" altLang="en-US" sz="2400" b="1" dirty="0">
                <a:solidFill>
                  <a:srgbClr val="006699"/>
                </a:solidFill>
              </a:rPr>
              <a:t>（大阪港）</a:t>
            </a:r>
          </a:p>
        </p:txBody>
      </p:sp>
      <p:grpSp>
        <p:nvGrpSpPr>
          <p:cNvPr id="2" name="グループ化 1">
            <a:extLst>
              <a:ext uri="{FF2B5EF4-FFF2-40B4-BE49-F238E27FC236}">
                <a16:creationId xmlns:a16="http://schemas.microsoft.com/office/drawing/2014/main" id="{CE8B92C8-0FC4-43BC-BF52-F5A916C27735}"/>
              </a:ext>
            </a:extLst>
          </p:cNvPr>
          <p:cNvGrpSpPr/>
          <p:nvPr/>
        </p:nvGrpSpPr>
        <p:grpSpPr>
          <a:xfrm>
            <a:off x="343950" y="1136900"/>
            <a:ext cx="7890522" cy="5721099"/>
            <a:chOff x="1130397" y="1278172"/>
            <a:chExt cx="6768580" cy="4940685"/>
          </a:xfrm>
        </p:grpSpPr>
        <p:pic>
          <p:nvPicPr>
            <p:cNvPr id="16" name="図 15">
              <a:extLst>
                <a:ext uri="{FF2B5EF4-FFF2-40B4-BE49-F238E27FC236}">
                  <a16:creationId xmlns:a16="http://schemas.microsoft.com/office/drawing/2014/main" id="{8714ABEE-162C-41E4-B070-16425A0D05B2}"/>
                </a:ext>
              </a:extLst>
            </p:cNvPr>
            <p:cNvPicPr>
              <a:picLocks noChangeAspect="1"/>
            </p:cNvPicPr>
            <p:nvPr/>
          </p:nvPicPr>
          <p:blipFill>
            <a:blip r:embed="rId3"/>
            <a:stretch>
              <a:fillRect/>
            </a:stretch>
          </p:blipFill>
          <p:spPr>
            <a:xfrm>
              <a:off x="4504915" y="4001471"/>
              <a:ext cx="2990846" cy="2209897"/>
            </a:xfrm>
            <a:prstGeom prst="rect">
              <a:avLst/>
            </a:prstGeom>
          </p:spPr>
        </p:pic>
        <p:pic>
          <p:nvPicPr>
            <p:cNvPr id="8" name="図 7">
              <a:extLst>
                <a:ext uri="{FF2B5EF4-FFF2-40B4-BE49-F238E27FC236}">
                  <a16:creationId xmlns:a16="http://schemas.microsoft.com/office/drawing/2014/main" id="{9F03967B-60D7-483A-9558-7AAA3B8AE742}"/>
                </a:ext>
              </a:extLst>
            </p:cNvPr>
            <p:cNvPicPr>
              <a:picLocks noChangeAspect="1"/>
            </p:cNvPicPr>
            <p:nvPr/>
          </p:nvPicPr>
          <p:blipFill rotWithShape="1">
            <a:blip r:embed="rId4"/>
            <a:srcRect r="34172"/>
            <a:stretch/>
          </p:blipFill>
          <p:spPr>
            <a:xfrm>
              <a:off x="1476494" y="1483590"/>
              <a:ext cx="6019267" cy="2277638"/>
            </a:xfrm>
            <a:prstGeom prst="rect">
              <a:avLst/>
            </a:prstGeom>
          </p:spPr>
        </p:pic>
        <p:sp>
          <p:nvSpPr>
            <p:cNvPr id="31" name="正方形/長方形 30">
              <a:extLst>
                <a:ext uri="{FF2B5EF4-FFF2-40B4-BE49-F238E27FC236}">
                  <a16:creationId xmlns:a16="http://schemas.microsoft.com/office/drawing/2014/main" id="{B9E2182D-C3D0-48CE-880F-0E75B3374F15}"/>
                </a:ext>
              </a:extLst>
            </p:cNvPr>
            <p:cNvSpPr/>
            <p:nvPr/>
          </p:nvSpPr>
          <p:spPr>
            <a:xfrm>
              <a:off x="2335241" y="1288236"/>
              <a:ext cx="1175322" cy="291170"/>
            </a:xfrm>
            <a:prstGeom prst="rect">
              <a:avLst/>
            </a:prstGeom>
          </p:spPr>
          <p:txBody>
            <a:bodyPr wrap="none">
              <a:spAutoFit/>
            </a:bodyPr>
            <a:lstStyle/>
            <a:p>
              <a:r>
                <a:rPr lang="ja-JP" altLang="en-US" sz="1292" b="1" dirty="0">
                  <a:highlight>
                    <a:srgbClr val="FFFF00"/>
                  </a:highlight>
                  <a:latin typeface="ＭＳＰゴシック"/>
                </a:rPr>
                <a:t>ターミナル内</a:t>
              </a:r>
              <a:endParaRPr lang="ja-JP" altLang="en-US" sz="1292" dirty="0">
                <a:highlight>
                  <a:srgbClr val="FFFF00"/>
                </a:highlight>
              </a:endParaRPr>
            </a:p>
          </p:txBody>
        </p:sp>
        <p:sp>
          <p:nvSpPr>
            <p:cNvPr id="32" name="正方形/長方形 31">
              <a:extLst>
                <a:ext uri="{FF2B5EF4-FFF2-40B4-BE49-F238E27FC236}">
                  <a16:creationId xmlns:a16="http://schemas.microsoft.com/office/drawing/2014/main" id="{177DD1B7-5875-4C5F-892E-D1F931F4E0B4}"/>
                </a:ext>
              </a:extLst>
            </p:cNvPr>
            <p:cNvSpPr/>
            <p:nvPr/>
          </p:nvSpPr>
          <p:spPr>
            <a:xfrm>
              <a:off x="5393672" y="1278172"/>
              <a:ext cx="1010213" cy="291170"/>
            </a:xfrm>
            <a:prstGeom prst="rect">
              <a:avLst/>
            </a:prstGeom>
          </p:spPr>
          <p:txBody>
            <a:bodyPr wrap="none">
              <a:spAutoFit/>
            </a:bodyPr>
            <a:lstStyle/>
            <a:p>
              <a:r>
                <a:rPr lang="ja-JP" altLang="en-US" sz="1292" b="1" dirty="0">
                  <a:highlight>
                    <a:srgbClr val="FFFF00"/>
                  </a:highlight>
                  <a:latin typeface="ＭＳＰゴシック"/>
                </a:rPr>
                <a:t>船舶・車両</a:t>
              </a:r>
              <a:endParaRPr lang="ja-JP" altLang="en-US" sz="1292" dirty="0">
                <a:highlight>
                  <a:srgbClr val="FFFF00"/>
                </a:highlight>
              </a:endParaRPr>
            </a:p>
          </p:txBody>
        </p:sp>
        <p:sp>
          <p:nvSpPr>
            <p:cNvPr id="26" name="正方形/長方形 25">
              <a:extLst>
                <a:ext uri="{FF2B5EF4-FFF2-40B4-BE49-F238E27FC236}">
                  <a16:creationId xmlns:a16="http://schemas.microsoft.com/office/drawing/2014/main" id="{80E1C8B2-17E5-4682-A29E-5DFA2F0941E9}"/>
                </a:ext>
              </a:extLst>
            </p:cNvPr>
            <p:cNvSpPr/>
            <p:nvPr/>
          </p:nvSpPr>
          <p:spPr>
            <a:xfrm>
              <a:off x="1341523" y="1343551"/>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27" name="正方形/長方形 26">
              <a:extLst>
                <a:ext uri="{FF2B5EF4-FFF2-40B4-BE49-F238E27FC236}">
                  <a16:creationId xmlns:a16="http://schemas.microsoft.com/office/drawing/2014/main" id="{33CC6BA2-B385-4C77-857B-B6FBA3BAC1BC}"/>
                </a:ext>
              </a:extLst>
            </p:cNvPr>
            <p:cNvSpPr/>
            <p:nvPr/>
          </p:nvSpPr>
          <p:spPr>
            <a:xfrm>
              <a:off x="4280108" y="1355745"/>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9" name="矢印: 下 8">
              <a:extLst>
                <a:ext uri="{FF2B5EF4-FFF2-40B4-BE49-F238E27FC236}">
                  <a16:creationId xmlns:a16="http://schemas.microsoft.com/office/drawing/2014/main" id="{DC6A2196-8147-4E50-8100-4AC97446AEF7}"/>
                </a:ext>
              </a:extLst>
            </p:cNvPr>
            <p:cNvSpPr/>
            <p:nvPr/>
          </p:nvSpPr>
          <p:spPr>
            <a:xfrm>
              <a:off x="3158756" y="1980923"/>
              <a:ext cx="155272" cy="47974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4" name="正方形/長方形 33">
              <a:extLst>
                <a:ext uri="{FF2B5EF4-FFF2-40B4-BE49-F238E27FC236}">
                  <a16:creationId xmlns:a16="http://schemas.microsoft.com/office/drawing/2014/main" id="{90B68A21-FEA5-445B-B2F1-B40F2F1ACB11}"/>
                </a:ext>
              </a:extLst>
            </p:cNvPr>
            <p:cNvSpPr/>
            <p:nvPr/>
          </p:nvSpPr>
          <p:spPr>
            <a:xfrm>
              <a:off x="2968631" y="1940798"/>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sp>
          <p:nvSpPr>
            <p:cNvPr id="37" name="矢印: 下 36">
              <a:extLst>
                <a:ext uri="{FF2B5EF4-FFF2-40B4-BE49-F238E27FC236}">
                  <a16:creationId xmlns:a16="http://schemas.microsoft.com/office/drawing/2014/main" id="{927DFDBB-9F36-461F-96F7-FE162C79778A}"/>
                </a:ext>
              </a:extLst>
            </p:cNvPr>
            <p:cNvSpPr/>
            <p:nvPr/>
          </p:nvSpPr>
          <p:spPr>
            <a:xfrm>
              <a:off x="6197391" y="1873572"/>
              <a:ext cx="144666" cy="54237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8" name="正方形/長方形 37">
              <a:extLst>
                <a:ext uri="{FF2B5EF4-FFF2-40B4-BE49-F238E27FC236}">
                  <a16:creationId xmlns:a16="http://schemas.microsoft.com/office/drawing/2014/main" id="{6A30091E-79B8-468E-876F-6DE1AB74C2D9}"/>
                </a:ext>
              </a:extLst>
            </p:cNvPr>
            <p:cNvSpPr/>
            <p:nvPr/>
          </p:nvSpPr>
          <p:spPr>
            <a:xfrm>
              <a:off x="5982341" y="1915778"/>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cxnSp>
          <p:nvCxnSpPr>
            <p:cNvPr id="6" name="直線コネクタ 5">
              <a:extLst>
                <a:ext uri="{FF2B5EF4-FFF2-40B4-BE49-F238E27FC236}">
                  <a16:creationId xmlns:a16="http://schemas.microsoft.com/office/drawing/2014/main" id="{CB964D78-32CA-42D0-9911-AF1AC86DEC9C}"/>
                </a:ext>
              </a:extLst>
            </p:cNvPr>
            <p:cNvCxnSpPr>
              <a:cxnSpLocks/>
            </p:cNvCxnSpPr>
            <p:nvPr/>
          </p:nvCxnSpPr>
          <p:spPr>
            <a:xfrm>
              <a:off x="1843720" y="1949663"/>
              <a:ext cx="153956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2E5626A-11FB-41A2-901D-C6D7B43AFDE3}"/>
                </a:ext>
              </a:extLst>
            </p:cNvPr>
            <p:cNvCxnSpPr>
              <a:cxnSpLocks/>
            </p:cNvCxnSpPr>
            <p:nvPr/>
          </p:nvCxnSpPr>
          <p:spPr>
            <a:xfrm flipV="1">
              <a:off x="4880096" y="1873572"/>
              <a:ext cx="154076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AABD7A7C-5A58-4BBF-A4FA-E51BF99E6E57}"/>
                </a:ext>
              </a:extLst>
            </p:cNvPr>
            <p:cNvSpPr/>
            <p:nvPr/>
          </p:nvSpPr>
          <p:spPr>
            <a:xfrm>
              <a:off x="3605527" y="2867481"/>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sp>
          <p:nvSpPr>
            <p:cNvPr id="40" name="正方形/長方形 39">
              <a:extLst>
                <a:ext uri="{FF2B5EF4-FFF2-40B4-BE49-F238E27FC236}">
                  <a16:creationId xmlns:a16="http://schemas.microsoft.com/office/drawing/2014/main" id="{D523D2B8-F05C-4471-89CB-0FBF1FBE57BE}"/>
                </a:ext>
              </a:extLst>
            </p:cNvPr>
            <p:cNvSpPr/>
            <p:nvPr/>
          </p:nvSpPr>
          <p:spPr>
            <a:xfrm>
              <a:off x="6601284" y="2862407"/>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cxnSp>
          <p:nvCxnSpPr>
            <p:cNvPr id="46" name="直線コネクタ 45">
              <a:extLst>
                <a:ext uri="{FF2B5EF4-FFF2-40B4-BE49-F238E27FC236}">
                  <a16:creationId xmlns:a16="http://schemas.microsoft.com/office/drawing/2014/main" id="{795917AC-38D9-4916-A2C2-D37D6A2DCF55}"/>
                </a:ext>
              </a:extLst>
            </p:cNvPr>
            <p:cNvCxnSpPr>
              <a:cxnSpLocks/>
            </p:cNvCxnSpPr>
            <p:nvPr/>
          </p:nvCxnSpPr>
          <p:spPr>
            <a:xfrm>
              <a:off x="3178360" y="2490193"/>
              <a:ext cx="686932"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15" name="矢印: 上下 14">
              <a:extLst>
                <a:ext uri="{FF2B5EF4-FFF2-40B4-BE49-F238E27FC236}">
                  <a16:creationId xmlns:a16="http://schemas.microsoft.com/office/drawing/2014/main" id="{EF74CC31-D129-42FF-B7AA-11073A4CE807}"/>
                </a:ext>
              </a:extLst>
            </p:cNvPr>
            <p:cNvSpPr/>
            <p:nvPr/>
          </p:nvSpPr>
          <p:spPr>
            <a:xfrm>
              <a:off x="3656674" y="2274853"/>
              <a:ext cx="113207" cy="215338"/>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48" name="直線コネクタ 47">
              <a:extLst>
                <a:ext uri="{FF2B5EF4-FFF2-40B4-BE49-F238E27FC236}">
                  <a16:creationId xmlns:a16="http://schemas.microsoft.com/office/drawing/2014/main" id="{12C0E3FC-ADAF-4985-B60E-ABCDA64B59A2}"/>
                </a:ext>
              </a:extLst>
            </p:cNvPr>
            <p:cNvCxnSpPr>
              <a:cxnSpLocks/>
            </p:cNvCxnSpPr>
            <p:nvPr/>
          </p:nvCxnSpPr>
          <p:spPr>
            <a:xfrm>
              <a:off x="6213602" y="2419374"/>
              <a:ext cx="561375" cy="4997"/>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49" name="矢印: 上下 48">
              <a:extLst>
                <a:ext uri="{FF2B5EF4-FFF2-40B4-BE49-F238E27FC236}">
                  <a16:creationId xmlns:a16="http://schemas.microsoft.com/office/drawing/2014/main" id="{F7F943B9-58FF-4914-8607-BA201103C3D0}"/>
                </a:ext>
              </a:extLst>
            </p:cNvPr>
            <p:cNvSpPr/>
            <p:nvPr/>
          </p:nvSpPr>
          <p:spPr>
            <a:xfrm>
              <a:off x="6680105" y="1789650"/>
              <a:ext cx="101712" cy="644412"/>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53" name="矢印: 上下 52">
              <a:extLst>
                <a:ext uri="{FF2B5EF4-FFF2-40B4-BE49-F238E27FC236}">
                  <a16:creationId xmlns:a16="http://schemas.microsoft.com/office/drawing/2014/main" id="{0F29AB0D-8941-4021-81B2-7CAAB32661A9}"/>
                </a:ext>
              </a:extLst>
            </p:cNvPr>
            <p:cNvSpPr/>
            <p:nvPr/>
          </p:nvSpPr>
          <p:spPr>
            <a:xfrm>
              <a:off x="4344099" y="2264945"/>
              <a:ext cx="100205" cy="821928"/>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54" name="矢印: 上下 53">
              <a:extLst>
                <a:ext uri="{FF2B5EF4-FFF2-40B4-BE49-F238E27FC236}">
                  <a16:creationId xmlns:a16="http://schemas.microsoft.com/office/drawing/2014/main" id="{0A8BC01B-9B80-4E85-9680-8C7ACAAC2EBA}"/>
                </a:ext>
              </a:extLst>
            </p:cNvPr>
            <p:cNvSpPr/>
            <p:nvPr/>
          </p:nvSpPr>
          <p:spPr>
            <a:xfrm>
              <a:off x="7326801" y="1808075"/>
              <a:ext cx="141989" cy="1287202"/>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64" name="正方形/長方形 63">
              <a:extLst>
                <a:ext uri="{FF2B5EF4-FFF2-40B4-BE49-F238E27FC236}">
                  <a16:creationId xmlns:a16="http://schemas.microsoft.com/office/drawing/2014/main" id="{C5698CCA-70DF-467E-8239-1C99995869A3}"/>
                </a:ext>
              </a:extLst>
            </p:cNvPr>
            <p:cNvSpPr/>
            <p:nvPr/>
          </p:nvSpPr>
          <p:spPr>
            <a:xfrm>
              <a:off x="5821270" y="3802956"/>
              <a:ext cx="514885" cy="291170"/>
            </a:xfrm>
            <a:prstGeom prst="rect">
              <a:avLst/>
            </a:prstGeom>
          </p:spPr>
          <p:txBody>
            <a:bodyPr wrap="none">
              <a:spAutoFit/>
            </a:bodyPr>
            <a:lstStyle/>
            <a:p>
              <a:r>
                <a:rPr lang="ja-JP" altLang="en-US" sz="1292" b="1" dirty="0">
                  <a:highlight>
                    <a:srgbClr val="FFFF00"/>
                  </a:highlight>
                  <a:latin typeface="ＭＳＰゴシック"/>
                </a:rPr>
                <a:t>合計</a:t>
              </a:r>
              <a:endParaRPr lang="ja-JP" altLang="en-US" sz="1292" dirty="0">
                <a:highlight>
                  <a:srgbClr val="FFFF00"/>
                </a:highlight>
              </a:endParaRPr>
            </a:p>
          </p:txBody>
        </p:sp>
        <p:sp>
          <p:nvSpPr>
            <p:cNvPr id="65" name="正方形/長方形 64">
              <a:extLst>
                <a:ext uri="{FF2B5EF4-FFF2-40B4-BE49-F238E27FC236}">
                  <a16:creationId xmlns:a16="http://schemas.microsoft.com/office/drawing/2014/main" id="{2CA9EF04-E54F-488C-97B9-1F905F5899CB}"/>
                </a:ext>
              </a:extLst>
            </p:cNvPr>
            <p:cNvSpPr/>
            <p:nvPr/>
          </p:nvSpPr>
          <p:spPr>
            <a:xfrm>
              <a:off x="4394152" y="3809016"/>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67" name="矢印: 下 66">
              <a:extLst>
                <a:ext uri="{FF2B5EF4-FFF2-40B4-BE49-F238E27FC236}">
                  <a16:creationId xmlns:a16="http://schemas.microsoft.com/office/drawing/2014/main" id="{2124EE37-C5EE-4AC9-A1DF-5A21BB57AD1F}"/>
                </a:ext>
              </a:extLst>
            </p:cNvPr>
            <p:cNvSpPr/>
            <p:nvPr/>
          </p:nvSpPr>
          <p:spPr>
            <a:xfrm>
              <a:off x="6263049" y="4171641"/>
              <a:ext cx="157807" cy="62854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68" name="正方形/長方形 67">
              <a:extLst>
                <a:ext uri="{FF2B5EF4-FFF2-40B4-BE49-F238E27FC236}">
                  <a16:creationId xmlns:a16="http://schemas.microsoft.com/office/drawing/2014/main" id="{4071DDF5-13AD-4FF9-91A5-56FB7757BAC9}"/>
                </a:ext>
              </a:extLst>
            </p:cNvPr>
            <p:cNvSpPr/>
            <p:nvPr/>
          </p:nvSpPr>
          <p:spPr>
            <a:xfrm>
              <a:off x="6088143" y="4198630"/>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cxnSp>
          <p:nvCxnSpPr>
            <p:cNvPr id="69" name="直線コネクタ 68">
              <a:extLst>
                <a:ext uri="{FF2B5EF4-FFF2-40B4-BE49-F238E27FC236}">
                  <a16:creationId xmlns:a16="http://schemas.microsoft.com/office/drawing/2014/main" id="{94D8DB57-CDF2-4E1A-939C-3E4F27A4A0F5}"/>
                </a:ext>
              </a:extLst>
            </p:cNvPr>
            <p:cNvCxnSpPr>
              <a:cxnSpLocks/>
            </p:cNvCxnSpPr>
            <p:nvPr/>
          </p:nvCxnSpPr>
          <p:spPr>
            <a:xfrm>
              <a:off x="4947998" y="4176314"/>
              <a:ext cx="154800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3C54244B-62A3-4B8C-9367-0AB28219FA03}"/>
                </a:ext>
              </a:extLst>
            </p:cNvPr>
            <p:cNvSpPr/>
            <p:nvPr/>
          </p:nvSpPr>
          <p:spPr>
            <a:xfrm>
              <a:off x="6609536" y="5272180"/>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cxnSp>
          <p:nvCxnSpPr>
            <p:cNvPr id="72" name="直線コネクタ 71">
              <a:extLst>
                <a:ext uri="{FF2B5EF4-FFF2-40B4-BE49-F238E27FC236}">
                  <a16:creationId xmlns:a16="http://schemas.microsoft.com/office/drawing/2014/main" id="{176DDD66-0D98-47BF-B51B-A22FF5BE68F0}"/>
                </a:ext>
              </a:extLst>
            </p:cNvPr>
            <p:cNvCxnSpPr>
              <a:cxnSpLocks/>
            </p:cNvCxnSpPr>
            <p:nvPr/>
          </p:nvCxnSpPr>
          <p:spPr>
            <a:xfrm>
              <a:off x="6240545" y="4818886"/>
              <a:ext cx="686932"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73" name="矢印: 上下 72">
              <a:extLst>
                <a:ext uri="{FF2B5EF4-FFF2-40B4-BE49-F238E27FC236}">
                  <a16:creationId xmlns:a16="http://schemas.microsoft.com/office/drawing/2014/main" id="{FA065311-D65D-4C05-9C20-727EE933E8A7}"/>
                </a:ext>
              </a:extLst>
            </p:cNvPr>
            <p:cNvSpPr/>
            <p:nvPr/>
          </p:nvSpPr>
          <p:spPr>
            <a:xfrm>
              <a:off x="6732566" y="4335919"/>
              <a:ext cx="113148" cy="482968"/>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74" name="矢印: 上下 73">
              <a:extLst>
                <a:ext uri="{FF2B5EF4-FFF2-40B4-BE49-F238E27FC236}">
                  <a16:creationId xmlns:a16="http://schemas.microsoft.com/office/drawing/2014/main" id="{BC5E36B1-272E-480C-9C01-766621F18529}"/>
                </a:ext>
              </a:extLst>
            </p:cNvPr>
            <p:cNvSpPr/>
            <p:nvPr/>
          </p:nvSpPr>
          <p:spPr>
            <a:xfrm>
              <a:off x="7360824" y="4455705"/>
              <a:ext cx="130168" cy="1074882"/>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7" name="正方形/長方形 46">
              <a:extLst>
                <a:ext uri="{FF2B5EF4-FFF2-40B4-BE49-F238E27FC236}">
                  <a16:creationId xmlns:a16="http://schemas.microsoft.com/office/drawing/2014/main" id="{FE33536A-5DC6-420C-958E-2B2CD3E56615}"/>
                </a:ext>
              </a:extLst>
            </p:cNvPr>
            <p:cNvSpPr/>
            <p:nvPr/>
          </p:nvSpPr>
          <p:spPr>
            <a:xfrm>
              <a:off x="3656674" y="2234502"/>
              <a:ext cx="413203" cy="262829"/>
            </a:xfrm>
            <a:prstGeom prst="rect">
              <a:avLst/>
            </a:prstGeom>
          </p:spPr>
          <p:txBody>
            <a:bodyPr wrap="square">
              <a:spAutoFit/>
            </a:bodyPr>
            <a:lstStyle/>
            <a:p>
              <a:r>
                <a:rPr lang="en-US" altLang="ja-JP" sz="1108" b="1" dirty="0">
                  <a:solidFill>
                    <a:srgbClr val="FF66FF"/>
                  </a:solidFill>
                  <a:latin typeface="ＭＳＰゴシック"/>
                </a:rPr>
                <a:t>47</a:t>
              </a:r>
              <a:endParaRPr lang="ja-JP" altLang="en-US" sz="1108" dirty="0">
                <a:solidFill>
                  <a:srgbClr val="FF66FF"/>
                </a:solidFill>
              </a:endParaRPr>
            </a:p>
          </p:txBody>
        </p:sp>
        <p:sp>
          <p:nvSpPr>
            <p:cNvPr id="52" name="正方形/長方形 51">
              <a:extLst>
                <a:ext uri="{FF2B5EF4-FFF2-40B4-BE49-F238E27FC236}">
                  <a16:creationId xmlns:a16="http://schemas.microsoft.com/office/drawing/2014/main" id="{70E11940-C3A1-4244-9BE7-88A2E8765FBE}"/>
                </a:ext>
              </a:extLst>
            </p:cNvPr>
            <p:cNvSpPr/>
            <p:nvPr/>
          </p:nvSpPr>
          <p:spPr>
            <a:xfrm>
              <a:off x="6686880" y="2004691"/>
              <a:ext cx="401072" cy="262829"/>
            </a:xfrm>
            <a:prstGeom prst="rect">
              <a:avLst/>
            </a:prstGeom>
          </p:spPr>
          <p:txBody>
            <a:bodyPr wrap="none">
              <a:spAutoFit/>
            </a:bodyPr>
            <a:lstStyle/>
            <a:p>
              <a:r>
                <a:rPr lang="en-US" altLang="ja-JP" sz="1108" b="1" dirty="0">
                  <a:solidFill>
                    <a:srgbClr val="FF66FF"/>
                  </a:solidFill>
                  <a:latin typeface="ＭＳＰゴシック"/>
                </a:rPr>
                <a:t>297</a:t>
              </a:r>
              <a:endParaRPr lang="ja-JP" altLang="en-US" sz="1108" dirty="0">
                <a:solidFill>
                  <a:srgbClr val="FF66FF"/>
                </a:solidFill>
              </a:endParaRPr>
            </a:p>
          </p:txBody>
        </p:sp>
        <p:sp>
          <p:nvSpPr>
            <p:cNvPr id="56" name="正方形/長方形 55">
              <a:extLst>
                <a:ext uri="{FF2B5EF4-FFF2-40B4-BE49-F238E27FC236}">
                  <a16:creationId xmlns:a16="http://schemas.microsoft.com/office/drawing/2014/main" id="{786A76C8-EE75-4D2E-8EBC-E8DA2CFA3FF2}"/>
                </a:ext>
              </a:extLst>
            </p:cNvPr>
            <p:cNvSpPr/>
            <p:nvPr/>
          </p:nvSpPr>
          <p:spPr>
            <a:xfrm>
              <a:off x="4217953" y="2064125"/>
              <a:ext cx="367408" cy="262829"/>
            </a:xfrm>
            <a:prstGeom prst="rect">
              <a:avLst/>
            </a:prstGeom>
          </p:spPr>
          <p:txBody>
            <a:bodyPr wrap="none">
              <a:spAutoFit/>
            </a:bodyPr>
            <a:lstStyle/>
            <a:p>
              <a:r>
                <a:rPr lang="en-US" altLang="ja-JP" sz="1108" b="1" dirty="0">
                  <a:solidFill>
                    <a:srgbClr val="FF66FF"/>
                  </a:solidFill>
                  <a:latin typeface="ＭＳＰゴシック"/>
                </a:rPr>
                <a:t>171</a:t>
              </a:r>
              <a:endParaRPr lang="ja-JP" altLang="en-US" sz="1108" dirty="0">
                <a:solidFill>
                  <a:srgbClr val="FF66FF"/>
                </a:solidFill>
              </a:endParaRPr>
            </a:p>
          </p:txBody>
        </p:sp>
        <p:sp>
          <p:nvSpPr>
            <p:cNvPr id="57" name="正方形/長方形 56">
              <a:extLst>
                <a:ext uri="{FF2B5EF4-FFF2-40B4-BE49-F238E27FC236}">
                  <a16:creationId xmlns:a16="http://schemas.microsoft.com/office/drawing/2014/main" id="{FFCA1205-C91F-401F-BF8C-2AF8F219436D}"/>
                </a:ext>
              </a:extLst>
            </p:cNvPr>
            <p:cNvSpPr/>
            <p:nvPr/>
          </p:nvSpPr>
          <p:spPr>
            <a:xfrm>
              <a:off x="7235250" y="1619365"/>
              <a:ext cx="393056" cy="262829"/>
            </a:xfrm>
            <a:prstGeom prst="rect">
              <a:avLst/>
            </a:prstGeom>
          </p:spPr>
          <p:txBody>
            <a:bodyPr wrap="none">
              <a:spAutoFit/>
            </a:bodyPr>
            <a:lstStyle/>
            <a:p>
              <a:r>
                <a:rPr lang="en-US" altLang="ja-JP" sz="1108" b="1" dirty="0">
                  <a:solidFill>
                    <a:srgbClr val="FF66FF"/>
                  </a:solidFill>
                  <a:latin typeface="ＭＳＰゴシック"/>
                </a:rPr>
                <a:t>615</a:t>
              </a:r>
              <a:endParaRPr lang="ja-JP" altLang="en-US" sz="1108" dirty="0">
                <a:solidFill>
                  <a:srgbClr val="FF66FF"/>
                </a:solidFill>
              </a:endParaRPr>
            </a:p>
          </p:txBody>
        </p:sp>
        <p:sp>
          <p:nvSpPr>
            <p:cNvPr id="60" name="正方形/長方形 59">
              <a:extLst>
                <a:ext uri="{FF2B5EF4-FFF2-40B4-BE49-F238E27FC236}">
                  <a16:creationId xmlns:a16="http://schemas.microsoft.com/office/drawing/2014/main" id="{CA36C428-4AF6-43AE-B163-A959D3AAEF22}"/>
                </a:ext>
              </a:extLst>
            </p:cNvPr>
            <p:cNvSpPr/>
            <p:nvPr/>
          </p:nvSpPr>
          <p:spPr>
            <a:xfrm>
              <a:off x="6755239" y="4445988"/>
              <a:ext cx="401072" cy="262829"/>
            </a:xfrm>
            <a:prstGeom prst="rect">
              <a:avLst/>
            </a:prstGeom>
          </p:spPr>
          <p:txBody>
            <a:bodyPr wrap="none">
              <a:spAutoFit/>
            </a:bodyPr>
            <a:lstStyle/>
            <a:p>
              <a:r>
                <a:rPr lang="en-US" altLang="ja-JP" sz="1108" b="1" dirty="0">
                  <a:solidFill>
                    <a:srgbClr val="FF66FF"/>
                  </a:solidFill>
                  <a:latin typeface="ＭＳＰゴシック"/>
                </a:rPr>
                <a:t>811</a:t>
              </a:r>
              <a:endParaRPr lang="ja-JP" altLang="en-US" sz="1108" dirty="0">
                <a:solidFill>
                  <a:srgbClr val="FF66FF"/>
                </a:solidFill>
              </a:endParaRPr>
            </a:p>
          </p:txBody>
        </p:sp>
        <p:sp>
          <p:nvSpPr>
            <p:cNvPr id="61" name="正方形/長方形 60">
              <a:extLst>
                <a:ext uri="{FF2B5EF4-FFF2-40B4-BE49-F238E27FC236}">
                  <a16:creationId xmlns:a16="http://schemas.microsoft.com/office/drawing/2014/main" id="{EEDE65A9-78BD-4303-8349-DBD27AAFA5F7}"/>
                </a:ext>
              </a:extLst>
            </p:cNvPr>
            <p:cNvSpPr/>
            <p:nvPr/>
          </p:nvSpPr>
          <p:spPr>
            <a:xfrm>
              <a:off x="7388901" y="4866704"/>
              <a:ext cx="510076" cy="262829"/>
            </a:xfrm>
            <a:prstGeom prst="rect">
              <a:avLst/>
            </a:prstGeom>
          </p:spPr>
          <p:txBody>
            <a:bodyPr wrap="none">
              <a:spAutoFit/>
            </a:bodyPr>
            <a:lstStyle/>
            <a:p>
              <a:r>
                <a:rPr lang="en-US" altLang="ja-JP" sz="1108" b="1" dirty="0">
                  <a:solidFill>
                    <a:srgbClr val="FF66FF"/>
                  </a:solidFill>
                  <a:latin typeface="ＭＳＰゴシック"/>
                </a:rPr>
                <a:t>1,883</a:t>
              </a:r>
              <a:endParaRPr lang="ja-JP" altLang="en-US" sz="1108" dirty="0">
                <a:solidFill>
                  <a:srgbClr val="FF66FF"/>
                </a:solidFill>
              </a:endParaRPr>
            </a:p>
          </p:txBody>
        </p:sp>
        <p:pic>
          <p:nvPicPr>
            <p:cNvPr id="66" name="図 65">
              <a:extLst>
                <a:ext uri="{FF2B5EF4-FFF2-40B4-BE49-F238E27FC236}">
                  <a16:creationId xmlns:a16="http://schemas.microsoft.com/office/drawing/2014/main" id="{06C9548E-3CA1-4347-B28B-F44529FDF167}"/>
                </a:ext>
              </a:extLst>
            </p:cNvPr>
            <p:cNvPicPr>
              <a:picLocks noChangeAspect="1"/>
            </p:cNvPicPr>
            <p:nvPr/>
          </p:nvPicPr>
          <p:blipFill rotWithShape="1">
            <a:blip r:embed="rId4"/>
            <a:srcRect l="65452"/>
            <a:stretch/>
          </p:blipFill>
          <p:spPr>
            <a:xfrm>
              <a:off x="1334001" y="3941219"/>
              <a:ext cx="3159082" cy="2277638"/>
            </a:xfrm>
            <a:prstGeom prst="rect">
              <a:avLst/>
            </a:prstGeom>
          </p:spPr>
        </p:pic>
        <p:sp>
          <p:nvSpPr>
            <p:cNvPr id="76" name="正方形/長方形 75">
              <a:extLst>
                <a:ext uri="{FF2B5EF4-FFF2-40B4-BE49-F238E27FC236}">
                  <a16:creationId xmlns:a16="http://schemas.microsoft.com/office/drawing/2014/main" id="{CF166DD8-C411-4636-B4FD-A229D6DF8EE1}"/>
                </a:ext>
              </a:extLst>
            </p:cNvPr>
            <p:cNvSpPr/>
            <p:nvPr/>
          </p:nvSpPr>
          <p:spPr>
            <a:xfrm>
              <a:off x="2309604" y="3728497"/>
              <a:ext cx="1175322" cy="291170"/>
            </a:xfrm>
            <a:prstGeom prst="rect">
              <a:avLst/>
            </a:prstGeom>
          </p:spPr>
          <p:txBody>
            <a:bodyPr wrap="none">
              <a:spAutoFit/>
            </a:bodyPr>
            <a:lstStyle/>
            <a:p>
              <a:r>
                <a:rPr lang="ja-JP" altLang="en-US" sz="1292" b="1" dirty="0">
                  <a:highlight>
                    <a:srgbClr val="FFFF00"/>
                  </a:highlight>
                  <a:latin typeface="ＭＳＰゴシック"/>
                </a:rPr>
                <a:t>ターミナル外</a:t>
              </a:r>
              <a:endParaRPr lang="ja-JP" altLang="en-US" sz="1292" dirty="0">
                <a:highlight>
                  <a:srgbClr val="FFFF00"/>
                </a:highlight>
              </a:endParaRPr>
            </a:p>
          </p:txBody>
        </p:sp>
        <p:sp>
          <p:nvSpPr>
            <p:cNvPr id="79" name="正方形/長方形 78">
              <a:extLst>
                <a:ext uri="{FF2B5EF4-FFF2-40B4-BE49-F238E27FC236}">
                  <a16:creationId xmlns:a16="http://schemas.microsoft.com/office/drawing/2014/main" id="{5FE410FD-C737-4AFE-BFA3-7CE8EC876DAE}"/>
                </a:ext>
              </a:extLst>
            </p:cNvPr>
            <p:cNvSpPr/>
            <p:nvPr/>
          </p:nvSpPr>
          <p:spPr>
            <a:xfrm>
              <a:off x="1130397" y="3778178"/>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84" name="矢印: 下 83">
              <a:extLst>
                <a:ext uri="{FF2B5EF4-FFF2-40B4-BE49-F238E27FC236}">
                  <a16:creationId xmlns:a16="http://schemas.microsoft.com/office/drawing/2014/main" id="{EE86E532-4816-40E9-BEFC-CD28D30770A5}"/>
                </a:ext>
              </a:extLst>
            </p:cNvPr>
            <p:cNvSpPr/>
            <p:nvPr/>
          </p:nvSpPr>
          <p:spPr>
            <a:xfrm>
              <a:off x="3143399" y="4074505"/>
              <a:ext cx="137275" cy="66557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5" name="正方形/長方形 84">
              <a:extLst>
                <a:ext uri="{FF2B5EF4-FFF2-40B4-BE49-F238E27FC236}">
                  <a16:creationId xmlns:a16="http://schemas.microsoft.com/office/drawing/2014/main" id="{6AD6DDC2-8767-4CC2-A90F-F63225140AAC}"/>
                </a:ext>
              </a:extLst>
            </p:cNvPr>
            <p:cNvSpPr/>
            <p:nvPr/>
          </p:nvSpPr>
          <p:spPr>
            <a:xfrm>
              <a:off x="2961079" y="4137361"/>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cxnSp>
          <p:nvCxnSpPr>
            <p:cNvPr id="88" name="直線コネクタ 87">
              <a:extLst>
                <a:ext uri="{FF2B5EF4-FFF2-40B4-BE49-F238E27FC236}">
                  <a16:creationId xmlns:a16="http://schemas.microsoft.com/office/drawing/2014/main" id="{100DCB9F-52F2-4370-A039-B04357A355E4}"/>
                </a:ext>
              </a:extLst>
            </p:cNvPr>
            <p:cNvCxnSpPr>
              <a:cxnSpLocks/>
            </p:cNvCxnSpPr>
            <p:nvPr/>
          </p:nvCxnSpPr>
          <p:spPr>
            <a:xfrm>
              <a:off x="1804800" y="4083243"/>
              <a:ext cx="154800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91" name="正方形/長方形 90">
              <a:extLst>
                <a:ext uri="{FF2B5EF4-FFF2-40B4-BE49-F238E27FC236}">
                  <a16:creationId xmlns:a16="http://schemas.microsoft.com/office/drawing/2014/main" id="{DB564022-3035-4246-AA34-506156D49E8B}"/>
                </a:ext>
              </a:extLst>
            </p:cNvPr>
            <p:cNvSpPr/>
            <p:nvPr/>
          </p:nvSpPr>
          <p:spPr>
            <a:xfrm>
              <a:off x="3572779" y="5313946"/>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cxnSp>
          <p:nvCxnSpPr>
            <p:cNvPr id="96" name="直線コネクタ 95">
              <a:extLst>
                <a:ext uri="{FF2B5EF4-FFF2-40B4-BE49-F238E27FC236}">
                  <a16:creationId xmlns:a16="http://schemas.microsoft.com/office/drawing/2014/main" id="{A5A103C3-2648-41F8-AFC0-9A5174D9C789}"/>
                </a:ext>
              </a:extLst>
            </p:cNvPr>
            <p:cNvCxnSpPr>
              <a:cxnSpLocks/>
            </p:cNvCxnSpPr>
            <p:nvPr/>
          </p:nvCxnSpPr>
          <p:spPr>
            <a:xfrm>
              <a:off x="3141325" y="4763890"/>
              <a:ext cx="737730"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97" name="矢印: 上下 96">
              <a:extLst>
                <a:ext uri="{FF2B5EF4-FFF2-40B4-BE49-F238E27FC236}">
                  <a16:creationId xmlns:a16="http://schemas.microsoft.com/office/drawing/2014/main" id="{7B999AC3-78B6-4BC3-A804-4B7BC002A2F6}"/>
                </a:ext>
              </a:extLst>
            </p:cNvPr>
            <p:cNvSpPr/>
            <p:nvPr/>
          </p:nvSpPr>
          <p:spPr>
            <a:xfrm>
              <a:off x="3632075" y="4319284"/>
              <a:ext cx="158380" cy="458161"/>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00" name="矢印: 上下 99">
              <a:extLst>
                <a:ext uri="{FF2B5EF4-FFF2-40B4-BE49-F238E27FC236}">
                  <a16:creationId xmlns:a16="http://schemas.microsoft.com/office/drawing/2014/main" id="{FEB270A1-D219-48A1-9DA6-7EE4B228D604}"/>
                </a:ext>
              </a:extLst>
            </p:cNvPr>
            <p:cNvSpPr/>
            <p:nvPr/>
          </p:nvSpPr>
          <p:spPr>
            <a:xfrm>
              <a:off x="4278060" y="4516606"/>
              <a:ext cx="158381" cy="1027896"/>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05" name="正方形/長方形 104">
              <a:extLst>
                <a:ext uri="{FF2B5EF4-FFF2-40B4-BE49-F238E27FC236}">
                  <a16:creationId xmlns:a16="http://schemas.microsoft.com/office/drawing/2014/main" id="{93A825EB-0E45-471C-AB4F-5BCB4743917F}"/>
                </a:ext>
              </a:extLst>
            </p:cNvPr>
            <p:cNvSpPr/>
            <p:nvPr/>
          </p:nvSpPr>
          <p:spPr>
            <a:xfrm>
              <a:off x="3685067" y="4441871"/>
              <a:ext cx="401072" cy="262829"/>
            </a:xfrm>
            <a:prstGeom prst="rect">
              <a:avLst/>
            </a:prstGeom>
          </p:spPr>
          <p:txBody>
            <a:bodyPr wrap="none">
              <a:spAutoFit/>
            </a:bodyPr>
            <a:lstStyle/>
            <a:p>
              <a:r>
                <a:rPr lang="en-US" altLang="ja-JP" sz="1108" b="1" dirty="0">
                  <a:solidFill>
                    <a:srgbClr val="FF66FF"/>
                  </a:solidFill>
                  <a:latin typeface="ＭＳＰゴシック"/>
                </a:rPr>
                <a:t>468</a:t>
              </a:r>
              <a:endParaRPr lang="ja-JP" altLang="en-US" sz="1108" dirty="0">
                <a:solidFill>
                  <a:srgbClr val="FF66FF"/>
                </a:solidFill>
              </a:endParaRPr>
            </a:p>
          </p:txBody>
        </p:sp>
        <p:sp>
          <p:nvSpPr>
            <p:cNvPr id="106" name="正方形/長方形 105">
              <a:extLst>
                <a:ext uri="{FF2B5EF4-FFF2-40B4-BE49-F238E27FC236}">
                  <a16:creationId xmlns:a16="http://schemas.microsoft.com/office/drawing/2014/main" id="{5606B845-B619-4875-81F7-19CBDFEB9438}"/>
                </a:ext>
              </a:extLst>
            </p:cNvPr>
            <p:cNvSpPr/>
            <p:nvPr/>
          </p:nvSpPr>
          <p:spPr>
            <a:xfrm>
              <a:off x="4034954" y="4307241"/>
              <a:ext cx="502061" cy="262829"/>
            </a:xfrm>
            <a:prstGeom prst="rect">
              <a:avLst/>
            </a:prstGeom>
          </p:spPr>
          <p:txBody>
            <a:bodyPr wrap="none">
              <a:spAutoFit/>
            </a:bodyPr>
            <a:lstStyle/>
            <a:p>
              <a:r>
                <a:rPr lang="en-US" altLang="ja-JP" sz="1108" b="1" dirty="0">
                  <a:solidFill>
                    <a:srgbClr val="FF66FF"/>
                  </a:solidFill>
                  <a:latin typeface="ＭＳＰゴシック"/>
                </a:rPr>
                <a:t>1,096</a:t>
              </a:r>
              <a:endParaRPr lang="ja-JP" altLang="en-US" sz="1108" dirty="0">
                <a:solidFill>
                  <a:srgbClr val="FF66FF"/>
                </a:solidFill>
              </a:endParaRPr>
            </a:p>
          </p:txBody>
        </p:sp>
        <p:sp>
          <p:nvSpPr>
            <p:cNvPr id="107" name="角丸四角形 3">
              <a:extLst>
                <a:ext uri="{FF2B5EF4-FFF2-40B4-BE49-F238E27FC236}">
                  <a16:creationId xmlns:a16="http://schemas.microsoft.com/office/drawing/2014/main" id="{05A33B6E-BA80-4862-950B-F2A55B80EFCB}"/>
                </a:ext>
              </a:extLst>
            </p:cNvPr>
            <p:cNvSpPr/>
            <p:nvPr/>
          </p:nvSpPr>
          <p:spPr>
            <a:xfrm>
              <a:off x="4460211" y="3730424"/>
              <a:ext cx="3392723" cy="2416224"/>
            </a:xfrm>
            <a:prstGeom prst="roundRect">
              <a:avLst>
                <a:gd name="adj" fmla="val 527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8" name="正方形/長方形 107">
              <a:extLst>
                <a:ext uri="{FF2B5EF4-FFF2-40B4-BE49-F238E27FC236}">
                  <a16:creationId xmlns:a16="http://schemas.microsoft.com/office/drawing/2014/main" id="{DE7353EE-944C-4327-A164-9AE1B06123BB}"/>
                </a:ext>
              </a:extLst>
            </p:cNvPr>
            <p:cNvSpPr/>
            <p:nvPr/>
          </p:nvSpPr>
          <p:spPr>
            <a:xfrm>
              <a:off x="1720206" y="1705562"/>
              <a:ext cx="413203" cy="262829"/>
            </a:xfrm>
            <a:prstGeom prst="rect">
              <a:avLst/>
            </a:prstGeom>
          </p:spPr>
          <p:txBody>
            <a:bodyPr wrap="square">
              <a:spAutoFit/>
            </a:bodyPr>
            <a:lstStyle/>
            <a:p>
              <a:r>
                <a:rPr lang="en-US" altLang="ja-JP" sz="1108" b="1" dirty="0">
                  <a:latin typeface="ＭＳＰゴシック"/>
                </a:rPr>
                <a:t>232</a:t>
              </a:r>
              <a:endParaRPr lang="ja-JP" altLang="en-US" sz="1108" dirty="0"/>
            </a:p>
          </p:txBody>
        </p:sp>
        <p:sp>
          <p:nvSpPr>
            <p:cNvPr id="109" name="正方形/長方形 108">
              <a:extLst>
                <a:ext uri="{FF2B5EF4-FFF2-40B4-BE49-F238E27FC236}">
                  <a16:creationId xmlns:a16="http://schemas.microsoft.com/office/drawing/2014/main" id="{A4DDD893-A32A-4130-83E9-BC80DE9BF421}"/>
                </a:ext>
              </a:extLst>
            </p:cNvPr>
            <p:cNvSpPr/>
            <p:nvPr/>
          </p:nvSpPr>
          <p:spPr>
            <a:xfrm>
              <a:off x="3253302" y="2015593"/>
              <a:ext cx="413203" cy="262829"/>
            </a:xfrm>
            <a:prstGeom prst="rect">
              <a:avLst/>
            </a:prstGeom>
          </p:spPr>
          <p:txBody>
            <a:bodyPr wrap="square">
              <a:spAutoFit/>
            </a:bodyPr>
            <a:lstStyle/>
            <a:p>
              <a:r>
                <a:rPr lang="en-US" altLang="ja-JP" sz="1108" b="1" dirty="0">
                  <a:solidFill>
                    <a:srgbClr val="FF0000"/>
                  </a:solidFill>
                  <a:latin typeface="ＭＳＰゴシック"/>
                </a:rPr>
                <a:t>107</a:t>
              </a:r>
              <a:endParaRPr lang="ja-JP" altLang="en-US" sz="1108" dirty="0">
                <a:solidFill>
                  <a:srgbClr val="FF0000"/>
                </a:solidFill>
              </a:endParaRPr>
            </a:p>
          </p:txBody>
        </p:sp>
        <p:sp>
          <p:nvSpPr>
            <p:cNvPr id="110" name="正方形/長方形 109">
              <a:extLst>
                <a:ext uri="{FF2B5EF4-FFF2-40B4-BE49-F238E27FC236}">
                  <a16:creationId xmlns:a16="http://schemas.microsoft.com/office/drawing/2014/main" id="{546DCA5E-A63C-416B-BC95-2E39737F83B2}"/>
                </a:ext>
              </a:extLst>
            </p:cNvPr>
            <p:cNvSpPr/>
            <p:nvPr/>
          </p:nvSpPr>
          <p:spPr>
            <a:xfrm>
              <a:off x="6247513" y="2000726"/>
              <a:ext cx="413203" cy="262829"/>
            </a:xfrm>
            <a:prstGeom prst="rect">
              <a:avLst/>
            </a:prstGeom>
          </p:spPr>
          <p:txBody>
            <a:bodyPr wrap="square">
              <a:spAutoFit/>
            </a:bodyPr>
            <a:lstStyle/>
            <a:p>
              <a:r>
                <a:rPr lang="en-US" altLang="ja-JP" sz="1108" b="1" dirty="0">
                  <a:solidFill>
                    <a:srgbClr val="FF0000"/>
                  </a:solidFill>
                  <a:latin typeface="ＭＳＰゴシック"/>
                </a:rPr>
                <a:t>271</a:t>
              </a:r>
              <a:endParaRPr lang="ja-JP" altLang="en-US" sz="1108" dirty="0">
                <a:solidFill>
                  <a:srgbClr val="FF0000"/>
                </a:solidFill>
              </a:endParaRPr>
            </a:p>
          </p:txBody>
        </p:sp>
        <p:sp>
          <p:nvSpPr>
            <p:cNvPr id="111" name="正方形/長方形 110">
              <a:extLst>
                <a:ext uri="{FF2B5EF4-FFF2-40B4-BE49-F238E27FC236}">
                  <a16:creationId xmlns:a16="http://schemas.microsoft.com/office/drawing/2014/main" id="{176BBF8C-A074-4517-8001-13C0EFD03595}"/>
                </a:ext>
              </a:extLst>
            </p:cNvPr>
            <p:cNvSpPr/>
            <p:nvPr/>
          </p:nvSpPr>
          <p:spPr>
            <a:xfrm>
              <a:off x="3201240" y="4041604"/>
              <a:ext cx="413203" cy="262829"/>
            </a:xfrm>
            <a:prstGeom prst="rect">
              <a:avLst/>
            </a:prstGeom>
          </p:spPr>
          <p:txBody>
            <a:bodyPr wrap="square">
              <a:spAutoFit/>
            </a:bodyPr>
            <a:lstStyle/>
            <a:p>
              <a:r>
                <a:rPr lang="en-US" altLang="ja-JP" sz="1108" b="1" dirty="0">
                  <a:solidFill>
                    <a:srgbClr val="FF0000"/>
                  </a:solidFill>
                  <a:latin typeface="ＭＳＰゴシック"/>
                </a:rPr>
                <a:t>718</a:t>
              </a:r>
              <a:endParaRPr lang="ja-JP" altLang="en-US" sz="1108" dirty="0">
                <a:solidFill>
                  <a:srgbClr val="FF0000"/>
                </a:solidFill>
              </a:endParaRPr>
            </a:p>
          </p:txBody>
        </p:sp>
        <p:sp>
          <p:nvSpPr>
            <p:cNvPr id="112" name="正方形/長方形 111">
              <a:extLst>
                <a:ext uri="{FF2B5EF4-FFF2-40B4-BE49-F238E27FC236}">
                  <a16:creationId xmlns:a16="http://schemas.microsoft.com/office/drawing/2014/main" id="{8F767799-0460-4B3A-9241-094049B4EB91}"/>
                </a:ext>
              </a:extLst>
            </p:cNvPr>
            <p:cNvSpPr/>
            <p:nvPr/>
          </p:nvSpPr>
          <p:spPr>
            <a:xfrm>
              <a:off x="6332360" y="4119238"/>
              <a:ext cx="521843" cy="262829"/>
            </a:xfrm>
            <a:prstGeom prst="rect">
              <a:avLst/>
            </a:prstGeom>
          </p:spPr>
          <p:txBody>
            <a:bodyPr wrap="square">
              <a:spAutoFit/>
            </a:bodyPr>
            <a:lstStyle/>
            <a:p>
              <a:r>
                <a:rPr lang="en-US" altLang="ja-JP" sz="1108" b="1" dirty="0">
                  <a:solidFill>
                    <a:srgbClr val="FF0000"/>
                  </a:solidFill>
                  <a:latin typeface="ＭＳＰゴシック"/>
                </a:rPr>
                <a:t>1,096</a:t>
              </a:r>
              <a:endParaRPr lang="ja-JP" altLang="en-US" sz="1108" dirty="0">
                <a:solidFill>
                  <a:srgbClr val="FF0000"/>
                </a:solidFill>
              </a:endParaRPr>
            </a:p>
          </p:txBody>
        </p:sp>
        <p:sp>
          <p:nvSpPr>
            <p:cNvPr id="113" name="正方形/長方形 112">
              <a:extLst>
                <a:ext uri="{FF2B5EF4-FFF2-40B4-BE49-F238E27FC236}">
                  <a16:creationId xmlns:a16="http://schemas.microsoft.com/office/drawing/2014/main" id="{CE224AB1-B84B-4E32-AFE3-5F1B71AF22B2}"/>
                </a:ext>
              </a:extLst>
            </p:cNvPr>
            <p:cNvSpPr/>
            <p:nvPr/>
          </p:nvSpPr>
          <p:spPr>
            <a:xfrm>
              <a:off x="4747551" y="1652949"/>
              <a:ext cx="413203" cy="262829"/>
            </a:xfrm>
            <a:prstGeom prst="rect">
              <a:avLst/>
            </a:prstGeom>
          </p:spPr>
          <p:txBody>
            <a:bodyPr wrap="square">
              <a:spAutoFit/>
            </a:bodyPr>
            <a:lstStyle/>
            <a:p>
              <a:r>
                <a:rPr lang="en-US" altLang="ja-JP" sz="1108" b="1" dirty="0">
                  <a:latin typeface="ＭＳＰゴシック"/>
                </a:rPr>
                <a:t>590</a:t>
              </a:r>
              <a:endParaRPr lang="ja-JP" altLang="en-US" sz="1108" dirty="0"/>
            </a:p>
          </p:txBody>
        </p:sp>
        <p:sp>
          <p:nvSpPr>
            <p:cNvPr id="114" name="正方形/長方形 113">
              <a:extLst>
                <a:ext uri="{FF2B5EF4-FFF2-40B4-BE49-F238E27FC236}">
                  <a16:creationId xmlns:a16="http://schemas.microsoft.com/office/drawing/2014/main" id="{97BF0A34-2CDA-438D-854D-8E919182FAA4}"/>
                </a:ext>
              </a:extLst>
            </p:cNvPr>
            <p:cNvSpPr/>
            <p:nvPr/>
          </p:nvSpPr>
          <p:spPr>
            <a:xfrm>
              <a:off x="1678454" y="3891338"/>
              <a:ext cx="606269" cy="262829"/>
            </a:xfrm>
            <a:prstGeom prst="rect">
              <a:avLst/>
            </a:prstGeom>
          </p:spPr>
          <p:txBody>
            <a:bodyPr wrap="square">
              <a:spAutoFit/>
            </a:bodyPr>
            <a:lstStyle/>
            <a:p>
              <a:r>
                <a:rPr lang="en-US" altLang="ja-JP" sz="1108" b="1" dirty="0">
                  <a:latin typeface="ＭＳＰゴシック"/>
                </a:rPr>
                <a:t>1,561</a:t>
              </a:r>
              <a:endParaRPr lang="ja-JP" altLang="en-US" sz="1108" dirty="0"/>
            </a:p>
          </p:txBody>
        </p:sp>
        <p:sp>
          <p:nvSpPr>
            <p:cNvPr id="115" name="正方形/長方形 114">
              <a:extLst>
                <a:ext uri="{FF2B5EF4-FFF2-40B4-BE49-F238E27FC236}">
                  <a16:creationId xmlns:a16="http://schemas.microsoft.com/office/drawing/2014/main" id="{41F4120C-6BA1-498A-9226-63503396DED9}"/>
                </a:ext>
              </a:extLst>
            </p:cNvPr>
            <p:cNvSpPr/>
            <p:nvPr/>
          </p:nvSpPr>
          <p:spPr>
            <a:xfrm>
              <a:off x="4772996" y="3951828"/>
              <a:ext cx="606269" cy="262829"/>
            </a:xfrm>
            <a:prstGeom prst="rect">
              <a:avLst/>
            </a:prstGeom>
          </p:spPr>
          <p:txBody>
            <a:bodyPr wrap="square">
              <a:spAutoFit/>
            </a:bodyPr>
            <a:lstStyle/>
            <a:p>
              <a:r>
                <a:rPr lang="en-US" altLang="ja-JP" sz="1108" b="1" dirty="0">
                  <a:latin typeface="ＭＳＰゴシック"/>
                </a:rPr>
                <a:t>2,383</a:t>
              </a:r>
              <a:endParaRPr lang="ja-JP" altLang="en-US" sz="1108" dirty="0"/>
            </a:p>
          </p:txBody>
        </p:sp>
      </p:grpSp>
      <p:sp>
        <p:nvSpPr>
          <p:cNvPr id="70" name="スライド番号プレースホルダー 3">
            <a:extLst>
              <a:ext uri="{FF2B5EF4-FFF2-40B4-BE49-F238E27FC236}">
                <a16:creationId xmlns:a16="http://schemas.microsoft.com/office/drawing/2014/main" id="{F469F9B2-75B5-FD7B-3A55-B92610A6FF09}"/>
              </a:ext>
            </a:extLst>
          </p:cNvPr>
          <p:cNvSpPr>
            <a:spLocks noGrp="1"/>
          </p:cNvSpPr>
          <p:nvPr>
            <p:ph type="sldNum" sz="quarter" idx="11"/>
          </p:nvPr>
        </p:nvSpPr>
        <p:spPr>
          <a:xfrm>
            <a:off x="6968018" y="6356351"/>
            <a:ext cx="2057400" cy="365125"/>
          </a:xfrm>
        </p:spPr>
        <p:txBody>
          <a:bodyPr/>
          <a:lstStyle/>
          <a:p>
            <a:pPr algn="r"/>
            <a:fld id="{18EAE80E-A420-40D4-8E6A-F3B1068ED3F0}" type="slidenum">
              <a:rPr lang="ja-JP" altLang="en-US" smtClean="0">
                <a:solidFill>
                  <a:schemeClr val="tx1"/>
                </a:solidFill>
              </a:rPr>
              <a:pPr algn="r"/>
              <a:t>2</a:t>
            </a:fld>
            <a:endParaRPr lang="ja-JP" altLang="en-US" dirty="0">
              <a:solidFill>
                <a:schemeClr val="tx1"/>
              </a:solidFill>
            </a:endParaRPr>
          </a:p>
        </p:txBody>
      </p:sp>
    </p:spTree>
    <p:extLst>
      <p:ext uri="{BB962C8B-B14F-4D97-AF65-F5344CB8AC3E}">
        <p14:creationId xmlns:p14="http://schemas.microsoft.com/office/powerpoint/2010/main" val="952498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 y="969650"/>
            <a:ext cx="8972308"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53" name="タイトル 1"/>
          <p:cNvSpPr txBox="1">
            <a:spLocks/>
          </p:cNvSpPr>
          <p:nvPr/>
        </p:nvSpPr>
        <p:spPr bwMode="auto">
          <a:xfrm>
            <a:off x="1" y="558162"/>
            <a:ext cx="7496632"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846" b="1" dirty="0">
                <a:solidFill>
                  <a:srgbClr val="006699"/>
                </a:solidFill>
              </a:rPr>
              <a:t>温室効果ガス排出量の推計</a:t>
            </a:r>
            <a:endParaRPr lang="en-US" altLang="ja-JP" sz="1846" b="1" dirty="0">
              <a:solidFill>
                <a:srgbClr val="006699"/>
              </a:solidFill>
            </a:endParaRPr>
          </a:p>
          <a:p>
            <a:r>
              <a:rPr lang="ja-JP" altLang="en-US" sz="1846" b="1" dirty="0">
                <a:solidFill>
                  <a:srgbClr val="006699"/>
                </a:solidFill>
              </a:rPr>
              <a:t>温室効果ガスの削減目標及び削減計画</a:t>
            </a:r>
          </a:p>
          <a:p>
            <a:r>
              <a:rPr lang="ja-JP" altLang="en-US" sz="1846" b="1" dirty="0">
                <a:solidFill>
                  <a:srgbClr val="006699"/>
                </a:solidFill>
              </a:rPr>
              <a:t>　</a:t>
            </a:r>
          </a:p>
        </p:txBody>
      </p:sp>
      <p:sp>
        <p:nvSpPr>
          <p:cNvPr id="54" name="タイトル 1"/>
          <p:cNvSpPr txBox="1">
            <a:spLocks/>
          </p:cNvSpPr>
          <p:nvPr/>
        </p:nvSpPr>
        <p:spPr bwMode="auto">
          <a:xfrm>
            <a:off x="6844145" y="429652"/>
            <a:ext cx="2147454"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pPr algn="r"/>
            <a:r>
              <a:rPr lang="ja-JP" altLang="en-US" sz="2400" b="1" dirty="0">
                <a:solidFill>
                  <a:srgbClr val="006699"/>
                </a:solidFill>
              </a:rPr>
              <a:t>（堺泉北港）</a:t>
            </a:r>
          </a:p>
        </p:txBody>
      </p:sp>
      <p:grpSp>
        <p:nvGrpSpPr>
          <p:cNvPr id="2" name="グループ化 1">
            <a:extLst>
              <a:ext uri="{FF2B5EF4-FFF2-40B4-BE49-F238E27FC236}">
                <a16:creationId xmlns:a16="http://schemas.microsoft.com/office/drawing/2014/main" id="{C2DD2D38-10A7-4785-ABF7-427E30036AC8}"/>
              </a:ext>
            </a:extLst>
          </p:cNvPr>
          <p:cNvGrpSpPr/>
          <p:nvPr/>
        </p:nvGrpSpPr>
        <p:grpSpPr>
          <a:xfrm>
            <a:off x="402672" y="1176754"/>
            <a:ext cx="7967647" cy="5567993"/>
            <a:chOff x="1235610" y="1409265"/>
            <a:chExt cx="6814034" cy="4749006"/>
          </a:xfrm>
        </p:grpSpPr>
        <p:pic>
          <p:nvPicPr>
            <p:cNvPr id="10" name="図 9">
              <a:extLst>
                <a:ext uri="{FF2B5EF4-FFF2-40B4-BE49-F238E27FC236}">
                  <a16:creationId xmlns:a16="http://schemas.microsoft.com/office/drawing/2014/main" id="{557E8322-81C0-4599-AA05-EE3EF50DF170}"/>
                </a:ext>
              </a:extLst>
            </p:cNvPr>
            <p:cNvPicPr>
              <a:picLocks noChangeAspect="1"/>
            </p:cNvPicPr>
            <p:nvPr/>
          </p:nvPicPr>
          <p:blipFill>
            <a:blip r:embed="rId3"/>
            <a:stretch>
              <a:fillRect/>
            </a:stretch>
          </p:blipFill>
          <p:spPr>
            <a:xfrm>
              <a:off x="4547402" y="4021549"/>
              <a:ext cx="3086084" cy="2109475"/>
            </a:xfrm>
            <a:prstGeom prst="rect">
              <a:avLst/>
            </a:prstGeom>
          </p:spPr>
        </p:pic>
        <p:pic>
          <p:nvPicPr>
            <p:cNvPr id="5" name="図 4">
              <a:extLst>
                <a:ext uri="{FF2B5EF4-FFF2-40B4-BE49-F238E27FC236}">
                  <a16:creationId xmlns:a16="http://schemas.microsoft.com/office/drawing/2014/main" id="{C6B814C5-6C7B-4FFC-B7EA-A98E43BF8684}"/>
                </a:ext>
              </a:extLst>
            </p:cNvPr>
            <p:cNvPicPr>
              <a:picLocks noChangeAspect="1"/>
            </p:cNvPicPr>
            <p:nvPr/>
          </p:nvPicPr>
          <p:blipFill rotWithShape="1">
            <a:blip r:embed="rId4"/>
            <a:srcRect r="34424"/>
            <a:stretch/>
          </p:blipFill>
          <p:spPr>
            <a:xfrm>
              <a:off x="1500332" y="1650231"/>
              <a:ext cx="5996301" cy="2240955"/>
            </a:xfrm>
            <a:prstGeom prst="rect">
              <a:avLst/>
            </a:prstGeom>
          </p:spPr>
        </p:pic>
        <p:sp>
          <p:nvSpPr>
            <p:cNvPr id="20" name="正方形/長方形 19">
              <a:extLst>
                <a:ext uri="{FF2B5EF4-FFF2-40B4-BE49-F238E27FC236}">
                  <a16:creationId xmlns:a16="http://schemas.microsoft.com/office/drawing/2014/main" id="{61B921F5-1273-468A-8D85-F6EC517B9E33}"/>
                </a:ext>
              </a:extLst>
            </p:cNvPr>
            <p:cNvSpPr/>
            <p:nvPr/>
          </p:nvSpPr>
          <p:spPr>
            <a:xfrm>
              <a:off x="1500332" y="1467587"/>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23" name="正方形/長方形 22">
              <a:extLst>
                <a:ext uri="{FF2B5EF4-FFF2-40B4-BE49-F238E27FC236}">
                  <a16:creationId xmlns:a16="http://schemas.microsoft.com/office/drawing/2014/main" id="{6C5B6AB8-63CE-47BC-AEE5-914AC520EF50}"/>
                </a:ext>
              </a:extLst>
            </p:cNvPr>
            <p:cNvSpPr/>
            <p:nvPr/>
          </p:nvSpPr>
          <p:spPr>
            <a:xfrm>
              <a:off x="4376290" y="1467587"/>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33" name="正方形/長方形 32">
              <a:extLst>
                <a:ext uri="{FF2B5EF4-FFF2-40B4-BE49-F238E27FC236}">
                  <a16:creationId xmlns:a16="http://schemas.microsoft.com/office/drawing/2014/main" id="{A3FA0D50-E097-4260-A929-12BA58A8A2D2}"/>
                </a:ext>
              </a:extLst>
            </p:cNvPr>
            <p:cNvSpPr/>
            <p:nvPr/>
          </p:nvSpPr>
          <p:spPr>
            <a:xfrm>
              <a:off x="2477749" y="1409265"/>
              <a:ext cx="1175322" cy="291170"/>
            </a:xfrm>
            <a:prstGeom prst="rect">
              <a:avLst/>
            </a:prstGeom>
          </p:spPr>
          <p:txBody>
            <a:bodyPr wrap="none">
              <a:spAutoFit/>
            </a:bodyPr>
            <a:lstStyle/>
            <a:p>
              <a:r>
                <a:rPr lang="ja-JP" altLang="en-US" sz="1292" b="1" dirty="0">
                  <a:highlight>
                    <a:srgbClr val="FFFF00"/>
                  </a:highlight>
                  <a:latin typeface="ＭＳＰゴシック"/>
                </a:rPr>
                <a:t>ターミナル内</a:t>
              </a:r>
              <a:endParaRPr lang="ja-JP" altLang="en-US" sz="1292" dirty="0">
                <a:highlight>
                  <a:srgbClr val="FFFF00"/>
                </a:highlight>
              </a:endParaRPr>
            </a:p>
          </p:txBody>
        </p:sp>
        <p:sp>
          <p:nvSpPr>
            <p:cNvPr id="34" name="正方形/長方形 33">
              <a:extLst>
                <a:ext uri="{FF2B5EF4-FFF2-40B4-BE49-F238E27FC236}">
                  <a16:creationId xmlns:a16="http://schemas.microsoft.com/office/drawing/2014/main" id="{ECCC2733-128B-4F73-9498-F5238527C288}"/>
                </a:ext>
              </a:extLst>
            </p:cNvPr>
            <p:cNvSpPr/>
            <p:nvPr/>
          </p:nvSpPr>
          <p:spPr>
            <a:xfrm>
              <a:off x="5587069" y="1409265"/>
              <a:ext cx="1010213" cy="291170"/>
            </a:xfrm>
            <a:prstGeom prst="rect">
              <a:avLst/>
            </a:prstGeom>
          </p:spPr>
          <p:txBody>
            <a:bodyPr wrap="none">
              <a:spAutoFit/>
            </a:bodyPr>
            <a:lstStyle/>
            <a:p>
              <a:r>
                <a:rPr lang="ja-JP" altLang="en-US" sz="1292" b="1" dirty="0">
                  <a:highlight>
                    <a:srgbClr val="FFFF00"/>
                  </a:highlight>
                  <a:latin typeface="ＭＳＰゴシック"/>
                </a:rPr>
                <a:t>船舶・車両</a:t>
              </a:r>
              <a:endParaRPr lang="ja-JP" altLang="en-US" sz="1292" dirty="0">
                <a:highlight>
                  <a:srgbClr val="FFFF00"/>
                </a:highlight>
              </a:endParaRPr>
            </a:p>
          </p:txBody>
        </p:sp>
        <p:sp>
          <p:nvSpPr>
            <p:cNvPr id="14" name="矢印: 下 13">
              <a:extLst>
                <a:ext uri="{FF2B5EF4-FFF2-40B4-BE49-F238E27FC236}">
                  <a16:creationId xmlns:a16="http://schemas.microsoft.com/office/drawing/2014/main" id="{BB9CBF69-6C36-4C38-B75D-22344D18364E}"/>
                </a:ext>
              </a:extLst>
            </p:cNvPr>
            <p:cNvSpPr/>
            <p:nvPr/>
          </p:nvSpPr>
          <p:spPr>
            <a:xfrm>
              <a:off x="3159864" y="2060494"/>
              <a:ext cx="171519" cy="61912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5" name="正方形/長方形 14">
              <a:extLst>
                <a:ext uri="{FF2B5EF4-FFF2-40B4-BE49-F238E27FC236}">
                  <a16:creationId xmlns:a16="http://schemas.microsoft.com/office/drawing/2014/main" id="{8B56D79A-FB61-43F0-9E82-740ED58104C9}"/>
                </a:ext>
              </a:extLst>
            </p:cNvPr>
            <p:cNvSpPr/>
            <p:nvPr/>
          </p:nvSpPr>
          <p:spPr>
            <a:xfrm>
              <a:off x="3016096" y="2016237"/>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sp>
          <p:nvSpPr>
            <p:cNvPr id="16" name="矢印: 下 15">
              <a:extLst>
                <a:ext uri="{FF2B5EF4-FFF2-40B4-BE49-F238E27FC236}">
                  <a16:creationId xmlns:a16="http://schemas.microsoft.com/office/drawing/2014/main" id="{1152BB44-4EF3-4360-AD82-2E38D367B3E5}"/>
                </a:ext>
              </a:extLst>
            </p:cNvPr>
            <p:cNvSpPr/>
            <p:nvPr/>
          </p:nvSpPr>
          <p:spPr>
            <a:xfrm>
              <a:off x="6226488" y="2018516"/>
              <a:ext cx="142440" cy="592419"/>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7" name="正方形/長方形 16">
              <a:extLst>
                <a:ext uri="{FF2B5EF4-FFF2-40B4-BE49-F238E27FC236}">
                  <a16:creationId xmlns:a16="http://schemas.microsoft.com/office/drawing/2014/main" id="{A3FF4B4E-072F-4FEB-8638-DD22B18A68C5}"/>
                </a:ext>
              </a:extLst>
            </p:cNvPr>
            <p:cNvSpPr/>
            <p:nvPr/>
          </p:nvSpPr>
          <p:spPr>
            <a:xfrm>
              <a:off x="6016727" y="2058897"/>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cxnSp>
          <p:nvCxnSpPr>
            <p:cNvPr id="21" name="直線コネクタ 20">
              <a:extLst>
                <a:ext uri="{FF2B5EF4-FFF2-40B4-BE49-F238E27FC236}">
                  <a16:creationId xmlns:a16="http://schemas.microsoft.com/office/drawing/2014/main" id="{02724F0F-CE12-421A-B177-8A1FD99097C3}"/>
                </a:ext>
              </a:extLst>
            </p:cNvPr>
            <p:cNvCxnSpPr>
              <a:cxnSpLocks/>
            </p:cNvCxnSpPr>
            <p:nvPr/>
          </p:nvCxnSpPr>
          <p:spPr>
            <a:xfrm>
              <a:off x="1823917" y="2042367"/>
              <a:ext cx="165600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59DEE44B-6BE1-42A5-AD25-30AB740B4A53}"/>
                </a:ext>
              </a:extLst>
            </p:cNvPr>
            <p:cNvCxnSpPr>
              <a:cxnSpLocks/>
            </p:cNvCxnSpPr>
            <p:nvPr/>
          </p:nvCxnSpPr>
          <p:spPr>
            <a:xfrm>
              <a:off x="4918140" y="2016237"/>
              <a:ext cx="154800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27" name="正方形/長方形 26">
              <a:extLst>
                <a:ext uri="{FF2B5EF4-FFF2-40B4-BE49-F238E27FC236}">
                  <a16:creationId xmlns:a16="http://schemas.microsoft.com/office/drawing/2014/main" id="{07E2D814-0F9F-4F4E-A05C-00258893F1A3}"/>
                </a:ext>
              </a:extLst>
            </p:cNvPr>
            <p:cNvSpPr/>
            <p:nvPr/>
          </p:nvSpPr>
          <p:spPr>
            <a:xfrm>
              <a:off x="3621474" y="3183604"/>
              <a:ext cx="689612" cy="461665"/>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a:p>
              <a:endParaRPr lang="ja-JP" altLang="en-US" sz="1292" dirty="0"/>
            </a:p>
          </p:txBody>
        </p:sp>
        <p:sp>
          <p:nvSpPr>
            <p:cNvPr id="30" name="正方形/長方形 29">
              <a:extLst>
                <a:ext uri="{FF2B5EF4-FFF2-40B4-BE49-F238E27FC236}">
                  <a16:creationId xmlns:a16="http://schemas.microsoft.com/office/drawing/2014/main" id="{BDA7CBF7-4AC2-4DA3-9D33-86E0DA0B13C1}"/>
                </a:ext>
              </a:extLst>
            </p:cNvPr>
            <p:cNvSpPr/>
            <p:nvPr/>
          </p:nvSpPr>
          <p:spPr>
            <a:xfrm>
              <a:off x="6626168" y="3110677"/>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cxnSp>
          <p:nvCxnSpPr>
            <p:cNvPr id="36" name="直線コネクタ 35">
              <a:extLst>
                <a:ext uri="{FF2B5EF4-FFF2-40B4-BE49-F238E27FC236}">
                  <a16:creationId xmlns:a16="http://schemas.microsoft.com/office/drawing/2014/main" id="{8825F0FC-2D81-469A-9D55-57AE0033CCB7}"/>
                </a:ext>
              </a:extLst>
            </p:cNvPr>
            <p:cNvCxnSpPr>
              <a:cxnSpLocks/>
            </p:cNvCxnSpPr>
            <p:nvPr/>
          </p:nvCxnSpPr>
          <p:spPr>
            <a:xfrm>
              <a:off x="3181488" y="2664340"/>
              <a:ext cx="686932"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37" name="矢印: 上下 36">
              <a:extLst>
                <a:ext uri="{FF2B5EF4-FFF2-40B4-BE49-F238E27FC236}">
                  <a16:creationId xmlns:a16="http://schemas.microsoft.com/office/drawing/2014/main" id="{A1B2DACA-104D-4AC7-B9A7-6FD470B7532A}"/>
                </a:ext>
              </a:extLst>
            </p:cNvPr>
            <p:cNvSpPr/>
            <p:nvPr/>
          </p:nvSpPr>
          <p:spPr>
            <a:xfrm>
              <a:off x="3648309" y="2578399"/>
              <a:ext cx="74228" cy="82207"/>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38" name="直線コネクタ 37">
              <a:extLst>
                <a:ext uri="{FF2B5EF4-FFF2-40B4-BE49-F238E27FC236}">
                  <a16:creationId xmlns:a16="http://schemas.microsoft.com/office/drawing/2014/main" id="{4771ADAA-85AE-44A8-A286-0B33489126A5}"/>
                </a:ext>
              </a:extLst>
            </p:cNvPr>
            <p:cNvCxnSpPr>
              <a:cxnSpLocks/>
            </p:cNvCxnSpPr>
            <p:nvPr/>
          </p:nvCxnSpPr>
          <p:spPr>
            <a:xfrm>
              <a:off x="6242835" y="2619503"/>
              <a:ext cx="696559"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39" name="矢印: 上下 38">
              <a:extLst>
                <a:ext uri="{FF2B5EF4-FFF2-40B4-BE49-F238E27FC236}">
                  <a16:creationId xmlns:a16="http://schemas.microsoft.com/office/drawing/2014/main" id="{ED8F06FA-5653-4B45-8E2F-63D727AA2EDC}"/>
                </a:ext>
              </a:extLst>
            </p:cNvPr>
            <p:cNvSpPr/>
            <p:nvPr/>
          </p:nvSpPr>
          <p:spPr>
            <a:xfrm>
              <a:off x="6695630" y="2307981"/>
              <a:ext cx="120234" cy="310933"/>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2" name="矢印: 上下 41">
              <a:extLst>
                <a:ext uri="{FF2B5EF4-FFF2-40B4-BE49-F238E27FC236}">
                  <a16:creationId xmlns:a16="http://schemas.microsoft.com/office/drawing/2014/main" id="{6DE789C0-2243-4696-AF6E-8FE6B0207B74}"/>
                </a:ext>
              </a:extLst>
            </p:cNvPr>
            <p:cNvSpPr/>
            <p:nvPr/>
          </p:nvSpPr>
          <p:spPr>
            <a:xfrm>
              <a:off x="4320316" y="2700963"/>
              <a:ext cx="131886" cy="681028"/>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3" name="矢印: 上下 42">
              <a:extLst>
                <a:ext uri="{FF2B5EF4-FFF2-40B4-BE49-F238E27FC236}">
                  <a16:creationId xmlns:a16="http://schemas.microsoft.com/office/drawing/2014/main" id="{DE8BE14B-9A42-4943-9607-9112D74AF0D7}"/>
                </a:ext>
              </a:extLst>
            </p:cNvPr>
            <p:cNvSpPr/>
            <p:nvPr/>
          </p:nvSpPr>
          <p:spPr>
            <a:xfrm>
              <a:off x="7357260" y="2297466"/>
              <a:ext cx="126933" cy="1025279"/>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68" name="正方形/長方形 67">
              <a:extLst>
                <a:ext uri="{FF2B5EF4-FFF2-40B4-BE49-F238E27FC236}">
                  <a16:creationId xmlns:a16="http://schemas.microsoft.com/office/drawing/2014/main" id="{30E6C013-093F-448D-9A4C-360109961F94}"/>
                </a:ext>
              </a:extLst>
            </p:cNvPr>
            <p:cNvSpPr/>
            <p:nvPr/>
          </p:nvSpPr>
          <p:spPr>
            <a:xfrm>
              <a:off x="4500586" y="3830217"/>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70" name="正方形/長方形 69">
              <a:extLst>
                <a:ext uri="{FF2B5EF4-FFF2-40B4-BE49-F238E27FC236}">
                  <a16:creationId xmlns:a16="http://schemas.microsoft.com/office/drawing/2014/main" id="{B3E684EB-3C89-47D0-9ED0-71222C437A57}"/>
                </a:ext>
              </a:extLst>
            </p:cNvPr>
            <p:cNvSpPr/>
            <p:nvPr/>
          </p:nvSpPr>
          <p:spPr>
            <a:xfrm>
              <a:off x="5829830" y="3805714"/>
              <a:ext cx="514885" cy="291170"/>
            </a:xfrm>
            <a:prstGeom prst="rect">
              <a:avLst/>
            </a:prstGeom>
          </p:spPr>
          <p:txBody>
            <a:bodyPr wrap="none">
              <a:spAutoFit/>
            </a:bodyPr>
            <a:lstStyle/>
            <a:p>
              <a:r>
                <a:rPr lang="ja-JP" altLang="en-US" sz="1292" b="1" dirty="0">
                  <a:highlight>
                    <a:srgbClr val="FFFF00"/>
                  </a:highlight>
                  <a:latin typeface="ＭＳＰゴシック"/>
                </a:rPr>
                <a:t>合計</a:t>
              </a:r>
              <a:endParaRPr lang="ja-JP" altLang="en-US" sz="1292" dirty="0">
                <a:highlight>
                  <a:srgbClr val="FFFF00"/>
                </a:highlight>
              </a:endParaRPr>
            </a:p>
          </p:txBody>
        </p:sp>
        <p:sp>
          <p:nvSpPr>
            <p:cNvPr id="75" name="矢印: 下 74">
              <a:extLst>
                <a:ext uri="{FF2B5EF4-FFF2-40B4-BE49-F238E27FC236}">
                  <a16:creationId xmlns:a16="http://schemas.microsoft.com/office/drawing/2014/main" id="{BD48EEA7-085E-4C6B-ABF1-5A756CE0D901}"/>
                </a:ext>
              </a:extLst>
            </p:cNvPr>
            <p:cNvSpPr/>
            <p:nvPr/>
          </p:nvSpPr>
          <p:spPr>
            <a:xfrm>
              <a:off x="6315002" y="4305650"/>
              <a:ext cx="163979" cy="57355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76" name="正方形/長方形 75">
              <a:extLst>
                <a:ext uri="{FF2B5EF4-FFF2-40B4-BE49-F238E27FC236}">
                  <a16:creationId xmlns:a16="http://schemas.microsoft.com/office/drawing/2014/main" id="{C4673236-9802-450E-9A33-FB8458F3D4B9}"/>
                </a:ext>
              </a:extLst>
            </p:cNvPr>
            <p:cNvSpPr/>
            <p:nvPr/>
          </p:nvSpPr>
          <p:spPr>
            <a:xfrm>
              <a:off x="6182058" y="4323906"/>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cxnSp>
          <p:nvCxnSpPr>
            <p:cNvPr id="78" name="直線コネクタ 77">
              <a:extLst>
                <a:ext uri="{FF2B5EF4-FFF2-40B4-BE49-F238E27FC236}">
                  <a16:creationId xmlns:a16="http://schemas.microsoft.com/office/drawing/2014/main" id="{3542371E-08D0-436D-ADF8-A1C3FA222C93}"/>
                </a:ext>
              </a:extLst>
            </p:cNvPr>
            <p:cNvCxnSpPr>
              <a:cxnSpLocks/>
            </p:cNvCxnSpPr>
            <p:nvPr/>
          </p:nvCxnSpPr>
          <p:spPr>
            <a:xfrm>
              <a:off x="5001830" y="4291027"/>
              <a:ext cx="158400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C5EF0990-7E7B-4B73-9DB6-177651863323}"/>
                </a:ext>
              </a:extLst>
            </p:cNvPr>
            <p:cNvSpPr/>
            <p:nvPr/>
          </p:nvSpPr>
          <p:spPr>
            <a:xfrm>
              <a:off x="6712090" y="5373459"/>
              <a:ext cx="769763" cy="291170"/>
            </a:xfrm>
            <a:prstGeom prst="rect">
              <a:avLst/>
            </a:prstGeom>
          </p:spPr>
          <p:txBody>
            <a:bodyPr wrap="none">
              <a:spAutoFit/>
            </a:bodyPr>
            <a:lstStyle/>
            <a:p>
              <a:r>
                <a:rPr lang="ja-JP" altLang="en-US" sz="1292" b="1" dirty="0">
                  <a:latin typeface="ＭＳＰゴシック"/>
                </a:rPr>
                <a:t>排出量</a:t>
              </a:r>
              <a:r>
                <a:rPr lang="en-US" altLang="ja-JP" sz="1292" b="1" dirty="0">
                  <a:latin typeface="ＭＳＰゴシック"/>
                </a:rPr>
                <a:t>0</a:t>
              </a:r>
              <a:endParaRPr lang="ja-JP" altLang="en-US" sz="1292" dirty="0"/>
            </a:p>
          </p:txBody>
        </p:sp>
        <p:cxnSp>
          <p:nvCxnSpPr>
            <p:cNvPr id="85" name="直線コネクタ 84">
              <a:extLst>
                <a:ext uri="{FF2B5EF4-FFF2-40B4-BE49-F238E27FC236}">
                  <a16:creationId xmlns:a16="http://schemas.microsoft.com/office/drawing/2014/main" id="{4409608A-C97E-48DD-844F-1BAB7D719432}"/>
                </a:ext>
              </a:extLst>
            </p:cNvPr>
            <p:cNvCxnSpPr>
              <a:cxnSpLocks/>
            </p:cNvCxnSpPr>
            <p:nvPr/>
          </p:nvCxnSpPr>
          <p:spPr>
            <a:xfrm>
              <a:off x="6340686" y="4890343"/>
              <a:ext cx="696559"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86" name="矢印: 上下 85">
              <a:extLst>
                <a:ext uri="{FF2B5EF4-FFF2-40B4-BE49-F238E27FC236}">
                  <a16:creationId xmlns:a16="http://schemas.microsoft.com/office/drawing/2014/main" id="{07035A64-6782-4BB0-9F7B-10CE1538B703}"/>
                </a:ext>
              </a:extLst>
            </p:cNvPr>
            <p:cNvSpPr/>
            <p:nvPr/>
          </p:nvSpPr>
          <p:spPr>
            <a:xfrm>
              <a:off x="6781255" y="4562116"/>
              <a:ext cx="150050" cy="335965"/>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88" name="矢印: 上下 87">
              <a:extLst>
                <a:ext uri="{FF2B5EF4-FFF2-40B4-BE49-F238E27FC236}">
                  <a16:creationId xmlns:a16="http://schemas.microsoft.com/office/drawing/2014/main" id="{BE6DFDBA-2EDF-42E1-B5E9-E9C14568BBDB}"/>
                </a:ext>
              </a:extLst>
            </p:cNvPr>
            <p:cNvSpPr/>
            <p:nvPr/>
          </p:nvSpPr>
          <p:spPr>
            <a:xfrm>
              <a:off x="7487480" y="5046635"/>
              <a:ext cx="130168" cy="571194"/>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5" name="正方形/長方形 44">
              <a:extLst>
                <a:ext uri="{FF2B5EF4-FFF2-40B4-BE49-F238E27FC236}">
                  <a16:creationId xmlns:a16="http://schemas.microsoft.com/office/drawing/2014/main" id="{DAE2D33F-1B54-481D-A4DC-2AD08964A84F}"/>
                </a:ext>
              </a:extLst>
            </p:cNvPr>
            <p:cNvSpPr/>
            <p:nvPr/>
          </p:nvSpPr>
          <p:spPr>
            <a:xfrm>
              <a:off x="3648535" y="2450777"/>
              <a:ext cx="370614" cy="262829"/>
            </a:xfrm>
            <a:prstGeom prst="rect">
              <a:avLst/>
            </a:prstGeom>
          </p:spPr>
          <p:txBody>
            <a:bodyPr wrap="none">
              <a:spAutoFit/>
            </a:bodyPr>
            <a:lstStyle/>
            <a:p>
              <a:r>
                <a:rPr lang="en-US" altLang="ja-JP" sz="1108" b="1" dirty="0">
                  <a:solidFill>
                    <a:srgbClr val="FF66FF"/>
                  </a:solidFill>
                  <a:latin typeface="ＭＳＰゴシック"/>
                </a:rPr>
                <a:t>0.9</a:t>
              </a:r>
              <a:endParaRPr lang="ja-JP" altLang="en-US" sz="1108" dirty="0">
                <a:solidFill>
                  <a:srgbClr val="FF66FF"/>
                </a:solidFill>
              </a:endParaRPr>
            </a:p>
          </p:txBody>
        </p:sp>
        <p:sp>
          <p:nvSpPr>
            <p:cNvPr id="46" name="正方形/長方形 45">
              <a:extLst>
                <a:ext uri="{FF2B5EF4-FFF2-40B4-BE49-F238E27FC236}">
                  <a16:creationId xmlns:a16="http://schemas.microsoft.com/office/drawing/2014/main" id="{7E853404-24B2-4479-AAAA-D8A5CB0238A2}"/>
                </a:ext>
              </a:extLst>
            </p:cNvPr>
            <p:cNvSpPr/>
            <p:nvPr/>
          </p:nvSpPr>
          <p:spPr>
            <a:xfrm>
              <a:off x="6730604" y="2330169"/>
              <a:ext cx="338554" cy="262829"/>
            </a:xfrm>
            <a:prstGeom prst="rect">
              <a:avLst/>
            </a:prstGeom>
          </p:spPr>
          <p:txBody>
            <a:bodyPr wrap="none">
              <a:spAutoFit/>
            </a:bodyPr>
            <a:lstStyle/>
            <a:p>
              <a:r>
                <a:rPr lang="en-US" altLang="ja-JP" sz="1108" b="1" dirty="0">
                  <a:solidFill>
                    <a:srgbClr val="FF66FF"/>
                  </a:solidFill>
                  <a:latin typeface="ＭＳＰゴシック"/>
                </a:rPr>
                <a:t>53</a:t>
              </a:r>
              <a:endParaRPr lang="ja-JP" altLang="en-US" sz="1108" dirty="0">
                <a:solidFill>
                  <a:srgbClr val="FF66FF"/>
                </a:solidFill>
              </a:endParaRPr>
            </a:p>
          </p:txBody>
        </p:sp>
        <p:sp>
          <p:nvSpPr>
            <p:cNvPr id="47" name="正方形/長方形 46">
              <a:extLst>
                <a:ext uri="{FF2B5EF4-FFF2-40B4-BE49-F238E27FC236}">
                  <a16:creationId xmlns:a16="http://schemas.microsoft.com/office/drawing/2014/main" id="{643515EB-15B4-4405-9E78-A26220BD9CEC}"/>
                </a:ext>
              </a:extLst>
            </p:cNvPr>
            <p:cNvSpPr/>
            <p:nvPr/>
          </p:nvSpPr>
          <p:spPr>
            <a:xfrm>
              <a:off x="4233612" y="2527212"/>
              <a:ext cx="370614" cy="262829"/>
            </a:xfrm>
            <a:prstGeom prst="rect">
              <a:avLst/>
            </a:prstGeom>
          </p:spPr>
          <p:txBody>
            <a:bodyPr wrap="none">
              <a:spAutoFit/>
            </a:bodyPr>
            <a:lstStyle/>
            <a:p>
              <a:r>
                <a:rPr lang="en-US" altLang="ja-JP" sz="1108" b="1" dirty="0">
                  <a:solidFill>
                    <a:srgbClr val="FF66FF"/>
                  </a:solidFill>
                  <a:latin typeface="ＭＳＰゴシック"/>
                </a:rPr>
                <a:t>8.8</a:t>
              </a:r>
              <a:endParaRPr lang="ja-JP" altLang="en-US" sz="1108" dirty="0">
                <a:solidFill>
                  <a:srgbClr val="FF66FF"/>
                </a:solidFill>
              </a:endParaRPr>
            </a:p>
          </p:txBody>
        </p:sp>
        <p:sp>
          <p:nvSpPr>
            <p:cNvPr id="48" name="正方形/長方形 47">
              <a:extLst>
                <a:ext uri="{FF2B5EF4-FFF2-40B4-BE49-F238E27FC236}">
                  <a16:creationId xmlns:a16="http://schemas.microsoft.com/office/drawing/2014/main" id="{105DE7AC-73F0-49C2-9E76-DB625E4C0E90}"/>
                </a:ext>
              </a:extLst>
            </p:cNvPr>
            <p:cNvSpPr/>
            <p:nvPr/>
          </p:nvSpPr>
          <p:spPr>
            <a:xfrm>
              <a:off x="7233312" y="2078298"/>
              <a:ext cx="393056" cy="262829"/>
            </a:xfrm>
            <a:prstGeom prst="rect">
              <a:avLst/>
            </a:prstGeom>
          </p:spPr>
          <p:txBody>
            <a:bodyPr wrap="none">
              <a:spAutoFit/>
            </a:bodyPr>
            <a:lstStyle/>
            <a:p>
              <a:r>
                <a:rPr lang="en-US" altLang="ja-JP" sz="1108" b="1" dirty="0">
                  <a:solidFill>
                    <a:srgbClr val="FF66FF"/>
                  </a:solidFill>
                  <a:latin typeface="ＭＳＰゴシック"/>
                </a:rPr>
                <a:t>168</a:t>
              </a:r>
              <a:endParaRPr lang="ja-JP" altLang="en-US" sz="1108" dirty="0">
                <a:solidFill>
                  <a:srgbClr val="FF66FF"/>
                </a:solidFill>
              </a:endParaRPr>
            </a:p>
          </p:txBody>
        </p:sp>
        <p:sp>
          <p:nvSpPr>
            <p:cNvPr id="51" name="正方形/長方形 50">
              <a:extLst>
                <a:ext uri="{FF2B5EF4-FFF2-40B4-BE49-F238E27FC236}">
                  <a16:creationId xmlns:a16="http://schemas.microsoft.com/office/drawing/2014/main" id="{7B55651E-DF69-4C26-A8E7-89B81515897B}"/>
                </a:ext>
              </a:extLst>
            </p:cNvPr>
            <p:cNvSpPr/>
            <p:nvPr/>
          </p:nvSpPr>
          <p:spPr>
            <a:xfrm>
              <a:off x="6885525" y="4623518"/>
              <a:ext cx="502061" cy="262829"/>
            </a:xfrm>
            <a:prstGeom prst="rect">
              <a:avLst/>
            </a:prstGeom>
          </p:spPr>
          <p:txBody>
            <a:bodyPr wrap="none">
              <a:spAutoFit/>
            </a:bodyPr>
            <a:lstStyle/>
            <a:p>
              <a:r>
                <a:rPr lang="en-US" altLang="ja-JP" sz="1108" b="1" dirty="0">
                  <a:solidFill>
                    <a:srgbClr val="FF66FF"/>
                  </a:solidFill>
                  <a:latin typeface="ＭＳＰゴシック"/>
                </a:rPr>
                <a:t>1,306</a:t>
              </a:r>
              <a:endParaRPr lang="ja-JP" altLang="en-US" sz="1108" dirty="0">
                <a:solidFill>
                  <a:srgbClr val="FF66FF"/>
                </a:solidFill>
              </a:endParaRPr>
            </a:p>
          </p:txBody>
        </p:sp>
        <p:sp>
          <p:nvSpPr>
            <p:cNvPr id="52" name="正方形/長方形 51">
              <a:extLst>
                <a:ext uri="{FF2B5EF4-FFF2-40B4-BE49-F238E27FC236}">
                  <a16:creationId xmlns:a16="http://schemas.microsoft.com/office/drawing/2014/main" id="{5FB9149B-A5D4-47DA-A551-69BA604ACE98}"/>
                </a:ext>
              </a:extLst>
            </p:cNvPr>
            <p:cNvSpPr/>
            <p:nvPr/>
          </p:nvSpPr>
          <p:spPr>
            <a:xfrm>
              <a:off x="7525141" y="5204387"/>
              <a:ext cx="524503" cy="262829"/>
            </a:xfrm>
            <a:prstGeom prst="rect">
              <a:avLst/>
            </a:prstGeom>
          </p:spPr>
          <p:txBody>
            <a:bodyPr wrap="none">
              <a:spAutoFit/>
            </a:bodyPr>
            <a:lstStyle/>
            <a:p>
              <a:r>
                <a:rPr lang="en-US" altLang="ja-JP" sz="1108" b="1" dirty="0">
                  <a:solidFill>
                    <a:srgbClr val="FF66FF"/>
                  </a:solidFill>
                  <a:latin typeface="ＭＳＰゴシック"/>
                </a:rPr>
                <a:t>2,325</a:t>
              </a:r>
              <a:endParaRPr lang="ja-JP" altLang="en-US" sz="1108" dirty="0">
                <a:solidFill>
                  <a:srgbClr val="FF66FF"/>
                </a:solidFill>
              </a:endParaRPr>
            </a:p>
          </p:txBody>
        </p:sp>
        <p:pic>
          <p:nvPicPr>
            <p:cNvPr id="55" name="図 54">
              <a:extLst>
                <a:ext uri="{FF2B5EF4-FFF2-40B4-BE49-F238E27FC236}">
                  <a16:creationId xmlns:a16="http://schemas.microsoft.com/office/drawing/2014/main" id="{AD1841D3-F6D6-49E9-AA1B-A54F2E7C4EB1}"/>
                </a:ext>
              </a:extLst>
            </p:cNvPr>
            <p:cNvPicPr>
              <a:picLocks noChangeAspect="1"/>
            </p:cNvPicPr>
            <p:nvPr/>
          </p:nvPicPr>
          <p:blipFill rotWithShape="1">
            <a:blip r:embed="rId4"/>
            <a:srcRect l="65189"/>
            <a:stretch/>
          </p:blipFill>
          <p:spPr>
            <a:xfrm>
              <a:off x="1329435" y="3917316"/>
              <a:ext cx="3183116" cy="2240955"/>
            </a:xfrm>
            <a:prstGeom prst="rect">
              <a:avLst/>
            </a:prstGeom>
          </p:spPr>
        </p:pic>
        <p:sp>
          <p:nvSpPr>
            <p:cNvPr id="58" name="正方形/長方形 57">
              <a:extLst>
                <a:ext uri="{FF2B5EF4-FFF2-40B4-BE49-F238E27FC236}">
                  <a16:creationId xmlns:a16="http://schemas.microsoft.com/office/drawing/2014/main" id="{A2F1369F-4B53-4C86-ADD0-A5B57643FE34}"/>
                </a:ext>
              </a:extLst>
            </p:cNvPr>
            <p:cNvSpPr/>
            <p:nvPr/>
          </p:nvSpPr>
          <p:spPr>
            <a:xfrm>
              <a:off x="1235610" y="3734672"/>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61" name="正方形/長方形 60">
              <a:extLst>
                <a:ext uri="{FF2B5EF4-FFF2-40B4-BE49-F238E27FC236}">
                  <a16:creationId xmlns:a16="http://schemas.microsoft.com/office/drawing/2014/main" id="{54675803-326B-47EF-9A94-904350924CDF}"/>
                </a:ext>
              </a:extLst>
            </p:cNvPr>
            <p:cNvSpPr/>
            <p:nvPr/>
          </p:nvSpPr>
          <p:spPr>
            <a:xfrm>
              <a:off x="2398471" y="3866086"/>
              <a:ext cx="1175322" cy="291170"/>
            </a:xfrm>
            <a:prstGeom prst="rect">
              <a:avLst/>
            </a:prstGeom>
          </p:spPr>
          <p:txBody>
            <a:bodyPr wrap="none">
              <a:spAutoFit/>
            </a:bodyPr>
            <a:lstStyle/>
            <a:p>
              <a:r>
                <a:rPr lang="ja-JP" altLang="en-US" sz="1292" b="1" dirty="0">
                  <a:highlight>
                    <a:srgbClr val="FFFF00"/>
                  </a:highlight>
                  <a:latin typeface="ＭＳＰゴシック"/>
                </a:rPr>
                <a:t>ターミナル外</a:t>
              </a:r>
              <a:endParaRPr lang="ja-JP" altLang="en-US" sz="1292" dirty="0">
                <a:highlight>
                  <a:srgbClr val="FFFF00"/>
                </a:highlight>
              </a:endParaRPr>
            </a:p>
          </p:txBody>
        </p:sp>
        <p:sp>
          <p:nvSpPr>
            <p:cNvPr id="66" name="矢印: 下 65">
              <a:extLst>
                <a:ext uri="{FF2B5EF4-FFF2-40B4-BE49-F238E27FC236}">
                  <a16:creationId xmlns:a16="http://schemas.microsoft.com/office/drawing/2014/main" id="{1EB14E7E-2609-4105-B499-0290DBA24C32}"/>
                </a:ext>
              </a:extLst>
            </p:cNvPr>
            <p:cNvSpPr/>
            <p:nvPr/>
          </p:nvSpPr>
          <p:spPr>
            <a:xfrm>
              <a:off x="3155304" y="4163722"/>
              <a:ext cx="154753" cy="682982"/>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67" name="正方形/長方形 66">
              <a:extLst>
                <a:ext uri="{FF2B5EF4-FFF2-40B4-BE49-F238E27FC236}">
                  <a16:creationId xmlns:a16="http://schemas.microsoft.com/office/drawing/2014/main" id="{E1B9464D-FC6F-4308-ACE1-35206ABB4183}"/>
                </a:ext>
              </a:extLst>
            </p:cNvPr>
            <p:cNvSpPr/>
            <p:nvPr/>
          </p:nvSpPr>
          <p:spPr>
            <a:xfrm>
              <a:off x="2991579" y="4240402"/>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cxnSp>
          <p:nvCxnSpPr>
            <p:cNvPr id="72" name="直線コネクタ 71">
              <a:extLst>
                <a:ext uri="{FF2B5EF4-FFF2-40B4-BE49-F238E27FC236}">
                  <a16:creationId xmlns:a16="http://schemas.microsoft.com/office/drawing/2014/main" id="{BCB4B924-6770-4052-A60F-1DE183B4125A}"/>
                </a:ext>
              </a:extLst>
            </p:cNvPr>
            <p:cNvCxnSpPr>
              <a:cxnSpLocks/>
            </p:cNvCxnSpPr>
            <p:nvPr/>
          </p:nvCxnSpPr>
          <p:spPr>
            <a:xfrm>
              <a:off x="1855665" y="4154973"/>
              <a:ext cx="162000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7" name="正方形/長方形 76">
              <a:extLst>
                <a:ext uri="{FF2B5EF4-FFF2-40B4-BE49-F238E27FC236}">
                  <a16:creationId xmlns:a16="http://schemas.microsoft.com/office/drawing/2014/main" id="{B3F7D131-31CC-4C26-9CBD-C6BAC8ED6DE6}"/>
                </a:ext>
              </a:extLst>
            </p:cNvPr>
            <p:cNvSpPr/>
            <p:nvPr/>
          </p:nvSpPr>
          <p:spPr>
            <a:xfrm>
              <a:off x="3593890" y="5398907"/>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cxnSp>
          <p:nvCxnSpPr>
            <p:cNvPr id="84" name="直線コネクタ 83">
              <a:extLst>
                <a:ext uri="{FF2B5EF4-FFF2-40B4-BE49-F238E27FC236}">
                  <a16:creationId xmlns:a16="http://schemas.microsoft.com/office/drawing/2014/main" id="{DBDCCD66-4B67-4A4A-BD14-13014160A5A5}"/>
                </a:ext>
              </a:extLst>
            </p:cNvPr>
            <p:cNvCxnSpPr>
              <a:cxnSpLocks/>
            </p:cNvCxnSpPr>
            <p:nvPr/>
          </p:nvCxnSpPr>
          <p:spPr>
            <a:xfrm>
              <a:off x="3204928" y="4823886"/>
              <a:ext cx="737730"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87" name="矢印: 上下 86">
              <a:extLst>
                <a:ext uri="{FF2B5EF4-FFF2-40B4-BE49-F238E27FC236}">
                  <a16:creationId xmlns:a16="http://schemas.microsoft.com/office/drawing/2014/main" id="{10B282E2-4CFF-415C-A3FA-B3F5EBB0DF99}"/>
                </a:ext>
              </a:extLst>
            </p:cNvPr>
            <p:cNvSpPr/>
            <p:nvPr/>
          </p:nvSpPr>
          <p:spPr>
            <a:xfrm>
              <a:off x="3635362" y="4472458"/>
              <a:ext cx="143075" cy="351428"/>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91" name="矢印: 上下 90">
              <a:extLst>
                <a:ext uri="{FF2B5EF4-FFF2-40B4-BE49-F238E27FC236}">
                  <a16:creationId xmlns:a16="http://schemas.microsoft.com/office/drawing/2014/main" id="{7CA3A423-36FB-4219-8890-95FE084ECDC9}"/>
                </a:ext>
              </a:extLst>
            </p:cNvPr>
            <p:cNvSpPr/>
            <p:nvPr/>
          </p:nvSpPr>
          <p:spPr>
            <a:xfrm>
              <a:off x="4314513" y="4968048"/>
              <a:ext cx="157636" cy="632463"/>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96" name="正方形/長方形 95">
              <a:extLst>
                <a:ext uri="{FF2B5EF4-FFF2-40B4-BE49-F238E27FC236}">
                  <a16:creationId xmlns:a16="http://schemas.microsoft.com/office/drawing/2014/main" id="{76E749F1-9652-478A-A4C5-63D67961A47E}"/>
                </a:ext>
              </a:extLst>
            </p:cNvPr>
            <p:cNvSpPr/>
            <p:nvPr/>
          </p:nvSpPr>
          <p:spPr>
            <a:xfrm>
              <a:off x="3684000" y="4527954"/>
              <a:ext cx="510076" cy="262829"/>
            </a:xfrm>
            <a:prstGeom prst="rect">
              <a:avLst/>
            </a:prstGeom>
          </p:spPr>
          <p:txBody>
            <a:bodyPr wrap="none">
              <a:spAutoFit/>
            </a:bodyPr>
            <a:lstStyle/>
            <a:p>
              <a:r>
                <a:rPr lang="en-US" altLang="ja-JP" sz="1108" b="1" dirty="0">
                  <a:solidFill>
                    <a:srgbClr val="FF66FF"/>
                  </a:solidFill>
                  <a:latin typeface="ＭＳＰゴシック"/>
                </a:rPr>
                <a:t>1,252</a:t>
              </a:r>
              <a:endParaRPr lang="ja-JP" altLang="en-US" sz="1108" dirty="0">
                <a:solidFill>
                  <a:srgbClr val="FF66FF"/>
                </a:solidFill>
              </a:endParaRPr>
            </a:p>
          </p:txBody>
        </p:sp>
        <p:sp>
          <p:nvSpPr>
            <p:cNvPr id="97" name="正方形/長方形 96">
              <a:extLst>
                <a:ext uri="{FF2B5EF4-FFF2-40B4-BE49-F238E27FC236}">
                  <a16:creationId xmlns:a16="http://schemas.microsoft.com/office/drawing/2014/main" id="{9172A603-A71A-439B-9513-88EA2454A03F}"/>
                </a:ext>
              </a:extLst>
            </p:cNvPr>
            <p:cNvSpPr/>
            <p:nvPr/>
          </p:nvSpPr>
          <p:spPr>
            <a:xfrm>
              <a:off x="4051721" y="4756260"/>
              <a:ext cx="505267" cy="262829"/>
            </a:xfrm>
            <a:prstGeom prst="rect">
              <a:avLst/>
            </a:prstGeom>
          </p:spPr>
          <p:txBody>
            <a:bodyPr wrap="none">
              <a:spAutoFit/>
            </a:bodyPr>
            <a:lstStyle/>
            <a:p>
              <a:r>
                <a:rPr lang="en-US" altLang="ja-JP" sz="1108" b="1" dirty="0">
                  <a:solidFill>
                    <a:srgbClr val="FF66FF"/>
                  </a:solidFill>
                  <a:latin typeface="ＭＳＰゴシック"/>
                </a:rPr>
                <a:t>2,148</a:t>
              </a:r>
              <a:endParaRPr lang="ja-JP" altLang="en-US" sz="1108" dirty="0">
                <a:solidFill>
                  <a:srgbClr val="FF66FF"/>
                </a:solidFill>
              </a:endParaRPr>
            </a:p>
          </p:txBody>
        </p:sp>
        <p:sp>
          <p:nvSpPr>
            <p:cNvPr id="98" name="角丸四角形 3">
              <a:extLst>
                <a:ext uri="{FF2B5EF4-FFF2-40B4-BE49-F238E27FC236}">
                  <a16:creationId xmlns:a16="http://schemas.microsoft.com/office/drawing/2014/main" id="{24E2BA6C-FFC8-48B5-9A95-23D12B131889}"/>
                </a:ext>
              </a:extLst>
            </p:cNvPr>
            <p:cNvSpPr/>
            <p:nvPr/>
          </p:nvSpPr>
          <p:spPr>
            <a:xfrm>
              <a:off x="4513684" y="3818541"/>
              <a:ext cx="3392723" cy="2313298"/>
            </a:xfrm>
            <a:prstGeom prst="roundRect">
              <a:avLst>
                <a:gd name="adj" fmla="val 594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40C9B6D8-4E35-480B-9254-5DDFAAF59F2B}"/>
                </a:ext>
              </a:extLst>
            </p:cNvPr>
            <p:cNvSpPr/>
            <p:nvPr/>
          </p:nvSpPr>
          <p:spPr>
            <a:xfrm>
              <a:off x="1736629" y="1836658"/>
              <a:ext cx="413203" cy="262829"/>
            </a:xfrm>
            <a:prstGeom prst="rect">
              <a:avLst/>
            </a:prstGeom>
          </p:spPr>
          <p:txBody>
            <a:bodyPr wrap="square">
              <a:spAutoFit/>
            </a:bodyPr>
            <a:lstStyle/>
            <a:p>
              <a:r>
                <a:rPr lang="en-US" altLang="ja-JP" sz="1108" b="1" dirty="0">
                  <a:latin typeface="ＭＳＰゴシック"/>
                </a:rPr>
                <a:t>17</a:t>
              </a:r>
              <a:endParaRPr lang="ja-JP" altLang="en-US" sz="1108" dirty="0"/>
            </a:p>
          </p:txBody>
        </p:sp>
        <p:sp>
          <p:nvSpPr>
            <p:cNvPr id="100" name="正方形/長方形 99">
              <a:extLst>
                <a:ext uri="{FF2B5EF4-FFF2-40B4-BE49-F238E27FC236}">
                  <a16:creationId xmlns:a16="http://schemas.microsoft.com/office/drawing/2014/main" id="{0CE1E50E-1946-45C4-B76F-2F5FD165F15C}"/>
                </a:ext>
              </a:extLst>
            </p:cNvPr>
            <p:cNvSpPr/>
            <p:nvPr/>
          </p:nvSpPr>
          <p:spPr>
            <a:xfrm>
              <a:off x="3276241" y="2068006"/>
              <a:ext cx="413203" cy="262829"/>
            </a:xfrm>
            <a:prstGeom prst="rect">
              <a:avLst/>
            </a:prstGeom>
          </p:spPr>
          <p:txBody>
            <a:bodyPr wrap="square">
              <a:spAutoFit/>
            </a:bodyPr>
            <a:lstStyle/>
            <a:p>
              <a:r>
                <a:rPr lang="en-US" altLang="ja-JP" sz="1108" b="1" dirty="0">
                  <a:solidFill>
                    <a:srgbClr val="FF0000"/>
                  </a:solidFill>
                  <a:latin typeface="ＭＳＰゴシック"/>
                </a:rPr>
                <a:t>7.8</a:t>
              </a:r>
              <a:endParaRPr lang="ja-JP" altLang="en-US" sz="1108" dirty="0">
                <a:solidFill>
                  <a:srgbClr val="FF0000"/>
                </a:solidFill>
              </a:endParaRPr>
            </a:p>
          </p:txBody>
        </p:sp>
        <p:sp>
          <p:nvSpPr>
            <p:cNvPr id="101" name="正方形/長方形 100">
              <a:extLst>
                <a:ext uri="{FF2B5EF4-FFF2-40B4-BE49-F238E27FC236}">
                  <a16:creationId xmlns:a16="http://schemas.microsoft.com/office/drawing/2014/main" id="{6F119348-6C56-4FDD-AB81-C1A9C26EBAC7}"/>
                </a:ext>
              </a:extLst>
            </p:cNvPr>
            <p:cNvSpPr/>
            <p:nvPr/>
          </p:nvSpPr>
          <p:spPr>
            <a:xfrm>
              <a:off x="6312976" y="2051896"/>
              <a:ext cx="413203" cy="262829"/>
            </a:xfrm>
            <a:prstGeom prst="rect">
              <a:avLst/>
            </a:prstGeom>
          </p:spPr>
          <p:txBody>
            <a:bodyPr wrap="square">
              <a:spAutoFit/>
            </a:bodyPr>
            <a:lstStyle/>
            <a:p>
              <a:r>
                <a:rPr lang="en-US" altLang="ja-JP" sz="1108" b="1" dirty="0">
                  <a:solidFill>
                    <a:srgbClr val="FF0000"/>
                  </a:solidFill>
                  <a:latin typeface="ＭＳＰゴシック"/>
                </a:rPr>
                <a:t>98</a:t>
              </a:r>
              <a:endParaRPr lang="ja-JP" altLang="en-US" sz="1108" dirty="0">
                <a:solidFill>
                  <a:srgbClr val="FF0000"/>
                </a:solidFill>
              </a:endParaRPr>
            </a:p>
          </p:txBody>
        </p:sp>
        <p:sp>
          <p:nvSpPr>
            <p:cNvPr id="102" name="正方形/長方形 101">
              <a:extLst>
                <a:ext uri="{FF2B5EF4-FFF2-40B4-BE49-F238E27FC236}">
                  <a16:creationId xmlns:a16="http://schemas.microsoft.com/office/drawing/2014/main" id="{91768027-3871-4795-93BB-FF183DC79964}"/>
                </a:ext>
              </a:extLst>
            </p:cNvPr>
            <p:cNvSpPr/>
            <p:nvPr/>
          </p:nvSpPr>
          <p:spPr>
            <a:xfrm>
              <a:off x="3194769" y="4139589"/>
              <a:ext cx="514885" cy="262829"/>
            </a:xfrm>
            <a:prstGeom prst="rect">
              <a:avLst/>
            </a:prstGeom>
          </p:spPr>
          <p:txBody>
            <a:bodyPr wrap="square">
              <a:spAutoFit/>
            </a:bodyPr>
            <a:lstStyle/>
            <a:p>
              <a:r>
                <a:rPr lang="en-US" altLang="ja-JP" sz="1108" b="1" dirty="0">
                  <a:solidFill>
                    <a:srgbClr val="FF0000"/>
                  </a:solidFill>
                  <a:latin typeface="ＭＳＰゴシック"/>
                </a:rPr>
                <a:t>2,327</a:t>
              </a:r>
              <a:endParaRPr lang="ja-JP" altLang="en-US" sz="1108" dirty="0">
                <a:solidFill>
                  <a:srgbClr val="FF0000"/>
                </a:solidFill>
              </a:endParaRPr>
            </a:p>
          </p:txBody>
        </p:sp>
        <p:sp>
          <p:nvSpPr>
            <p:cNvPr id="103" name="正方形/長方形 102">
              <a:extLst>
                <a:ext uri="{FF2B5EF4-FFF2-40B4-BE49-F238E27FC236}">
                  <a16:creationId xmlns:a16="http://schemas.microsoft.com/office/drawing/2014/main" id="{7F7DE6C4-5FB2-4048-BEFE-57F214131097}"/>
                </a:ext>
              </a:extLst>
            </p:cNvPr>
            <p:cNvSpPr/>
            <p:nvPr/>
          </p:nvSpPr>
          <p:spPr>
            <a:xfrm>
              <a:off x="6384598" y="4239730"/>
              <a:ext cx="521843" cy="262829"/>
            </a:xfrm>
            <a:prstGeom prst="rect">
              <a:avLst/>
            </a:prstGeom>
          </p:spPr>
          <p:txBody>
            <a:bodyPr wrap="square">
              <a:spAutoFit/>
            </a:bodyPr>
            <a:lstStyle/>
            <a:p>
              <a:r>
                <a:rPr lang="en-US" altLang="ja-JP" sz="1108" b="1" dirty="0">
                  <a:solidFill>
                    <a:srgbClr val="FF0000"/>
                  </a:solidFill>
                  <a:latin typeface="ＭＳＰゴシック"/>
                </a:rPr>
                <a:t>2,433</a:t>
              </a:r>
              <a:endParaRPr lang="ja-JP" altLang="en-US" sz="1108" dirty="0">
                <a:solidFill>
                  <a:srgbClr val="FF0000"/>
                </a:solidFill>
              </a:endParaRPr>
            </a:p>
          </p:txBody>
        </p:sp>
        <p:sp>
          <p:nvSpPr>
            <p:cNvPr id="104" name="正方形/長方形 103">
              <a:extLst>
                <a:ext uri="{FF2B5EF4-FFF2-40B4-BE49-F238E27FC236}">
                  <a16:creationId xmlns:a16="http://schemas.microsoft.com/office/drawing/2014/main" id="{4F2F154A-47D8-4436-8A45-CDB5F0A3B1D5}"/>
                </a:ext>
              </a:extLst>
            </p:cNvPr>
            <p:cNvSpPr/>
            <p:nvPr/>
          </p:nvSpPr>
          <p:spPr>
            <a:xfrm>
              <a:off x="4747043" y="1799144"/>
              <a:ext cx="413203" cy="262829"/>
            </a:xfrm>
            <a:prstGeom prst="rect">
              <a:avLst/>
            </a:prstGeom>
          </p:spPr>
          <p:txBody>
            <a:bodyPr wrap="square">
              <a:spAutoFit/>
            </a:bodyPr>
            <a:lstStyle/>
            <a:p>
              <a:r>
                <a:rPr lang="en-US" altLang="ja-JP" sz="1108" b="1" dirty="0">
                  <a:latin typeface="ＭＳＰゴシック"/>
                </a:rPr>
                <a:t>214</a:t>
              </a:r>
              <a:endParaRPr lang="ja-JP" altLang="en-US" sz="1108" dirty="0"/>
            </a:p>
          </p:txBody>
        </p:sp>
        <p:sp>
          <p:nvSpPr>
            <p:cNvPr id="105" name="正方形/長方形 104">
              <a:extLst>
                <a:ext uri="{FF2B5EF4-FFF2-40B4-BE49-F238E27FC236}">
                  <a16:creationId xmlns:a16="http://schemas.microsoft.com/office/drawing/2014/main" id="{861C8BCF-B5D4-4AE7-A072-EFBBD1A839FE}"/>
                </a:ext>
              </a:extLst>
            </p:cNvPr>
            <p:cNvSpPr/>
            <p:nvPr/>
          </p:nvSpPr>
          <p:spPr>
            <a:xfrm>
              <a:off x="1640096" y="3947369"/>
              <a:ext cx="606269" cy="262829"/>
            </a:xfrm>
            <a:prstGeom prst="rect">
              <a:avLst/>
            </a:prstGeom>
          </p:spPr>
          <p:txBody>
            <a:bodyPr wrap="square">
              <a:spAutoFit/>
            </a:bodyPr>
            <a:lstStyle/>
            <a:p>
              <a:r>
                <a:rPr lang="en-US" altLang="ja-JP" sz="1108" b="1" dirty="0">
                  <a:latin typeface="ＭＳＰゴシック"/>
                </a:rPr>
                <a:t>5,058</a:t>
              </a:r>
              <a:endParaRPr lang="ja-JP" altLang="en-US" sz="1108" dirty="0"/>
            </a:p>
          </p:txBody>
        </p:sp>
        <p:sp>
          <p:nvSpPr>
            <p:cNvPr id="106" name="正方形/長方形 105">
              <a:extLst>
                <a:ext uri="{FF2B5EF4-FFF2-40B4-BE49-F238E27FC236}">
                  <a16:creationId xmlns:a16="http://schemas.microsoft.com/office/drawing/2014/main" id="{D3EA7B62-C76F-4711-A58A-3E4059D02A57}"/>
                </a:ext>
              </a:extLst>
            </p:cNvPr>
            <p:cNvSpPr/>
            <p:nvPr/>
          </p:nvSpPr>
          <p:spPr>
            <a:xfrm>
              <a:off x="4829565" y="4065096"/>
              <a:ext cx="606269" cy="262829"/>
            </a:xfrm>
            <a:prstGeom prst="rect">
              <a:avLst/>
            </a:prstGeom>
          </p:spPr>
          <p:txBody>
            <a:bodyPr wrap="square">
              <a:spAutoFit/>
            </a:bodyPr>
            <a:lstStyle/>
            <a:p>
              <a:r>
                <a:rPr lang="en-US" altLang="ja-JP" sz="1108" b="1" dirty="0">
                  <a:latin typeface="ＭＳＰゴシック"/>
                </a:rPr>
                <a:t>5,288</a:t>
              </a:r>
              <a:endParaRPr lang="ja-JP" altLang="en-US" sz="1108" dirty="0"/>
            </a:p>
          </p:txBody>
        </p:sp>
      </p:grpSp>
      <p:sp>
        <p:nvSpPr>
          <p:cNvPr id="63" name="スライド番号プレースホルダー 3">
            <a:extLst>
              <a:ext uri="{FF2B5EF4-FFF2-40B4-BE49-F238E27FC236}">
                <a16:creationId xmlns:a16="http://schemas.microsoft.com/office/drawing/2014/main" id="{7380777A-0B45-DB30-C56D-612155C37DAD}"/>
              </a:ext>
            </a:extLst>
          </p:cNvPr>
          <p:cNvSpPr>
            <a:spLocks noGrp="1"/>
          </p:cNvSpPr>
          <p:nvPr>
            <p:ph type="sldNum" sz="quarter" idx="11"/>
          </p:nvPr>
        </p:nvSpPr>
        <p:spPr>
          <a:xfrm>
            <a:off x="6968018" y="6356351"/>
            <a:ext cx="2057400" cy="365125"/>
          </a:xfrm>
        </p:spPr>
        <p:txBody>
          <a:bodyPr/>
          <a:lstStyle/>
          <a:p>
            <a:pPr algn="r"/>
            <a:fld id="{18EAE80E-A420-40D4-8E6A-F3B1068ED3F0}" type="slidenum">
              <a:rPr lang="ja-JP" altLang="en-US" smtClean="0">
                <a:solidFill>
                  <a:schemeClr val="tx1"/>
                </a:solidFill>
              </a:rPr>
              <a:pPr algn="r"/>
              <a:t>3</a:t>
            </a:fld>
            <a:endParaRPr lang="ja-JP" altLang="en-US" dirty="0">
              <a:solidFill>
                <a:schemeClr val="tx1"/>
              </a:solidFill>
            </a:endParaRPr>
          </a:p>
        </p:txBody>
      </p:sp>
    </p:spTree>
    <p:extLst>
      <p:ext uri="{BB962C8B-B14F-4D97-AF65-F5344CB8AC3E}">
        <p14:creationId xmlns:p14="http://schemas.microsoft.com/office/powerpoint/2010/main" val="4159257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0" name="直線コネクタ 39">
            <a:extLst>
              <a:ext uri="{FF2B5EF4-FFF2-40B4-BE49-F238E27FC236}">
                <a16:creationId xmlns:a16="http://schemas.microsoft.com/office/drawing/2014/main" id="{A2895F02-31A6-4BF5-B74C-7A8CE331AB40}"/>
              </a:ext>
            </a:extLst>
          </p:cNvPr>
          <p:cNvCxnSpPr/>
          <p:nvPr/>
        </p:nvCxnSpPr>
        <p:spPr>
          <a:xfrm>
            <a:off x="1" y="969650"/>
            <a:ext cx="8972308"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53" name="タイトル 1"/>
          <p:cNvSpPr txBox="1">
            <a:spLocks/>
          </p:cNvSpPr>
          <p:nvPr/>
        </p:nvSpPr>
        <p:spPr bwMode="auto">
          <a:xfrm>
            <a:off x="1" y="558162"/>
            <a:ext cx="7496632"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846" b="1" dirty="0">
                <a:solidFill>
                  <a:srgbClr val="006699"/>
                </a:solidFill>
              </a:rPr>
              <a:t>温室効果ガス排出量の推計</a:t>
            </a:r>
            <a:endParaRPr lang="en-US" altLang="ja-JP" sz="1846" b="1" dirty="0">
              <a:solidFill>
                <a:srgbClr val="006699"/>
              </a:solidFill>
            </a:endParaRPr>
          </a:p>
          <a:p>
            <a:r>
              <a:rPr lang="ja-JP" altLang="en-US" sz="1846" b="1" dirty="0">
                <a:solidFill>
                  <a:srgbClr val="006699"/>
                </a:solidFill>
              </a:rPr>
              <a:t>温室効果ガスの削減目標及び削減計画</a:t>
            </a:r>
          </a:p>
          <a:p>
            <a:r>
              <a:rPr lang="ja-JP" altLang="en-US" sz="1846" b="1" dirty="0">
                <a:solidFill>
                  <a:srgbClr val="006699"/>
                </a:solidFill>
              </a:rPr>
              <a:t>　</a:t>
            </a:r>
          </a:p>
        </p:txBody>
      </p:sp>
      <p:sp>
        <p:nvSpPr>
          <p:cNvPr id="55" name="タイトル 1"/>
          <p:cNvSpPr txBox="1">
            <a:spLocks/>
          </p:cNvSpPr>
          <p:nvPr/>
        </p:nvSpPr>
        <p:spPr bwMode="auto">
          <a:xfrm>
            <a:off x="6844145" y="429652"/>
            <a:ext cx="2147454"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pPr algn="r"/>
            <a:r>
              <a:rPr lang="ja-JP" altLang="en-US" sz="2400" b="1" dirty="0">
                <a:solidFill>
                  <a:srgbClr val="006699"/>
                </a:solidFill>
              </a:rPr>
              <a:t>（阪南港）</a:t>
            </a:r>
          </a:p>
        </p:txBody>
      </p:sp>
      <p:grpSp>
        <p:nvGrpSpPr>
          <p:cNvPr id="4" name="グループ化 3">
            <a:extLst>
              <a:ext uri="{FF2B5EF4-FFF2-40B4-BE49-F238E27FC236}">
                <a16:creationId xmlns:a16="http://schemas.microsoft.com/office/drawing/2014/main" id="{D2133E20-6ABA-4594-897F-796F014EDE82}"/>
              </a:ext>
            </a:extLst>
          </p:cNvPr>
          <p:cNvGrpSpPr/>
          <p:nvPr/>
        </p:nvGrpSpPr>
        <p:grpSpPr>
          <a:xfrm>
            <a:off x="553673" y="1230284"/>
            <a:ext cx="7638560" cy="5548020"/>
            <a:chOff x="1143294" y="1252143"/>
            <a:chExt cx="6793458" cy="4877749"/>
          </a:xfrm>
        </p:grpSpPr>
        <p:pic>
          <p:nvPicPr>
            <p:cNvPr id="6" name="図 5">
              <a:extLst>
                <a:ext uri="{FF2B5EF4-FFF2-40B4-BE49-F238E27FC236}">
                  <a16:creationId xmlns:a16="http://schemas.microsoft.com/office/drawing/2014/main" id="{7E4E0F1D-4216-454F-9F93-55A80B5949FE}"/>
                </a:ext>
              </a:extLst>
            </p:cNvPr>
            <p:cNvPicPr>
              <a:picLocks noChangeAspect="1"/>
            </p:cNvPicPr>
            <p:nvPr/>
          </p:nvPicPr>
          <p:blipFill rotWithShape="1">
            <a:blip r:embed="rId3"/>
            <a:srcRect r="33835"/>
            <a:stretch/>
          </p:blipFill>
          <p:spPr>
            <a:xfrm>
              <a:off x="1275400" y="1339417"/>
              <a:ext cx="6050144" cy="2289238"/>
            </a:xfrm>
            <a:prstGeom prst="rect">
              <a:avLst/>
            </a:prstGeom>
          </p:spPr>
        </p:pic>
        <p:sp>
          <p:nvSpPr>
            <p:cNvPr id="12" name="正方形/長方形 11">
              <a:extLst>
                <a:ext uri="{FF2B5EF4-FFF2-40B4-BE49-F238E27FC236}">
                  <a16:creationId xmlns:a16="http://schemas.microsoft.com/office/drawing/2014/main" id="{E6006CA4-6FE1-4093-B5F1-850A227B41CE}"/>
                </a:ext>
              </a:extLst>
            </p:cNvPr>
            <p:cNvSpPr/>
            <p:nvPr/>
          </p:nvSpPr>
          <p:spPr>
            <a:xfrm>
              <a:off x="1251712" y="1273223"/>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13" name="正方形/長方形 12">
              <a:extLst>
                <a:ext uri="{FF2B5EF4-FFF2-40B4-BE49-F238E27FC236}">
                  <a16:creationId xmlns:a16="http://schemas.microsoft.com/office/drawing/2014/main" id="{F4B7084E-CF4D-4245-AB3F-7CB88B48FB80}"/>
                </a:ext>
              </a:extLst>
            </p:cNvPr>
            <p:cNvSpPr/>
            <p:nvPr/>
          </p:nvSpPr>
          <p:spPr>
            <a:xfrm>
              <a:off x="4232193" y="1273223"/>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25" name="正方形/長方形 24">
              <a:extLst>
                <a:ext uri="{FF2B5EF4-FFF2-40B4-BE49-F238E27FC236}">
                  <a16:creationId xmlns:a16="http://schemas.microsoft.com/office/drawing/2014/main" id="{744EF209-C129-4D5C-961C-4390D6A3C02B}"/>
                </a:ext>
              </a:extLst>
            </p:cNvPr>
            <p:cNvSpPr/>
            <p:nvPr/>
          </p:nvSpPr>
          <p:spPr>
            <a:xfrm>
              <a:off x="2250872" y="1252143"/>
              <a:ext cx="1175322" cy="291170"/>
            </a:xfrm>
            <a:prstGeom prst="rect">
              <a:avLst/>
            </a:prstGeom>
          </p:spPr>
          <p:txBody>
            <a:bodyPr wrap="none">
              <a:spAutoFit/>
            </a:bodyPr>
            <a:lstStyle/>
            <a:p>
              <a:r>
                <a:rPr lang="ja-JP" altLang="en-US" sz="1292" b="1" dirty="0">
                  <a:highlight>
                    <a:srgbClr val="FFFF00"/>
                  </a:highlight>
                  <a:latin typeface="ＭＳＰゴシック"/>
                </a:rPr>
                <a:t>ターミナル内</a:t>
              </a:r>
              <a:endParaRPr lang="ja-JP" altLang="en-US" sz="1292" dirty="0">
                <a:highlight>
                  <a:srgbClr val="FFFF00"/>
                </a:highlight>
              </a:endParaRPr>
            </a:p>
          </p:txBody>
        </p:sp>
        <p:sp>
          <p:nvSpPr>
            <p:cNvPr id="26" name="正方形/長方形 25">
              <a:extLst>
                <a:ext uri="{FF2B5EF4-FFF2-40B4-BE49-F238E27FC236}">
                  <a16:creationId xmlns:a16="http://schemas.microsoft.com/office/drawing/2014/main" id="{2AF80FF6-EDCB-417B-8835-EED7C1ECFB94}"/>
                </a:ext>
              </a:extLst>
            </p:cNvPr>
            <p:cNvSpPr/>
            <p:nvPr/>
          </p:nvSpPr>
          <p:spPr>
            <a:xfrm>
              <a:off x="5360193" y="1252143"/>
              <a:ext cx="1010213" cy="291170"/>
            </a:xfrm>
            <a:prstGeom prst="rect">
              <a:avLst/>
            </a:prstGeom>
          </p:spPr>
          <p:txBody>
            <a:bodyPr wrap="none">
              <a:spAutoFit/>
            </a:bodyPr>
            <a:lstStyle/>
            <a:p>
              <a:r>
                <a:rPr lang="ja-JP" altLang="en-US" sz="1292" b="1" dirty="0">
                  <a:highlight>
                    <a:srgbClr val="FFFF00"/>
                  </a:highlight>
                  <a:latin typeface="ＭＳＰゴシック"/>
                </a:rPr>
                <a:t>船舶・車両</a:t>
              </a:r>
              <a:endParaRPr lang="ja-JP" altLang="en-US" sz="1292" dirty="0">
                <a:highlight>
                  <a:srgbClr val="FFFF00"/>
                </a:highlight>
              </a:endParaRPr>
            </a:p>
          </p:txBody>
        </p:sp>
        <p:sp>
          <p:nvSpPr>
            <p:cNvPr id="15" name="矢印: 下 14">
              <a:extLst>
                <a:ext uri="{FF2B5EF4-FFF2-40B4-BE49-F238E27FC236}">
                  <a16:creationId xmlns:a16="http://schemas.microsoft.com/office/drawing/2014/main" id="{E9386E67-D4B0-4095-A326-61FCDF3D1EF2}"/>
                </a:ext>
              </a:extLst>
            </p:cNvPr>
            <p:cNvSpPr/>
            <p:nvPr/>
          </p:nvSpPr>
          <p:spPr>
            <a:xfrm>
              <a:off x="3004103" y="2079358"/>
              <a:ext cx="153349" cy="470469"/>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6" name="正方形/長方形 15">
              <a:extLst>
                <a:ext uri="{FF2B5EF4-FFF2-40B4-BE49-F238E27FC236}">
                  <a16:creationId xmlns:a16="http://schemas.microsoft.com/office/drawing/2014/main" id="{88755C76-781D-4D58-8FF4-01FB988F41D4}"/>
                </a:ext>
              </a:extLst>
            </p:cNvPr>
            <p:cNvSpPr/>
            <p:nvPr/>
          </p:nvSpPr>
          <p:spPr>
            <a:xfrm>
              <a:off x="2842102" y="2066482"/>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sp>
          <p:nvSpPr>
            <p:cNvPr id="17" name="矢印: 下 16">
              <a:extLst>
                <a:ext uri="{FF2B5EF4-FFF2-40B4-BE49-F238E27FC236}">
                  <a16:creationId xmlns:a16="http://schemas.microsoft.com/office/drawing/2014/main" id="{F3117B8C-4E10-4BC4-9A53-A8DAE24470A4}"/>
                </a:ext>
              </a:extLst>
            </p:cNvPr>
            <p:cNvSpPr/>
            <p:nvPr/>
          </p:nvSpPr>
          <p:spPr>
            <a:xfrm>
              <a:off x="6000043" y="1570222"/>
              <a:ext cx="131822" cy="68634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8" name="正方形/長方形 17">
              <a:extLst>
                <a:ext uri="{FF2B5EF4-FFF2-40B4-BE49-F238E27FC236}">
                  <a16:creationId xmlns:a16="http://schemas.microsoft.com/office/drawing/2014/main" id="{A0D5752A-63DF-437E-8566-5C2C83D0E8DC}"/>
                </a:ext>
              </a:extLst>
            </p:cNvPr>
            <p:cNvSpPr/>
            <p:nvPr/>
          </p:nvSpPr>
          <p:spPr>
            <a:xfrm>
              <a:off x="5837321" y="1654475"/>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cxnSp>
          <p:nvCxnSpPr>
            <p:cNvPr id="19" name="直線コネクタ 18">
              <a:extLst>
                <a:ext uri="{FF2B5EF4-FFF2-40B4-BE49-F238E27FC236}">
                  <a16:creationId xmlns:a16="http://schemas.microsoft.com/office/drawing/2014/main" id="{05DC5F82-CD97-4B90-A21C-13753DB88725}"/>
                </a:ext>
              </a:extLst>
            </p:cNvPr>
            <p:cNvCxnSpPr>
              <a:cxnSpLocks/>
            </p:cNvCxnSpPr>
            <p:nvPr/>
          </p:nvCxnSpPr>
          <p:spPr>
            <a:xfrm>
              <a:off x="1650288" y="2096578"/>
              <a:ext cx="1600855"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D254FAAA-D070-48E4-B141-6C54D40E8EE8}"/>
                </a:ext>
              </a:extLst>
            </p:cNvPr>
            <p:cNvCxnSpPr>
              <a:cxnSpLocks/>
            </p:cNvCxnSpPr>
            <p:nvPr/>
          </p:nvCxnSpPr>
          <p:spPr>
            <a:xfrm>
              <a:off x="4660028" y="1546080"/>
              <a:ext cx="1584000"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30A5F22-C864-4C14-B925-29848E667472}"/>
                </a:ext>
              </a:extLst>
            </p:cNvPr>
            <p:cNvCxnSpPr>
              <a:cxnSpLocks/>
            </p:cNvCxnSpPr>
            <p:nvPr/>
          </p:nvCxnSpPr>
          <p:spPr>
            <a:xfrm>
              <a:off x="3016397" y="2551528"/>
              <a:ext cx="686932"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30" name="矢印: 上下 29">
              <a:extLst>
                <a:ext uri="{FF2B5EF4-FFF2-40B4-BE49-F238E27FC236}">
                  <a16:creationId xmlns:a16="http://schemas.microsoft.com/office/drawing/2014/main" id="{EC5D5F87-4E75-44BA-A01B-76AD176C0A48}"/>
                </a:ext>
              </a:extLst>
            </p:cNvPr>
            <p:cNvSpPr/>
            <p:nvPr/>
          </p:nvSpPr>
          <p:spPr>
            <a:xfrm>
              <a:off x="3466955" y="2400058"/>
              <a:ext cx="89776" cy="153545"/>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31" name="直線コネクタ 30">
              <a:extLst>
                <a:ext uri="{FF2B5EF4-FFF2-40B4-BE49-F238E27FC236}">
                  <a16:creationId xmlns:a16="http://schemas.microsoft.com/office/drawing/2014/main" id="{6AE8D2FE-0A10-4051-B432-36BCFA752C59}"/>
                </a:ext>
              </a:extLst>
            </p:cNvPr>
            <p:cNvCxnSpPr>
              <a:cxnSpLocks/>
            </p:cNvCxnSpPr>
            <p:nvPr/>
          </p:nvCxnSpPr>
          <p:spPr>
            <a:xfrm>
              <a:off x="6000043" y="2256569"/>
              <a:ext cx="696559"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32" name="矢印: 上下 31">
              <a:extLst>
                <a:ext uri="{FF2B5EF4-FFF2-40B4-BE49-F238E27FC236}">
                  <a16:creationId xmlns:a16="http://schemas.microsoft.com/office/drawing/2014/main" id="{2AE33958-9191-40D8-BCDC-F110AA94E4FE}"/>
                </a:ext>
              </a:extLst>
            </p:cNvPr>
            <p:cNvSpPr/>
            <p:nvPr/>
          </p:nvSpPr>
          <p:spPr>
            <a:xfrm>
              <a:off x="6464324" y="1677816"/>
              <a:ext cx="125408" cy="614320"/>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5" name="矢印: 上下 34">
              <a:extLst>
                <a:ext uri="{FF2B5EF4-FFF2-40B4-BE49-F238E27FC236}">
                  <a16:creationId xmlns:a16="http://schemas.microsoft.com/office/drawing/2014/main" id="{15C40573-F219-4434-B480-2970DAC53F39}"/>
                </a:ext>
              </a:extLst>
            </p:cNvPr>
            <p:cNvSpPr/>
            <p:nvPr/>
          </p:nvSpPr>
          <p:spPr>
            <a:xfrm>
              <a:off x="4139616" y="2435800"/>
              <a:ext cx="131886" cy="681028"/>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36" name="矢印: 上下 35">
              <a:extLst>
                <a:ext uri="{FF2B5EF4-FFF2-40B4-BE49-F238E27FC236}">
                  <a16:creationId xmlns:a16="http://schemas.microsoft.com/office/drawing/2014/main" id="{109D3730-9EDC-40FB-A947-89E5F42A1DB6}"/>
                </a:ext>
              </a:extLst>
            </p:cNvPr>
            <p:cNvSpPr/>
            <p:nvPr/>
          </p:nvSpPr>
          <p:spPr>
            <a:xfrm>
              <a:off x="7116408" y="1650869"/>
              <a:ext cx="141791" cy="1464560"/>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43" name="正方形/長方形 42">
              <a:extLst>
                <a:ext uri="{FF2B5EF4-FFF2-40B4-BE49-F238E27FC236}">
                  <a16:creationId xmlns:a16="http://schemas.microsoft.com/office/drawing/2014/main" id="{D40AB61A-8E26-41DC-9553-2AA527C61577}"/>
                </a:ext>
              </a:extLst>
            </p:cNvPr>
            <p:cNvSpPr/>
            <p:nvPr/>
          </p:nvSpPr>
          <p:spPr>
            <a:xfrm>
              <a:off x="3401945" y="2900717"/>
              <a:ext cx="689612" cy="433324"/>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a:p>
              <a:endParaRPr lang="ja-JP" altLang="en-US" sz="1108" dirty="0"/>
            </a:p>
          </p:txBody>
        </p:sp>
        <p:sp>
          <p:nvSpPr>
            <p:cNvPr id="44" name="正方形/長方形 43">
              <a:extLst>
                <a:ext uri="{FF2B5EF4-FFF2-40B4-BE49-F238E27FC236}">
                  <a16:creationId xmlns:a16="http://schemas.microsoft.com/office/drawing/2014/main" id="{2ACCADF4-4AFE-4490-83FD-1DC41539C639}"/>
                </a:ext>
              </a:extLst>
            </p:cNvPr>
            <p:cNvSpPr/>
            <p:nvPr/>
          </p:nvSpPr>
          <p:spPr>
            <a:xfrm>
              <a:off x="6410866" y="2900718"/>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sp>
          <p:nvSpPr>
            <p:cNvPr id="49" name="正方形/長方形 48">
              <a:extLst>
                <a:ext uri="{FF2B5EF4-FFF2-40B4-BE49-F238E27FC236}">
                  <a16:creationId xmlns:a16="http://schemas.microsoft.com/office/drawing/2014/main" id="{2E5108FC-5D4D-4FED-A7B1-D6797E739CEB}"/>
                </a:ext>
              </a:extLst>
            </p:cNvPr>
            <p:cNvSpPr/>
            <p:nvPr/>
          </p:nvSpPr>
          <p:spPr>
            <a:xfrm>
              <a:off x="3512330" y="2351201"/>
              <a:ext cx="439544" cy="262829"/>
            </a:xfrm>
            <a:prstGeom prst="rect">
              <a:avLst/>
            </a:prstGeom>
          </p:spPr>
          <p:txBody>
            <a:bodyPr wrap="none">
              <a:spAutoFit/>
            </a:bodyPr>
            <a:lstStyle/>
            <a:p>
              <a:r>
                <a:rPr lang="en-US" altLang="ja-JP" sz="1108" b="1" dirty="0">
                  <a:solidFill>
                    <a:srgbClr val="FF66FF"/>
                  </a:solidFill>
                  <a:latin typeface="ＭＳＰゴシック"/>
                </a:rPr>
                <a:t>0.01</a:t>
              </a:r>
              <a:endParaRPr lang="ja-JP" altLang="en-US" sz="1108" dirty="0">
                <a:solidFill>
                  <a:srgbClr val="FF66FF"/>
                </a:solidFill>
              </a:endParaRPr>
            </a:p>
          </p:txBody>
        </p:sp>
        <p:sp>
          <p:nvSpPr>
            <p:cNvPr id="50" name="正方形/長方形 49">
              <a:extLst>
                <a:ext uri="{FF2B5EF4-FFF2-40B4-BE49-F238E27FC236}">
                  <a16:creationId xmlns:a16="http://schemas.microsoft.com/office/drawing/2014/main" id="{EC8FA629-15FB-4C6A-815E-C4771427FE2B}"/>
                </a:ext>
              </a:extLst>
            </p:cNvPr>
            <p:cNvSpPr/>
            <p:nvPr/>
          </p:nvSpPr>
          <p:spPr>
            <a:xfrm>
              <a:off x="3947924" y="2220099"/>
              <a:ext cx="450764" cy="262829"/>
            </a:xfrm>
            <a:prstGeom prst="rect">
              <a:avLst/>
            </a:prstGeom>
          </p:spPr>
          <p:txBody>
            <a:bodyPr wrap="none">
              <a:spAutoFit/>
            </a:bodyPr>
            <a:lstStyle/>
            <a:p>
              <a:r>
                <a:rPr lang="en-US" altLang="ja-JP" sz="1108" b="1" dirty="0">
                  <a:solidFill>
                    <a:srgbClr val="FF66FF"/>
                  </a:solidFill>
                  <a:latin typeface="ＭＳＰゴシック"/>
                </a:rPr>
                <a:t>0.04</a:t>
              </a:r>
              <a:endParaRPr lang="ja-JP" altLang="en-US" sz="1108" dirty="0">
                <a:solidFill>
                  <a:srgbClr val="FF66FF"/>
                </a:solidFill>
              </a:endParaRPr>
            </a:p>
          </p:txBody>
        </p:sp>
        <p:sp>
          <p:nvSpPr>
            <p:cNvPr id="52" name="正方形/長方形 51">
              <a:extLst>
                <a:ext uri="{FF2B5EF4-FFF2-40B4-BE49-F238E27FC236}">
                  <a16:creationId xmlns:a16="http://schemas.microsoft.com/office/drawing/2014/main" id="{9CEA3107-7D9F-4DA9-A2A4-6178DB35B5CD}"/>
                </a:ext>
              </a:extLst>
            </p:cNvPr>
            <p:cNvSpPr/>
            <p:nvPr/>
          </p:nvSpPr>
          <p:spPr>
            <a:xfrm>
              <a:off x="6475964" y="1879511"/>
              <a:ext cx="367408" cy="262829"/>
            </a:xfrm>
            <a:prstGeom prst="rect">
              <a:avLst/>
            </a:prstGeom>
          </p:spPr>
          <p:txBody>
            <a:bodyPr wrap="none">
              <a:spAutoFit/>
            </a:bodyPr>
            <a:lstStyle/>
            <a:p>
              <a:r>
                <a:rPr lang="en-US" altLang="ja-JP" sz="1108" b="1" dirty="0">
                  <a:solidFill>
                    <a:srgbClr val="FF66FF"/>
                  </a:solidFill>
                  <a:latin typeface="ＭＳＰゴシック"/>
                </a:rPr>
                <a:t>1.0</a:t>
              </a:r>
              <a:endParaRPr lang="ja-JP" altLang="en-US" sz="1108" dirty="0">
                <a:solidFill>
                  <a:srgbClr val="FF66FF"/>
                </a:solidFill>
              </a:endParaRPr>
            </a:p>
          </p:txBody>
        </p:sp>
        <p:sp>
          <p:nvSpPr>
            <p:cNvPr id="54" name="正方形/長方形 53">
              <a:extLst>
                <a:ext uri="{FF2B5EF4-FFF2-40B4-BE49-F238E27FC236}">
                  <a16:creationId xmlns:a16="http://schemas.microsoft.com/office/drawing/2014/main" id="{0BF8CB10-8719-4AC6-AF8F-B23A64CEB563}"/>
                </a:ext>
              </a:extLst>
            </p:cNvPr>
            <p:cNvSpPr/>
            <p:nvPr/>
          </p:nvSpPr>
          <p:spPr>
            <a:xfrm>
              <a:off x="7016335" y="1448047"/>
              <a:ext cx="370614" cy="262829"/>
            </a:xfrm>
            <a:prstGeom prst="rect">
              <a:avLst/>
            </a:prstGeom>
          </p:spPr>
          <p:txBody>
            <a:bodyPr wrap="none">
              <a:spAutoFit/>
            </a:bodyPr>
            <a:lstStyle/>
            <a:p>
              <a:r>
                <a:rPr lang="en-US" altLang="ja-JP" sz="1108" b="1" dirty="0">
                  <a:solidFill>
                    <a:srgbClr val="FF66FF"/>
                  </a:solidFill>
                  <a:latin typeface="ＭＳＰゴシック"/>
                </a:rPr>
                <a:t>2.3</a:t>
              </a:r>
              <a:endParaRPr lang="ja-JP" altLang="en-US" sz="1108" dirty="0">
                <a:solidFill>
                  <a:srgbClr val="FF66FF"/>
                </a:solidFill>
              </a:endParaRPr>
            </a:p>
          </p:txBody>
        </p:sp>
        <p:grpSp>
          <p:nvGrpSpPr>
            <p:cNvPr id="2" name="グループ化 1">
              <a:extLst>
                <a:ext uri="{FF2B5EF4-FFF2-40B4-BE49-F238E27FC236}">
                  <a16:creationId xmlns:a16="http://schemas.microsoft.com/office/drawing/2014/main" id="{0A932CE3-5991-4EEA-B561-87C51E47B54B}"/>
                </a:ext>
              </a:extLst>
            </p:cNvPr>
            <p:cNvGrpSpPr/>
            <p:nvPr/>
          </p:nvGrpSpPr>
          <p:grpSpPr>
            <a:xfrm>
              <a:off x="4352750" y="3554233"/>
              <a:ext cx="3584002" cy="2575659"/>
              <a:chOff x="4352750" y="3898961"/>
              <a:chExt cx="2962675" cy="2152826"/>
            </a:xfrm>
          </p:grpSpPr>
          <p:pic>
            <p:nvPicPr>
              <p:cNvPr id="11" name="図 10">
                <a:extLst>
                  <a:ext uri="{FF2B5EF4-FFF2-40B4-BE49-F238E27FC236}">
                    <a16:creationId xmlns:a16="http://schemas.microsoft.com/office/drawing/2014/main" id="{5A55464A-BC9C-403D-ACB4-E487199AE6E3}"/>
                  </a:ext>
                </a:extLst>
              </p:cNvPr>
              <p:cNvPicPr>
                <a:picLocks noChangeAspect="1"/>
              </p:cNvPicPr>
              <p:nvPr/>
            </p:nvPicPr>
            <p:blipFill>
              <a:blip r:embed="rId4"/>
              <a:stretch>
                <a:fillRect/>
              </a:stretch>
            </p:blipFill>
            <p:spPr>
              <a:xfrm>
                <a:off x="4352750" y="4030187"/>
                <a:ext cx="2810083" cy="2021600"/>
              </a:xfrm>
              <a:prstGeom prst="rect">
                <a:avLst/>
              </a:prstGeom>
            </p:spPr>
          </p:pic>
          <p:sp>
            <p:nvSpPr>
              <p:cNvPr id="48" name="正方形/長方形 47">
                <a:extLst>
                  <a:ext uri="{FF2B5EF4-FFF2-40B4-BE49-F238E27FC236}">
                    <a16:creationId xmlns:a16="http://schemas.microsoft.com/office/drawing/2014/main" id="{E5B4277D-A6C1-48BF-8C2C-C528769BEA87}"/>
                  </a:ext>
                </a:extLst>
              </p:cNvPr>
              <p:cNvSpPr/>
              <p:nvPr/>
            </p:nvSpPr>
            <p:spPr>
              <a:xfrm>
                <a:off x="4448257" y="3898961"/>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51" name="正方形/長方形 50">
                <a:extLst>
                  <a:ext uri="{FF2B5EF4-FFF2-40B4-BE49-F238E27FC236}">
                    <a16:creationId xmlns:a16="http://schemas.microsoft.com/office/drawing/2014/main" id="{D3F40C72-C4EE-45E8-9334-1AFE99A20DBA}"/>
                  </a:ext>
                </a:extLst>
              </p:cNvPr>
              <p:cNvSpPr/>
              <p:nvPr/>
            </p:nvSpPr>
            <p:spPr>
              <a:xfrm>
                <a:off x="5568706" y="3915121"/>
                <a:ext cx="514885" cy="291170"/>
              </a:xfrm>
              <a:prstGeom prst="rect">
                <a:avLst/>
              </a:prstGeom>
            </p:spPr>
            <p:txBody>
              <a:bodyPr wrap="none">
                <a:spAutoFit/>
              </a:bodyPr>
              <a:lstStyle/>
              <a:p>
                <a:r>
                  <a:rPr lang="ja-JP" altLang="en-US" sz="1292" b="1" dirty="0">
                    <a:highlight>
                      <a:srgbClr val="FFFF00"/>
                    </a:highlight>
                    <a:latin typeface="ＭＳＰゴシック"/>
                  </a:rPr>
                  <a:t>合計</a:t>
                </a:r>
                <a:endParaRPr lang="ja-JP" altLang="en-US" sz="1292" dirty="0">
                  <a:highlight>
                    <a:srgbClr val="FFFF00"/>
                  </a:highlight>
                </a:endParaRPr>
              </a:p>
            </p:txBody>
          </p:sp>
          <p:cxnSp>
            <p:nvCxnSpPr>
              <p:cNvPr id="68" name="直線コネクタ 67">
                <a:extLst>
                  <a:ext uri="{FF2B5EF4-FFF2-40B4-BE49-F238E27FC236}">
                    <a16:creationId xmlns:a16="http://schemas.microsoft.com/office/drawing/2014/main" id="{EACF571D-964D-4064-BA00-002079256048}"/>
                  </a:ext>
                </a:extLst>
              </p:cNvPr>
              <p:cNvCxnSpPr>
                <a:cxnSpLocks/>
              </p:cNvCxnSpPr>
              <p:nvPr/>
            </p:nvCxnSpPr>
            <p:spPr>
              <a:xfrm>
                <a:off x="5992257" y="4764731"/>
                <a:ext cx="737730"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69" name="矢印: 上下 68">
                <a:extLst>
                  <a:ext uri="{FF2B5EF4-FFF2-40B4-BE49-F238E27FC236}">
                    <a16:creationId xmlns:a16="http://schemas.microsoft.com/office/drawing/2014/main" id="{89C2C593-440A-40C4-B1FA-DCF8D006F5B2}"/>
                  </a:ext>
                </a:extLst>
              </p:cNvPr>
              <p:cNvSpPr/>
              <p:nvPr/>
            </p:nvSpPr>
            <p:spPr>
              <a:xfrm>
                <a:off x="6439076" y="4680957"/>
                <a:ext cx="80406" cy="91320"/>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72" name="矢印: 上下 71">
                <a:extLst>
                  <a:ext uri="{FF2B5EF4-FFF2-40B4-BE49-F238E27FC236}">
                    <a16:creationId xmlns:a16="http://schemas.microsoft.com/office/drawing/2014/main" id="{95F27958-6166-4728-B23B-EAC7234585FD}"/>
                  </a:ext>
                </a:extLst>
              </p:cNvPr>
              <p:cNvSpPr/>
              <p:nvPr/>
            </p:nvSpPr>
            <p:spPr>
              <a:xfrm>
                <a:off x="7008261" y="4884732"/>
                <a:ext cx="157266" cy="639030"/>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73" name="直線コネクタ 72">
                <a:extLst>
                  <a:ext uri="{FF2B5EF4-FFF2-40B4-BE49-F238E27FC236}">
                    <a16:creationId xmlns:a16="http://schemas.microsoft.com/office/drawing/2014/main" id="{21003243-B80B-489B-8261-F83800DAF007}"/>
                  </a:ext>
                </a:extLst>
              </p:cNvPr>
              <p:cNvCxnSpPr>
                <a:cxnSpLocks/>
              </p:cNvCxnSpPr>
              <p:nvPr/>
            </p:nvCxnSpPr>
            <p:spPr>
              <a:xfrm>
                <a:off x="4780349" y="4125031"/>
                <a:ext cx="1368914"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75" name="正方形/長方形 74">
                <a:extLst>
                  <a:ext uri="{FF2B5EF4-FFF2-40B4-BE49-F238E27FC236}">
                    <a16:creationId xmlns:a16="http://schemas.microsoft.com/office/drawing/2014/main" id="{449B2159-6E05-4D1F-8106-2665E2CC059C}"/>
                  </a:ext>
                </a:extLst>
              </p:cNvPr>
              <p:cNvSpPr/>
              <p:nvPr/>
            </p:nvSpPr>
            <p:spPr>
              <a:xfrm>
                <a:off x="6341838" y="5300056"/>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sp>
            <p:nvSpPr>
              <p:cNvPr id="76" name="矢印: 下 75">
                <a:extLst>
                  <a:ext uri="{FF2B5EF4-FFF2-40B4-BE49-F238E27FC236}">
                    <a16:creationId xmlns:a16="http://schemas.microsoft.com/office/drawing/2014/main" id="{3C46E759-58DD-4335-AC94-BA5F94B98378}"/>
                  </a:ext>
                </a:extLst>
              </p:cNvPr>
              <p:cNvSpPr/>
              <p:nvPr/>
            </p:nvSpPr>
            <p:spPr>
              <a:xfrm>
                <a:off x="5973176" y="4135023"/>
                <a:ext cx="141204" cy="629708"/>
              </a:xfrm>
              <a:prstGeom prst="downArrow">
                <a:avLst>
                  <a:gd name="adj1" fmla="val 50000"/>
                  <a:gd name="adj2" fmla="val 50000"/>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77" name="正方形/長方形 76">
                <a:extLst>
                  <a:ext uri="{FF2B5EF4-FFF2-40B4-BE49-F238E27FC236}">
                    <a16:creationId xmlns:a16="http://schemas.microsoft.com/office/drawing/2014/main" id="{9A014FEB-BB71-461C-9422-E5EAAB184AFC}"/>
                  </a:ext>
                </a:extLst>
              </p:cNvPr>
              <p:cNvSpPr/>
              <p:nvPr/>
            </p:nvSpPr>
            <p:spPr>
              <a:xfrm>
                <a:off x="5782978" y="4208515"/>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sp>
            <p:nvSpPr>
              <p:cNvPr id="58" name="正方形/長方形 57">
                <a:extLst>
                  <a:ext uri="{FF2B5EF4-FFF2-40B4-BE49-F238E27FC236}">
                    <a16:creationId xmlns:a16="http://schemas.microsoft.com/office/drawing/2014/main" id="{DFD89105-BC76-4E37-B21C-0BA738A8BA91}"/>
                  </a:ext>
                </a:extLst>
              </p:cNvPr>
              <p:cNvSpPr/>
              <p:nvPr/>
            </p:nvSpPr>
            <p:spPr>
              <a:xfrm>
                <a:off x="6922369" y="4714992"/>
                <a:ext cx="393056" cy="262829"/>
              </a:xfrm>
              <a:prstGeom prst="rect">
                <a:avLst/>
              </a:prstGeom>
            </p:spPr>
            <p:txBody>
              <a:bodyPr wrap="none">
                <a:spAutoFit/>
              </a:bodyPr>
              <a:lstStyle/>
              <a:p>
                <a:r>
                  <a:rPr lang="en-US" altLang="ja-JP" sz="1108" b="1" dirty="0">
                    <a:solidFill>
                      <a:srgbClr val="FF66FF"/>
                    </a:solidFill>
                    <a:latin typeface="ＭＳＰゴシック"/>
                  </a:rPr>
                  <a:t>212</a:t>
                </a:r>
                <a:endParaRPr lang="ja-JP" altLang="en-US" sz="1108" dirty="0">
                  <a:solidFill>
                    <a:srgbClr val="FF66FF"/>
                  </a:solidFill>
                </a:endParaRPr>
              </a:p>
            </p:txBody>
          </p:sp>
          <p:sp>
            <p:nvSpPr>
              <p:cNvPr id="59" name="正方形/長方形 58">
                <a:extLst>
                  <a:ext uri="{FF2B5EF4-FFF2-40B4-BE49-F238E27FC236}">
                    <a16:creationId xmlns:a16="http://schemas.microsoft.com/office/drawing/2014/main" id="{4A64E681-D3EC-4085-A7B8-B9FA4FAAEC3E}"/>
                  </a:ext>
                </a:extLst>
              </p:cNvPr>
              <p:cNvSpPr/>
              <p:nvPr/>
            </p:nvSpPr>
            <p:spPr>
              <a:xfrm>
                <a:off x="6455548" y="4572371"/>
                <a:ext cx="316112" cy="262829"/>
              </a:xfrm>
              <a:prstGeom prst="rect">
                <a:avLst/>
              </a:prstGeom>
            </p:spPr>
            <p:txBody>
              <a:bodyPr wrap="none">
                <a:spAutoFit/>
              </a:bodyPr>
              <a:lstStyle/>
              <a:p>
                <a:r>
                  <a:rPr lang="en-US" altLang="ja-JP" sz="1108" b="1" dirty="0">
                    <a:solidFill>
                      <a:srgbClr val="FF66FF"/>
                    </a:solidFill>
                    <a:latin typeface="ＭＳＰゴシック"/>
                  </a:rPr>
                  <a:t>19</a:t>
                </a:r>
                <a:endParaRPr lang="ja-JP" altLang="en-US" sz="1108" dirty="0">
                  <a:solidFill>
                    <a:srgbClr val="FF66FF"/>
                  </a:solidFill>
                </a:endParaRPr>
              </a:p>
            </p:txBody>
          </p:sp>
        </p:grpSp>
        <p:pic>
          <p:nvPicPr>
            <p:cNvPr id="101" name="図 100">
              <a:extLst>
                <a:ext uri="{FF2B5EF4-FFF2-40B4-BE49-F238E27FC236}">
                  <a16:creationId xmlns:a16="http://schemas.microsoft.com/office/drawing/2014/main" id="{FC321116-554D-410C-B145-43B1B36CC758}"/>
                </a:ext>
              </a:extLst>
            </p:cNvPr>
            <p:cNvPicPr>
              <a:picLocks noChangeAspect="1"/>
            </p:cNvPicPr>
            <p:nvPr/>
          </p:nvPicPr>
          <p:blipFill rotWithShape="1">
            <a:blip r:embed="rId3"/>
            <a:srcRect l="66005"/>
            <a:stretch/>
          </p:blipFill>
          <p:spPr>
            <a:xfrm>
              <a:off x="1275400" y="3715929"/>
              <a:ext cx="3108515" cy="2289238"/>
            </a:xfrm>
            <a:prstGeom prst="rect">
              <a:avLst/>
            </a:prstGeom>
          </p:spPr>
        </p:pic>
        <p:sp>
          <p:nvSpPr>
            <p:cNvPr id="104" name="正方形/長方形 103">
              <a:extLst>
                <a:ext uri="{FF2B5EF4-FFF2-40B4-BE49-F238E27FC236}">
                  <a16:creationId xmlns:a16="http://schemas.microsoft.com/office/drawing/2014/main" id="{B9C46B30-E016-4B46-B463-4BAE10F3BB74}"/>
                </a:ext>
              </a:extLst>
            </p:cNvPr>
            <p:cNvSpPr/>
            <p:nvPr/>
          </p:nvSpPr>
          <p:spPr>
            <a:xfrm>
              <a:off x="1143294" y="3532236"/>
              <a:ext cx="612668" cy="262829"/>
            </a:xfrm>
            <a:prstGeom prst="rect">
              <a:avLst/>
            </a:prstGeom>
          </p:spPr>
          <p:txBody>
            <a:bodyPr wrap="none">
              <a:spAutoFit/>
            </a:bodyPr>
            <a:lstStyle/>
            <a:p>
              <a:r>
                <a:rPr lang="ja-JP" altLang="en-US" sz="1108" dirty="0">
                  <a:latin typeface="ＭＳＰゴシック"/>
                </a:rPr>
                <a:t>千トン</a:t>
              </a:r>
              <a:endParaRPr lang="ja-JP" altLang="en-US" sz="1108" dirty="0"/>
            </a:p>
          </p:txBody>
        </p:sp>
        <p:sp>
          <p:nvSpPr>
            <p:cNvPr id="107" name="正方形/長方形 106">
              <a:extLst>
                <a:ext uri="{FF2B5EF4-FFF2-40B4-BE49-F238E27FC236}">
                  <a16:creationId xmlns:a16="http://schemas.microsoft.com/office/drawing/2014/main" id="{BE4A11CD-C4E8-4838-B753-3AA2FDABCB7D}"/>
                </a:ext>
              </a:extLst>
            </p:cNvPr>
            <p:cNvSpPr/>
            <p:nvPr/>
          </p:nvSpPr>
          <p:spPr>
            <a:xfrm>
              <a:off x="2323098" y="3537596"/>
              <a:ext cx="1175322" cy="291170"/>
            </a:xfrm>
            <a:prstGeom prst="rect">
              <a:avLst/>
            </a:prstGeom>
          </p:spPr>
          <p:txBody>
            <a:bodyPr wrap="none">
              <a:spAutoFit/>
            </a:bodyPr>
            <a:lstStyle/>
            <a:p>
              <a:r>
                <a:rPr lang="ja-JP" altLang="en-US" sz="1292" b="1" dirty="0">
                  <a:highlight>
                    <a:srgbClr val="FFFF00"/>
                  </a:highlight>
                  <a:latin typeface="ＭＳＰゴシック"/>
                </a:rPr>
                <a:t>ターミナル外</a:t>
              </a:r>
              <a:endParaRPr lang="ja-JP" altLang="en-US" sz="1292" dirty="0">
                <a:highlight>
                  <a:srgbClr val="FFFF00"/>
                </a:highlight>
              </a:endParaRPr>
            </a:p>
          </p:txBody>
        </p:sp>
        <p:cxnSp>
          <p:nvCxnSpPr>
            <p:cNvPr id="118" name="直線コネクタ 117">
              <a:extLst>
                <a:ext uri="{FF2B5EF4-FFF2-40B4-BE49-F238E27FC236}">
                  <a16:creationId xmlns:a16="http://schemas.microsoft.com/office/drawing/2014/main" id="{5A274892-8043-4FDD-AA59-9366CE3FEFF4}"/>
                </a:ext>
              </a:extLst>
            </p:cNvPr>
            <p:cNvCxnSpPr>
              <a:cxnSpLocks/>
            </p:cNvCxnSpPr>
            <p:nvPr/>
          </p:nvCxnSpPr>
          <p:spPr>
            <a:xfrm>
              <a:off x="3011669" y="4568350"/>
              <a:ext cx="737730" cy="0"/>
            </a:xfrm>
            <a:prstGeom prst="line">
              <a:avLst/>
            </a:prstGeom>
            <a:ln w="38100">
              <a:solidFill>
                <a:srgbClr val="FF66FF"/>
              </a:solidFill>
              <a:prstDash val="sysDash"/>
            </a:ln>
          </p:spPr>
          <p:style>
            <a:lnRef idx="1">
              <a:schemeClr val="accent1"/>
            </a:lnRef>
            <a:fillRef idx="0">
              <a:schemeClr val="accent1"/>
            </a:fillRef>
            <a:effectRef idx="0">
              <a:schemeClr val="accent1"/>
            </a:effectRef>
            <a:fontRef idx="minor">
              <a:schemeClr val="tx1"/>
            </a:fontRef>
          </p:style>
        </p:cxnSp>
        <p:sp>
          <p:nvSpPr>
            <p:cNvPr id="119" name="矢印: 上下 118">
              <a:extLst>
                <a:ext uri="{FF2B5EF4-FFF2-40B4-BE49-F238E27FC236}">
                  <a16:creationId xmlns:a16="http://schemas.microsoft.com/office/drawing/2014/main" id="{307C540F-75D2-4242-8D18-532F5AC6AA78}"/>
                </a:ext>
              </a:extLst>
            </p:cNvPr>
            <p:cNvSpPr/>
            <p:nvPr/>
          </p:nvSpPr>
          <p:spPr>
            <a:xfrm>
              <a:off x="3516459" y="4494819"/>
              <a:ext cx="63489" cy="74274"/>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22" name="矢印: 上下 121">
              <a:extLst>
                <a:ext uri="{FF2B5EF4-FFF2-40B4-BE49-F238E27FC236}">
                  <a16:creationId xmlns:a16="http://schemas.microsoft.com/office/drawing/2014/main" id="{068F5D97-F47E-45A1-A644-567B9125EB54}"/>
                </a:ext>
              </a:extLst>
            </p:cNvPr>
            <p:cNvSpPr/>
            <p:nvPr/>
          </p:nvSpPr>
          <p:spPr>
            <a:xfrm>
              <a:off x="4162153" y="4727713"/>
              <a:ext cx="161790" cy="729534"/>
            </a:xfrm>
            <a:prstGeom prst="upDownArrow">
              <a:avLst/>
            </a:prstGeom>
            <a:solidFill>
              <a:srgbClr val="FF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cxnSp>
          <p:nvCxnSpPr>
            <p:cNvPr id="123" name="直線コネクタ 122">
              <a:extLst>
                <a:ext uri="{FF2B5EF4-FFF2-40B4-BE49-F238E27FC236}">
                  <a16:creationId xmlns:a16="http://schemas.microsoft.com/office/drawing/2014/main" id="{E5212F26-9328-4E28-8C80-3B57A59AC2CB}"/>
                </a:ext>
              </a:extLst>
            </p:cNvPr>
            <p:cNvCxnSpPr>
              <a:cxnSpLocks/>
            </p:cNvCxnSpPr>
            <p:nvPr/>
          </p:nvCxnSpPr>
          <p:spPr>
            <a:xfrm>
              <a:off x="1677976" y="3837535"/>
              <a:ext cx="1568838" cy="0"/>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24" name="矢印: 下 123">
              <a:extLst>
                <a:ext uri="{FF2B5EF4-FFF2-40B4-BE49-F238E27FC236}">
                  <a16:creationId xmlns:a16="http://schemas.microsoft.com/office/drawing/2014/main" id="{D3A473B9-E557-4475-8110-9C7E40F3B09C}"/>
                </a:ext>
              </a:extLst>
            </p:cNvPr>
            <p:cNvSpPr/>
            <p:nvPr/>
          </p:nvSpPr>
          <p:spPr>
            <a:xfrm>
              <a:off x="3013121" y="3836146"/>
              <a:ext cx="139752" cy="74475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25" name="正方形/長方形 124">
              <a:extLst>
                <a:ext uri="{FF2B5EF4-FFF2-40B4-BE49-F238E27FC236}">
                  <a16:creationId xmlns:a16="http://schemas.microsoft.com/office/drawing/2014/main" id="{66BF97C5-6840-48FE-AB96-8108E0259842}"/>
                </a:ext>
              </a:extLst>
            </p:cNvPr>
            <p:cNvSpPr/>
            <p:nvPr/>
          </p:nvSpPr>
          <p:spPr>
            <a:xfrm>
              <a:off x="2838417" y="3946734"/>
              <a:ext cx="514885" cy="490006"/>
            </a:xfrm>
            <a:prstGeom prst="rect">
              <a:avLst/>
            </a:prstGeom>
          </p:spPr>
          <p:txBody>
            <a:bodyPr wrap="none">
              <a:spAutoFit/>
            </a:bodyPr>
            <a:lstStyle/>
            <a:p>
              <a:r>
                <a:rPr lang="en-US" altLang="ja-JP" sz="1292" b="1" dirty="0">
                  <a:latin typeface="ＭＳＰゴシック"/>
                </a:rPr>
                <a:t>46%</a:t>
              </a:r>
            </a:p>
            <a:p>
              <a:r>
                <a:rPr lang="ja-JP" altLang="en-US" sz="1292" b="1" dirty="0">
                  <a:latin typeface="ＭＳＰゴシック"/>
                </a:rPr>
                <a:t>削減</a:t>
              </a:r>
              <a:endParaRPr lang="ja-JP" altLang="en-US" sz="1292" dirty="0"/>
            </a:p>
          </p:txBody>
        </p:sp>
        <p:sp>
          <p:nvSpPr>
            <p:cNvPr id="128" name="正方形/長方形 127">
              <a:extLst>
                <a:ext uri="{FF2B5EF4-FFF2-40B4-BE49-F238E27FC236}">
                  <a16:creationId xmlns:a16="http://schemas.microsoft.com/office/drawing/2014/main" id="{424688E1-DD09-4C8D-8F2B-D5091500DE80}"/>
                </a:ext>
              </a:extLst>
            </p:cNvPr>
            <p:cNvSpPr/>
            <p:nvPr/>
          </p:nvSpPr>
          <p:spPr>
            <a:xfrm>
              <a:off x="3458137" y="5269784"/>
              <a:ext cx="689612" cy="262829"/>
            </a:xfrm>
            <a:prstGeom prst="rect">
              <a:avLst/>
            </a:prstGeom>
          </p:spPr>
          <p:txBody>
            <a:bodyPr wrap="none">
              <a:spAutoFit/>
            </a:bodyPr>
            <a:lstStyle/>
            <a:p>
              <a:r>
                <a:rPr lang="ja-JP" altLang="en-US" sz="1108" b="1" dirty="0">
                  <a:latin typeface="ＭＳＰゴシック"/>
                </a:rPr>
                <a:t>排出量</a:t>
              </a:r>
              <a:r>
                <a:rPr lang="en-US" altLang="ja-JP" sz="1108" b="1" dirty="0">
                  <a:latin typeface="ＭＳＰゴシック"/>
                </a:rPr>
                <a:t>0</a:t>
              </a:r>
              <a:endParaRPr lang="ja-JP" altLang="en-US" sz="1108" dirty="0"/>
            </a:p>
          </p:txBody>
        </p:sp>
        <p:sp>
          <p:nvSpPr>
            <p:cNvPr id="133" name="正方形/長方形 132">
              <a:extLst>
                <a:ext uri="{FF2B5EF4-FFF2-40B4-BE49-F238E27FC236}">
                  <a16:creationId xmlns:a16="http://schemas.microsoft.com/office/drawing/2014/main" id="{F0CE5CBA-8C76-49E3-A7CA-790048270484}"/>
                </a:ext>
              </a:extLst>
            </p:cNvPr>
            <p:cNvSpPr/>
            <p:nvPr/>
          </p:nvSpPr>
          <p:spPr>
            <a:xfrm>
              <a:off x="4037784" y="4574168"/>
              <a:ext cx="393056" cy="262829"/>
            </a:xfrm>
            <a:prstGeom prst="rect">
              <a:avLst/>
            </a:prstGeom>
          </p:spPr>
          <p:txBody>
            <a:bodyPr wrap="none">
              <a:spAutoFit/>
            </a:bodyPr>
            <a:lstStyle/>
            <a:p>
              <a:r>
                <a:rPr lang="en-US" altLang="ja-JP" sz="1108" b="1" dirty="0">
                  <a:solidFill>
                    <a:srgbClr val="FF66FF"/>
                  </a:solidFill>
                  <a:latin typeface="ＭＳＰゴシック"/>
                </a:rPr>
                <a:t>210</a:t>
              </a:r>
              <a:endParaRPr lang="ja-JP" altLang="en-US" sz="1108" dirty="0">
                <a:solidFill>
                  <a:srgbClr val="FF66FF"/>
                </a:solidFill>
              </a:endParaRPr>
            </a:p>
          </p:txBody>
        </p:sp>
        <p:sp>
          <p:nvSpPr>
            <p:cNvPr id="134" name="正方形/長方形 133">
              <a:extLst>
                <a:ext uri="{FF2B5EF4-FFF2-40B4-BE49-F238E27FC236}">
                  <a16:creationId xmlns:a16="http://schemas.microsoft.com/office/drawing/2014/main" id="{2A52B5B3-2D34-493E-AF20-C3B8A554EDA9}"/>
                </a:ext>
              </a:extLst>
            </p:cNvPr>
            <p:cNvSpPr/>
            <p:nvPr/>
          </p:nvSpPr>
          <p:spPr>
            <a:xfrm>
              <a:off x="3515034" y="4377390"/>
              <a:ext cx="316112" cy="262829"/>
            </a:xfrm>
            <a:prstGeom prst="rect">
              <a:avLst/>
            </a:prstGeom>
          </p:spPr>
          <p:txBody>
            <a:bodyPr wrap="none">
              <a:spAutoFit/>
            </a:bodyPr>
            <a:lstStyle/>
            <a:p>
              <a:r>
                <a:rPr lang="en-US" altLang="ja-JP" sz="1108" b="1" dirty="0">
                  <a:solidFill>
                    <a:srgbClr val="FF66FF"/>
                  </a:solidFill>
                  <a:latin typeface="ＭＳＰゴシック"/>
                </a:rPr>
                <a:t>18</a:t>
              </a:r>
              <a:endParaRPr lang="ja-JP" altLang="en-US" sz="1108" dirty="0">
                <a:solidFill>
                  <a:srgbClr val="FF66FF"/>
                </a:solidFill>
              </a:endParaRPr>
            </a:p>
          </p:txBody>
        </p:sp>
        <p:sp>
          <p:nvSpPr>
            <p:cNvPr id="135" name="角丸四角形 3">
              <a:extLst>
                <a:ext uri="{FF2B5EF4-FFF2-40B4-BE49-F238E27FC236}">
                  <a16:creationId xmlns:a16="http://schemas.microsoft.com/office/drawing/2014/main" id="{B464747D-3E3C-4334-A1F4-50408ABEA9C0}"/>
                </a:ext>
              </a:extLst>
            </p:cNvPr>
            <p:cNvSpPr/>
            <p:nvPr/>
          </p:nvSpPr>
          <p:spPr>
            <a:xfrm>
              <a:off x="4402768" y="3570598"/>
              <a:ext cx="3508765" cy="2529428"/>
            </a:xfrm>
            <a:prstGeom prst="roundRect">
              <a:avLst>
                <a:gd name="adj" fmla="val 559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a:extLst>
                <a:ext uri="{FF2B5EF4-FFF2-40B4-BE49-F238E27FC236}">
                  <a16:creationId xmlns:a16="http://schemas.microsoft.com/office/drawing/2014/main" id="{F83B1CA9-4F36-44AB-BADA-9795D35B7B87}"/>
                </a:ext>
              </a:extLst>
            </p:cNvPr>
            <p:cNvSpPr/>
            <p:nvPr/>
          </p:nvSpPr>
          <p:spPr>
            <a:xfrm>
              <a:off x="1544429" y="1879511"/>
              <a:ext cx="606269" cy="231076"/>
            </a:xfrm>
            <a:prstGeom prst="rect">
              <a:avLst/>
            </a:prstGeom>
          </p:spPr>
          <p:txBody>
            <a:bodyPr wrap="square">
              <a:spAutoFit/>
            </a:bodyPr>
            <a:lstStyle/>
            <a:p>
              <a:r>
                <a:rPr lang="en-US" altLang="ja-JP" sz="1108" b="1" dirty="0">
                  <a:latin typeface="ＭＳＰゴシック"/>
                </a:rPr>
                <a:t>0.065</a:t>
              </a:r>
              <a:endParaRPr lang="ja-JP" altLang="en-US" sz="1108" dirty="0"/>
            </a:p>
          </p:txBody>
        </p:sp>
        <p:sp>
          <p:nvSpPr>
            <p:cNvPr id="137" name="正方形/長方形 136">
              <a:extLst>
                <a:ext uri="{FF2B5EF4-FFF2-40B4-BE49-F238E27FC236}">
                  <a16:creationId xmlns:a16="http://schemas.microsoft.com/office/drawing/2014/main" id="{4F96BC08-9DE8-44B6-B88C-2F04636BDB5C}"/>
                </a:ext>
              </a:extLst>
            </p:cNvPr>
            <p:cNvSpPr/>
            <p:nvPr/>
          </p:nvSpPr>
          <p:spPr>
            <a:xfrm>
              <a:off x="3142564" y="2122767"/>
              <a:ext cx="475939" cy="262829"/>
            </a:xfrm>
            <a:prstGeom prst="rect">
              <a:avLst/>
            </a:prstGeom>
          </p:spPr>
          <p:txBody>
            <a:bodyPr wrap="square">
              <a:spAutoFit/>
            </a:bodyPr>
            <a:lstStyle/>
            <a:p>
              <a:r>
                <a:rPr lang="en-US" altLang="ja-JP" sz="1108" b="1" dirty="0">
                  <a:solidFill>
                    <a:srgbClr val="FF0000"/>
                  </a:solidFill>
                  <a:latin typeface="ＭＳＰゴシック"/>
                </a:rPr>
                <a:t>0.03</a:t>
              </a:r>
              <a:endParaRPr lang="ja-JP" altLang="en-US" sz="1108" dirty="0">
                <a:solidFill>
                  <a:srgbClr val="FF0000"/>
                </a:solidFill>
              </a:endParaRPr>
            </a:p>
          </p:txBody>
        </p:sp>
        <p:sp>
          <p:nvSpPr>
            <p:cNvPr id="138" name="正方形/長方形 137">
              <a:extLst>
                <a:ext uri="{FF2B5EF4-FFF2-40B4-BE49-F238E27FC236}">
                  <a16:creationId xmlns:a16="http://schemas.microsoft.com/office/drawing/2014/main" id="{A1485B2D-E698-4783-A5F8-8C1E8384BBE6}"/>
                </a:ext>
              </a:extLst>
            </p:cNvPr>
            <p:cNvSpPr/>
            <p:nvPr/>
          </p:nvSpPr>
          <p:spPr>
            <a:xfrm>
              <a:off x="6033376" y="1542263"/>
              <a:ext cx="413203" cy="262829"/>
            </a:xfrm>
            <a:prstGeom prst="rect">
              <a:avLst/>
            </a:prstGeom>
          </p:spPr>
          <p:txBody>
            <a:bodyPr wrap="square">
              <a:spAutoFit/>
            </a:bodyPr>
            <a:lstStyle/>
            <a:p>
              <a:r>
                <a:rPr lang="en-US" altLang="ja-JP" sz="1108" b="1" dirty="0">
                  <a:solidFill>
                    <a:srgbClr val="FF0000"/>
                  </a:solidFill>
                  <a:latin typeface="ＭＳＰゴシック"/>
                </a:rPr>
                <a:t>1.1</a:t>
              </a:r>
              <a:endParaRPr lang="ja-JP" altLang="en-US" sz="1108" dirty="0">
                <a:solidFill>
                  <a:srgbClr val="FF0000"/>
                </a:solidFill>
              </a:endParaRPr>
            </a:p>
          </p:txBody>
        </p:sp>
        <p:sp>
          <p:nvSpPr>
            <p:cNvPr id="139" name="正方形/長方形 138">
              <a:extLst>
                <a:ext uri="{FF2B5EF4-FFF2-40B4-BE49-F238E27FC236}">
                  <a16:creationId xmlns:a16="http://schemas.microsoft.com/office/drawing/2014/main" id="{F5951EF1-B557-4B13-B48C-E403D39859FB}"/>
                </a:ext>
              </a:extLst>
            </p:cNvPr>
            <p:cNvSpPr/>
            <p:nvPr/>
          </p:nvSpPr>
          <p:spPr>
            <a:xfrm>
              <a:off x="3065063" y="3865716"/>
              <a:ext cx="514885" cy="262829"/>
            </a:xfrm>
            <a:prstGeom prst="rect">
              <a:avLst/>
            </a:prstGeom>
          </p:spPr>
          <p:txBody>
            <a:bodyPr wrap="square">
              <a:spAutoFit/>
            </a:bodyPr>
            <a:lstStyle/>
            <a:p>
              <a:r>
                <a:rPr lang="en-US" altLang="ja-JP" sz="1108" b="1" dirty="0">
                  <a:solidFill>
                    <a:srgbClr val="FF0000"/>
                  </a:solidFill>
                  <a:latin typeface="ＭＳＰゴシック"/>
                </a:rPr>
                <a:t>224</a:t>
              </a:r>
              <a:endParaRPr lang="ja-JP" altLang="en-US" sz="1108" dirty="0">
                <a:solidFill>
                  <a:srgbClr val="FF0000"/>
                </a:solidFill>
              </a:endParaRPr>
            </a:p>
          </p:txBody>
        </p:sp>
        <p:sp>
          <p:nvSpPr>
            <p:cNvPr id="140" name="正方形/長方形 139">
              <a:extLst>
                <a:ext uri="{FF2B5EF4-FFF2-40B4-BE49-F238E27FC236}">
                  <a16:creationId xmlns:a16="http://schemas.microsoft.com/office/drawing/2014/main" id="{81BEBD6D-3892-4BCC-80F5-E730B2FD7BAE}"/>
                </a:ext>
              </a:extLst>
            </p:cNvPr>
            <p:cNvSpPr/>
            <p:nvPr/>
          </p:nvSpPr>
          <p:spPr>
            <a:xfrm>
              <a:off x="6384598" y="4239730"/>
              <a:ext cx="521843" cy="262829"/>
            </a:xfrm>
            <a:prstGeom prst="rect">
              <a:avLst/>
            </a:prstGeom>
          </p:spPr>
          <p:txBody>
            <a:bodyPr wrap="square">
              <a:spAutoFit/>
            </a:bodyPr>
            <a:lstStyle/>
            <a:p>
              <a:r>
                <a:rPr lang="en-US" altLang="ja-JP" sz="1108" b="1" dirty="0">
                  <a:solidFill>
                    <a:srgbClr val="FF0000"/>
                  </a:solidFill>
                  <a:latin typeface="ＭＳＰゴシック"/>
                </a:rPr>
                <a:t>225</a:t>
              </a:r>
              <a:endParaRPr lang="ja-JP" altLang="en-US" sz="1108" dirty="0">
                <a:solidFill>
                  <a:srgbClr val="FF0000"/>
                </a:solidFill>
              </a:endParaRPr>
            </a:p>
          </p:txBody>
        </p:sp>
        <p:sp>
          <p:nvSpPr>
            <p:cNvPr id="141" name="正方形/長方形 140">
              <a:extLst>
                <a:ext uri="{FF2B5EF4-FFF2-40B4-BE49-F238E27FC236}">
                  <a16:creationId xmlns:a16="http://schemas.microsoft.com/office/drawing/2014/main" id="{B4DCC1C4-BF00-4566-BFD9-5B3621B3D4C8}"/>
                </a:ext>
              </a:extLst>
            </p:cNvPr>
            <p:cNvSpPr/>
            <p:nvPr/>
          </p:nvSpPr>
          <p:spPr>
            <a:xfrm>
              <a:off x="4581154" y="1337430"/>
              <a:ext cx="413203" cy="262829"/>
            </a:xfrm>
            <a:prstGeom prst="rect">
              <a:avLst/>
            </a:prstGeom>
          </p:spPr>
          <p:txBody>
            <a:bodyPr wrap="square">
              <a:spAutoFit/>
            </a:bodyPr>
            <a:lstStyle/>
            <a:p>
              <a:r>
                <a:rPr lang="en-US" altLang="ja-JP" sz="1108" b="1" dirty="0">
                  <a:latin typeface="ＭＳＰゴシック"/>
                </a:rPr>
                <a:t>2.4</a:t>
              </a:r>
              <a:endParaRPr lang="ja-JP" altLang="en-US" sz="1108" dirty="0"/>
            </a:p>
          </p:txBody>
        </p:sp>
        <p:sp>
          <p:nvSpPr>
            <p:cNvPr id="142" name="正方形/長方形 141">
              <a:extLst>
                <a:ext uri="{FF2B5EF4-FFF2-40B4-BE49-F238E27FC236}">
                  <a16:creationId xmlns:a16="http://schemas.microsoft.com/office/drawing/2014/main" id="{437CA901-C5DE-48F8-8F99-38B16D5FCD24}"/>
                </a:ext>
              </a:extLst>
            </p:cNvPr>
            <p:cNvSpPr/>
            <p:nvPr/>
          </p:nvSpPr>
          <p:spPr>
            <a:xfrm>
              <a:off x="1529496" y="3602888"/>
              <a:ext cx="606269" cy="262829"/>
            </a:xfrm>
            <a:prstGeom prst="rect">
              <a:avLst/>
            </a:prstGeom>
          </p:spPr>
          <p:txBody>
            <a:bodyPr wrap="square">
              <a:spAutoFit/>
            </a:bodyPr>
            <a:lstStyle/>
            <a:p>
              <a:r>
                <a:rPr lang="en-US" altLang="ja-JP" sz="1108" b="1" dirty="0">
                  <a:latin typeface="ＭＳＰゴシック"/>
                </a:rPr>
                <a:t>488</a:t>
              </a:r>
              <a:endParaRPr lang="ja-JP" altLang="en-US" sz="1108" dirty="0"/>
            </a:p>
          </p:txBody>
        </p:sp>
        <p:sp>
          <p:nvSpPr>
            <p:cNvPr id="143" name="正方形/長方形 142">
              <a:extLst>
                <a:ext uri="{FF2B5EF4-FFF2-40B4-BE49-F238E27FC236}">
                  <a16:creationId xmlns:a16="http://schemas.microsoft.com/office/drawing/2014/main" id="{2A5079A0-63C5-48D1-8AF4-7240ADD8053C}"/>
                </a:ext>
              </a:extLst>
            </p:cNvPr>
            <p:cNvSpPr/>
            <p:nvPr/>
          </p:nvSpPr>
          <p:spPr>
            <a:xfrm>
              <a:off x="4714947" y="3632472"/>
              <a:ext cx="606269" cy="262829"/>
            </a:xfrm>
            <a:prstGeom prst="rect">
              <a:avLst/>
            </a:prstGeom>
          </p:spPr>
          <p:txBody>
            <a:bodyPr wrap="square">
              <a:spAutoFit/>
            </a:bodyPr>
            <a:lstStyle/>
            <a:p>
              <a:r>
                <a:rPr lang="en-US" altLang="ja-JP" sz="1108" b="1" dirty="0">
                  <a:latin typeface="ＭＳＰゴシック"/>
                </a:rPr>
                <a:t>490</a:t>
              </a:r>
              <a:endParaRPr lang="ja-JP" altLang="en-US" sz="1108" dirty="0"/>
            </a:p>
          </p:txBody>
        </p:sp>
      </p:grpSp>
      <p:sp>
        <p:nvSpPr>
          <p:cNvPr id="64" name="スライド番号プレースホルダー 3">
            <a:extLst>
              <a:ext uri="{FF2B5EF4-FFF2-40B4-BE49-F238E27FC236}">
                <a16:creationId xmlns:a16="http://schemas.microsoft.com/office/drawing/2014/main" id="{D272FDDB-2EAF-8A2B-2B4E-364972FA25CD}"/>
              </a:ext>
            </a:extLst>
          </p:cNvPr>
          <p:cNvSpPr>
            <a:spLocks noGrp="1"/>
          </p:cNvSpPr>
          <p:nvPr>
            <p:ph type="sldNum" sz="quarter" idx="11"/>
          </p:nvPr>
        </p:nvSpPr>
        <p:spPr>
          <a:xfrm>
            <a:off x="6968018" y="6356351"/>
            <a:ext cx="2057400" cy="365125"/>
          </a:xfrm>
        </p:spPr>
        <p:txBody>
          <a:bodyPr/>
          <a:lstStyle/>
          <a:p>
            <a:pPr algn="r"/>
            <a:fld id="{18EAE80E-A420-40D4-8E6A-F3B1068ED3F0}" type="slidenum">
              <a:rPr lang="ja-JP" altLang="en-US" smtClean="0">
                <a:solidFill>
                  <a:schemeClr val="tx1"/>
                </a:solidFill>
              </a:rPr>
              <a:pPr algn="r"/>
              <a:t>4</a:t>
            </a:fld>
            <a:endParaRPr lang="ja-JP" altLang="en-US" dirty="0">
              <a:solidFill>
                <a:schemeClr val="tx1"/>
              </a:solidFill>
            </a:endParaRPr>
          </a:p>
        </p:txBody>
      </p:sp>
    </p:spTree>
    <p:extLst>
      <p:ext uri="{BB962C8B-B14F-4D97-AF65-F5344CB8AC3E}">
        <p14:creationId xmlns:p14="http://schemas.microsoft.com/office/powerpoint/2010/main" val="1871860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110838" y="1048176"/>
          <a:ext cx="8908473" cy="5366319"/>
        </p:xfrm>
        <a:graphic>
          <a:graphicData uri="http://schemas.openxmlformats.org/drawingml/2006/table">
            <a:tbl>
              <a:tblPr firstRow="1" firstCol="1">
                <a:tableStyleId>{F5AB1C69-6EDB-4FF4-983F-18BD219EF322}</a:tableStyleId>
              </a:tblPr>
              <a:tblGrid>
                <a:gridCol w="1514049">
                  <a:extLst>
                    <a:ext uri="{9D8B030D-6E8A-4147-A177-3AD203B41FA5}">
                      <a16:colId xmlns:a16="http://schemas.microsoft.com/office/drawing/2014/main" val="1410519916"/>
                    </a:ext>
                  </a:extLst>
                </a:gridCol>
                <a:gridCol w="3590806">
                  <a:extLst>
                    <a:ext uri="{9D8B030D-6E8A-4147-A177-3AD203B41FA5}">
                      <a16:colId xmlns:a16="http://schemas.microsoft.com/office/drawing/2014/main" val="3448972384"/>
                    </a:ext>
                  </a:extLst>
                </a:gridCol>
                <a:gridCol w="3803618">
                  <a:extLst>
                    <a:ext uri="{9D8B030D-6E8A-4147-A177-3AD203B41FA5}">
                      <a16:colId xmlns:a16="http://schemas.microsoft.com/office/drawing/2014/main" val="4186090745"/>
                    </a:ext>
                  </a:extLst>
                </a:gridCol>
              </a:tblGrid>
              <a:tr h="422032">
                <a:tc>
                  <a:txBody>
                    <a:bodyPr/>
                    <a:lstStyle/>
                    <a:p>
                      <a:pPr algn="ctr" fontAlgn="ctr"/>
                      <a:r>
                        <a:rPr lang="ja-JP" altLang="en-US" sz="1300" u="none" strike="noStrike" dirty="0">
                          <a:effectLst/>
                          <a:latin typeface="游ゴシック" panose="020B0400000000000000" pitchFamily="50" charset="-128"/>
                          <a:ea typeface="游ゴシック" panose="020B0400000000000000" pitchFamily="50" charset="-128"/>
                        </a:rPr>
                        <a:t>　</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algn="ctr" fontAlgn="ctr"/>
                      <a:r>
                        <a:rPr lang="ja-JP" altLang="en-US" sz="1300" u="none" strike="noStrike" dirty="0">
                          <a:effectLst/>
                          <a:latin typeface="游ゴシック" panose="020B0400000000000000" pitchFamily="50" charset="-128"/>
                          <a:ea typeface="游ゴシック" panose="020B0400000000000000" pitchFamily="50" charset="-128"/>
                        </a:rPr>
                        <a:t>公共セクター</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algn="ctr" fontAlgn="ctr"/>
                      <a:r>
                        <a:rPr lang="ja-JP" altLang="en-US" sz="1300" u="none" strike="noStrike" dirty="0">
                          <a:effectLst/>
                          <a:latin typeface="游ゴシック" panose="020B0400000000000000" pitchFamily="50" charset="-128"/>
                          <a:ea typeface="游ゴシック" panose="020B0400000000000000" pitchFamily="50" charset="-128"/>
                        </a:rPr>
                        <a:t>民間セクター</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extLst>
                  <a:ext uri="{0D108BD9-81ED-4DB2-BD59-A6C34878D82A}">
                    <a16:rowId xmlns:a16="http://schemas.microsoft.com/office/drawing/2014/main" val="4008613304"/>
                  </a:ext>
                </a:extLst>
              </a:tr>
              <a:tr h="833405">
                <a:tc>
                  <a:txBody>
                    <a:bodyPr/>
                    <a:lstStyle/>
                    <a:p>
                      <a:pPr algn="ctr" fontAlgn="ctr"/>
                      <a:r>
                        <a:rPr lang="ja-JP" altLang="en-US" sz="1300" u="none" strike="noStrike" dirty="0">
                          <a:effectLst/>
                          <a:latin typeface="游ゴシック" panose="020B0400000000000000" pitchFamily="50" charset="-128"/>
                          <a:ea typeface="游ゴシック" panose="020B0400000000000000" pitchFamily="50" charset="-128"/>
                        </a:rPr>
                        <a:t>ターミナル内</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上屋・荷さばき地照明の</a:t>
                      </a:r>
                      <a:r>
                        <a:rPr lang="en-US" altLang="ja-JP" sz="1300" u="none" strike="noStrike" dirty="0">
                          <a:effectLst/>
                          <a:latin typeface="游ゴシック" panose="020B0400000000000000" pitchFamily="50" charset="-128"/>
                          <a:ea typeface="游ゴシック" panose="020B0400000000000000" pitchFamily="50" charset="-128"/>
                        </a:rPr>
                        <a:t>LED</a:t>
                      </a:r>
                      <a:r>
                        <a:rPr lang="ja-JP" altLang="en-US" sz="1300" u="none" strike="noStrike" dirty="0">
                          <a:effectLst/>
                          <a:latin typeface="游ゴシック" panose="020B0400000000000000" pitchFamily="50" charset="-128"/>
                          <a:ea typeface="游ゴシック" panose="020B0400000000000000" pitchFamily="50" charset="-128"/>
                        </a:rPr>
                        <a:t>化（実施中）</a:t>
                      </a:r>
                      <a:endParaRPr lang="en-US" altLang="ja-JP" sz="1300" u="none" strike="noStrike" dirty="0">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ハイブリッド型</a:t>
                      </a:r>
                      <a:r>
                        <a:rPr lang="en-US" altLang="ja-JP" sz="1300" u="none" strike="noStrike" dirty="0">
                          <a:effectLst/>
                          <a:latin typeface="游ゴシック" panose="020B0400000000000000" pitchFamily="50" charset="-128"/>
                          <a:ea typeface="游ゴシック" panose="020B0400000000000000" pitchFamily="50" charset="-128"/>
                        </a:rPr>
                        <a:t>RTG</a:t>
                      </a:r>
                      <a:r>
                        <a:rPr lang="ja-JP" altLang="en-US" sz="1300" u="none" strike="noStrike" dirty="0">
                          <a:effectLst/>
                          <a:latin typeface="游ゴシック" panose="020B0400000000000000" pitchFamily="50" charset="-128"/>
                          <a:ea typeface="游ゴシック" panose="020B0400000000000000" pitchFamily="50" charset="-128"/>
                        </a:rPr>
                        <a:t>（実施中）</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ハイブリッド型ストラドルキャリア</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フォークリフト等の電動化（実施中）</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marR="0" lvl="0" indent="-285750" algn="l" defTabSz="742950" rtl="0" eaLnBrk="1" fontAlgn="ctr" latinLnBrk="0" hangingPunct="1">
                        <a:lnSpc>
                          <a:spcPct val="100000"/>
                        </a:lnSpc>
                        <a:spcBef>
                          <a:spcPts val="0"/>
                        </a:spcBef>
                        <a:spcAft>
                          <a:spcPts val="0"/>
                        </a:spcAft>
                        <a:buClrTx/>
                        <a:buSzTx/>
                        <a:buFont typeface="Arial" panose="020B0604020202020204" pitchFamily="34" charset="0"/>
                        <a:buChar char="•"/>
                        <a:tabLst/>
                        <a:defRPr/>
                      </a:pPr>
                      <a:r>
                        <a:rPr lang="zh-TW" altLang="en-US" sz="1300" b="0" i="0" u="none" strike="noStrike" dirty="0">
                          <a:solidFill>
                            <a:srgbClr val="000000"/>
                          </a:solidFill>
                          <a:effectLst/>
                          <a:latin typeface="游ゴシック" panose="020B0400000000000000" pitchFamily="50" charset="-128"/>
                          <a:ea typeface="游ゴシック" panose="020B0400000000000000" pitchFamily="50" charset="-128"/>
                        </a:rPr>
                        <a:t>自立型水素等電源</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extLst>
                  <a:ext uri="{0D108BD9-81ED-4DB2-BD59-A6C34878D82A}">
                    <a16:rowId xmlns:a16="http://schemas.microsoft.com/office/drawing/2014/main" val="2847806329"/>
                  </a:ext>
                </a:extLst>
              </a:tr>
              <a:tr h="559162">
                <a:tc>
                  <a:txBody>
                    <a:bodyPr/>
                    <a:lstStyle/>
                    <a:p>
                      <a:pPr algn="ctr" fontAlgn="ctr"/>
                      <a:r>
                        <a:rPr lang="ja-JP" altLang="en-US" sz="1300" u="none" strike="noStrike" dirty="0">
                          <a:effectLst/>
                          <a:latin typeface="游ゴシック" panose="020B0400000000000000" pitchFamily="50" charset="-128"/>
                          <a:ea typeface="游ゴシック" panose="020B0400000000000000" pitchFamily="50" charset="-128"/>
                        </a:rPr>
                        <a:t>出入りする船舶・車両</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陸上電力供給施設</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en-US" altLang="ja-JP" sz="1300" u="none" strike="noStrike" dirty="0">
                          <a:effectLst/>
                          <a:latin typeface="游ゴシック" panose="020B0400000000000000" pitchFamily="50" charset="-128"/>
                          <a:ea typeface="游ゴシック" panose="020B0400000000000000" pitchFamily="50" charset="-128"/>
                        </a:rPr>
                        <a:t>CONPAS</a:t>
                      </a:r>
                      <a:r>
                        <a:rPr lang="ja-JP" altLang="en-US" sz="1300" u="none" strike="noStrike" dirty="0">
                          <a:effectLst/>
                          <a:latin typeface="游ゴシック" panose="020B0400000000000000" pitchFamily="50" charset="-128"/>
                          <a:ea typeface="游ゴシック" panose="020B0400000000000000" pitchFamily="50" charset="-128"/>
                        </a:rPr>
                        <a:t>（コンパス）</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285750" indent="-285750" algn="l" fontAlgn="ctr">
                        <a:buFont typeface="Arial" panose="020B0604020202020204" pitchFamily="34" charset="0"/>
                        <a:buChar char="•"/>
                      </a:pPr>
                      <a:r>
                        <a:rPr lang="en-US" altLang="ja-JP" sz="1300" u="none" strike="noStrike" dirty="0">
                          <a:effectLst/>
                          <a:latin typeface="游ゴシック" panose="020B0400000000000000" pitchFamily="50" charset="-128"/>
                          <a:ea typeface="游ゴシック" panose="020B0400000000000000" pitchFamily="50" charset="-128"/>
                        </a:rPr>
                        <a:t>LNG</a:t>
                      </a:r>
                      <a:r>
                        <a:rPr lang="ja-JP" altLang="en-US" sz="1300" u="none" strike="noStrike" dirty="0">
                          <a:effectLst/>
                          <a:latin typeface="游ゴシック" panose="020B0400000000000000" pitchFamily="50" charset="-128"/>
                          <a:ea typeface="游ゴシック" panose="020B0400000000000000" pitchFamily="50" charset="-128"/>
                        </a:rPr>
                        <a:t>燃料船の運航</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rPr>
                        <a:t>水素・アンモニア等燃料船（実証実験中）</a:t>
                      </a:r>
                    </a:p>
                  </a:txBody>
                  <a:tcPr marL="132923" marR="132923" marT="7669" marB="0" anchor="ctr"/>
                </a:tc>
                <a:extLst>
                  <a:ext uri="{0D108BD9-81ED-4DB2-BD59-A6C34878D82A}">
                    <a16:rowId xmlns:a16="http://schemas.microsoft.com/office/drawing/2014/main" val="3802430059"/>
                  </a:ext>
                </a:extLst>
              </a:tr>
              <a:tr h="1930372">
                <a:tc>
                  <a:txBody>
                    <a:bodyPr/>
                    <a:lstStyle/>
                    <a:p>
                      <a:pPr algn="ctr" fontAlgn="ctr"/>
                      <a:r>
                        <a:rPr lang="ja-JP" altLang="en-US" sz="1300" u="none" strike="noStrike" dirty="0">
                          <a:effectLst/>
                          <a:latin typeface="游ゴシック" panose="020B0400000000000000" pitchFamily="50" charset="-128"/>
                          <a:ea typeface="游ゴシック" panose="020B0400000000000000" pitchFamily="50" charset="-128"/>
                        </a:rPr>
                        <a:t>ターミナル外</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臨港道路照明の</a:t>
                      </a:r>
                      <a:r>
                        <a:rPr lang="en-US" altLang="ja-JP" sz="1300" u="none" strike="noStrike" dirty="0">
                          <a:effectLst/>
                          <a:latin typeface="游ゴシック" panose="020B0400000000000000" pitchFamily="50" charset="-128"/>
                          <a:ea typeface="游ゴシック" panose="020B0400000000000000" pitchFamily="50" charset="-128"/>
                        </a:rPr>
                        <a:t>LED</a:t>
                      </a:r>
                      <a:r>
                        <a:rPr lang="ja-JP" altLang="en-US" sz="1300" u="none" strike="noStrike" dirty="0">
                          <a:effectLst/>
                          <a:latin typeface="游ゴシック" panose="020B0400000000000000" pitchFamily="50" charset="-128"/>
                          <a:ea typeface="游ゴシック" panose="020B0400000000000000" pitchFamily="50" charset="-128"/>
                        </a:rPr>
                        <a:t>化（実施中）</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倉庫・事業所照明の</a:t>
                      </a:r>
                      <a:r>
                        <a:rPr lang="en-US" altLang="ja-JP" sz="1300" u="none" strike="noStrike" dirty="0">
                          <a:effectLst/>
                          <a:latin typeface="游ゴシック" panose="020B0400000000000000" pitchFamily="50" charset="-128"/>
                          <a:ea typeface="游ゴシック" panose="020B0400000000000000" pitchFamily="50" charset="-128"/>
                        </a:rPr>
                        <a:t>LED</a:t>
                      </a:r>
                      <a:r>
                        <a:rPr lang="ja-JP" altLang="en-US" sz="1300" u="none" strike="noStrike" dirty="0">
                          <a:effectLst/>
                          <a:latin typeface="游ゴシック" panose="020B0400000000000000" pitchFamily="50" charset="-128"/>
                          <a:ea typeface="游ゴシック" panose="020B0400000000000000" pitchFamily="50" charset="-128"/>
                        </a:rPr>
                        <a:t>化（実施中）</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フォークリフト等の電動化（実施中）</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太陽光発電の導入（実施中）</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ボイラー燃料の</a:t>
                      </a:r>
                      <a:r>
                        <a:rPr lang="en-US" altLang="ja-JP" sz="1300" u="none" strike="noStrike" dirty="0">
                          <a:effectLst/>
                          <a:latin typeface="游ゴシック" panose="020B0400000000000000" pitchFamily="50" charset="-128"/>
                          <a:ea typeface="游ゴシック" panose="020B0400000000000000" pitchFamily="50" charset="-128"/>
                        </a:rPr>
                        <a:t>LNG</a:t>
                      </a:r>
                      <a:r>
                        <a:rPr lang="ja-JP" altLang="en-US" sz="1300" u="none" strike="noStrike" dirty="0" err="1">
                          <a:effectLst/>
                          <a:latin typeface="游ゴシック" panose="020B0400000000000000" pitchFamily="50" charset="-128"/>
                          <a:ea typeface="游ゴシック" panose="020B0400000000000000" pitchFamily="50" charset="-128"/>
                        </a:rPr>
                        <a:t>への</a:t>
                      </a:r>
                      <a:r>
                        <a:rPr lang="ja-JP" altLang="en-US" sz="1300" u="none" strike="noStrike" dirty="0">
                          <a:effectLst/>
                          <a:latin typeface="游ゴシック" panose="020B0400000000000000" pitchFamily="50" charset="-128"/>
                          <a:ea typeface="游ゴシック" panose="020B0400000000000000" pitchFamily="50" charset="-128"/>
                        </a:rPr>
                        <a:t>転換（実施中）、</a:t>
                      </a:r>
                      <a:endParaRPr lang="en-US" altLang="ja-JP" sz="1300" u="none" strike="noStrike" dirty="0">
                        <a:effectLst/>
                        <a:latin typeface="游ゴシック" panose="020B0400000000000000" pitchFamily="50" charset="-128"/>
                        <a:ea typeface="游ゴシック" panose="020B0400000000000000" pitchFamily="50" charset="-128"/>
                      </a:endParaRPr>
                    </a:p>
                    <a:p>
                      <a:pPr marL="0" indent="0" algn="l" fontAlgn="ctr">
                        <a:buFont typeface="Arial" panose="020B0604020202020204" pitchFamily="34" charset="0"/>
                        <a:buNone/>
                      </a:pPr>
                      <a:r>
                        <a:rPr lang="ja-JP" altLang="en-US" sz="1300" u="none" strike="noStrike" dirty="0">
                          <a:effectLst/>
                          <a:latin typeface="游ゴシック" panose="020B0400000000000000" pitchFamily="50" charset="-128"/>
                          <a:ea typeface="游ゴシック" panose="020B0400000000000000" pitchFamily="50" charset="-128"/>
                        </a:rPr>
                        <a:t>　　 燃料アンモニア・再生可能エネルギー利用</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水素混焼・専焼発電</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メタネーション（都市ガスへの合成メタンの混入）</a:t>
                      </a:r>
                      <a:endParaRPr lang="en-US" altLang="ja-JP" sz="1300" u="none" strike="noStrike" dirty="0">
                        <a:effectLst/>
                        <a:latin typeface="游ゴシック" panose="020B0400000000000000" pitchFamily="50" charset="-128"/>
                        <a:ea typeface="游ゴシック" panose="020B0400000000000000" pitchFamily="50" charset="-128"/>
                      </a:endParaRPr>
                    </a:p>
                  </a:txBody>
                  <a:tcPr marL="132923" marR="132923" marT="7669" marB="0" anchor="ctr"/>
                </a:tc>
                <a:extLst>
                  <a:ext uri="{0D108BD9-81ED-4DB2-BD59-A6C34878D82A}">
                    <a16:rowId xmlns:a16="http://schemas.microsoft.com/office/drawing/2014/main" val="1096077806"/>
                  </a:ext>
                </a:extLst>
              </a:tr>
              <a:tr h="513702">
                <a:tc>
                  <a:txBody>
                    <a:bodyPr/>
                    <a:lstStyle/>
                    <a:p>
                      <a:pPr algn="ctr" fontAlgn="ctr"/>
                      <a:r>
                        <a:rPr lang="ja-JP" altLang="en-US" sz="1300" u="none" strike="noStrike" dirty="0">
                          <a:effectLst/>
                          <a:latin typeface="游ゴシック" panose="020B0400000000000000" pitchFamily="50" charset="-128"/>
                          <a:ea typeface="游ゴシック" panose="020B0400000000000000" pitchFamily="50" charset="-128"/>
                        </a:rPr>
                        <a:t>その他</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ブルーカーボン生態系の造成</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algn="l" fontAlgn="ctr"/>
                      <a:r>
                        <a:rPr lang="ja-JP" altLang="en-US" sz="1300" u="none" strike="noStrike" dirty="0">
                          <a:effectLst/>
                          <a:latin typeface="游ゴシック" panose="020B0400000000000000" pitchFamily="50" charset="-128"/>
                          <a:ea typeface="游ゴシック" panose="020B0400000000000000" pitchFamily="50" charset="-128"/>
                        </a:rPr>
                        <a:t>　</a:t>
                      </a:r>
                      <a:r>
                        <a:rPr lang="ja-JP" altLang="en-US" sz="1300" u="none" strike="noStrike" dirty="0" err="1">
                          <a:effectLst/>
                          <a:latin typeface="游ゴシック" panose="020B0400000000000000" pitchFamily="50" charset="-128"/>
                          <a:ea typeface="游ゴシック" panose="020B0400000000000000" pitchFamily="50" charset="-128"/>
                        </a:rPr>
                        <a:t>ー</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extLst>
                  <a:ext uri="{0D108BD9-81ED-4DB2-BD59-A6C34878D82A}">
                    <a16:rowId xmlns:a16="http://schemas.microsoft.com/office/drawing/2014/main" val="198611627"/>
                  </a:ext>
                </a:extLst>
              </a:tr>
              <a:tr h="1107646">
                <a:tc>
                  <a:txBody>
                    <a:bodyPr/>
                    <a:lstStyle/>
                    <a:p>
                      <a:pPr algn="ctr" fontAlgn="ctr"/>
                      <a:r>
                        <a:rPr lang="ja-JP" altLang="en-US" sz="1300" u="none" strike="noStrike" dirty="0">
                          <a:effectLst/>
                          <a:latin typeface="游ゴシック" panose="020B0400000000000000" pitchFamily="50" charset="-128"/>
                          <a:ea typeface="游ゴシック" panose="020B0400000000000000" pitchFamily="50" charset="-128"/>
                        </a:rPr>
                        <a:t>港湾・産業立地競争力の強化に向けた方策</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環境インセンティブプログラム（</a:t>
                      </a:r>
                      <a:r>
                        <a:rPr lang="en-US" altLang="ja-JP" sz="1300" u="none" strike="noStrike" dirty="0">
                          <a:effectLst/>
                          <a:latin typeface="游ゴシック" panose="020B0400000000000000" pitchFamily="50" charset="-128"/>
                          <a:ea typeface="游ゴシック" panose="020B0400000000000000" pitchFamily="50" charset="-128"/>
                        </a:rPr>
                        <a:t>ESI</a:t>
                      </a:r>
                      <a:r>
                        <a:rPr lang="ja-JP" altLang="en-US" sz="1300" u="none" strike="noStrike" dirty="0">
                          <a:effectLst/>
                          <a:latin typeface="游ゴシック" panose="020B0400000000000000" pitchFamily="50" charset="-128"/>
                          <a:ea typeface="游ゴシック" panose="020B0400000000000000" pitchFamily="50" charset="-128"/>
                        </a:rPr>
                        <a:t>プログラムなど）</a:t>
                      </a:r>
                      <a:endParaRPr lang="en-US" altLang="ja-JP" sz="1300" u="none" strike="noStrike" dirty="0">
                        <a:effectLst/>
                        <a:latin typeface="游ゴシック" panose="020B0400000000000000" pitchFamily="50" charset="-128"/>
                        <a:ea typeface="游ゴシック" panose="020B0400000000000000" pitchFamily="50" charset="-128"/>
                      </a:endParaRPr>
                    </a:p>
                    <a:p>
                      <a:pPr marL="285750" indent="-285750" algn="l" fontAlgn="ctr">
                        <a:buFont typeface="Arial" panose="020B0604020202020204" pitchFamily="34" charset="0"/>
                        <a:buChar char="•"/>
                      </a:pPr>
                      <a:r>
                        <a:rPr lang="ja-JP" altLang="en-US" sz="1300" u="none" strike="noStrike" dirty="0">
                          <a:effectLst/>
                          <a:latin typeface="游ゴシック" panose="020B0400000000000000" pitchFamily="50" charset="-128"/>
                          <a:ea typeface="游ゴシック" panose="020B0400000000000000" pitchFamily="50" charset="-128"/>
                        </a:rPr>
                        <a:t>モーダルシフト推進に向けた取り組み</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tc>
                  <a:txBody>
                    <a:bodyPr/>
                    <a:lstStyle/>
                    <a:p>
                      <a:pPr marL="0" indent="0" algn="l" fontAlgn="ctr">
                        <a:buFont typeface="Arial" panose="020B0604020202020204" pitchFamily="34" charset="0"/>
                        <a:buNone/>
                      </a:pPr>
                      <a:r>
                        <a:rPr lang="ja-JP" altLang="en-US" sz="1300" u="none" strike="noStrike" dirty="0">
                          <a:effectLst/>
                          <a:latin typeface="游ゴシック" panose="020B0400000000000000" pitchFamily="50" charset="-128"/>
                          <a:ea typeface="游ゴシック" panose="020B0400000000000000" pitchFamily="50" charset="-128"/>
                        </a:rPr>
                        <a:t>　</a:t>
                      </a:r>
                      <a:r>
                        <a:rPr lang="ja-JP" altLang="en-US" sz="1300" u="none" strike="noStrike" dirty="0" err="1">
                          <a:effectLst/>
                          <a:latin typeface="游ゴシック" panose="020B0400000000000000" pitchFamily="50" charset="-128"/>
                          <a:ea typeface="游ゴシック" panose="020B0400000000000000" pitchFamily="50" charset="-128"/>
                        </a:rPr>
                        <a:t>ー</a:t>
                      </a:r>
                      <a:endParaRPr lang="ja-JP" altLang="en-US" sz="13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132923" marR="132923" marT="7669" marB="0" anchor="ctr"/>
                </a:tc>
                <a:extLst>
                  <a:ext uri="{0D108BD9-81ED-4DB2-BD59-A6C34878D82A}">
                    <a16:rowId xmlns:a16="http://schemas.microsoft.com/office/drawing/2014/main" val="1256706412"/>
                  </a:ext>
                </a:extLst>
              </a:tr>
            </a:tbl>
          </a:graphicData>
        </a:graphic>
      </p:graphicFrame>
      <p:sp>
        <p:nvSpPr>
          <p:cNvPr id="6" name="タイトル 1"/>
          <p:cNvSpPr txBox="1">
            <a:spLocks/>
          </p:cNvSpPr>
          <p:nvPr/>
        </p:nvSpPr>
        <p:spPr bwMode="auto">
          <a:xfrm>
            <a:off x="0" y="263769"/>
            <a:ext cx="8174181"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846" b="1" dirty="0">
                <a:solidFill>
                  <a:srgbClr val="006699"/>
                </a:solidFill>
              </a:rPr>
              <a:t>温室効果ガス削減目標及び削減計画における削減量の元となる取組</a:t>
            </a:r>
          </a:p>
        </p:txBody>
      </p:sp>
      <p:cxnSp>
        <p:nvCxnSpPr>
          <p:cNvPr id="7" name="直線コネクタ 6"/>
          <p:cNvCxnSpPr/>
          <p:nvPr/>
        </p:nvCxnSpPr>
        <p:spPr>
          <a:xfrm>
            <a:off x="1" y="703385"/>
            <a:ext cx="8972308"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9" name="スライド番号プレースホルダー 3"/>
          <p:cNvSpPr>
            <a:spLocks noGrp="1"/>
          </p:cNvSpPr>
          <p:nvPr>
            <p:ph type="sldNum" sz="quarter" idx="11"/>
          </p:nvPr>
        </p:nvSpPr>
        <p:spPr>
          <a:xfrm>
            <a:off x="6968018" y="6356351"/>
            <a:ext cx="2057400" cy="365125"/>
          </a:xfrm>
        </p:spPr>
        <p:txBody>
          <a:bodyPr/>
          <a:lstStyle/>
          <a:p>
            <a:pPr algn="r"/>
            <a:fld id="{18EAE80E-A420-40D4-8E6A-F3B1068ED3F0}" type="slidenum">
              <a:rPr lang="ja-JP" altLang="en-US" smtClean="0">
                <a:solidFill>
                  <a:schemeClr val="tx1"/>
                </a:solidFill>
              </a:rPr>
              <a:pPr algn="r"/>
              <a:t>5</a:t>
            </a:fld>
            <a:endParaRPr lang="ja-JP" altLang="en-US" dirty="0">
              <a:solidFill>
                <a:schemeClr val="tx1"/>
              </a:solidFill>
            </a:endParaRPr>
          </a:p>
        </p:txBody>
      </p:sp>
    </p:spTree>
    <p:extLst>
      <p:ext uri="{BB962C8B-B14F-4D97-AF65-F5344CB8AC3E}">
        <p14:creationId xmlns:p14="http://schemas.microsoft.com/office/powerpoint/2010/main" val="2072893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txBox="1">
            <a:spLocks/>
          </p:cNvSpPr>
          <p:nvPr/>
        </p:nvSpPr>
        <p:spPr bwMode="auto">
          <a:xfrm>
            <a:off x="75234" y="2014032"/>
            <a:ext cx="4503936" cy="822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pPr marL="263776" indent="-263776">
              <a:buFont typeface="Arial" panose="020B0604020202020204" pitchFamily="34" charset="0"/>
              <a:buChar char="•"/>
            </a:pPr>
            <a:endParaRPr lang="en-US" altLang="ja-JP" sz="1662" b="1" dirty="0">
              <a:solidFill>
                <a:schemeClr val="tx1"/>
              </a:solidFill>
            </a:endParaRPr>
          </a:p>
        </p:txBody>
      </p:sp>
      <p:sp>
        <p:nvSpPr>
          <p:cNvPr id="2" name="二等辺三角形 1"/>
          <p:cNvSpPr/>
          <p:nvPr/>
        </p:nvSpPr>
        <p:spPr>
          <a:xfrm rot="10800000">
            <a:off x="1804325" y="4957785"/>
            <a:ext cx="1063503" cy="332345"/>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solidFill>
                <a:schemeClr val="tx1"/>
              </a:solidFill>
            </a:endParaRPr>
          </a:p>
        </p:txBody>
      </p:sp>
      <p:sp>
        <p:nvSpPr>
          <p:cNvPr id="12" name="二等辺三角形 11"/>
          <p:cNvSpPr/>
          <p:nvPr/>
        </p:nvSpPr>
        <p:spPr>
          <a:xfrm rot="10800000">
            <a:off x="6036161" y="4957784"/>
            <a:ext cx="1063503" cy="332345"/>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solidFill>
                <a:schemeClr val="tx1"/>
              </a:solidFill>
            </a:endParaRPr>
          </a:p>
        </p:txBody>
      </p:sp>
      <p:sp>
        <p:nvSpPr>
          <p:cNvPr id="13" name="タイトル 1"/>
          <p:cNvSpPr txBox="1">
            <a:spLocks/>
          </p:cNvSpPr>
          <p:nvPr/>
        </p:nvSpPr>
        <p:spPr bwMode="auto">
          <a:xfrm>
            <a:off x="139157" y="5090723"/>
            <a:ext cx="3476222" cy="907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pPr marL="263776" indent="-263776">
              <a:buFont typeface="Arial" panose="020B0604020202020204" pitchFamily="34" charset="0"/>
              <a:buChar char="•"/>
            </a:pPr>
            <a:r>
              <a:rPr lang="ja-JP" altLang="en-US" sz="1477" dirty="0">
                <a:solidFill>
                  <a:schemeClr val="tx1"/>
                </a:solidFill>
              </a:rPr>
              <a:t>需要予測量（削減目標）を示して供給目標や供給計画を検討</a:t>
            </a:r>
            <a:endParaRPr lang="en-US" altLang="ja-JP" sz="1477" dirty="0">
              <a:solidFill>
                <a:schemeClr val="tx1"/>
              </a:solidFill>
            </a:endParaRPr>
          </a:p>
        </p:txBody>
      </p:sp>
      <p:sp>
        <p:nvSpPr>
          <p:cNvPr id="14" name="タイトル 1"/>
          <p:cNvSpPr txBox="1">
            <a:spLocks/>
          </p:cNvSpPr>
          <p:nvPr/>
        </p:nvSpPr>
        <p:spPr bwMode="auto">
          <a:xfrm>
            <a:off x="5090196" y="5223661"/>
            <a:ext cx="3714304" cy="90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pPr marL="263776" indent="-263776">
              <a:buFont typeface="Arial" panose="020B0604020202020204" pitchFamily="34" charset="0"/>
              <a:buChar char="•"/>
            </a:pPr>
            <a:r>
              <a:rPr lang="ja-JP" altLang="en-US" sz="1477" dirty="0">
                <a:solidFill>
                  <a:schemeClr val="tx1"/>
                </a:solidFill>
              </a:rPr>
              <a:t>供給施設が充分とした上で、</a:t>
            </a:r>
            <a:r>
              <a:rPr lang="en-US" altLang="ja-JP" sz="1477" dirty="0">
                <a:solidFill>
                  <a:schemeClr val="tx1"/>
                </a:solidFill>
              </a:rPr>
              <a:t>CN</a:t>
            </a:r>
            <a:r>
              <a:rPr lang="ja-JP" altLang="en-US" sz="1477" dirty="0">
                <a:solidFill>
                  <a:schemeClr val="tx1"/>
                </a:solidFill>
              </a:rPr>
              <a:t>をどのように利用していくか、どのようにして</a:t>
            </a:r>
            <a:r>
              <a:rPr lang="en-US" altLang="ja-JP" sz="1477" dirty="0">
                <a:solidFill>
                  <a:schemeClr val="tx1"/>
                </a:solidFill>
              </a:rPr>
              <a:t>CN</a:t>
            </a:r>
            <a:r>
              <a:rPr lang="ja-JP" altLang="en-US" sz="1477" dirty="0">
                <a:solidFill>
                  <a:schemeClr val="tx1"/>
                </a:solidFill>
              </a:rPr>
              <a:t>を達成するか検討</a:t>
            </a:r>
            <a:endParaRPr lang="en-US" altLang="ja-JP" sz="1477" dirty="0">
              <a:solidFill>
                <a:schemeClr val="tx1"/>
              </a:solidFill>
            </a:endParaRPr>
          </a:p>
        </p:txBody>
      </p:sp>
      <p:sp>
        <p:nvSpPr>
          <p:cNvPr id="4" name="左右矢印 3"/>
          <p:cNvSpPr/>
          <p:nvPr/>
        </p:nvSpPr>
        <p:spPr>
          <a:xfrm>
            <a:off x="3615379" y="5134670"/>
            <a:ext cx="1310377" cy="664689"/>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16" name="タイトル 1"/>
          <p:cNvSpPr txBox="1">
            <a:spLocks/>
          </p:cNvSpPr>
          <p:nvPr/>
        </p:nvSpPr>
        <p:spPr bwMode="auto">
          <a:xfrm>
            <a:off x="2981602" y="5247207"/>
            <a:ext cx="2577931"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pPr algn="ctr"/>
            <a:r>
              <a:rPr lang="ja-JP" altLang="en-US" sz="1662" dirty="0">
                <a:solidFill>
                  <a:schemeClr val="tx1"/>
                </a:solidFill>
              </a:rPr>
              <a:t>意見交換</a:t>
            </a:r>
            <a:endParaRPr lang="en-US" altLang="ja-JP" sz="1662" dirty="0">
              <a:solidFill>
                <a:schemeClr val="tx1"/>
              </a:solidFill>
            </a:endParaRPr>
          </a:p>
        </p:txBody>
      </p:sp>
      <p:graphicFrame>
        <p:nvGraphicFramePr>
          <p:cNvPr id="7" name="表 6">
            <a:extLst>
              <a:ext uri="{FF2B5EF4-FFF2-40B4-BE49-F238E27FC236}">
                <a16:creationId xmlns:a16="http://schemas.microsoft.com/office/drawing/2014/main" id="{86E869FD-39B0-43E1-96E9-0C901BB02C37}"/>
              </a:ext>
            </a:extLst>
          </p:cNvPr>
          <p:cNvGraphicFramePr>
            <a:graphicFrameLocks noGrp="1"/>
          </p:cNvGraphicFramePr>
          <p:nvPr/>
        </p:nvGraphicFramePr>
        <p:xfrm>
          <a:off x="133451" y="988982"/>
          <a:ext cx="8935315" cy="3969434"/>
        </p:xfrm>
        <a:graphic>
          <a:graphicData uri="http://schemas.openxmlformats.org/drawingml/2006/table">
            <a:tbl>
              <a:tblPr firstRow="1" bandRow="1">
                <a:tableStyleId>{5940675A-B579-460E-94D1-54222C63F5DA}</a:tableStyleId>
              </a:tblPr>
              <a:tblGrid>
                <a:gridCol w="4172674">
                  <a:extLst>
                    <a:ext uri="{9D8B030D-6E8A-4147-A177-3AD203B41FA5}">
                      <a16:colId xmlns:a16="http://schemas.microsoft.com/office/drawing/2014/main" val="98621605"/>
                    </a:ext>
                  </a:extLst>
                </a:gridCol>
                <a:gridCol w="4762641">
                  <a:extLst>
                    <a:ext uri="{9D8B030D-6E8A-4147-A177-3AD203B41FA5}">
                      <a16:colId xmlns:a16="http://schemas.microsoft.com/office/drawing/2014/main" val="1950435727"/>
                    </a:ext>
                  </a:extLst>
                </a:gridCol>
              </a:tblGrid>
              <a:tr h="342314">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500" b="1" dirty="0">
                          <a:solidFill>
                            <a:schemeClr val="tx1"/>
                          </a:solidFill>
                          <a:highlight>
                            <a:srgbClr val="FFFF00"/>
                          </a:highlight>
                        </a:rPr>
                        <a:t>エネルギー供給側の意見</a:t>
                      </a:r>
                      <a:endParaRPr lang="en-US" altLang="ja-JP" sz="1500" b="1" dirty="0">
                        <a:solidFill>
                          <a:schemeClr val="tx1"/>
                        </a:solidFill>
                        <a:highlight>
                          <a:srgbClr val="FFFF00"/>
                        </a:highlight>
                      </a:endParaRPr>
                    </a:p>
                  </a:txBody>
                  <a:tcPr marL="84406" marR="84406" marT="42203" marB="42203"/>
                </a:tc>
                <a:tc>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lang="ja-JP" altLang="en-US" sz="1500" b="1" dirty="0">
                          <a:solidFill>
                            <a:schemeClr val="tx1"/>
                          </a:solidFill>
                          <a:highlight>
                            <a:srgbClr val="00FFFF"/>
                          </a:highlight>
                        </a:rPr>
                        <a:t>エネルギー需要側の意見</a:t>
                      </a:r>
                      <a:endParaRPr lang="en-US" altLang="ja-JP" sz="1500" b="1" dirty="0">
                        <a:solidFill>
                          <a:schemeClr val="tx1"/>
                        </a:solidFill>
                        <a:highlight>
                          <a:srgbClr val="00FFFF"/>
                        </a:highlight>
                      </a:endParaRPr>
                    </a:p>
                  </a:txBody>
                  <a:tcPr marL="84406" marR="84406" marT="42203" marB="42203"/>
                </a:tc>
                <a:extLst>
                  <a:ext uri="{0D108BD9-81ED-4DB2-BD59-A6C34878D82A}">
                    <a16:rowId xmlns:a16="http://schemas.microsoft.com/office/drawing/2014/main" val="2235471969"/>
                  </a:ext>
                </a:extLst>
              </a:tr>
              <a:tr h="3235569">
                <a:tc>
                  <a:txBody>
                    <a:bodyPr/>
                    <a:lstStyle/>
                    <a:p>
                      <a:pPr marL="285750" indent="-285750">
                        <a:buFont typeface="Arial" panose="020B0604020202020204" pitchFamily="34" charset="0"/>
                        <a:buChar char="•"/>
                      </a:pPr>
                      <a:r>
                        <a:rPr lang="ja-JP" altLang="en-US" sz="1500" b="0" dirty="0">
                          <a:solidFill>
                            <a:schemeClr val="tx1"/>
                          </a:solidFill>
                        </a:rPr>
                        <a:t>２０５０年カーボンニュートラルの実現に向けて、需用家に対して水素、燃料アンモニア、合成メタン（メタネーション）等の次世代エネルギーの供給を図っていく。</a:t>
                      </a:r>
                      <a:endParaRPr lang="en-US" altLang="ja-JP" sz="1500" b="0" dirty="0">
                        <a:solidFill>
                          <a:schemeClr val="tx1"/>
                        </a:solidFill>
                      </a:endParaRPr>
                    </a:p>
                    <a:p>
                      <a:pPr marL="285750" indent="-285750">
                        <a:buFont typeface="Arial" panose="020B0604020202020204" pitchFamily="34" charset="0"/>
                        <a:buChar char="•"/>
                      </a:pPr>
                      <a:r>
                        <a:rPr lang="ja-JP" altLang="en-US" sz="1500" b="0" dirty="0">
                          <a:solidFill>
                            <a:schemeClr val="tx1"/>
                          </a:solidFill>
                        </a:rPr>
                        <a:t>次世代エネルギー等のサプライチェーン構築に向けて、製造～輸送～供給の実証実験を通じて、製造・輸送・保管・供給技術の確立が必要</a:t>
                      </a:r>
                      <a:endParaRPr lang="en-US" altLang="ja-JP" sz="1500" b="0" dirty="0">
                        <a:solidFill>
                          <a:schemeClr val="tx1"/>
                        </a:solidFill>
                      </a:endParaRPr>
                    </a:p>
                    <a:p>
                      <a:pPr marL="285750" indent="-285750">
                        <a:buFont typeface="Arial" panose="020B0604020202020204" pitchFamily="34" charset="0"/>
                        <a:buChar char="•"/>
                      </a:pPr>
                      <a:r>
                        <a:rPr lang="ja-JP" altLang="en-US" sz="1500" b="1" u="sng" dirty="0">
                          <a:solidFill>
                            <a:schemeClr val="tx1"/>
                          </a:solidFill>
                        </a:rPr>
                        <a:t>どれくらいの需要があるか不明のため設備投資が決められない。需要が見込めれば、設備投資は可能</a:t>
                      </a:r>
                      <a:r>
                        <a:rPr lang="ja-JP" altLang="en-US" sz="1500" b="1" dirty="0">
                          <a:solidFill>
                            <a:schemeClr val="tx1"/>
                          </a:solidFill>
                        </a:rPr>
                        <a:t>。</a:t>
                      </a:r>
                      <a:endParaRPr lang="en-US" altLang="ja-JP" sz="1500" b="1" dirty="0">
                        <a:solidFill>
                          <a:schemeClr val="tx1"/>
                        </a:solidFill>
                      </a:endParaRPr>
                    </a:p>
                    <a:p>
                      <a:pPr marL="285750" indent="-285750">
                        <a:buFont typeface="Arial" panose="020B0604020202020204" pitchFamily="34" charset="0"/>
                        <a:buChar char="•"/>
                      </a:pPr>
                      <a:r>
                        <a:rPr lang="ja-JP" altLang="en-US" sz="1500" b="0" dirty="0">
                          <a:solidFill>
                            <a:schemeClr val="tx1"/>
                          </a:solidFill>
                        </a:rPr>
                        <a:t>需要の創出、需用側と供給側の連携に向けて、行政の支援、取組の推進が必要</a:t>
                      </a:r>
                      <a:endParaRPr lang="en-US" altLang="ja-JP" sz="1500" b="0" dirty="0">
                        <a:solidFill>
                          <a:schemeClr val="tx1"/>
                        </a:solidFill>
                      </a:endParaRPr>
                    </a:p>
                  </a:txBody>
                  <a:tcPr marL="84406" marR="84406" marT="42203" marB="42203"/>
                </a:tc>
                <a:tc>
                  <a:txBody>
                    <a:bodyPr/>
                    <a:lstStyle/>
                    <a:p>
                      <a:pPr marL="285750" indent="-285750">
                        <a:buFont typeface="Arial" panose="020B0604020202020204" pitchFamily="34" charset="0"/>
                        <a:buChar char="•"/>
                      </a:pPr>
                      <a:r>
                        <a:rPr lang="ja-JP" altLang="en-US" sz="1500" b="0" dirty="0">
                          <a:solidFill>
                            <a:schemeClr val="tx1"/>
                          </a:solidFill>
                        </a:rPr>
                        <a:t>次世代エネルギー等の利用技術開発（混焼・専焼技術、荷役機械や船舶での利用等）は取組中。</a:t>
                      </a:r>
                      <a:endParaRPr lang="en-US" altLang="ja-JP" sz="1500" b="0" dirty="0">
                        <a:solidFill>
                          <a:schemeClr val="tx1"/>
                        </a:solidFill>
                      </a:endParaRPr>
                    </a:p>
                    <a:p>
                      <a:pPr marL="285750" indent="-285750">
                        <a:buFont typeface="Arial" panose="020B0604020202020204" pitchFamily="34" charset="0"/>
                        <a:buChar char="•"/>
                      </a:pPr>
                      <a:r>
                        <a:rPr lang="ja-JP" altLang="en-US" sz="1500" b="1" u="sng" dirty="0">
                          <a:solidFill>
                            <a:schemeClr val="tx1"/>
                          </a:solidFill>
                        </a:rPr>
                        <a:t>イニシャル・ランニングコストが高く、供給インフラもあまり整備されていないため、現時点では導入の投資判断は難しい</a:t>
                      </a:r>
                      <a:r>
                        <a:rPr lang="ja-JP" altLang="en-US" sz="1500" b="1" dirty="0">
                          <a:solidFill>
                            <a:schemeClr val="tx1"/>
                          </a:solidFill>
                        </a:rPr>
                        <a:t>。</a:t>
                      </a:r>
                      <a:endParaRPr lang="en-US" altLang="ja-JP" sz="1500" b="1" dirty="0">
                        <a:solidFill>
                          <a:schemeClr val="tx1"/>
                        </a:solidFill>
                      </a:endParaRPr>
                    </a:p>
                    <a:p>
                      <a:pPr marL="285750" indent="-285750">
                        <a:buFont typeface="Arial" panose="020B0604020202020204" pitchFamily="34" charset="0"/>
                        <a:buChar char="•"/>
                      </a:pPr>
                      <a:r>
                        <a:rPr lang="ja-JP" altLang="en-US" sz="1500" b="1" dirty="0">
                          <a:solidFill>
                            <a:schemeClr val="tx1"/>
                          </a:solidFill>
                        </a:rPr>
                        <a:t>次世代エネルギーは水素・燃料アンモニア・合成メタン等が様々ある。技術開発の途上であり、何が主流となるかは現時点ではわからないため、全方位で開発。</a:t>
                      </a:r>
                      <a:endParaRPr lang="en-US" altLang="ja-JP" sz="1500" b="1" dirty="0">
                        <a:solidFill>
                          <a:schemeClr val="tx1"/>
                        </a:solidFill>
                      </a:endParaRPr>
                    </a:p>
                    <a:p>
                      <a:pPr marL="285750" indent="-285750">
                        <a:buFont typeface="Arial" panose="020B0604020202020204" pitchFamily="34" charset="0"/>
                        <a:buChar char="•"/>
                      </a:pPr>
                      <a:r>
                        <a:rPr lang="ja-JP" altLang="en-US" sz="1500" b="0" dirty="0">
                          <a:solidFill>
                            <a:schemeClr val="tx1"/>
                          </a:solidFill>
                        </a:rPr>
                        <a:t>短中期的には、</a:t>
                      </a:r>
                      <a:r>
                        <a:rPr lang="en-US" altLang="ja-JP" sz="1500" b="0" dirty="0">
                          <a:solidFill>
                            <a:schemeClr val="tx1"/>
                          </a:solidFill>
                        </a:rPr>
                        <a:t>CO2</a:t>
                      </a:r>
                      <a:r>
                        <a:rPr lang="ja-JP" altLang="en-US" sz="1500" b="0" dirty="0">
                          <a:solidFill>
                            <a:schemeClr val="tx1"/>
                          </a:solidFill>
                        </a:rPr>
                        <a:t>削減に向けて、社会実装されている</a:t>
                      </a:r>
                      <a:r>
                        <a:rPr lang="en-US" altLang="ja-JP" sz="1500" b="0" dirty="0">
                          <a:solidFill>
                            <a:schemeClr val="tx1"/>
                          </a:solidFill>
                        </a:rPr>
                        <a:t>LNG</a:t>
                      </a:r>
                      <a:r>
                        <a:rPr lang="ja-JP" altLang="en-US" sz="1500" b="0" dirty="0">
                          <a:solidFill>
                            <a:schemeClr val="tx1"/>
                          </a:solidFill>
                        </a:rPr>
                        <a:t>利用や再生可能エネルギーを導入。長期将来に向けては技術革新の動向を見ながら、次世代エネルギーに転換し、カーボンニュートラルの実現を図りたい。</a:t>
                      </a:r>
                      <a:endParaRPr kumimoji="1" lang="ja-JP" altLang="en-US" sz="1700" b="0" dirty="0">
                        <a:solidFill>
                          <a:schemeClr val="tx1"/>
                        </a:solidFill>
                      </a:endParaRPr>
                    </a:p>
                  </a:txBody>
                  <a:tcPr marL="84406" marR="84406" marT="42203" marB="42203"/>
                </a:tc>
                <a:extLst>
                  <a:ext uri="{0D108BD9-81ED-4DB2-BD59-A6C34878D82A}">
                    <a16:rowId xmlns:a16="http://schemas.microsoft.com/office/drawing/2014/main" val="1653072990"/>
                  </a:ext>
                </a:extLst>
              </a:tr>
              <a:tr h="342314">
                <a:tc gridSpan="2">
                  <a:txBody>
                    <a:bodyPr/>
                    <a:lstStyle/>
                    <a:p>
                      <a:pPr marL="285750" indent="-285750">
                        <a:buFont typeface="Arial" panose="020B0604020202020204" pitchFamily="34" charset="0"/>
                        <a:buChar char="•"/>
                      </a:pPr>
                      <a:r>
                        <a:rPr lang="ja-JP" altLang="en-US" sz="1500" b="0" dirty="0">
                          <a:solidFill>
                            <a:schemeClr val="tx1"/>
                          </a:solidFill>
                        </a:rPr>
                        <a:t>規制緩和・法整備やインセンティブ</a:t>
                      </a:r>
                      <a:r>
                        <a:rPr lang="ja-JP" altLang="en-US" sz="1500" b="0" dirty="0"/>
                        <a:t>（普及時の補助、燃料電池車優先レーン導入等）が必要</a:t>
                      </a:r>
                      <a:endParaRPr lang="en-US" altLang="ja-JP" sz="1500" b="0" dirty="0"/>
                    </a:p>
                  </a:txBody>
                  <a:tcPr marL="84406" marR="84406" marT="42203" marB="42203"/>
                </a:tc>
                <a:tc hMerge="1">
                  <a:txBody>
                    <a:bodyPr/>
                    <a:lstStyle/>
                    <a:p>
                      <a:endParaRPr kumimoji="1" lang="ja-JP" altLang="en-US" dirty="0"/>
                    </a:p>
                  </a:txBody>
                  <a:tcPr/>
                </a:tc>
                <a:extLst>
                  <a:ext uri="{0D108BD9-81ED-4DB2-BD59-A6C34878D82A}">
                    <a16:rowId xmlns:a16="http://schemas.microsoft.com/office/drawing/2014/main" val="2304090746"/>
                  </a:ext>
                </a:extLst>
              </a:tr>
            </a:tbl>
          </a:graphicData>
        </a:graphic>
      </p:graphicFrame>
      <p:cxnSp>
        <p:nvCxnSpPr>
          <p:cNvPr id="18" name="直線コネクタ 17"/>
          <p:cNvCxnSpPr/>
          <p:nvPr/>
        </p:nvCxnSpPr>
        <p:spPr>
          <a:xfrm>
            <a:off x="1" y="703385"/>
            <a:ext cx="8972308"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20" name="タイトル 1"/>
          <p:cNvSpPr txBox="1">
            <a:spLocks/>
          </p:cNvSpPr>
          <p:nvPr/>
        </p:nvSpPr>
        <p:spPr bwMode="auto">
          <a:xfrm>
            <a:off x="0" y="304961"/>
            <a:ext cx="7496632"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846" b="1" dirty="0">
                <a:solidFill>
                  <a:srgbClr val="006699"/>
                </a:solidFill>
              </a:rPr>
              <a:t>水素・燃料アンモニア等、次世代エネルギーに関する意見と課題</a:t>
            </a:r>
          </a:p>
        </p:txBody>
      </p:sp>
      <p:sp>
        <p:nvSpPr>
          <p:cNvPr id="15" name="スライド番号プレースホルダー 3">
            <a:extLst>
              <a:ext uri="{FF2B5EF4-FFF2-40B4-BE49-F238E27FC236}">
                <a16:creationId xmlns:a16="http://schemas.microsoft.com/office/drawing/2014/main" id="{D659B23F-7DF4-9022-F9D4-C83DA33295F0}"/>
              </a:ext>
            </a:extLst>
          </p:cNvPr>
          <p:cNvSpPr>
            <a:spLocks noGrp="1"/>
          </p:cNvSpPr>
          <p:nvPr>
            <p:ph type="sldNum" sz="quarter" idx="11"/>
          </p:nvPr>
        </p:nvSpPr>
        <p:spPr>
          <a:xfrm>
            <a:off x="6968018" y="6356351"/>
            <a:ext cx="2057400" cy="365125"/>
          </a:xfrm>
        </p:spPr>
        <p:txBody>
          <a:bodyPr/>
          <a:lstStyle/>
          <a:p>
            <a:pPr algn="r"/>
            <a:fld id="{18EAE80E-A420-40D4-8E6A-F3B1068ED3F0}" type="slidenum">
              <a:rPr lang="ja-JP" altLang="en-US" smtClean="0">
                <a:solidFill>
                  <a:schemeClr val="tx1"/>
                </a:solidFill>
              </a:rPr>
              <a:pPr algn="r"/>
              <a:t>6</a:t>
            </a:fld>
            <a:endParaRPr lang="ja-JP" altLang="en-US" dirty="0">
              <a:solidFill>
                <a:schemeClr val="tx1"/>
              </a:solidFill>
            </a:endParaRPr>
          </a:p>
        </p:txBody>
      </p:sp>
    </p:spTree>
    <p:extLst>
      <p:ext uri="{BB962C8B-B14F-4D97-AF65-F5344CB8AC3E}">
        <p14:creationId xmlns:p14="http://schemas.microsoft.com/office/powerpoint/2010/main" val="2211988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3BD631F-1F70-47E4-959D-30FFFA89E2D4}"/>
              </a:ext>
            </a:extLst>
          </p:cNvPr>
          <p:cNvSpPr/>
          <p:nvPr/>
        </p:nvSpPr>
        <p:spPr>
          <a:xfrm>
            <a:off x="0" y="866435"/>
            <a:ext cx="8906836" cy="5206938"/>
          </a:xfrm>
          <a:prstGeom prst="rect">
            <a:avLst/>
          </a:prstGeom>
          <a:ln>
            <a:noFill/>
          </a:ln>
        </p:spPr>
        <p:txBody>
          <a:bodyPr wrap="square">
            <a:spAutoFit/>
          </a:bodyPr>
          <a:lstStyle/>
          <a:p>
            <a:pPr marL="263776" indent="-263776">
              <a:buFont typeface="Wingdings" panose="05000000000000000000" pitchFamily="2" charset="2"/>
              <a:buChar char="l"/>
            </a:pPr>
            <a:r>
              <a:rPr lang="ja-JP" altLang="en-US" sz="1662" u="sng" dirty="0"/>
              <a:t>水素・燃料アンモニア等の受入・供給体制の構築</a:t>
            </a:r>
            <a:endParaRPr lang="en-US" altLang="ja-JP" sz="1662" u="sng" dirty="0"/>
          </a:p>
          <a:p>
            <a:pPr marL="263776" indent="-98184">
              <a:buFont typeface="Wingdings" panose="05000000000000000000" pitchFamily="2" charset="2"/>
              <a:buChar char="ü"/>
            </a:pPr>
            <a:r>
              <a:rPr lang="ja-JP" altLang="en-US" sz="1477" dirty="0"/>
              <a:t>　用地・係留施設の確保</a:t>
            </a:r>
            <a:endParaRPr lang="en-US" altLang="ja-JP" sz="1477" dirty="0"/>
          </a:p>
          <a:p>
            <a:r>
              <a:rPr lang="ja-JP" altLang="en-US" sz="1477" dirty="0"/>
              <a:t>　　（可能性として）</a:t>
            </a:r>
            <a:r>
              <a:rPr lang="en-US" altLang="ja-JP" sz="1477" dirty="0"/>
              <a:t>	</a:t>
            </a:r>
            <a:r>
              <a:rPr lang="ja-JP" altLang="en-US" sz="1477" dirty="0"/>
              <a:t>大阪港･･･　埋立地（新島）に確保、在来地の転換</a:t>
            </a:r>
            <a:endParaRPr lang="en-US" altLang="ja-JP" sz="1477" dirty="0"/>
          </a:p>
          <a:p>
            <a:r>
              <a:rPr lang="en-US" altLang="ja-JP" sz="1477" dirty="0"/>
              <a:t>	</a:t>
            </a:r>
            <a:r>
              <a:rPr lang="ja-JP" altLang="en-US" sz="1477" dirty="0"/>
              <a:t>　　　　　　  　　</a:t>
            </a:r>
            <a:r>
              <a:rPr lang="en-US" altLang="ja-JP" sz="1477" dirty="0"/>
              <a:t>	</a:t>
            </a:r>
            <a:r>
              <a:rPr lang="ja-JP" altLang="en-US" sz="1477" dirty="0"/>
              <a:t>堺泉北港･･･</a:t>
            </a:r>
            <a:r>
              <a:rPr lang="en-US" altLang="ja-JP" sz="1477" dirty="0"/>
              <a:t>LNG</a:t>
            </a:r>
            <a:r>
              <a:rPr lang="ja-JP" altLang="en-US" sz="1477" dirty="0"/>
              <a:t>受け入れ施設などの既存インフラの活用や各種事業所の転換</a:t>
            </a:r>
            <a:endParaRPr lang="en-US" altLang="ja-JP" sz="1477" dirty="0"/>
          </a:p>
          <a:p>
            <a:r>
              <a:rPr lang="en-US" altLang="ja-JP" sz="1477" dirty="0"/>
              <a:t>	</a:t>
            </a:r>
            <a:r>
              <a:rPr lang="ja-JP" altLang="en-US" sz="1477" dirty="0"/>
              <a:t>　　　</a:t>
            </a:r>
            <a:r>
              <a:rPr lang="en-US" altLang="ja-JP" sz="1477" dirty="0"/>
              <a:t>	</a:t>
            </a:r>
            <a:r>
              <a:rPr lang="ja-JP" altLang="en-US" sz="1477" dirty="0"/>
              <a:t>　</a:t>
            </a:r>
            <a:endParaRPr lang="en-US" altLang="ja-JP" sz="1477" dirty="0"/>
          </a:p>
          <a:p>
            <a:pPr marL="263776" indent="-98184">
              <a:buFont typeface="Wingdings" panose="05000000000000000000" pitchFamily="2" charset="2"/>
              <a:buChar char="ü"/>
            </a:pPr>
            <a:r>
              <a:rPr lang="ja-JP" altLang="en-US" sz="1477" dirty="0"/>
              <a:t>　取扱いにかかる法規制・基準等の必要な緩和措置</a:t>
            </a:r>
            <a:endParaRPr lang="en-US" altLang="ja-JP" sz="1477" dirty="0"/>
          </a:p>
          <a:p>
            <a:r>
              <a:rPr lang="ja-JP" altLang="en-US" sz="1477" dirty="0"/>
              <a:t>　　高圧ガス保安法、消防法、労働安全衛生法、石油コンビナート等災害防止法等</a:t>
            </a:r>
            <a:endParaRPr lang="en-US" altLang="ja-JP" sz="1477" dirty="0"/>
          </a:p>
          <a:p>
            <a:endParaRPr lang="en-US" altLang="ja-JP" sz="1662" u="sng" dirty="0"/>
          </a:p>
          <a:p>
            <a:pPr marL="263776" indent="-263776">
              <a:buFont typeface="Wingdings" panose="05000000000000000000" pitchFamily="2" charset="2"/>
              <a:buChar char="l"/>
            </a:pPr>
            <a:r>
              <a:rPr lang="ja-JP" altLang="en-US" sz="1662" u="sng" dirty="0"/>
              <a:t>水素・燃料アンモニア等の使用</a:t>
            </a:r>
            <a:r>
              <a:rPr lang="ja-JP" altLang="en-US" sz="1662" u="sng" dirty="0" smtClean="0"/>
              <a:t>・</a:t>
            </a:r>
            <a:r>
              <a:rPr lang="ja-JP" altLang="en-US" sz="1662" u="sng" dirty="0"/>
              <a:t>需要</a:t>
            </a:r>
            <a:r>
              <a:rPr lang="ja-JP" altLang="en-US" sz="1662" u="sng" dirty="0" smtClean="0"/>
              <a:t>体制</a:t>
            </a:r>
            <a:r>
              <a:rPr lang="ja-JP" altLang="en-US" sz="1662" u="sng" dirty="0"/>
              <a:t>の構築</a:t>
            </a:r>
            <a:endParaRPr lang="en-US" altLang="ja-JP" sz="1662" u="sng" dirty="0"/>
          </a:p>
          <a:p>
            <a:pPr marL="263776" indent="-98184">
              <a:buFont typeface="Wingdings" panose="05000000000000000000" pitchFamily="2" charset="2"/>
              <a:buChar char="ü"/>
            </a:pPr>
            <a:r>
              <a:rPr lang="ja-JP" altLang="en-US" sz="1477" dirty="0"/>
              <a:t>　使用にかかる法規制・基準等の必要な緩和措置</a:t>
            </a:r>
            <a:endParaRPr lang="en-US" altLang="ja-JP" sz="1477" dirty="0"/>
          </a:p>
          <a:p>
            <a:r>
              <a:rPr lang="ja-JP" altLang="en-US" sz="1477" dirty="0"/>
              <a:t>　　ターミナルや倉庫等での</a:t>
            </a:r>
            <a:r>
              <a:rPr lang="en-US" altLang="ja-JP" sz="1477" dirty="0"/>
              <a:t>FC</a:t>
            </a:r>
            <a:r>
              <a:rPr lang="ja-JP" altLang="en-US" sz="1477" dirty="0"/>
              <a:t>型荷役機械</a:t>
            </a:r>
            <a:endParaRPr lang="en-US" altLang="ja-JP" sz="1477" dirty="0"/>
          </a:p>
          <a:p>
            <a:r>
              <a:rPr lang="en-US" altLang="ja-JP" sz="1477" dirty="0"/>
              <a:t>     </a:t>
            </a:r>
            <a:r>
              <a:rPr lang="ja-JP" altLang="en-US" sz="1477" dirty="0"/>
              <a:t>（</a:t>
            </a:r>
            <a:r>
              <a:rPr lang="en-US" altLang="ja-JP" sz="1477" dirty="0"/>
              <a:t>RTG</a:t>
            </a:r>
            <a:r>
              <a:rPr lang="ja-JP" altLang="en-US" sz="1477" dirty="0"/>
              <a:t>クレーン・フォークリフト等）に対し、</a:t>
            </a:r>
            <a:endParaRPr lang="en-US" altLang="ja-JP" sz="1477" dirty="0"/>
          </a:p>
          <a:p>
            <a:r>
              <a:rPr lang="ja-JP" altLang="en-US" sz="1477" dirty="0"/>
              <a:t>　　　・円滑な補給体制</a:t>
            </a:r>
            <a:endParaRPr lang="en-US" altLang="ja-JP" sz="1477" dirty="0"/>
          </a:p>
          <a:p>
            <a:r>
              <a:rPr lang="ja-JP" altLang="en-US" sz="1477" dirty="0"/>
              <a:t>　　　　　　ターミナル内での水素等保管</a:t>
            </a:r>
            <a:endParaRPr lang="en-US" altLang="ja-JP" sz="1477" dirty="0"/>
          </a:p>
          <a:p>
            <a:r>
              <a:rPr lang="ja-JP" altLang="en-US" sz="1477" dirty="0"/>
              <a:t>　　　　　　</a:t>
            </a:r>
            <a:r>
              <a:rPr lang="en-US" altLang="ja-JP" sz="1477" dirty="0"/>
              <a:t>24</a:t>
            </a:r>
            <a:r>
              <a:rPr lang="ja-JP" altLang="en-US" sz="1477" dirty="0"/>
              <a:t>時間対応可能な補給体制</a:t>
            </a:r>
            <a:endParaRPr lang="en-US" altLang="ja-JP" sz="1477" dirty="0"/>
          </a:p>
          <a:p>
            <a:r>
              <a:rPr lang="ja-JP" altLang="en-US" sz="1477" dirty="0"/>
              <a:t>　　　　　　短時間での給ガス　等　　　　</a:t>
            </a:r>
            <a:endParaRPr lang="en-US" altLang="ja-JP" sz="1477" dirty="0"/>
          </a:p>
          <a:p>
            <a:r>
              <a:rPr lang="ja-JP" altLang="en-US" sz="1477" dirty="0"/>
              <a:t>　　　・水素等保管スペースの最小化</a:t>
            </a:r>
            <a:endParaRPr lang="en-US" altLang="ja-JP" sz="1477" dirty="0"/>
          </a:p>
          <a:p>
            <a:r>
              <a:rPr lang="ja-JP" altLang="en-US" sz="1477" dirty="0"/>
              <a:t>　　　・</a:t>
            </a:r>
            <a:r>
              <a:rPr lang="en-US" altLang="ja-JP" sz="1477" dirty="0"/>
              <a:t>FC</a:t>
            </a:r>
            <a:r>
              <a:rPr lang="ja-JP" altLang="en-US" sz="1477" dirty="0"/>
              <a:t>型荷役機械の法定点検等の</a:t>
            </a:r>
            <a:endParaRPr lang="en-US" altLang="ja-JP" sz="1477" dirty="0"/>
          </a:p>
          <a:p>
            <a:r>
              <a:rPr lang="ja-JP" altLang="en-US" sz="1477" dirty="0"/>
              <a:t>　　　　簡素化</a:t>
            </a:r>
            <a:endParaRPr lang="en-US" altLang="ja-JP" sz="1477" dirty="0"/>
          </a:p>
          <a:p>
            <a:pPr marL="263776" indent="-98184">
              <a:buFont typeface="Wingdings" panose="05000000000000000000" pitchFamily="2" charset="2"/>
              <a:buChar char="ü"/>
            </a:pPr>
            <a:r>
              <a:rPr lang="ja-JP" altLang="en-US" sz="1477" dirty="0"/>
              <a:t>　水素ステーションの普及</a:t>
            </a:r>
            <a:endParaRPr lang="en-US" altLang="ja-JP" sz="1477" dirty="0"/>
          </a:p>
          <a:p>
            <a:pPr marL="165592"/>
            <a:r>
              <a:rPr lang="ja-JP" altLang="en-US" sz="1477" dirty="0"/>
              <a:t>　　・</a:t>
            </a:r>
            <a:r>
              <a:rPr lang="en-US" altLang="ja-JP" sz="1477" dirty="0"/>
              <a:t>FC</a:t>
            </a:r>
            <a:r>
              <a:rPr lang="ja-JP" altLang="en-US" sz="1477" dirty="0"/>
              <a:t>車両の安定した運用環境構築</a:t>
            </a:r>
            <a:endParaRPr lang="en-US" altLang="ja-JP" sz="1477" dirty="0"/>
          </a:p>
          <a:p>
            <a:r>
              <a:rPr lang="ja-JP" altLang="en-US" sz="1662" dirty="0"/>
              <a:t>　　</a:t>
            </a:r>
            <a:endParaRPr lang="en-US" altLang="ja-JP" sz="1662" dirty="0"/>
          </a:p>
        </p:txBody>
      </p:sp>
      <p:grpSp>
        <p:nvGrpSpPr>
          <p:cNvPr id="56" name="グループ化 55"/>
          <p:cNvGrpSpPr/>
          <p:nvPr/>
        </p:nvGrpSpPr>
        <p:grpSpPr>
          <a:xfrm>
            <a:off x="3707904" y="3163124"/>
            <a:ext cx="5581661" cy="3579441"/>
            <a:chOff x="3195462" y="3068960"/>
            <a:chExt cx="6868233" cy="4273254"/>
          </a:xfrm>
        </p:grpSpPr>
        <p:grpSp>
          <p:nvGrpSpPr>
            <p:cNvPr id="9" name="グループ化 8"/>
            <p:cNvGrpSpPr/>
            <p:nvPr/>
          </p:nvGrpSpPr>
          <p:grpSpPr>
            <a:xfrm>
              <a:off x="3195462" y="3068960"/>
              <a:ext cx="6868233" cy="4273254"/>
              <a:chOff x="854401" y="1533794"/>
              <a:chExt cx="9218631" cy="6106353"/>
            </a:xfrm>
          </p:grpSpPr>
          <p:sp>
            <p:nvSpPr>
              <p:cNvPr id="11" name="平行四辺形 10">
                <a:extLst>
                  <a:ext uri="{FF2B5EF4-FFF2-40B4-BE49-F238E27FC236}">
                    <a16:creationId xmlns:a16="http://schemas.microsoft.com/office/drawing/2014/main" id="{EF95A1B4-2BD4-4106-AF01-15F6B69E152A}"/>
                  </a:ext>
                </a:extLst>
              </p:cNvPr>
              <p:cNvSpPr/>
              <p:nvPr/>
            </p:nvSpPr>
            <p:spPr>
              <a:xfrm>
                <a:off x="2812419" y="2873790"/>
                <a:ext cx="4029778" cy="3083034"/>
              </a:xfrm>
              <a:prstGeom prst="parallelogram">
                <a:avLst>
                  <a:gd name="adj" fmla="val 37506"/>
                </a:avLst>
              </a:prstGeom>
              <a:solidFill>
                <a:schemeClr val="bg1"/>
              </a:solidFill>
              <a:ln w="76200" cmpd="thickThi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8"/>
              </a:p>
            </p:txBody>
          </p:sp>
          <p:pic>
            <p:nvPicPr>
              <p:cNvPr id="12" name="Picture 10" descr="https://4.bp.blogspot.com/-SSGgnCKKKfg/WZP396JAuMI/AAAAAAABGDQ/wAP9vkmTi-8xQ5TUL6Ja0mfWjItKIf2EACLcBGAs/s800/tanker_lng_gas.png">
                <a:extLst>
                  <a:ext uri="{FF2B5EF4-FFF2-40B4-BE49-F238E27FC236}">
                    <a16:creationId xmlns:a16="http://schemas.microsoft.com/office/drawing/2014/main" id="{6377B616-8050-4990-8739-1CEB3889DCB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22858" y="2667722"/>
                <a:ext cx="1583040" cy="1205088"/>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7" descr="C:\Users\senda_y\Downloads\565468.jpg">
                <a:extLst>
                  <a:ext uri="{FF2B5EF4-FFF2-40B4-BE49-F238E27FC236}">
                    <a16:creationId xmlns:a16="http://schemas.microsoft.com/office/drawing/2014/main" id="{6AF2465B-D687-47FD-99B0-C58C477D8DD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73282" y="3005144"/>
                <a:ext cx="1207890" cy="905501"/>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Users\senda_y\Desktop\forklift_5320-768x702.png">
                <a:extLst>
                  <a:ext uri="{FF2B5EF4-FFF2-40B4-BE49-F238E27FC236}">
                    <a16:creationId xmlns:a16="http://schemas.microsoft.com/office/drawing/2014/main" id="{D68FE82A-6089-4AB1-B95B-17DA61E1B50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3773" y="4997146"/>
                <a:ext cx="860768" cy="786795"/>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グループ化 14">
                <a:extLst>
                  <a:ext uri="{FF2B5EF4-FFF2-40B4-BE49-F238E27FC236}">
                    <a16:creationId xmlns:a16="http://schemas.microsoft.com/office/drawing/2014/main" id="{8294689E-4B00-4C17-BCDE-58BBD1C2EBFD}"/>
                  </a:ext>
                </a:extLst>
              </p:cNvPr>
              <p:cNvGrpSpPr/>
              <p:nvPr/>
            </p:nvGrpSpPr>
            <p:grpSpPr>
              <a:xfrm>
                <a:off x="3904941" y="4663946"/>
                <a:ext cx="1207889" cy="1025525"/>
                <a:chOff x="5775325" y="2274888"/>
                <a:chExt cx="1098550" cy="1025525"/>
              </a:xfrm>
            </p:grpSpPr>
            <p:sp>
              <p:nvSpPr>
                <p:cNvPr id="45" name="Freeform 5">
                  <a:extLst>
                    <a:ext uri="{FF2B5EF4-FFF2-40B4-BE49-F238E27FC236}">
                      <a16:creationId xmlns:a16="http://schemas.microsoft.com/office/drawing/2014/main" id="{4E102F4B-E7CB-4771-AF3C-4F78B1B7ECBE}"/>
                    </a:ext>
                  </a:extLst>
                </p:cNvPr>
                <p:cNvSpPr>
                  <a:spLocks/>
                </p:cNvSpPr>
                <p:nvPr/>
              </p:nvSpPr>
              <p:spPr bwMode="auto">
                <a:xfrm>
                  <a:off x="6045200" y="2652713"/>
                  <a:ext cx="346075" cy="425450"/>
                </a:xfrm>
                <a:custGeom>
                  <a:avLst/>
                  <a:gdLst>
                    <a:gd name="T0" fmla="*/ 204 w 218"/>
                    <a:gd name="T1" fmla="*/ 268 h 268"/>
                    <a:gd name="T2" fmla="*/ 0 w 218"/>
                    <a:gd name="T3" fmla="*/ 8 h 268"/>
                    <a:gd name="T4" fmla="*/ 14 w 218"/>
                    <a:gd name="T5" fmla="*/ 0 h 268"/>
                    <a:gd name="T6" fmla="*/ 218 w 218"/>
                    <a:gd name="T7" fmla="*/ 260 h 268"/>
                    <a:gd name="T8" fmla="*/ 204 w 218"/>
                    <a:gd name="T9" fmla="*/ 268 h 268"/>
                  </a:gdLst>
                  <a:ahLst/>
                  <a:cxnLst>
                    <a:cxn ang="0">
                      <a:pos x="T0" y="T1"/>
                    </a:cxn>
                    <a:cxn ang="0">
                      <a:pos x="T2" y="T3"/>
                    </a:cxn>
                    <a:cxn ang="0">
                      <a:pos x="T4" y="T5"/>
                    </a:cxn>
                    <a:cxn ang="0">
                      <a:pos x="T6" y="T7"/>
                    </a:cxn>
                    <a:cxn ang="0">
                      <a:pos x="T8" y="T9"/>
                    </a:cxn>
                  </a:cxnLst>
                  <a:rect l="0" t="0" r="r" b="b"/>
                  <a:pathLst>
                    <a:path w="218" h="268">
                      <a:moveTo>
                        <a:pt x="204" y="268"/>
                      </a:moveTo>
                      <a:lnTo>
                        <a:pt x="0" y="8"/>
                      </a:lnTo>
                      <a:lnTo>
                        <a:pt x="14" y="0"/>
                      </a:lnTo>
                      <a:lnTo>
                        <a:pt x="218" y="260"/>
                      </a:lnTo>
                      <a:lnTo>
                        <a:pt x="204" y="268"/>
                      </a:lnTo>
                      <a:close/>
                    </a:path>
                  </a:pathLst>
                </a:custGeom>
                <a:solidFill>
                  <a:srgbClr val="E60012"/>
                </a:solidFill>
                <a:ln w="0">
                  <a:solidFill>
                    <a:srgbClr val="000000"/>
                  </a:solidFill>
                  <a:prstDash val="solid"/>
                  <a:round/>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46" name="Freeform 6">
                  <a:extLst>
                    <a:ext uri="{FF2B5EF4-FFF2-40B4-BE49-F238E27FC236}">
                      <a16:creationId xmlns:a16="http://schemas.microsoft.com/office/drawing/2014/main" id="{2F960B6B-5357-436B-8ED6-882B44B05CCE}"/>
                    </a:ext>
                  </a:extLst>
                </p:cNvPr>
                <p:cNvSpPr>
                  <a:spLocks/>
                </p:cNvSpPr>
                <p:nvPr/>
              </p:nvSpPr>
              <p:spPr bwMode="auto">
                <a:xfrm>
                  <a:off x="6311900" y="2652713"/>
                  <a:ext cx="79375" cy="406400"/>
                </a:xfrm>
                <a:custGeom>
                  <a:avLst/>
                  <a:gdLst>
                    <a:gd name="T0" fmla="*/ 50 w 50"/>
                    <a:gd name="T1" fmla="*/ 256 h 256"/>
                    <a:gd name="T2" fmla="*/ 34 w 50"/>
                    <a:gd name="T3" fmla="*/ 256 h 256"/>
                    <a:gd name="T4" fmla="*/ 0 w 50"/>
                    <a:gd name="T5" fmla="*/ 0 h 256"/>
                    <a:gd name="T6" fmla="*/ 16 w 50"/>
                    <a:gd name="T7" fmla="*/ 0 h 256"/>
                    <a:gd name="T8" fmla="*/ 50 w 50"/>
                    <a:gd name="T9" fmla="*/ 256 h 256"/>
                  </a:gdLst>
                  <a:ahLst/>
                  <a:cxnLst>
                    <a:cxn ang="0">
                      <a:pos x="T0" y="T1"/>
                    </a:cxn>
                    <a:cxn ang="0">
                      <a:pos x="T2" y="T3"/>
                    </a:cxn>
                    <a:cxn ang="0">
                      <a:pos x="T4" y="T5"/>
                    </a:cxn>
                    <a:cxn ang="0">
                      <a:pos x="T6" y="T7"/>
                    </a:cxn>
                    <a:cxn ang="0">
                      <a:pos x="T8" y="T9"/>
                    </a:cxn>
                  </a:cxnLst>
                  <a:rect l="0" t="0" r="r" b="b"/>
                  <a:pathLst>
                    <a:path w="50" h="256">
                      <a:moveTo>
                        <a:pt x="50" y="256"/>
                      </a:moveTo>
                      <a:lnTo>
                        <a:pt x="34" y="256"/>
                      </a:lnTo>
                      <a:lnTo>
                        <a:pt x="0" y="0"/>
                      </a:lnTo>
                      <a:lnTo>
                        <a:pt x="16" y="0"/>
                      </a:lnTo>
                      <a:lnTo>
                        <a:pt x="50" y="256"/>
                      </a:lnTo>
                      <a:close/>
                    </a:path>
                  </a:pathLst>
                </a:custGeom>
                <a:solidFill>
                  <a:srgbClr val="E60012"/>
                </a:solidFill>
                <a:ln w="0">
                  <a:solidFill>
                    <a:srgbClr val="000000"/>
                  </a:solidFill>
                  <a:prstDash val="solid"/>
                  <a:round/>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47" name="Freeform 55">
                  <a:extLst>
                    <a:ext uri="{FF2B5EF4-FFF2-40B4-BE49-F238E27FC236}">
                      <a16:creationId xmlns:a16="http://schemas.microsoft.com/office/drawing/2014/main" id="{7C6D39DF-5E24-4386-A827-25456813866F}"/>
                    </a:ext>
                  </a:extLst>
                </p:cNvPr>
                <p:cNvSpPr>
                  <a:spLocks/>
                </p:cNvSpPr>
                <p:nvPr/>
              </p:nvSpPr>
              <p:spPr bwMode="auto">
                <a:xfrm>
                  <a:off x="5800725" y="2281238"/>
                  <a:ext cx="533400" cy="400050"/>
                </a:xfrm>
                <a:custGeom>
                  <a:avLst/>
                  <a:gdLst>
                    <a:gd name="T0" fmla="*/ 6 w 336"/>
                    <a:gd name="T1" fmla="*/ 252 h 252"/>
                    <a:gd name="T2" fmla="*/ 0 w 336"/>
                    <a:gd name="T3" fmla="*/ 244 h 252"/>
                    <a:gd name="T4" fmla="*/ 330 w 336"/>
                    <a:gd name="T5" fmla="*/ 0 h 252"/>
                    <a:gd name="T6" fmla="*/ 336 w 336"/>
                    <a:gd name="T7" fmla="*/ 8 h 252"/>
                    <a:gd name="T8" fmla="*/ 6 w 336"/>
                    <a:gd name="T9" fmla="*/ 252 h 252"/>
                  </a:gdLst>
                  <a:ahLst/>
                  <a:cxnLst>
                    <a:cxn ang="0">
                      <a:pos x="T0" y="T1"/>
                    </a:cxn>
                    <a:cxn ang="0">
                      <a:pos x="T2" y="T3"/>
                    </a:cxn>
                    <a:cxn ang="0">
                      <a:pos x="T4" y="T5"/>
                    </a:cxn>
                    <a:cxn ang="0">
                      <a:pos x="T6" y="T7"/>
                    </a:cxn>
                    <a:cxn ang="0">
                      <a:pos x="T8" y="T9"/>
                    </a:cxn>
                  </a:cxnLst>
                  <a:rect l="0" t="0" r="r" b="b"/>
                  <a:pathLst>
                    <a:path w="336" h="252">
                      <a:moveTo>
                        <a:pt x="6" y="252"/>
                      </a:moveTo>
                      <a:lnTo>
                        <a:pt x="0" y="244"/>
                      </a:lnTo>
                      <a:lnTo>
                        <a:pt x="330" y="0"/>
                      </a:lnTo>
                      <a:lnTo>
                        <a:pt x="336" y="8"/>
                      </a:lnTo>
                      <a:lnTo>
                        <a:pt x="6" y="252"/>
                      </a:lnTo>
                      <a:close/>
                    </a:path>
                  </a:pathLst>
                </a:custGeom>
                <a:solidFill>
                  <a:srgbClr val="E60012"/>
                </a:solidFill>
                <a:ln w="0">
                  <a:solidFill>
                    <a:srgbClr val="000000"/>
                  </a:solidFill>
                  <a:prstDash val="solid"/>
                  <a:round/>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48" name="Freeform 56">
                  <a:extLst>
                    <a:ext uri="{FF2B5EF4-FFF2-40B4-BE49-F238E27FC236}">
                      <a16:creationId xmlns:a16="http://schemas.microsoft.com/office/drawing/2014/main" id="{77443BB2-3A43-4E1D-8B79-E7080301FD1D}"/>
                    </a:ext>
                  </a:extLst>
                </p:cNvPr>
                <p:cNvSpPr>
                  <a:spLocks/>
                </p:cNvSpPr>
                <p:nvPr/>
              </p:nvSpPr>
              <p:spPr bwMode="auto">
                <a:xfrm>
                  <a:off x="6311900" y="2281238"/>
                  <a:ext cx="536575" cy="400050"/>
                </a:xfrm>
                <a:custGeom>
                  <a:avLst/>
                  <a:gdLst>
                    <a:gd name="T0" fmla="*/ 332 w 338"/>
                    <a:gd name="T1" fmla="*/ 252 h 252"/>
                    <a:gd name="T2" fmla="*/ 0 w 338"/>
                    <a:gd name="T3" fmla="*/ 8 h 252"/>
                    <a:gd name="T4" fmla="*/ 6 w 338"/>
                    <a:gd name="T5" fmla="*/ 0 h 252"/>
                    <a:gd name="T6" fmla="*/ 338 w 338"/>
                    <a:gd name="T7" fmla="*/ 244 h 252"/>
                    <a:gd name="T8" fmla="*/ 332 w 338"/>
                    <a:gd name="T9" fmla="*/ 252 h 252"/>
                  </a:gdLst>
                  <a:ahLst/>
                  <a:cxnLst>
                    <a:cxn ang="0">
                      <a:pos x="T0" y="T1"/>
                    </a:cxn>
                    <a:cxn ang="0">
                      <a:pos x="T2" y="T3"/>
                    </a:cxn>
                    <a:cxn ang="0">
                      <a:pos x="T4" y="T5"/>
                    </a:cxn>
                    <a:cxn ang="0">
                      <a:pos x="T6" y="T7"/>
                    </a:cxn>
                    <a:cxn ang="0">
                      <a:pos x="T8" y="T9"/>
                    </a:cxn>
                  </a:cxnLst>
                  <a:rect l="0" t="0" r="r" b="b"/>
                  <a:pathLst>
                    <a:path w="338" h="252">
                      <a:moveTo>
                        <a:pt x="332" y="252"/>
                      </a:moveTo>
                      <a:lnTo>
                        <a:pt x="0" y="8"/>
                      </a:lnTo>
                      <a:lnTo>
                        <a:pt x="6" y="0"/>
                      </a:lnTo>
                      <a:lnTo>
                        <a:pt x="338" y="244"/>
                      </a:lnTo>
                      <a:lnTo>
                        <a:pt x="332" y="252"/>
                      </a:lnTo>
                      <a:close/>
                    </a:path>
                  </a:pathLst>
                </a:custGeom>
                <a:solidFill>
                  <a:srgbClr val="E60012"/>
                </a:solidFill>
                <a:ln w="0">
                  <a:solidFill>
                    <a:srgbClr val="000000"/>
                  </a:solidFill>
                  <a:prstDash val="solid"/>
                  <a:round/>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49" name="Freeform 57">
                  <a:extLst>
                    <a:ext uri="{FF2B5EF4-FFF2-40B4-BE49-F238E27FC236}">
                      <a16:creationId xmlns:a16="http://schemas.microsoft.com/office/drawing/2014/main" id="{387E00DC-CCEE-4288-9CB7-1E268DD22C0D}"/>
                    </a:ext>
                  </a:extLst>
                </p:cNvPr>
                <p:cNvSpPr>
                  <a:spLocks/>
                </p:cNvSpPr>
                <p:nvPr/>
              </p:nvSpPr>
              <p:spPr bwMode="auto">
                <a:xfrm>
                  <a:off x="6051550" y="2281238"/>
                  <a:ext cx="282575" cy="400050"/>
                </a:xfrm>
                <a:custGeom>
                  <a:avLst/>
                  <a:gdLst>
                    <a:gd name="T0" fmla="*/ 8 w 178"/>
                    <a:gd name="T1" fmla="*/ 252 h 252"/>
                    <a:gd name="T2" fmla="*/ 0 w 178"/>
                    <a:gd name="T3" fmla="*/ 246 h 252"/>
                    <a:gd name="T4" fmla="*/ 170 w 178"/>
                    <a:gd name="T5" fmla="*/ 0 h 252"/>
                    <a:gd name="T6" fmla="*/ 178 w 178"/>
                    <a:gd name="T7" fmla="*/ 6 h 252"/>
                    <a:gd name="T8" fmla="*/ 8 w 178"/>
                    <a:gd name="T9" fmla="*/ 252 h 252"/>
                  </a:gdLst>
                  <a:ahLst/>
                  <a:cxnLst>
                    <a:cxn ang="0">
                      <a:pos x="T0" y="T1"/>
                    </a:cxn>
                    <a:cxn ang="0">
                      <a:pos x="T2" y="T3"/>
                    </a:cxn>
                    <a:cxn ang="0">
                      <a:pos x="T4" y="T5"/>
                    </a:cxn>
                    <a:cxn ang="0">
                      <a:pos x="T6" y="T7"/>
                    </a:cxn>
                    <a:cxn ang="0">
                      <a:pos x="T8" y="T9"/>
                    </a:cxn>
                  </a:cxnLst>
                  <a:rect l="0" t="0" r="r" b="b"/>
                  <a:pathLst>
                    <a:path w="178" h="252">
                      <a:moveTo>
                        <a:pt x="8" y="252"/>
                      </a:moveTo>
                      <a:lnTo>
                        <a:pt x="0" y="246"/>
                      </a:lnTo>
                      <a:lnTo>
                        <a:pt x="170" y="0"/>
                      </a:lnTo>
                      <a:lnTo>
                        <a:pt x="178" y="6"/>
                      </a:lnTo>
                      <a:lnTo>
                        <a:pt x="8" y="252"/>
                      </a:lnTo>
                      <a:close/>
                    </a:path>
                  </a:pathLst>
                </a:custGeom>
                <a:solidFill>
                  <a:srgbClr val="E60012"/>
                </a:solidFill>
                <a:ln w="0">
                  <a:solidFill>
                    <a:srgbClr val="000000"/>
                  </a:solidFill>
                  <a:prstDash val="solid"/>
                  <a:round/>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50" name="Freeform 58">
                  <a:extLst>
                    <a:ext uri="{FF2B5EF4-FFF2-40B4-BE49-F238E27FC236}">
                      <a16:creationId xmlns:a16="http://schemas.microsoft.com/office/drawing/2014/main" id="{4951EC2A-C55A-4D72-A813-94907DD2A35A}"/>
                    </a:ext>
                  </a:extLst>
                </p:cNvPr>
                <p:cNvSpPr>
                  <a:spLocks/>
                </p:cNvSpPr>
                <p:nvPr/>
              </p:nvSpPr>
              <p:spPr bwMode="auto">
                <a:xfrm>
                  <a:off x="6311900" y="2281238"/>
                  <a:ext cx="282575" cy="400050"/>
                </a:xfrm>
                <a:custGeom>
                  <a:avLst/>
                  <a:gdLst>
                    <a:gd name="T0" fmla="*/ 170 w 178"/>
                    <a:gd name="T1" fmla="*/ 252 h 252"/>
                    <a:gd name="T2" fmla="*/ 0 w 178"/>
                    <a:gd name="T3" fmla="*/ 6 h 252"/>
                    <a:gd name="T4" fmla="*/ 8 w 178"/>
                    <a:gd name="T5" fmla="*/ 0 h 252"/>
                    <a:gd name="T6" fmla="*/ 178 w 178"/>
                    <a:gd name="T7" fmla="*/ 246 h 252"/>
                    <a:gd name="T8" fmla="*/ 170 w 178"/>
                    <a:gd name="T9" fmla="*/ 252 h 252"/>
                  </a:gdLst>
                  <a:ahLst/>
                  <a:cxnLst>
                    <a:cxn ang="0">
                      <a:pos x="T0" y="T1"/>
                    </a:cxn>
                    <a:cxn ang="0">
                      <a:pos x="T2" y="T3"/>
                    </a:cxn>
                    <a:cxn ang="0">
                      <a:pos x="T4" y="T5"/>
                    </a:cxn>
                    <a:cxn ang="0">
                      <a:pos x="T6" y="T7"/>
                    </a:cxn>
                    <a:cxn ang="0">
                      <a:pos x="T8" y="T9"/>
                    </a:cxn>
                  </a:cxnLst>
                  <a:rect l="0" t="0" r="r" b="b"/>
                  <a:pathLst>
                    <a:path w="178" h="252">
                      <a:moveTo>
                        <a:pt x="170" y="252"/>
                      </a:moveTo>
                      <a:lnTo>
                        <a:pt x="0" y="6"/>
                      </a:lnTo>
                      <a:lnTo>
                        <a:pt x="8" y="0"/>
                      </a:lnTo>
                      <a:lnTo>
                        <a:pt x="178" y="246"/>
                      </a:lnTo>
                      <a:lnTo>
                        <a:pt x="170" y="252"/>
                      </a:lnTo>
                      <a:close/>
                    </a:path>
                  </a:pathLst>
                </a:custGeom>
                <a:solidFill>
                  <a:srgbClr val="E60012"/>
                </a:solidFill>
                <a:ln w="0">
                  <a:solidFill>
                    <a:srgbClr val="000000"/>
                  </a:solidFill>
                  <a:prstDash val="solid"/>
                  <a:round/>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51" name="Rectangle 59">
                  <a:extLst>
                    <a:ext uri="{FF2B5EF4-FFF2-40B4-BE49-F238E27FC236}">
                      <a16:creationId xmlns:a16="http://schemas.microsoft.com/office/drawing/2014/main" id="{D63AE85D-BDD4-4E6E-9061-A6678DDC458B}"/>
                    </a:ext>
                  </a:extLst>
                </p:cNvPr>
                <p:cNvSpPr>
                  <a:spLocks noChangeArrowheads="1"/>
                </p:cNvSpPr>
                <p:nvPr/>
              </p:nvSpPr>
              <p:spPr bwMode="auto">
                <a:xfrm>
                  <a:off x="6051550" y="2541588"/>
                  <a:ext cx="25400" cy="755650"/>
                </a:xfrm>
                <a:prstGeom prst="rect">
                  <a:avLst/>
                </a:prstGeom>
                <a:solidFill>
                  <a:srgbClr val="E60012"/>
                </a:solidFill>
                <a:ln w="0">
                  <a:solidFill>
                    <a:srgbClr val="000000"/>
                  </a:solidFill>
                  <a:prstDash val="solid"/>
                  <a:miter lim="800000"/>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52" name="Rectangle 60">
                  <a:extLst>
                    <a:ext uri="{FF2B5EF4-FFF2-40B4-BE49-F238E27FC236}">
                      <a16:creationId xmlns:a16="http://schemas.microsoft.com/office/drawing/2014/main" id="{0A2D3865-6A1D-4757-B453-A8212ECF5B6F}"/>
                    </a:ext>
                  </a:extLst>
                </p:cNvPr>
                <p:cNvSpPr>
                  <a:spLocks noChangeArrowheads="1"/>
                </p:cNvSpPr>
                <p:nvPr/>
              </p:nvSpPr>
              <p:spPr bwMode="auto">
                <a:xfrm>
                  <a:off x="5775325" y="2652713"/>
                  <a:ext cx="1098550" cy="41275"/>
                </a:xfrm>
                <a:prstGeom prst="rect">
                  <a:avLst/>
                </a:prstGeom>
                <a:solidFill>
                  <a:srgbClr val="E60012"/>
                </a:solidFill>
                <a:ln w="0">
                  <a:solidFill>
                    <a:srgbClr val="000000"/>
                  </a:solidFill>
                  <a:prstDash val="solid"/>
                  <a:miter lim="800000"/>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53" name="Rectangle 61">
                  <a:extLst>
                    <a:ext uri="{FF2B5EF4-FFF2-40B4-BE49-F238E27FC236}">
                      <a16:creationId xmlns:a16="http://schemas.microsoft.com/office/drawing/2014/main" id="{A5E863DA-E295-4693-931A-121DB0479829}"/>
                    </a:ext>
                  </a:extLst>
                </p:cNvPr>
                <p:cNvSpPr>
                  <a:spLocks noChangeArrowheads="1"/>
                </p:cNvSpPr>
                <p:nvPr/>
              </p:nvSpPr>
              <p:spPr bwMode="auto">
                <a:xfrm>
                  <a:off x="6311900" y="2274888"/>
                  <a:ext cx="25400" cy="377825"/>
                </a:xfrm>
                <a:prstGeom prst="rect">
                  <a:avLst/>
                </a:prstGeom>
                <a:solidFill>
                  <a:srgbClr val="E60012"/>
                </a:solidFill>
                <a:ln w="0">
                  <a:solidFill>
                    <a:srgbClr val="000000"/>
                  </a:solidFill>
                  <a:prstDash val="solid"/>
                  <a:miter lim="800000"/>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54" name="Rectangle 62">
                  <a:extLst>
                    <a:ext uri="{FF2B5EF4-FFF2-40B4-BE49-F238E27FC236}">
                      <a16:creationId xmlns:a16="http://schemas.microsoft.com/office/drawing/2014/main" id="{F4F6CA10-2F88-43BD-85D7-B96628086078}"/>
                    </a:ext>
                  </a:extLst>
                </p:cNvPr>
                <p:cNvSpPr>
                  <a:spLocks noChangeArrowheads="1"/>
                </p:cNvSpPr>
                <p:nvPr/>
              </p:nvSpPr>
              <p:spPr bwMode="auto">
                <a:xfrm>
                  <a:off x="6076950" y="3059113"/>
                  <a:ext cx="288925" cy="22225"/>
                </a:xfrm>
                <a:prstGeom prst="rect">
                  <a:avLst/>
                </a:prstGeom>
                <a:solidFill>
                  <a:srgbClr val="E60012"/>
                </a:solidFill>
                <a:ln w="0">
                  <a:solidFill>
                    <a:srgbClr val="000000"/>
                  </a:solidFill>
                  <a:prstDash val="solid"/>
                  <a:miter lim="800000"/>
                  <a:headEnd/>
                  <a:tailEnd/>
                </a:ln>
              </p:spPr>
              <p:txBody>
                <a:bodyPr vert="horz" wrap="square" lIns="84406" tIns="42203" rIns="84406" bIns="42203" numCol="1" anchor="t" anchorCtr="0" compatLnSpc="1">
                  <a:prstTxWarp prst="textNoShape">
                    <a:avLst/>
                  </a:prstTxWarp>
                </a:bodyPr>
                <a:lstStyle/>
                <a:p>
                  <a:endParaRPr lang="ja-JP" altLang="en-US" sz="1108"/>
                </a:p>
              </p:txBody>
            </p:sp>
            <p:sp>
              <p:nvSpPr>
                <p:cNvPr id="55" name="Rectangle 63">
                  <a:extLst>
                    <a:ext uri="{FF2B5EF4-FFF2-40B4-BE49-F238E27FC236}">
                      <a16:creationId xmlns:a16="http://schemas.microsoft.com/office/drawing/2014/main" id="{AFC795ED-1A17-4AE9-8724-A17F5AC2D115}"/>
                    </a:ext>
                  </a:extLst>
                </p:cNvPr>
                <p:cNvSpPr>
                  <a:spLocks noChangeArrowheads="1"/>
                </p:cNvSpPr>
                <p:nvPr/>
              </p:nvSpPr>
              <p:spPr bwMode="auto">
                <a:xfrm>
                  <a:off x="6365875" y="3059113"/>
                  <a:ext cx="25400" cy="241300"/>
                </a:xfrm>
                <a:prstGeom prst="rect">
                  <a:avLst/>
                </a:prstGeom>
                <a:solidFill>
                  <a:srgbClr val="E60012"/>
                </a:solidFill>
                <a:ln w="0">
                  <a:solidFill>
                    <a:srgbClr val="000000"/>
                  </a:solidFill>
                  <a:prstDash val="solid"/>
                  <a:miter lim="800000"/>
                  <a:headEnd/>
                  <a:tailEnd/>
                </a:ln>
              </p:spPr>
              <p:txBody>
                <a:bodyPr vert="horz" wrap="square" lIns="84406" tIns="42203" rIns="84406" bIns="42203" numCol="1" anchor="t" anchorCtr="0" compatLnSpc="1">
                  <a:prstTxWarp prst="textNoShape">
                    <a:avLst/>
                  </a:prstTxWarp>
                </a:bodyPr>
                <a:lstStyle/>
                <a:p>
                  <a:endParaRPr lang="ja-JP" altLang="en-US" sz="1108"/>
                </a:p>
              </p:txBody>
            </p:sp>
          </p:grpSp>
          <p:pic>
            <p:nvPicPr>
              <p:cNvPr id="16" name="Picture 2" descr="C:\Users\oota_n\Desktop\工場.png">
                <a:extLst>
                  <a:ext uri="{FF2B5EF4-FFF2-40B4-BE49-F238E27FC236}">
                    <a16:creationId xmlns:a16="http://schemas.microsoft.com/office/drawing/2014/main" id="{E41E9116-8235-4C2A-8465-F2507913AE1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67593" y="3734513"/>
                <a:ext cx="1590621" cy="99891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4" descr="C:\Users\oota_n\Desktop\倉庫.png">
                <a:extLst>
                  <a:ext uri="{FF2B5EF4-FFF2-40B4-BE49-F238E27FC236}">
                    <a16:creationId xmlns:a16="http://schemas.microsoft.com/office/drawing/2014/main" id="{D914A49B-8AA7-4C2B-89F5-2CA3EAE02CEB}"/>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198297" y="2281206"/>
                <a:ext cx="1189431" cy="713659"/>
              </a:xfrm>
              <a:prstGeom prst="rect">
                <a:avLst/>
              </a:prstGeom>
              <a:noFill/>
              <a:extLst>
                <a:ext uri="{909E8E84-426E-40DD-AFC4-6F175D3DCCD1}">
                  <a14:hiddenFill xmlns:a14="http://schemas.microsoft.com/office/drawing/2010/main">
                    <a:solidFill>
                      <a:srgbClr val="FFFFFF"/>
                    </a:solidFill>
                  </a14:hiddenFill>
                </a:ext>
              </a:extLst>
            </p:spPr>
          </p:pic>
          <p:pic>
            <p:nvPicPr>
              <p:cNvPr id="18" name="図 17">
                <a:extLst>
                  <a:ext uri="{FF2B5EF4-FFF2-40B4-BE49-F238E27FC236}">
                    <a16:creationId xmlns:a16="http://schemas.microsoft.com/office/drawing/2014/main" id="{B86CC25E-A4DE-4825-B4E3-1127033A2D6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64181" y="4028436"/>
                <a:ext cx="1926616" cy="637838"/>
              </a:xfrm>
              <a:prstGeom prst="rect">
                <a:avLst/>
              </a:prstGeom>
            </p:spPr>
          </p:pic>
          <p:pic>
            <p:nvPicPr>
              <p:cNvPr id="19" name="Picture 6" descr="C:\Users\senda_y\Downloads\2370929.jpg">
                <a:extLst>
                  <a:ext uri="{FF2B5EF4-FFF2-40B4-BE49-F238E27FC236}">
                    <a16:creationId xmlns:a16="http://schemas.microsoft.com/office/drawing/2014/main" id="{5D6D9B62-FCBF-4141-B889-F99D15002DD9}"/>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859712" y="5681422"/>
                <a:ext cx="1315562" cy="849834"/>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7" descr="C:\Users\senda_y\Downloads\565468.jpg">
                <a:extLst>
                  <a:ext uri="{FF2B5EF4-FFF2-40B4-BE49-F238E27FC236}">
                    <a16:creationId xmlns:a16="http://schemas.microsoft.com/office/drawing/2014/main" id="{ECA26FE6-7E66-4E2C-ABDE-1F85954C8C5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30136" y="3017844"/>
                <a:ext cx="1207890" cy="905501"/>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 descr="https://4.bp.blogspot.com/-BTy0Rv_cLO4/UylAYr5eM1I/AAAAAAAAeTU/gRnCy67dkis/s800/hysteric_karyoku.png">
                <a:extLst>
                  <a:ext uri="{FF2B5EF4-FFF2-40B4-BE49-F238E27FC236}">
                    <a16:creationId xmlns:a16="http://schemas.microsoft.com/office/drawing/2014/main" id="{BAE755D6-36DA-4DF3-B296-45F1421E5A1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461907" y="2071541"/>
                <a:ext cx="1082358" cy="1006593"/>
              </a:xfrm>
              <a:prstGeom prst="rect">
                <a:avLst/>
              </a:prstGeom>
              <a:noFill/>
              <a:extLst>
                <a:ext uri="{909E8E84-426E-40DD-AFC4-6F175D3DCCD1}">
                  <a14:hiddenFill xmlns:a14="http://schemas.microsoft.com/office/drawing/2010/main">
                    <a:solidFill>
                      <a:srgbClr val="FFFFFF"/>
                    </a:solidFill>
                  </a14:hiddenFill>
                </a:ext>
              </a:extLst>
            </p:spPr>
          </p:pic>
          <p:sp>
            <p:nvSpPr>
              <p:cNvPr id="22" name="テキスト ボックス 21">
                <a:extLst>
                  <a:ext uri="{FF2B5EF4-FFF2-40B4-BE49-F238E27FC236}">
                    <a16:creationId xmlns:a16="http://schemas.microsoft.com/office/drawing/2014/main" id="{7A959EBD-1DAA-4211-90A2-39B424102982}"/>
                  </a:ext>
                </a:extLst>
              </p:cNvPr>
              <p:cNvSpPr txBox="1"/>
              <p:nvPr/>
            </p:nvSpPr>
            <p:spPr>
              <a:xfrm>
                <a:off x="3852009" y="5610386"/>
                <a:ext cx="1718763" cy="448374"/>
              </a:xfrm>
              <a:prstGeom prst="rect">
                <a:avLst/>
              </a:prstGeom>
              <a:noFill/>
            </p:spPr>
            <p:txBody>
              <a:bodyPr wrap="none" rtlCol="0">
                <a:spAutoFit/>
              </a:bodyPr>
              <a:lstStyle/>
              <a:p>
                <a:r>
                  <a:rPr kumimoji="1" lang="ja-JP" altLang="en-US" sz="1108" b="1" dirty="0">
                    <a:solidFill>
                      <a:srgbClr val="C00000"/>
                    </a:solidFill>
                  </a:rPr>
                  <a:t>港湾荷役機械</a:t>
                </a:r>
              </a:p>
            </p:txBody>
          </p:sp>
          <p:sp>
            <p:nvSpPr>
              <p:cNvPr id="23" name="テキスト ボックス 22">
                <a:extLst>
                  <a:ext uri="{FF2B5EF4-FFF2-40B4-BE49-F238E27FC236}">
                    <a16:creationId xmlns:a16="http://schemas.microsoft.com/office/drawing/2014/main" id="{5188D0C3-8BBA-4ECD-B56C-E2C958D7181C}"/>
                  </a:ext>
                </a:extLst>
              </p:cNvPr>
              <p:cNvSpPr txBox="1"/>
              <p:nvPr/>
            </p:nvSpPr>
            <p:spPr>
              <a:xfrm>
                <a:off x="4508885" y="3840413"/>
                <a:ext cx="1483135" cy="448374"/>
              </a:xfrm>
              <a:prstGeom prst="rect">
                <a:avLst/>
              </a:prstGeom>
              <a:noFill/>
            </p:spPr>
            <p:txBody>
              <a:bodyPr wrap="none" rtlCol="0">
                <a:spAutoFit/>
              </a:bodyPr>
              <a:lstStyle/>
              <a:p>
                <a:r>
                  <a:rPr kumimoji="1" lang="ja-JP" altLang="en-US" sz="1108" b="1" dirty="0">
                    <a:solidFill>
                      <a:srgbClr val="C00000"/>
                    </a:solidFill>
                  </a:rPr>
                  <a:t>貯蔵タンク</a:t>
                </a:r>
              </a:p>
            </p:txBody>
          </p:sp>
          <p:sp>
            <p:nvSpPr>
              <p:cNvPr id="24" name="テキスト ボックス 23">
                <a:extLst>
                  <a:ext uri="{FF2B5EF4-FFF2-40B4-BE49-F238E27FC236}">
                    <a16:creationId xmlns:a16="http://schemas.microsoft.com/office/drawing/2014/main" id="{B8F693B0-A3A1-494B-B181-A65587BAFD6D}"/>
                  </a:ext>
                </a:extLst>
              </p:cNvPr>
              <p:cNvSpPr txBox="1"/>
              <p:nvPr/>
            </p:nvSpPr>
            <p:spPr>
              <a:xfrm>
                <a:off x="7272695" y="6472864"/>
                <a:ext cx="2800337" cy="448374"/>
              </a:xfrm>
              <a:prstGeom prst="rect">
                <a:avLst/>
              </a:prstGeom>
              <a:noFill/>
            </p:spPr>
            <p:txBody>
              <a:bodyPr wrap="square" rtlCol="0">
                <a:spAutoFit/>
              </a:bodyPr>
              <a:lstStyle/>
              <a:p>
                <a:r>
                  <a:rPr kumimoji="1" lang="ja-JP" altLang="en-US" sz="1108" b="1" dirty="0">
                    <a:solidFill>
                      <a:srgbClr val="C00000"/>
                    </a:solidFill>
                  </a:rPr>
                  <a:t>水素ステーション</a:t>
                </a:r>
              </a:p>
            </p:txBody>
          </p:sp>
          <p:sp>
            <p:nvSpPr>
              <p:cNvPr id="25" name="テキスト ボックス 24">
                <a:extLst>
                  <a:ext uri="{FF2B5EF4-FFF2-40B4-BE49-F238E27FC236}">
                    <a16:creationId xmlns:a16="http://schemas.microsoft.com/office/drawing/2014/main" id="{C3EF3214-7069-420C-8F70-C87F22BC5270}"/>
                  </a:ext>
                </a:extLst>
              </p:cNvPr>
              <p:cNvSpPr txBox="1"/>
              <p:nvPr/>
            </p:nvSpPr>
            <p:spPr>
              <a:xfrm>
                <a:off x="6982743" y="4723610"/>
                <a:ext cx="1094549" cy="448374"/>
              </a:xfrm>
              <a:prstGeom prst="rect">
                <a:avLst/>
              </a:prstGeom>
              <a:noFill/>
            </p:spPr>
            <p:txBody>
              <a:bodyPr wrap="square" rtlCol="0">
                <a:spAutoFit/>
              </a:bodyPr>
              <a:lstStyle/>
              <a:p>
                <a:r>
                  <a:rPr kumimoji="1" lang="ja-JP" altLang="en-US" sz="1108" b="1" dirty="0">
                    <a:solidFill>
                      <a:srgbClr val="C00000"/>
                    </a:solidFill>
                  </a:rPr>
                  <a:t>発電所</a:t>
                </a:r>
              </a:p>
            </p:txBody>
          </p:sp>
          <p:pic>
            <p:nvPicPr>
              <p:cNvPr id="26" name="Picture 3" descr="C:\Users\senda_y\Downloads\681134.jpg">
                <a:extLst>
                  <a:ext uri="{FF2B5EF4-FFF2-40B4-BE49-F238E27FC236}">
                    <a16:creationId xmlns:a16="http://schemas.microsoft.com/office/drawing/2014/main" id="{886A2B9B-C2E0-4205-A1FF-5042BD438D46}"/>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41165" t="58018" r="36857" b="20590"/>
              <a:stretch/>
            </p:blipFill>
            <p:spPr bwMode="auto">
              <a:xfrm>
                <a:off x="8278606" y="3610456"/>
                <a:ext cx="1590621" cy="1116366"/>
              </a:xfrm>
              <a:prstGeom prst="rect">
                <a:avLst/>
              </a:prstGeom>
              <a:noFill/>
              <a:extLst>
                <a:ext uri="{909E8E84-426E-40DD-AFC4-6F175D3DCCD1}">
                  <a14:hiddenFill xmlns:a14="http://schemas.microsoft.com/office/drawing/2010/main">
                    <a:solidFill>
                      <a:srgbClr val="FFFFFF"/>
                    </a:solidFill>
                  </a14:hiddenFill>
                </a:ext>
              </a:extLst>
            </p:spPr>
          </p:pic>
          <p:sp>
            <p:nvSpPr>
              <p:cNvPr id="27" name="テキスト ボックス 26">
                <a:extLst>
                  <a:ext uri="{FF2B5EF4-FFF2-40B4-BE49-F238E27FC236}">
                    <a16:creationId xmlns:a16="http://schemas.microsoft.com/office/drawing/2014/main" id="{A716453C-5DC6-408B-8A39-8481872D691F}"/>
                  </a:ext>
                </a:extLst>
              </p:cNvPr>
              <p:cNvSpPr txBox="1"/>
              <p:nvPr/>
            </p:nvSpPr>
            <p:spPr>
              <a:xfrm>
                <a:off x="8158217" y="4705171"/>
                <a:ext cx="1831250" cy="1030088"/>
              </a:xfrm>
              <a:prstGeom prst="rect">
                <a:avLst/>
              </a:prstGeom>
              <a:noFill/>
            </p:spPr>
            <p:txBody>
              <a:bodyPr wrap="square" rtlCol="0">
                <a:spAutoFit/>
              </a:bodyPr>
              <a:lstStyle/>
              <a:p>
                <a:pPr algn="ctr"/>
                <a:r>
                  <a:rPr kumimoji="1" lang="ja-JP" altLang="en-US" sz="1108" b="1" dirty="0">
                    <a:solidFill>
                      <a:srgbClr val="C00000"/>
                    </a:solidFill>
                  </a:rPr>
                  <a:t>メタネーション</a:t>
                </a:r>
                <a:endParaRPr kumimoji="1" lang="en-US" altLang="ja-JP" sz="1108" b="1" dirty="0">
                  <a:solidFill>
                    <a:srgbClr val="C00000"/>
                  </a:solidFill>
                </a:endParaRPr>
              </a:p>
              <a:p>
                <a:pPr algn="ctr"/>
                <a:r>
                  <a:rPr kumimoji="1" lang="ja-JP" altLang="en-US" sz="1108" b="1" dirty="0">
                    <a:solidFill>
                      <a:srgbClr val="C00000"/>
                    </a:solidFill>
                  </a:rPr>
                  <a:t>設備</a:t>
                </a:r>
              </a:p>
            </p:txBody>
          </p:sp>
          <p:sp>
            <p:nvSpPr>
              <p:cNvPr id="28" name="テキスト ボックス 27">
                <a:extLst>
                  <a:ext uri="{FF2B5EF4-FFF2-40B4-BE49-F238E27FC236}">
                    <a16:creationId xmlns:a16="http://schemas.microsoft.com/office/drawing/2014/main" id="{25437403-D3E7-4523-97EA-0831B3F6EB30}"/>
                  </a:ext>
                </a:extLst>
              </p:cNvPr>
              <p:cNvSpPr txBox="1"/>
              <p:nvPr/>
            </p:nvSpPr>
            <p:spPr>
              <a:xfrm>
                <a:off x="7562646" y="3077252"/>
                <a:ext cx="1954391" cy="448374"/>
              </a:xfrm>
              <a:prstGeom prst="rect">
                <a:avLst/>
              </a:prstGeom>
              <a:noFill/>
            </p:spPr>
            <p:txBody>
              <a:bodyPr wrap="none" rtlCol="0">
                <a:spAutoFit/>
              </a:bodyPr>
              <a:lstStyle/>
              <a:p>
                <a:r>
                  <a:rPr kumimoji="1" lang="ja-JP" altLang="en-US" sz="1108" b="1" dirty="0">
                    <a:solidFill>
                      <a:srgbClr val="C00000"/>
                    </a:solidFill>
                  </a:rPr>
                  <a:t>工場・物流施設</a:t>
                </a:r>
              </a:p>
            </p:txBody>
          </p:sp>
          <p:sp>
            <p:nvSpPr>
              <p:cNvPr id="29" name="テキスト ボックス 28">
                <a:extLst>
                  <a:ext uri="{FF2B5EF4-FFF2-40B4-BE49-F238E27FC236}">
                    <a16:creationId xmlns:a16="http://schemas.microsoft.com/office/drawing/2014/main" id="{B2BAFA00-75EB-4BC0-B655-785D45223B57}"/>
                  </a:ext>
                </a:extLst>
              </p:cNvPr>
              <p:cNvSpPr txBox="1"/>
              <p:nvPr/>
            </p:nvSpPr>
            <p:spPr>
              <a:xfrm>
                <a:off x="1622857" y="3593798"/>
                <a:ext cx="2949798" cy="448374"/>
              </a:xfrm>
              <a:prstGeom prst="rect">
                <a:avLst/>
              </a:prstGeom>
              <a:noFill/>
            </p:spPr>
            <p:txBody>
              <a:bodyPr wrap="square" rtlCol="0">
                <a:spAutoFit/>
              </a:bodyPr>
              <a:lstStyle/>
              <a:p>
                <a:r>
                  <a:rPr kumimoji="1" lang="en-US" altLang="ja-JP" sz="1108" b="1" dirty="0">
                    <a:solidFill>
                      <a:srgbClr val="C00000"/>
                    </a:solidFill>
                  </a:rPr>
                  <a:t>CN</a:t>
                </a:r>
                <a:r>
                  <a:rPr kumimoji="1" lang="ja-JP" altLang="en-US" sz="1108" b="1" dirty="0">
                    <a:solidFill>
                      <a:srgbClr val="C00000"/>
                    </a:solidFill>
                  </a:rPr>
                  <a:t>燃料　運搬船</a:t>
                </a:r>
              </a:p>
            </p:txBody>
          </p:sp>
          <p:sp>
            <p:nvSpPr>
              <p:cNvPr id="30" name="テキスト ボックス 29">
                <a:extLst>
                  <a:ext uri="{FF2B5EF4-FFF2-40B4-BE49-F238E27FC236}">
                    <a16:creationId xmlns:a16="http://schemas.microsoft.com/office/drawing/2014/main" id="{6875C780-A00A-4487-95EB-F5FCACF46DCF}"/>
                  </a:ext>
                </a:extLst>
              </p:cNvPr>
              <p:cNvSpPr txBox="1"/>
              <p:nvPr/>
            </p:nvSpPr>
            <p:spPr>
              <a:xfrm>
                <a:off x="1258665" y="4624319"/>
                <a:ext cx="2949798" cy="448374"/>
              </a:xfrm>
              <a:prstGeom prst="rect">
                <a:avLst/>
              </a:prstGeom>
              <a:noFill/>
            </p:spPr>
            <p:txBody>
              <a:bodyPr wrap="square" rtlCol="0">
                <a:spAutoFit/>
              </a:bodyPr>
              <a:lstStyle/>
              <a:p>
                <a:r>
                  <a:rPr kumimoji="1" lang="en-US" altLang="ja-JP" sz="1108" b="1" dirty="0">
                    <a:solidFill>
                      <a:srgbClr val="C00000"/>
                    </a:solidFill>
                  </a:rPr>
                  <a:t>CN</a:t>
                </a:r>
                <a:r>
                  <a:rPr kumimoji="1" lang="ja-JP" altLang="en-US" sz="1108" b="1" dirty="0">
                    <a:solidFill>
                      <a:srgbClr val="C00000"/>
                    </a:solidFill>
                  </a:rPr>
                  <a:t>燃料利用船舶</a:t>
                </a:r>
              </a:p>
            </p:txBody>
          </p:sp>
          <p:pic>
            <p:nvPicPr>
              <p:cNvPr id="31" name="図 30">
                <a:extLst>
                  <a:ext uri="{FF2B5EF4-FFF2-40B4-BE49-F238E27FC236}">
                    <a16:creationId xmlns:a16="http://schemas.microsoft.com/office/drawing/2014/main" id="{C867D574-DE93-48F1-A618-AB86E121A52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278606" y="5816806"/>
                <a:ext cx="1295791" cy="504209"/>
              </a:xfrm>
              <a:prstGeom prst="rect">
                <a:avLst/>
              </a:prstGeom>
            </p:spPr>
          </p:pic>
          <p:sp>
            <p:nvSpPr>
              <p:cNvPr id="32" name="矢印: 右 82">
                <a:extLst>
                  <a:ext uri="{FF2B5EF4-FFF2-40B4-BE49-F238E27FC236}">
                    <a16:creationId xmlns:a16="http://schemas.microsoft.com/office/drawing/2014/main" id="{61266F9C-0149-4D60-BDD4-213EA138B28C}"/>
                  </a:ext>
                </a:extLst>
              </p:cNvPr>
              <p:cNvSpPr/>
              <p:nvPr/>
            </p:nvSpPr>
            <p:spPr>
              <a:xfrm>
                <a:off x="3599991" y="3372343"/>
                <a:ext cx="481754" cy="425192"/>
              </a:xfrm>
              <a:prstGeom prst="rightArrow">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108"/>
              </a:p>
            </p:txBody>
          </p:sp>
          <p:sp>
            <p:nvSpPr>
              <p:cNvPr id="33" name="矢印: 右 83">
                <a:extLst>
                  <a:ext uri="{FF2B5EF4-FFF2-40B4-BE49-F238E27FC236}">
                    <a16:creationId xmlns:a16="http://schemas.microsoft.com/office/drawing/2014/main" id="{CF259FAD-559D-4B86-8704-A9A74AD69512}"/>
                  </a:ext>
                </a:extLst>
              </p:cNvPr>
              <p:cNvSpPr/>
              <p:nvPr/>
            </p:nvSpPr>
            <p:spPr>
              <a:xfrm rot="19640324">
                <a:off x="6141545" y="3083998"/>
                <a:ext cx="837672" cy="354296"/>
              </a:xfrm>
              <a:prstGeom prst="rightArrow">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108"/>
              </a:p>
            </p:txBody>
          </p:sp>
          <p:sp>
            <p:nvSpPr>
              <p:cNvPr id="35" name="矢印: 右 84">
                <a:extLst>
                  <a:ext uri="{FF2B5EF4-FFF2-40B4-BE49-F238E27FC236}">
                    <a16:creationId xmlns:a16="http://schemas.microsoft.com/office/drawing/2014/main" id="{06182CA4-2F0B-42EE-BC6E-7CE61FBCCE73}"/>
                  </a:ext>
                </a:extLst>
              </p:cNvPr>
              <p:cNvSpPr/>
              <p:nvPr/>
            </p:nvSpPr>
            <p:spPr>
              <a:xfrm rot="2196068">
                <a:off x="5889267" y="3986697"/>
                <a:ext cx="837672" cy="286417"/>
              </a:xfrm>
              <a:prstGeom prst="rightArrow">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108"/>
              </a:p>
            </p:txBody>
          </p:sp>
          <p:sp>
            <p:nvSpPr>
              <p:cNvPr id="36" name="矢印: 右 85">
                <a:extLst>
                  <a:ext uri="{FF2B5EF4-FFF2-40B4-BE49-F238E27FC236}">
                    <a16:creationId xmlns:a16="http://schemas.microsoft.com/office/drawing/2014/main" id="{AD52CA23-484E-4A53-8026-50BB611429EF}"/>
                  </a:ext>
                </a:extLst>
              </p:cNvPr>
              <p:cNvSpPr/>
              <p:nvPr/>
            </p:nvSpPr>
            <p:spPr>
              <a:xfrm rot="2673367">
                <a:off x="4947638" y="4758531"/>
                <a:ext cx="1864505" cy="313934"/>
              </a:xfrm>
              <a:prstGeom prst="rightArrow">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108"/>
              </a:p>
            </p:txBody>
          </p:sp>
          <p:sp>
            <p:nvSpPr>
              <p:cNvPr id="37" name="矢印: 右 86">
                <a:extLst>
                  <a:ext uri="{FF2B5EF4-FFF2-40B4-BE49-F238E27FC236}">
                    <a16:creationId xmlns:a16="http://schemas.microsoft.com/office/drawing/2014/main" id="{EB6E1224-908E-440D-9802-807CEA8C169E}"/>
                  </a:ext>
                </a:extLst>
              </p:cNvPr>
              <p:cNvSpPr/>
              <p:nvPr/>
            </p:nvSpPr>
            <p:spPr>
              <a:xfrm rot="5400000">
                <a:off x="4819302" y="4300725"/>
                <a:ext cx="367761" cy="391356"/>
              </a:xfrm>
              <a:prstGeom prst="rightArrow">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108"/>
              </a:p>
            </p:txBody>
          </p:sp>
          <p:pic>
            <p:nvPicPr>
              <p:cNvPr id="38" name="図 37">
                <a:extLst>
                  <a:ext uri="{FF2B5EF4-FFF2-40B4-BE49-F238E27FC236}">
                    <a16:creationId xmlns:a16="http://schemas.microsoft.com/office/drawing/2014/main" id="{FFB3232B-7D06-4D2D-AA4C-AD057614BD2F}"/>
                  </a:ext>
                </a:extLst>
              </p:cNvPr>
              <p:cNvPicPr>
                <a:picLocks noChangeAspect="1"/>
              </p:cNvPicPr>
              <p:nvPr/>
            </p:nvPicPr>
            <p:blipFill>
              <a:blip r:embed="rId13"/>
              <a:stretch>
                <a:fillRect/>
              </a:stretch>
            </p:blipFill>
            <p:spPr>
              <a:xfrm>
                <a:off x="3527267" y="4006284"/>
                <a:ext cx="767325" cy="523729"/>
              </a:xfrm>
              <a:prstGeom prst="rect">
                <a:avLst/>
              </a:prstGeom>
            </p:spPr>
          </p:pic>
          <p:sp>
            <p:nvSpPr>
              <p:cNvPr id="39" name="テキスト ボックス 38">
                <a:extLst>
                  <a:ext uri="{FF2B5EF4-FFF2-40B4-BE49-F238E27FC236}">
                    <a16:creationId xmlns:a16="http://schemas.microsoft.com/office/drawing/2014/main" id="{3579DAB9-B0C5-4062-AD55-61035D2F6EB8}"/>
                  </a:ext>
                </a:extLst>
              </p:cNvPr>
              <p:cNvSpPr txBox="1"/>
              <p:nvPr/>
            </p:nvSpPr>
            <p:spPr>
              <a:xfrm>
                <a:off x="3207338" y="4434479"/>
                <a:ext cx="1483135" cy="448374"/>
              </a:xfrm>
              <a:prstGeom prst="rect">
                <a:avLst/>
              </a:prstGeom>
              <a:noFill/>
            </p:spPr>
            <p:txBody>
              <a:bodyPr wrap="none" rtlCol="0">
                <a:spAutoFit/>
              </a:bodyPr>
              <a:lstStyle/>
              <a:p>
                <a:r>
                  <a:rPr lang="ja-JP" altLang="en-US" sz="1108" b="1" dirty="0">
                    <a:solidFill>
                      <a:srgbClr val="C00000"/>
                    </a:solidFill>
                  </a:rPr>
                  <a:t>供給</a:t>
                </a:r>
                <a:r>
                  <a:rPr kumimoji="1" lang="ja-JP" altLang="en-US" sz="1108" b="1" dirty="0">
                    <a:solidFill>
                      <a:srgbClr val="C00000"/>
                    </a:solidFill>
                  </a:rPr>
                  <a:t>タンク</a:t>
                </a:r>
              </a:p>
            </p:txBody>
          </p:sp>
          <p:sp>
            <p:nvSpPr>
              <p:cNvPr id="40" name="矢印: 右 90">
                <a:extLst>
                  <a:ext uri="{FF2B5EF4-FFF2-40B4-BE49-F238E27FC236}">
                    <a16:creationId xmlns:a16="http://schemas.microsoft.com/office/drawing/2014/main" id="{A57F302F-7BCD-41FE-AC11-6CEE8718EBF8}"/>
                  </a:ext>
                </a:extLst>
              </p:cNvPr>
              <p:cNvSpPr/>
              <p:nvPr/>
            </p:nvSpPr>
            <p:spPr>
              <a:xfrm rot="10800000">
                <a:off x="3145831" y="4159695"/>
                <a:ext cx="367761" cy="324769"/>
              </a:xfrm>
              <a:prstGeom prst="rightArrow">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108"/>
              </a:p>
            </p:txBody>
          </p:sp>
          <p:sp>
            <p:nvSpPr>
              <p:cNvPr id="41" name="テキスト ボックス 40">
                <a:extLst>
                  <a:ext uri="{FF2B5EF4-FFF2-40B4-BE49-F238E27FC236}">
                    <a16:creationId xmlns:a16="http://schemas.microsoft.com/office/drawing/2014/main" id="{CC4E55B9-A68E-459E-AC68-BCB130FB19F1}"/>
                  </a:ext>
                </a:extLst>
              </p:cNvPr>
              <p:cNvSpPr txBox="1"/>
              <p:nvPr/>
            </p:nvSpPr>
            <p:spPr>
              <a:xfrm>
                <a:off x="4566491" y="2562766"/>
                <a:ext cx="1886667" cy="448374"/>
              </a:xfrm>
              <a:prstGeom prst="rect">
                <a:avLst/>
              </a:prstGeom>
              <a:solidFill>
                <a:srgbClr val="FFFF00"/>
              </a:solidFill>
            </p:spPr>
            <p:txBody>
              <a:bodyPr wrap="square" rtlCol="0">
                <a:spAutoFit/>
              </a:bodyPr>
              <a:lstStyle/>
              <a:p>
                <a:pPr algn="ctr"/>
                <a:r>
                  <a:rPr kumimoji="1" lang="ja-JP" altLang="en-US" sz="1108" b="1" dirty="0"/>
                  <a:t>ターミナル内</a:t>
                </a:r>
              </a:p>
            </p:txBody>
          </p:sp>
          <p:sp>
            <p:nvSpPr>
              <p:cNvPr id="42" name="テキスト ボックス 41">
                <a:extLst>
                  <a:ext uri="{FF2B5EF4-FFF2-40B4-BE49-F238E27FC236}">
                    <a16:creationId xmlns:a16="http://schemas.microsoft.com/office/drawing/2014/main" id="{864CD891-3E8A-49B3-9F5A-3A3E3323271A}"/>
                  </a:ext>
                </a:extLst>
              </p:cNvPr>
              <p:cNvSpPr txBox="1"/>
              <p:nvPr/>
            </p:nvSpPr>
            <p:spPr>
              <a:xfrm>
                <a:off x="7659294" y="1533794"/>
                <a:ext cx="1757914" cy="448374"/>
              </a:xfrm>
              <a:prstGeom prst="rect">
                <a:avLst/>
              </a:prstGeom>
              <a:solidFill>
                <a:srgbClr val="FFFF00"/>
              </a:solidFill>
            </p:spPr>
            <p:txBody>
              <a:bodyPr wrap="square" rtlCol="0">
                <a:spAutoFit/>
              </a:bodyPr>
              <a:lstStyle/>
              <a:p>
                <a:pPr algn="ctr"/>
                <a:r>
                  <a:rPr kumimoji="1" lang="ja-JP" altLang="en-US" sz="1108" b="1" dirty="0"/>
                  <a:t>ターミナル外</a:t>
                </a:r>
              </a:p>
            </p:txBody>
          </p:sp>
          <p:sp>
            <p:nvSpPr>
              <p:cNvPr id="43" name="テキスト ボックス 42">
                <a:extLst>
                  <a:ext uri="{FF2B5EF4-FFF2-40B4-BE49-F238E27FC236}">
                    <a16:creationId xmlns:a16="http://schemas.microsoft.com/office/drawing/2014/main" id="{C6C3AA39-D1CC-4623-9CA0-F440D949750A}"/>
                  </a:ext>
                </a:extLst>
              </p:cNvPr>
              <p:cNvSpPr txBox="1"/>
              <p:nvPr/>
            </p:nvSpPr>
            <p:spPr>
              <a:xfrm>
                <a:off x="6789443" y="6900917"/>
                <a:ext cx="3043175" cy="739230"/>
              </a:xfrm>
              <a:prstGeom prst="rect">
                <a:avLst/>
              </a:prstGeom>
              <a:solidFill>
                <a:srgbClr val="FFFF00"/>
              </a:solidFill>
            </p:spPr>
            <p:txBody>
              <a:bodyPr wrap="square" rtlCol="0">
                <a:spAutoFit/>
              </a:bodyPr>
              <a:lstStyle/>
              <a:p>
                <a:pPr algn="ctr"/>
                <a:r>
                  <a:rPr kumimoji="1" lang="ja-JP" altLang="en-US" sz="1108" b="1" dirty="0"/>
                  <a:t>ターミナルを出入りする車両</a:t>
                </a:r>
              </a:p>
            </p:txBody>
          </p:sp>
          <p:sp>
            <p:nvSpPr>
              <p:cNvPr id="44" name="テキスト ボックス 43">
                <a:extLst>
                  <a:ext uri="{FF2B5EF4-FFF2-40B4-BE49-F238E27FC236}">
                    <a16:creationId xmlns:a16="http://schemas.microsoft.com/office/drawing/2014/main" id="{852E2683-1187-436A-BEB0-085E47FF2D01}"/>
                  </a:ext>
                </a:extLst>
              </p:cNvPr>
              <p:cNvSpPr txBox="1"/>
              <p:nvPr/>
            </p:nvSpPr>
            <p:spPr>
              <a:xfrm>
                <a:off x="854401" y="5048971"/>
                <a:ext cx="1835252" cy="1030088"/>
              </a:xfrm>
              <a:prstGeom prst="rect">
                <a:avLst/>
              </a:prstGeom>
              <a:solidFill>
                <a:srgbClr val="FFFF00"/>
              </a:solidFill>
            </p:spPr>
            <p:txBody>
              <a:bodyPr wrap="square" rtlCol="0">
                <a:spAutoFit/>
              </a:bodyPr>
              <a:lstStyle/>
              <a:p>
                <a:r>
                  <a:rPr kumimoji="1" lang="ja-JP" altLang="en-US" sz="1108" b="1" dirty="0"/>
                  <a:t>ターミナルを</a:t>
                </a:r>
                <a:endParaRPr kumimoji="1" lang="en-US" altLang="ja-JP" sz="1108" b="1" dirty="0"/>
              </a:p>
              <a:p>
                <a:r>
                  <a:rPr kumimoji="1" lang="ja-JP" altLang="en-US" sz="1108" b="1" dirty="0"/>
                  <a:t>出入りする</a:t>
                </a:r>
                <a:r>
                  <a:rPr lang="ja-JP" altLang="en-US" sz="1108" b="1" dirty="0"/>
                  <a:t>船舶</a:t>
                </a:r>
                <a:endParaRPr kumimoji="1" lang="ja-JP" altLang="en-US" sz="1108" b="1" dirty="0"/>
              </a:p>
            </p:txBody>
          </p:sp>
        </p:grpSp>
        <p:sp>
          <p:nvSpPr>
            <p:cNvPr id="10" name="矢印: 右 91">
              <a:extLst>
                <a:ext uri="{FF2B5EF4-FFF2-40B4-BE49-F238E27FC236}">
                  <a16:creationId xmlns:a16="http://schemas.microsoft.com/office/drawing/2014/main" id="{B5525865-549D-4BE2-AE1B-8997AE689B79}"/>
                </a:ext>
              </a:extLst>
            </p:cNvPr>
            <p:cNvSpPr/>
            <p:nvPr/>
          </p:nvSpPr>
          <p:spPr>
            <a:xfrm rot="7247664">
              <a:off x="5675588" y="4646520"/>
              <a:ext cx="257361" cy="265823"/>
            </a:xfrm>
            <a:prstGeom prst="rightArrow">
              <a:avLst/>
            </a:prstGeom>
            <a:solidFill>
              <a:srgbClr val="00B0F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108"/>
            </a:p>
          </p:txBody>
        </p:sp>
      </p:grpSp>
      <p:sp>
        <p:nvSpPr>
          <p:cNvPr id="57" name="タイトル 1"/>
          <p:cNvSpPr txBox="1">
            <a:spLocks/>
          </p:cNvSpPr>
          <p:nvPr/>
        </p:nvSpPr>
        <p:spPr bwMode="auto">
          <a:xfrm>
            <a:off x="1" y="265704"/>
            <a:ext cx="7496632" cy="439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4406" tIns="42203" rIns="84406" bIns="42203" numCol="1" anchor="ctr" anchorCtr="0" compatLnSpc="1">
            <a:prstTxWarp prst="textNoShape">
              <a:avLst/>
            </a:prstTxWarp>
          </a:bodyPr>
          <a:lstStyle>
            <a:lvl1pPr>
              <a:defRPr sz="2800">
                <a:solidFill>
                  <a:srgbClr val="4087C8"/>
                </a:solidFill>
                <a:latin typeface="+mj-lt"/>
                <a:ea typeface="+mj-ea"/>
                <a:cs typeface="+mj-cs"/>
              </a:defRPr>
            </a:lvl1pPr>
            <a:lvl2pPr>
              <a:defRPr sz="2800">
                <a:solidFill>
                  <a:srgbClr val="4087C8"/>
                </a:solidFill>
                <a:latin typeface="HGP創英角ｺﾞｼｯｸUB" pitchFamily="50" charset="-128"/>
                <a:ea typeface="HGP創英角ｺﾞｼｯｸUB" pitchFamily="50" charset="-128"/>
              </a:defRPr>
            </a:lvl2pPr>
            <a:lvl3pPr>
              <a:defRPr sz="2800">
                <a:solidFill>
                  <a:srgbClr val="4087C8"/>
                </a:solidFill>
                <a:latin typeface="HGP創英角ｺﾞｼｯｸUB" pitchFamily="50" charset="-128"/>
                <a:ea typeface="HGP創英角ｺﾞｼｯｸUB" pitchFamily="50" charset="-128"/>
              </a:defRPr>
            </a:lvl3pPr>
            <a:lvl4pPr>
              <a:defRPr sz="2800">
                <a:solidFill>
                  <a:srgbClr val="4087C8"/>
                </a:solidFill>
                <a:latin typeface="HGP創英角ｺﾞｼｯｸUB" pitchFamily="50" charset="-128"/>
                <a:ea typeface="HGP創英角ｺﾞｼｯｸUB" pitchFamily="50" charset="-128"/>
              </a:defRPr>
            </a:lvl4pPr>
            <a:lvl5pPr>
              <a:defRPr sz="2800">
                <a:solidFill>
                  <a:srgbClr val="4087C8"/>
                </a:solidFill>
                <a:latin typeface="HGP創英角ｺﾞｼｯｸUB" pitchFamily="50" charset="-128"/>
                <a:ea typeface="HGP創英角ｺﾞｼｯｸUB" pitchFamily="50" charset="-128"/>
              </a:defRPr>
            </a:lvl5pPr>
            <a:lvl6pPr marL="457200" fontAlgn="base">
              <a:spcBef>
                <a:spcPct val="0"/>
              </a:spcBef>
              <a:spcAft>
                <a:spcPct val="0"/>
              </a:spcAft>
              <a:defRPr sz="2800">
                <a:solidFill>
                  <a:srgbClr val="4087C8"/>
                </a:solidFill>
                <a:latin typeface="HGP創英角ｺﾞｼｯｸUB" pitchFamily="50" charset="-128"/>
                <a:ea typeface="HGP創英角ｺﾞｼｯｸUB" pitchFamily="50" charset="-128"/>
              </a:defRPr>
            </a:lvl6pPr>
            <a:lvl7pPr marL="914400" fontAlgn="base">
              <a:spcBef>
                <a:spcPct val="0"/>
              </a:spcBef>
              <a:spcAft>
                <a:spcPct val="0"/>
              </a:spcAft>
              <a:defRPr sz="2800">
                <a:solidFill>
                  <a:srgbClr val="4087C8"/>
                </a:solidFill>
                <a:latin typeface="HGP創英角ｺﾞｼｯｸUB" pitchFamily="50" charset="-128"/>
                <a:ea typeface="HGP創英角ｺﾞｼｯｸUB" pitchFamily="50" charset="-128"/>
              </a:defRPr>
            </a:lvl7pPr>
            <a:lvl8pPr marL="1371600" fontAlgn="base">
              <a:spcBef>
                <a:spcPct val="0"/>
              </a:spcBef>
              <a:spcAft>
                <a:spcPct val="0"/>
              </a:spcAft>
              <a:defRPr sz="2800">
                <a:solidFill>
                  <a:srgbClr val="4087C8"/>
                </a:solidFill>
                <a:latin typeface="HGP創英角ｺﾞｼｯｸUB" pitchFamily="50" charset="-128"/>
                <a:ea typeface="HGP創英角ｺﾞｼｯｸUB" pitchFamily="50" charset="-128"/>
              </a:defRPr>
            </a:lvl8pPr>
            <a:lvl9pPr marL="1828800" fontAlgn="base">
              <a:spcBef>
                <a:spcPct val="0"/>
              </a:spcBef>
              <a:spcAft>
                <a:spcPct val="0"/>
              </a:spcAft>
              <a:defRPr sz="2800">
                <a:solidFill>
                  <a:srgbClr val="4087C8"/>
                </a:solidFill>
                <a:latin typeface="HGP創英角ｺﾞｼｯｸUB" pitchFamily="50" charset="-128"/>
                <a:ea typeface="HGP創英角ｺﾞｼｯｸUB" pitchFamily="50" charset="-128"/>
              </a:defRPr>
            </a:lvl9pPr>
          </a:lstStyle>
          <a:p>
            <a:r>
              <a:rPr lang="ja-JP" altLang="en-US" sz="1846" b="1" dirty="0">
                <a:solidFill>
                  <a:srgbClr val="006699"/>
                </a:solidFill>
              </a:rPr>
              <a:t>水素・燃料アンモニア等の利活用にあたっての今後の課題</a:t>
            </a:r>
          </a:p>
        </p:txBody>
      </p:sp>
      <p:cxnSp>
        <p:nvCxnSpPr>
          <p:cNvPr id="58" name="直線コネクタ 57"/>
          <p:cNvCxnSpPr/>
          <p:nvPr/>
        </p:nvCxnSpPr>
        <p:spPr>
          <a:xfrm>
            <a:off x="1" y="655848"/>
            <a:ext cx="8972308" cy="0"/>
          </a:xfrm>
          <a:prstGeom prst="line">
            <a:avLst/>
          </a:prstGeom>
          <a:ln w="50800" cmpd="sng"/>
        </p:spPr>
        <p:style>
          <a:lnRef idx="1">
            <a:schemeClr val="accent1"/>
          </a:lnRef>
          <a:fillRef idx="0">
            <a:schemeClr val="accent1"/>
          </a:fillRef>
          <a:effectRef idx="0">
            <a:schemeClr val="accent1"/>
          </a:effectRef>
          <a:fontRef idx="minor">
            <a:schemeClr val="tx1"/>
          </a:fontRef>
        </p:style>
      </p:cxnSp>
      <p:sp>
        <p:nvSpPr>
          <p:cNvPr id="59" name="スライド番号プレースホルダー 3"/>
          <p:cNvSpPr>
            <a:spLocks noGrp="1"/>
          </p:cNvSpPr>
          <p:nvPr>
            <p:ph type="sldNum" sz="quarter" idx="11"/>
          </p:nvPr>
        </p:nvSpPr>
        <p:spPr>
          <a:xfrm>
            <a:off x="7086600" y="6492875"/>
            <a:ext cx="2057400" cy="365125"/>
          </a:xfrm>
        </p:spPr>
        <p:txBody>
          <a:bodyPr/>
          <a:lstStyle/>
          <a:p>
            <a:fld id="{18EAE80E-A420-40D4-8E6A-F3B1068ED3F0}" type="slidenum">
              <a:rPr lang="ja-JP" altLang="en-US" smtClean="0"/>
              <a:pPr/>
              <a:t>7</a:t>
            </a:fld>
            <a:endParaRPr lang="ja-JP" altLang="en-US" dirty="0"/>
          </a:p>
        </p:txBody>
      </p:sp>
    </p:spTree>
    <p:extLst>
      <p:ext uri="{BB962C8B-B14F-4D97-AF65-F5344CB8AC3E}">
        <p14:creationId xmlns:p14="http://schemas.microsoft.com/office/powerpoint/2010/main" val="1917070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888</TotalTime>
  <Words>1136</Words>
  <Application>Microsoft Office PowerPoint</Application>
  <PresentationFormat>画面に合わせる (4:3)</PresentationFormat>
  <Paragraphs>228</Paragraphs>
  <Slides>7</Slides>
  <Notes>6</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vt:i4>
      </vt:variant>
    </vt:vector>
  </HeadingPairs>
  <TitlesOfParts>
    <vt:vector size="18" baseType="lpstr">
      <vt:lpstr>HG丸ｺﾞｼｯｸM-PRO</vt:lpstr>
      <vt:lpstr>ＭＳ Ｐゴシック</vt:lpstr>
      <vt:lpstr>ＭＳＰゴシック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大野　真史</dc:creator>
  <cp:lastModifiedBy>竹谷　悠</cp:lastModifiedBy>
  <cp:revision>41</cp:revision>
  <cp:lastPrinted>2022-09-08T01:40:30Z</cp:lastPrinted>
  <dcterms:created xsi:type="dcterms:W3CDTF">2022-08-31T09:36:54Z</dcterms:created>
  <dcterms:modified xsi:type="dcterms:W3CDTF">2022-09-12T12:03:02Z</dcterms:modified>
</cp:coreProperties>
</file>